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96" r:id="rId2"/>
    <p:sldId id="257" r:id="rId3"/>
    <p:sldId id="259" r:id="rId4"/>
    <p:sldId id="268" r:id="rId5"/>
    <p:sldId id="261" r:id="rId6"/>
    <p:sldId id="262" r:id="rId7"/>
    <p:sldId id="263" r:id="rId8"/>
    <p:sldId id="264" r:id="rId9"/>
    <p:sldId id="265" r:id="rId10"/>
    <p:sldId id="266" r:id="rId11"/>
    <p:sldId id="258" r:id="rId12"/>
    <p:sldId id="269" r:id="rId13"/>
    <p:sldId id="270" r:id="rId14"/>
    <p:sldId id="297" r:id="rId15"/>
    <p:sldId id="273" r:id="rId16"/>
    <p:sldId id="275" r:id="rId17"/>
    <p:sldId id="276" r:id="rId18"/>
    <p:sldId id="298" r:id="rId19"/>
    <p:sldId id="299" r:id="rId20"/>
    <p:sldId id="300" r:id="rId21"/>
    <p:sldId id="301" r:id="rId22"/>
    <p:sldId id="277" r:id="rId23"/>
    <p:sldId id="274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737" autoAdjust="0"/>
  </p:normalViewPr>
  <p:slideViewPr>
    <p:cSldViewPr>
      <p:cViewPr>
        <p:scale>
          <a:sx n="73" d="100"/>
          <a:sy n="73" d="100"/>
        </p:scale>
        <p:origin x="-67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E511F-0E7E-44D0-BEE1-F33AB095949A}" type="datetimeFigureOut">
              <a:rPr lang="id-ID" smtClean="0"/>
              <a:t>15/09/2016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4F87E-986B-4E46-B5E3-AB7B5EF9542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62037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d-ID" sz="1200" dirty="0" smtClean="0"/>
              <a:t>syaraf sensorik (akar dorsal bawa informasi sensori) </a:t>
            </a:r>
          </a:p>
          <a:p>
            <a:pPr>
              <a:buNone/>
            </a:pPr>
            <a:r>
              <a:rPr lang="id-ID" sz="1200" dirty="0" smtClean="0"/>
              <a:t>syaraf motorik (akar ventral dari sumsum tulang belakang bawa informasi motor)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4F87E-986B-4E46-B5E3-AB7B5EF9542D}" type="slidenum">
              <a:rPr lang="id-ID" smtClean="0"/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https://youtu.be/eOoPAcvkKQk?t=92    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4F87E-986B-4E46-B5E3-AB7B5EF9542D}" type="slidenum">
              <a:rPr lang="id-ID" smtClean="0"/>
              <a:t>4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F9B5-ACEC-4EB7-9E2D-18421CC782D3}" type="datetimeFigureOut">
              <a:rPr lang="id-ID" smtClean="0"/>
              <a:pPr/>
              <a:t>15/09/2016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2754-2A9A-4009-B383-2D95256EED9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F9B5-ACEC-4EB7-9E2D-18421CC782D3}" type="datetimeFigureOut">
              <a:rPr lang="id-ID" smtClean="0"/>
              <a:pPr/>
              <a:t>15/09/2016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2754-2A9A-4009-B383-2D95256EED9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F9B5-ACEC-4EB7-9E2D-18421CC782D3}" type="datetimeFigureOut">
              <a:rPr lang="id-ID" smtClean="0"/>
              <a:pPr/>
              <a:t>15/09/2016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2754-2A9A-4009-B383-2D95256EED9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F9B5-ACEC-4EB7-9E2D-18421CC782D3}" type="datetimeFigureOut">
              <a:rPr lang="id-ID" smtClean="0"/>
              <a:pPr/>
              <a:t>15/09/2016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2754-2A9A-4009-B383-2D95256EED9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F9B5-ACEC-4EB7-9E2D-18421CC782D3}" type="datetimeFigureOut">
              <a:rPr lang="id-ID" smtClean="0"/>
              <a:pPr/>
              <a:t>15/09/2016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2754-2A9A-4009-B383-2D95256EED9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F9B5-ACEC-4EB7-9E2D-18421CC782D3}" type="datetimeFigureOut">
              <a:rPr lang="id-ID" smtClean="0"/>
              <a:pPr/>
              <a:t>15/09/2016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2754-2A9A-4009-B383-2D95256EED9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F9B5-ACEC-4EB7-9E2D-18421CC782D3}" type="datetimeFigureOut">
              <a:rPr lang="id-ID" smtClean="0"/>
              <a:pPr/>
              <a:t>15/09/2016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2754-2A9A-4009-B383-2D95256EED9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F9B5-ACEC-4EB7-9E2D-18421CC782D3}" type="datetimeFigureOut">
              <a:rPr lang="id-ID" smtClean="0"/>
              <a:pPr/>
              <a:t>15/09/2016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2754-2A9A-4009-B383-2D95256EED9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F9B5-ACEC-4EB7-9E2D-18421CC782D3}" type="datetimeFigureOut">
              <a:rPr lang="id-ID" smtClean="0"/>
              <a:pPr/>
              <a:t>15/09/2016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2754-2A9A-4009-B383-2D95256EED9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F9B5-ACEC-4EB7-9E2D-18421CC782D3}" type="datetimeFigureOut">
              <a:rPr lang="id-ID" smtClean="0"/>
              <a:pPr/>
              <a:t>15/09/2016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2754-2A9A-4009-B383-2D95256EED9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F9B5-ACEC-4EB7-9E2D-18421CC782D3}" type="datetimeFigureOut">
              <a:rPr lang="id-ID" smtClean="0"/>
              <a:pPr/>
              <a:t>15/09/2016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2754-2A9A-4009-B383-2D95256EED9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8F9B5-ACEC-4EB7-9E2D-18421CC782D3}" type="datetimeFigureOut">
              <a:rPr lang="id-ID" smtClean="0"/>
              <a:pPr/>
              <a:t>15/09/2016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12754-2A9A-4009-B383-2D95256EED98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2671780"/>
          </a:xfrm>
        </p:spPr>
        <p:txBody>
          <a:bodyPr/>
          <a:lstStyle/>
          <a:p>
            <a:r>
              <a:rPr lang="id-ID" dirty="0" smtClean="0"/>
              <a:t>Anatomy of the Nervous System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043130"/>
          </a:xfrm>
        </p:spPr>
        <p:txBody>
          <a:bodyPr/>
          <a:lstStyle/>
          <a:p>
            <a:r>
              <a:rPr lang="id-ID" dirty="0" smtClean="0"/>
              <a:t>Rania Pingky Ajrina Tirzi</a:t>
            </a:r>
          </a:p>
          <a:p>
            <a:r>
              <a:rPr lang="en-US" dirty="0" err="1" smtClean="0"/>
              <a:t>Nindya</a:t>
            </a:r>
            <a:r>
              <a:rPr lang="en-US" dirty="0" smtClean="0"/>
              <a:t> </a:t>
            </a:r>
            <a:r>
              <a:rPr lang="en-US" dirty="0" err="1" smtClean="0"/>
              <a:t>yasmin</a:t>
            </a:r>
            <a:r>
              <a:rPr lang="en-US" dirty="0" smtClean="0"/>
              <a:t> </a:t>
            </a:r>
          </a:p>
          <a:p>
            <a:r>
              <a:rPr lang="en-US" dirty="0" smtClean="0"/>
              <a:t>Diana </a:t>
            </a:r>
            <a:r>
              <a:rPr lang="en-US" dirty="0" err="1" smtClean="0"/>
              <a:t>novitasari</a:t>
            </a:r>
            <a:endParaRPr lang="en-US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643710"/>
          </a:xfrm>
        </p:spPr>
        <p:txBody>
          <a:bodyPr>
            <a:normAutofit/>
          </a:bodyPr>
          <a:lstStyle/>
          <a:p>
            <a:pPr>
              <a:buNone/>
            </a:pPr>
            <a:endParaRPr lang="id-ID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642910" y="357166"/>
            <a:ext cx="7572428" cy="607223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id-ID" sz="2000" dirty="0" smtClean="0"/>
              <a:t>Hipotalamus: mempunyai hubungan dengan  otak bagian depan dan tengah (Meneruskan pesan, menyimpan memori tertentu)</a:t>
            </a:r>
          </a:p>
          <a:p>
            <a:pPr>
              <a:buNone/>
            </a:pPr>
            <a:endParaRPr lang="id-ID" sz="2000" dirty="0" smtClean="0"/>
          </a:p>
          <a:p>
            <a:pPr>
              <a:buNone/>
            </a:pPr>
            <a:r>
              <a:rPr lang="id-ID" sz="2000" dirty="0" smtClean="0"/>
              <a:t>Kelenjar Pituitari: penghasil hormon, melekat pada bagian bawah hipotalamus. Melepas hormon ke pembuluh darah sebagai bentuk respon yang di terima hipotalamus. </a:t>
            </a:r>
          </a:p>
          <a:p>
            <a:pPr>
              <a:buNone/>
            </a:pPr>
            <a:endParaRPr lang="id-ID" sz="2000" dirty="0" smtClean="0"/>
          </a:p>
          <a:p>
            <a:pPr>
              <a:buNone/>
            </a:pPr>
            <a:r>
              <a:rPr lang="en-US" sz="2000" dirty="0" smtClean="0"/>
              <a:t>Basal Ganglia: </a:t>
            </a:r>
            <a:r>
              <a:rPr lang="en-US" sz="2000" dirty="0" err="1" smtClean="0"/>
              <a:t>Perencanaan</a:t>
            </a:r>
            <a:r>
              <a:rPr lang="en-US" sz="2000" dirty="0" smtClean="0"/>
              <a:t> </a:t>
            </a:r>
            <a:r>
              <a:rPr lang="en-US" sz="2000" dirty="0" err="1" smtClean="0"/>
              <a:t>perilaku</a:t>
            </a:r>
            <a:r>
              <a:rPr lang="en-US" sz="2000" dirty="0" smtClean="0"/>
              <a:t>, </a:t>
            </a:r>
            <a:r>
              <a:rPr lang="en-US" sz="2000" dirty="0" err="1" smtClean="0"/>
              <a:t>ekspresi</a:t>
            </a:r>
            <a:r>
              <a:rPr lang="en-US" sz="2000" dirty="0" smtClean="0"/>
              <a:t> </a:t>
            </a:r>
            <a:r>
              <a:rPr lang="en-US" sz="2000" dirty="0" err="1" smtClean="0"/>
              <a:t>emosi</a:t>
            </a:r>
            <a:r>
              <a:rPr lang="id-ID" sz="2000" dirty="0" smtClean="0"/>
              <a:t> </a:t>
            </a:r>
            <a:r>
              <a:rPr lang="en-US" sz="2000" dirty="0" err="1" smtClean="0"/>
              <a:t>dan</a:t>
            </a:r>
            <a:r>
              <a:rPr lang="id-ID" sz="2000" dirty="0" smtClean="0"/>
              <a:t> </a:t>
            </a:r>
            <a:r>
              <a:rPr lang="en-US" sz="2000" dirty="0" err="1" smtClean="0"/>
              <a:t>emosional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id-ID" sz="2000" dirty="0" smtClean="0"/>
          </a:p>
          <a:p>
            <a:pPr>
              <a:buNone/>
            </a:pPr>
            <a:endParaRPr lang="id-ID" sz="2000" dirty="0" smtClean="0"/>
          </a:p>
          <a:p>
            <a:pPr>
              <a:buNone/>
            </a:pPr>
            <a:r>
              <a:rPr lang="id-ID" sz="2000" dirty="0" smtClean="0"/>
              <a:t>Hipokampus: (terletak pada talamus dan korteks serebrum)</a:t>
            </a:r>
          </a:p>
          <a:p>
            <a:pPr>
              <a:buNone/>
            </a:pPr>
            <a:endParaRPr lang="id-ID" sz="2000" dirty="0" smtClean="0"/>
          </a:p>
          <a:p>
            <a:pPr>
              <a:buNone/>
            </a:pPr>
            <a:r>
              <a:rPr lang="id-ID" sz="2000" dirty="0" smtClean="0"/>
              <a:t>Bila ada kerusakan maka orang akan sulit menyimpan memori setelah terjadi kerusakan, tetapi memori sebelum terjadi kerusakan masih tersimpan.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Sistem Saraf Tepi/Peripheral Nervous Sytem (PNS)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id-ID" sz="2800" dirty="0" smtClean="0"/>
              <a:t>	</a:t>
            </a:r>
          </a:p>
          <a:p>
            <a:pPr marL="514350" indent="-514350">
              <a:buNone/>
            </a:pPr>
            <a:endParaRPr lang="id-ID" sz="2800" dirty="0" smtClean="0"/>
          </a:p>
          <a:p>
            <a:pPr marL="514350" indent="-514350">
              <a:buNone/>
            </a:pPr>
            <a:r>
              <a:rPr lang="id-ID" sz="2800" dirty="0" smtClean="0"/>
              <a:t>			</a:t>
            </a:r>
          </a:p>
          <a:p>
            <a:pPr marL="514350" indent="-514350">
              <a:buNone/>
            </a:pPr>
            <a:r>
              <a:rPr lang="id-ID" sz="2800" dirty="0" smtClean="0"/>
              <a:t>	</a:t>
            </a:r>
          </a:p>
          <a:p>
            <a:pPr marL="514350" indent="-514350">
              <a:buNone/>
            </a:pPr>
            <a:endParaRPr lang="id-ID" dirty="0"/>
          </a:p>
          <a:p>
            <a:pPr marL="514350" indent="-514350">
              <a:buNone/>
            </a:pPr>
            <a:endParaRPr lang="id-ID" dirty="0" smtClean="0"/>
          </a:p>
          <a:p>
            <a:pPr>
              <a:buNone/>
            </a:pPr>
            <a:endParaRPr lang="id-ID" dirty="0"/>
          </a:p>
        </p:txBody>
      </p:sp>
      <p:sp>
        <p:nvSpPr>
          <p:cNvPr id="4" name="Rounded Rectangle 3"/>
          <p:cNvSpPr/>
          <p:nvPr/>
        </p:nvSpPr>
        <p:spPr>
          <a:xfrm>
            <a:off x="571472" y="1714488"/>
            <a:ext cx="5429288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Sistem syaraf Somatik</a:t>
            </a:r>
            <a:r>
              <a:rPr lang="en-US" dirty="0" smtClean="0"/>
              <a:t> (Somatic N.S) </a:t>
            </a:r>
            <a:r>
              <a:rPr lang="id-ID" dirty="0" smtClean="0"/>
              <a:t>: Terdiri dari neuron yang meneruskan pesan dari panca indra menuju sistem syaraf pusat dan neuron yang meneruskan pesan ke otot.  (buka pintu)</a:t>
            </a:r>
            <a:endParaRPr lang="id-ID" dirty="0"/>
          </a:p>
        </p:txBody>
      </p:sp>
      <p:sp>
        <p:nvSpPr>
          <p:cNvPr id="5" name="Rounded Rectangle 4"/>
          <p:cNvSpPr/>
          <p:nvPr/>
        </p:nvSpPr>
        <p:spPr>
          <a:xfrm>
            <a:off x="3643274" y="3000372"/>
            <a:ext cx="5500726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Sistem syaraf otonom </a:t>
            </a:r>
            <a:r>
              <a:rPr lang="en-US" dirty="0" smtClean="0"/>
              <a:t>(Autonomic N.S) </a:t>
            </a:r>
            <a:r>
              <a:rPr lang="id-ID" dirty="0" smtClean="0"/>
              <a:t>: mengendalikan jantung, usus, dan organ-organ lainnya. </a:t>
            </a:r>
            <a:endParaRPr lang="id-ID" dirty="0"/>
          </a:p>
        </p:txBody>
      </p:sp>
      <p:sp>
        <p:nvSpPr>
          <p:cNvPr id="6" name="Rounded Rectangle 5"/>
          <p:cNvSpPr/>
          <p:nvPr/>
        </p:nvSpPr>
        <p:spPr>
          <a:xfrm>
            <a:off x="0" y="4143380"/>
            <a:ext cx="607223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Simpatetik</a:t>
            </a:r>
            <a:r>
              <a:rPr lang="en-US" dirty="0" smtClean="0"/>
              <a:t> (Sympathetic N.S) : </a:t>
            </a:r>
            <a:r>
              <a:rPr lang="en-US" dirty="0" err="1" smtClean="0"/>
              <a:t>Mengeluarkan</a:t>
            </a:r>
            <a:r>
              <a:rPr lang="en-US" dirty="0" smtClean="0"/>
              <a:t> </a:t>
            </a:r>
            <a:r>
              <a:rPr lang="en-US" dirty="0" err="1" smtClean="0"/>
              <a:t>keringat</a:t>
            </a:r>
            <a:r>
              <a:rPr lang="id-ID" dirty="0" smtClean="0"/>
              <a:t>,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detak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14678" y="5572140"/>
            <a:ext cx="5715040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Parasimpatetik</a:t>
            </a:r>
            <a:r>
              <a:rPr lang="en-US" dirty="0" smtClean="0"/>
              <a:t> (Parasympathetic N.S) : Pupil </a:t>
            </a:r>
            <a:r>
              <a:rPr lang="en-US" dirty="0" err="1" smtClean="0"/>
              <a:t>mengecil</a:t>
            </a:r>
            <a:r>
              <a:rPr lang="en-US" dirty="0" smtClean="0"/>
              <a:t>, </a:t>
            </a:r>
            <a:r>
              <a:rPr lang="en-US" dirty="0" err="1" smtClean="0"/>
              <a:t>detak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 </a:t>
            </a:r>
            <a:r>
              <a:rPr lang="en-US" dirty="0" err="1" smtClean="0"/>
              <a:t>melambat</a:t>
            </a:r>
            <a:r>
              <a:rPr lang="en-US" dirty="0" smtClean="0"/>
              <a:t>, </a:t>
            </a:r>
            <a:r>
              <a:rPr lang="en-US" dirty="0" err="1" smtClean="0"/>
              <a:t>nafas</a:t>
            </a:r>
            <a:r>
              <a:rPr lang="en-US" dirty="0" smtClean="0"/>
              <a:t> </a:t>
            </a:r>
            <a:r>
              <a:rPr lang="en-US" dirty="0" err="1" smtClean="0"/>
              <a:t>makin</a:t>
            </a:r>
            <a:r>
              <a:rPr lang="en-US" dirty="0" smtClean="0"/>
              <a:t> </a:t>
            </a:r>
            <a:r>
              <a:rPr lang="en-US" dirty="0" err="1" smtClean="0"/>
              <a:t>pelan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 descr="C:\Users\User 1\Pictures\Sistem_Syaraf_Otonom.bmp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358246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Ventrikel Serebrum</a:t>
            </a:r>
            <a:br>
              <a:rPr lang="id-ID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0438"/>
            <a:ext cx="8229600" cy="307183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err="1" smtClean="0"/>
              <a:t>Kanal</a:t>
            </a:r>
            <a:r>
              <a:rPr lang="en-US" dirty="0" smtClean="0"/>
              <a:t> </a:t>
            </a:r>
            <a:r>
              <a:rPr lang="en-US" dirty="0" err="1" smtClean="0"/>
              <a:t>Sentral</a:t>
            </a:r>
            <a:r>
              <a:rPr lang="en-US" dirty="0" smtClean="0"/>
              <a:t>: </a:t>
            </a:r>
            <a:r>
              <a:rPr lang="id-ID" dirty="0" smtClean="0"/>
              <a:t>adalah r</a:t>
            </a:r>
            <a:r>
              <a:rPr lang="en-US" dirty="0" err="1" smtClean="0"/>
              <a:t>ongga</a:t>
            </a:r>
            <a:r>
              <a:rPr lang="en-US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sum-sum </a:t>
            </a:r>
            <a:r>
              <a:rPr lang="en-US" dirty="0" err="1" smtClean="0"/>
              <a:t>tulang</a:t>
            </a:r>
            <a:r>
              <a:rPr lang="id-ID" dirty="0" smtClean="0"/>
              <a:t> </a:t>
            </a:r>
            <a:r>
              <a:rPr lang="en-US" dirty="0" err="1" smtClean="0"/>
              <a:t>belakang</a:t>
            </a:r>
            <a:endParaRPr lang="en-US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en-US" dirty="0" err="1" smtClean="0"/>
              <a:t>Ventrikel</a:t>
            </a:r>
            <a:r>
              <a:rPr lang="en-US" dirty="0" smtClean="0"/>
              <a:t> </a:t>
            </a:r>
            <a:r>
              <a:rPr lang="en-US" dirty="0" err="1" smtClean="0"/>
              <a:t>Serebrum</a:t>
            </a:r>
            <a:r>
              <a:rPr lang="en-US" dirty="0" smtClean="0"/>
              <a:t>:  </a:t>
            </a:r>
            <a:r>
              <a:rPr lang="id-ID" dirty="0" smtClean="0"/>
              <a:t>Adalah </a:t>
            </a:r>
            <a:r>
              <a:rPr lang="en-US" dirty="0" smtClean="0"/>
              <a:t>4 </a:t>
            </a:r>
            <a:r>
              <a:rPr lang="en-US" dirty="0" err="1" smtClean="0"/>
              <a:t>rongga</a:t>
            </a:r>
            <a:r>
              <a:rPr lang="id-ID" dirty="0" smtClean="0"/>
              <a:t> di </a:t>
            </a:r>
            <a:r>
              <a:rPr lang="en-US" dirty="0" err="1" smtClean="0"/>
              <a:t>otak</a:t>
            </a:r>
            <a:r>
              <a:rPr lang="en-US" dirty="0" smtClean="0"/>
              <a:t> yang</a:t>
            </a:r>
            <a:r>
              <a:rPr lang="id-ID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Kanal</a:t>
            </a:r>
            <a:r>
              <a:rPr lang="en-US" dirty="0" smtClean="0"/>
              <a:t> </a:t>
            </a:r>
            <a:r>
              <a:rPr lang="en-US" dirty="0" err="1" smtClean="0"/>
              <a:t>Sentral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Ventrikel</a:t>
            </a:r>
            <a:r>
              <a:rPr lang="en-US" dirty="0" smtClean="0"/>
              <a:t> </a:t>
            </a:r>
            <a:r>
              <a:rPr lang="en-US" dirty="0" err="1" smtClean="0"/>
              <a:t>Serebrum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id-ID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serebrospinal</a:t>
            </a:r>
            <a:r>
              <a:rPr lang="en-US" dirty="0" smtClean="0"/>
              <a:t> (CSS)</a:t>
            </a:r>
            <a:endParaRPr lang="id-ID" dirty="0" smtClean="0"/>
          </a:p>
          <a:p>
            <a:pPr>
              <a:buNone/>
            </a:pPr>
            <a:r>
              <a:rPr lang="en-US" dirty="0" err="1" smtClean="0"/>
              <a:t>Mengalir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: </a:t>
            </a:r>
          </a:p>
          <a:p>
            <a:pPr>
              <a:buNone/>
            </a:pPr>
            <a:r>
              <a:rPr lang="en-US" dirty="0" err="1" smtClean="0"/>
              <a:t>Ventrikel</a:t>
            </a:r>
            <a:r>
              <a:rPr lang="en-US" dirty="0" smtClean="0"/>
              <a:t> lateral </a:t>
            </a:r>
            <a:r>
              <a:rPr lang="id-ID" dirty="0" smtClean="0">
                <a:sym typeface="Wingdings" pitchFamily="2" charset="2"/>
              </a:rPr>
              <a:t> ke 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ventrikel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ketiga</a:t>
            </a:r>
            <a:r>
              <a:rPr lang="en-US" dirty="0" smtClean="0">
                <a:sym typeface="Wingdings" pitchFamily="2" charset="2"/>
              </a:rPr>
              <a:t> &amp; </a:t>
            </a:r>
            <a:r>
              <a:rPr lang="en-US" dirty="0" err="1" smtClean="0">
                <a:sym typeface="Wingdings" pitchFamily="2" charset="2"/>
              </a:rPr>
              <a:t>keempat</a:t>
            </a:r>
            <a:r>
              <a:rPr lang="en-US" dirty="0" smtClean="0">
                <a:sym typeface="Wingdings" pitchFamily="2" charset="2"/>
              </a:rPr>
              <a:t>. </a:t>
            </a:r>
          </a:p>
          <a:p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err="1" smtClean="0">
                <a:sym typeface="Wingdings" pitchFamily="2" charset="2"/>
              </a:rPr>
              <a:t>Sebagian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ventrikel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</a:t>
            </a:r>
            <a:r>
              <a:rPr lang="en-US" dirty="0" smtClean="0">
                <a:sym typeface="Wingdings" pitchFamily="2" charset="2"/>
              </a:rPr>
              <a:t> 4 </a:t>
            </a:r>
            <a:r>
              <a:rPr lang="en-US" dirty="0" err="1" smtClean="0">
                <a:sym typeface="Wingdings" pitchFamily="2" charset="2"/>
              </a:rPr>
              <a:t>mengalir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Meninges</a:t>
            </a:r>
            <a:r>
              <a:rPr lang="id-ID" dirty="0" smtClean="0">
                <a:sym typeface="Wingdings" pitchFamily="2" charset="2"/>
              </a:rPr>
              <a:t> (membran menyelimuti otak )</a:t>
            </a:r>
            <a:r>
              <a:rPr lang="en-US" dirty="0" smtClean="0">
                <a:sym typeface="Wingdings" pitchFamily="2" charset="2"/>
              </a:rPr>
              <a:t> &amp; sum-sum </a:t>
            </a:r>
            <a:r>
              <a:rPr lang="en-US" dirty="0" err="1" smtClean="0">
                <a:sym typeface="Wingdings" pitchFamily="2" charset="2"/>
              </a:rPr>
              <a:t>tulang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belakang</a:t>
            </a:r>
            <a:endParaRPr lang="en-US" dirty="0" smtClean="0">
              <a:sym typeface="Wingdings" pitchFamily="2" charset="2"/>
            </a:endParaRPr>
          </a:p>
          <a:p>
            <a:endParaRPr lang="id-ID" dirty="0"/>
          </a:p>
        </p:txBody>
      </p:sp>
      <p:pic>
        <p:nvPicPr>
          <p:cNvPr id="8194" name="Picture 2" descr="C:\Users\User 1\Pictures\Blausen_0896_Ventricles_Bra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14400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/>
          <a:lstStyle/>
          <a:p>
            <a:r>
              <a:rPr lang="en-US" dirty="0" err="1" smtClean="0"/>
              <a:t>Korteks</a:t>
            </a:r>
            <a:r>
              <a:rPr lang="en-US" dirty="0" smtClean="0"/>
              <a:t> </a:t>
            </a:r>
            <a:r>
              <a:rPr lang="en-US" dirty="0" err="1" smtClean="0"/>
              <a:t>serebrum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4013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7544" y="1628800"/>
            <a:ext cx="7848872" cy="12961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/>
          <a:lstStyle/>
          <a:p>
            <a:r>
              <a:rPr lang="en-US" dirty="0" err="1" smtClean="0"/>
              <a:t>Korteks</a:t>
            </a:r>
            <a:r>
              <a:rPr lang="en-US" dirty="0" smtClean="0"/>
              <a:t> </a:t>
            </a:r>
            <a:r>
              <a:rPr lang="en-US" dirty="0" err="1" smtClean="0"/>
              <a:t>serebrum</a:t>
            </a:r>
            <a:r>
              <a:rPr lang="en-US" dirty="0" smtClean="0"/>
              <a:t>/Cerebral cortex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325112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Korteks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bagian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otak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selalu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berkembang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lapisan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luar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(gray matter) yang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menutupi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seluruh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permukaan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belahan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otak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090454"/>
            <a:ext cx="6692074" cy="376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1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-1116632" y="936510"/>
            <a:ext cx="6059016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Korteks</a:t>
            </a:r>
            <a:r>
              <a:rPr lang="en-US" dirty="0"/>
              <a:t> </a:t>
            </a:r>
            <a:r>
              <a:rPr lang="en-US" dirty="0" err="1"/>
              <a:t>s</a:t>
            </a:r>
            <a:r>
              <a:rPr lang="en-US" dirty="0" err="1" smtClean="0"/>
              <a:t>erebrum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memiliki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6 lamina</a:t>
            </a:r>
            <a:endParaRPr lang="id-ID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013" y="0"/>
            <a:ext cx="4711499" cy="68580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59" y="4774051"/>
            <a:ext cx="514063" cy="6126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040" y="6120915"/>
            <a:ext cx="516485" cy="6084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249" y="109618"/>
            <a:ext cx="463556" cy="5270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939" y="2076928"/>
            <a:ext cx="460075" cy="5925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509" y="3280449"/>
            <a:ext cx="540296" cy="5887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977" y="958348"/>
            <a:ext cx="482037" cy="526435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3964958" y="4365104"/>
            <a:ext cx="6480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93736" y="4365104"/>
            <a:ext cx="0" cy="13681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964958" y="5733256"/>
            <a:ext cx="6480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793322" y="5080377"/>
            <a:ext cx="17163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44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49488" y="3298304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+mn-lt"/>
              </a:rPr>
              <a:t>Temporal lobe</a:t>
            </a:r>
            <a:endParaRPr lang="id-ID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512" y="221818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tx1"/>
                </a:solidFill>
                <a:latin typeface="+mn-lt"/>
              </a:rPr>
              <a:t>Occipital Lobe</a:t>
            </a:r>
            <a:endParaRPr lang="id-ID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0832" y="3833873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tx1"/>
                </a:solidFill>
                <a:latin typeface="+mn-lt"/>
              </a:rPr>
              <a:t>Frontal lobe</a:t>
            </a:r>
            <a:endParaRPr lang="id-ID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9512" y="2767073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tx1"/>
                </a:solidFill>
                <a:latin typeface="+mn-lt"/>
              </a:rPr>
              <a:t>Parietal </a:t>
            </a: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lobe</a:t>
            </a:r>
            <a:endParaRPr lang="id-ID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4303" y="34597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Pembagian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Korteks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erebrum</a:t>
            </a: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350" y="2859596"/>
            <a:ext cx="585065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420888"/>
            <a:ext cx="4667422" cy="255279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Occipital Lobe</a:t>
            </a:r>
            <a:br>
              <a:rPr lang="en-US" dirty="0" smtClean="0"/>
            </a:br>
            <a:r>
              <a:rPr lang="en-US" dirty="0" smtClean="0"/>
              <a:t>(Visual)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7" y="2780928"/>
            <a:ext cx="3197864" cy="186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5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Parietal lobe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Sensasi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)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053268"/>
            <a:ext cx="3744416" cy="3031916"/>
          </a:xfrm>
        </p:spPr>
      </p:pic>
    </p:spTree>
    <p:extLst>
      <p:ext uri="{BB962C8B-B14F-4D97-AF65-F5344CB8AC3E}">
        <p14:creationId xmlns:p14="http://schemas.microsoft.com/office/powerpoint/2010/main" val="1552601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Struktur Sistem Syaraf Vertebrata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/>
          <a:lstStyle/>
          <a:p>
            <a:pPr marL="514350" indent="-514350">
              <a:buNone/>
            </a:pPr>
            <a:endParaRPr lang="id-ID" dirty="0"/>
          </a:p>
          <a:p>
            <a:pPr marL="514350" indent="-514350">
              <a:buNone/>
            </a:pPr>
            <a:endParaRPr lang="id-ID" dirty="0" smtClean="0"/>
          </a:p>
          <a:p>
            <a:pPr marL="514350" indent="-514350">
              <a:buNone/>
            </a:pPr>
            <a:endParaRPr lang="id-ID" dirty="0"/>
          </a:p>
          <a:p>
            <a:pPr marL="514350" indent="-514350">
              <a:buNone/>
            </a:pPr>
            <a:endParaRPr lang="id-ID" dirty="0"/>
          </a:p>
          <a:p>
            <a:pPr marL="514350" indent="-514350">
              <a:buNone/>
            </a:pPr>
            <a:endParaRPr lang="id-ID" dirty="0"/>
          </a:p>
        </p:txBody>
      </p:sp>
      <p:pic>
        <p:nvPicPr>
          <p:cNvPr id="4" name="Picture 3" descr="human-body-organs-diagram-kidneys-2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831813"/>
            <a:ext cx="3686175" cy="481189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71472" y="1285860"/>
            <a:ext cx="4357718" cy="528641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None/>
            </a:pPr>
            <a:r>
              <a:rPr lang="id-ID" sz="2400" dirty="0" smtClean="0"/>
              <a:t>Di bagi menjadi 2: </a:t>
            </a:r>
          </a:p>
          <a:p>
            <a:pPr marL="514350" indent="-514350">
              <a:buNone/>
            </a:pPr>
            <a:r>
              <a:rPr lang="id-ID" sz="2400" dirty="0" smtClean="0"/>
              <a:t>	1. sistem syaraf pusat(CNS) </a:t>
            </a:r>
          </a:p>
          <a:p>
            <a:pPr marL="514350" indent="-514350">
              <a:buNone/>
            </a:pPr>
            <a:r>
              <a:rPr lang="id-ID" sz="2400" dirty="0" smtClean="0"/>
              <a:t>	otak dan sumsum tulang belakang</a:t>
            </a:r>
          </a:p>
          <a:p>
            <a:pPr marL="514350" indent="-514350">
              <a:buNone/>
            </a:pPr>
            <a:r>
              <a:rPr lang="id-ID" sz="2400" dirty="0" smtClean="0"/>
              <a:t>	2. sistem syaraf tepi(PNS) semua syaraf selain otak dan sumsum tulang belakang</a:t>
            </a:r>
          </a:p>
          <a:p>
            <a:pPr marL="514350" indent="-514350">
              <a:buNone/>
            </a:pPr>
            <a:endParaRPr lang="id-ID" sz="2400" dirty="0" smtClean="0"/>
          </a:p>
          <a:p>
            <a:pPr marL="514350" indent="-514350">
              <a:buNone/>
            </a:pPr>
            <a:endParaRPr lang="id-ID" sz="2400" dirty="0" smtClean="0"/>
          </a:p>
        </p:txBody>
      </p:sp>
      <p:sp>
        <p:nvSpPr>
          <p:cNvPr id="10" name="Right Arrow 9"/>
          <p:cNvSpPr/>
          <p:nvPr/>
        </p:nvSpPr>
        <p:spPr>
          <a:xfrm>
            <a:off x="1071538" y="3214686"/>
            <a:ext cx="214314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ight Arrow 10"/>
          <p:cNvSpPr/>
          <p:nvPr/>
        </p:nvSpPr>
        <p:spPr>
          <a:xfrm>
            <a:off x="1071538" y="4286256"/>
            <a:ext cx="214314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Temporal Lobe</a:t>
            </a:r>
            <a:br>
              <a:rPr lang="en-US" dirty="0" smtClean="0"/>
            </a:br>
            <a:r>
              <a:rPr lang="en-US" dirty="0" smtClean="0"/>
              <a:t> (</a:t>
            </a:r>
            <a:r>
              <a:rPr lang="en-US" dirty="0" err="1" smtClean="0"/>
              <a:t>Audiotori</a:t>
            </a:r>
            <a:r>
              <a:rPr lang="en-US" dirty="0" smtClean="0"/>
              <a:t>)	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515564"/>
            <a:ext cx="3673204" cy="27809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186862"/>
            <a:ext cx="2088232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72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en-US" dirty="0" smtClean="0"/>
              <a:t>Frontal lobe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864" y="1607421"/>
            <a:ext cx="4470497" cy="3065483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1772816"/>
            <a:ext cx="4690864" cy="470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id-ID" dirty="0" smtClean="0"/>
          </a:p>
          <a:p>
            <a:pPr algn="just"/>
            <a:r>
              <a:rPr lang="id-ID" dirty="0" smtClean="0"/>
              <a:t>Girus prasental</a:t>
            </a:r>
            <a:r>
              <a:rPr lang="en-US" dirty="0" smtClean="0"/>
              <a:t>	</a:t>
            </a:r>
          </a:p>
          <a:p>
            <a:pPr algn="just"/>
            <a:r>
              <a:rPr lang="id-ID" dirty="0" smtClean="0"/>
              <a:t>Korteks prefrontal</a:t>
            </a:r>
            <a:r>
              <a:rPr lang="en-US" dirty="0" smtClean="0"/>
              <a:t>	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21504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7504" y="1757116"/>
            <a:ext cx="3972082" cy="280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8229600" cy="1066800"/>
          </a:xfrm>
        </p:spPr>
        <p:txBody>
          <a:bodyPr/>
          <a:lstStyle/>
          <a:p>
            <a:r>
              <a:rPr lang="en-US" dirty="0" err="1" smtClean="0"/>
              <a:t>Lobotomi</a:t>
            </a:r>
            <a:r>
              <a:rPr lang="en-US" dirty="0" smtClean="0"/>
              <a:t> prefrontal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44823"/>
            <a:ext cx="4470648" cy="3305683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7504" y="1999381"/>
            <a:ext cx="4499992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200" dirty="0" err="1" smtClean="0"/>
              <a:t>Pemutusan</a:t>
            </a:r>
            <a:r>
              <a:rPr lang="en-US" sz="3200" dirty="0"/>
              <a:t> </a:t>
            </a:r>
            <a:r>
              <a:rPr lang="en-US" sz="3200" dirty="0" err="1" smtClean="0"/>
              <a:t>hubungan</a:t>
            </a:r>
            <a:endParaRPr lang="en-US" sz="3200" dirty="0" smtClean="0"/>
          </a:p>
          <a:p>
            <a:pPr marL="109728" indent="0">
              <a:buNone/>
            </a:pPr>
            <a:r>
              <a:rPr lang="en-US" sz="3200" dirty="0" err="1" smtClean="0"/>
              <a:t>Korteks</a:t>
            </a:r>
            <a:r>
              <a:rPr lang="en-US" sz="3200" dirty="0" smtClean="0"/>
              <a:t> prefrontal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otak</a:t>
            </a:r>
            <a:r>
              <a:rPr lang="en-US" sz="3200" dirty="0"/>
              <a:t> </a:t>
            </a:r>
            <a:r>
              <a:rPr lang="en-US" sz="3200" dirty="0" err="1" smtClean="0"/>
              <a:t>melalui</a:t>
            </a:r>
            <a:r>
              <a:rPr lang="en-US" sz="3200" dirty="0" smtClean="0"/>
              <a:t> </a:t>
            </a:r>
            <a:r>
              <a:rPr lang="en-US" sz="3200" dirty="0" err="1" smtClean="0"/>
              <a:t>pembedahan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6102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28598"/>
            <a:ext cx="2799078" cy="18610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326" y="2342697"/>
            <a:ext cx="2943004" cy="21915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52" y="2237084"/>
            <a:ext cx="3375052" cy="24028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581" y="2667338"/>
            <a:ext cx="3768278" cy="20332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399" y="1480030"/>
            <a:ext cx="3396183" cy="39169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770" y="1522872"/>
            <a:ext cx="4357704" cy="35478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82" y="1301163"/>
            <a:ext cx="5328592" cy="3991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052" y="647873"/>
            <a:ext cx="2376264" cy="614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9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552" y="1988840"/>
            <a:ext cx="8352928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066800"/>
          </a:xfrm>
        </p:spPr>
        <p:txBody>
          <a:bodyPr/>
          <a:lstStyle/>
          <a:p>
            <a:r>
              <a:rPr lang="en-US" dirty="0" smtClean="0"/>
              <a:t>Binding problem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060848"/>
            <a:ext cx="8229600" cy="4325112"/>
          </a:xfrm>
        </p:spPr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menghubungkan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dibagian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penglihatan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pendengaran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5826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31382" cy="6172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b="1" dirty="0" smtClean="0"/>
              <a:t> </a:t>
            </a:r>
          </a:p>
          <a:p>
            <a:pPr marL="0" indent="0">
              <a:buNone/>
            </a:pPr>
            <a:r>
              <a:rPr lang="en-US" sz="9600" b="1" dirty="0" smtClean="0"/>
              <a:t>  METODE RISET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165584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marL="0" lvl="0" indent="0" algn="ctr"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dirty="0" err="1" smtClean="0">
                <a:solidFill>
                  <a:prstClr val="black"/>
                </a:solidFill>
              </a:rPr>
              <a:t>Pencarian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kaitan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antara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anatomi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otak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dan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perilaku</a:t>
            </a:r>
            <a:r>
              <a:rPr lang="en-US" dirty="0">
                <a:solidFill>
                  <a:prstClr val="black"/>
                </a:solidFill>
              </a:rPr>
              <a:t>,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Individu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 yang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anatomi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52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CT SCANNER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potongan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sinar</a:t>
            </a:r>
            <a:r>
              <a:rPr lang="en-US" dirty="0" smtClean="0"/>
              <a:t> X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mendeteksi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tumor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  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81400"/>
            <a:ext cx="4343400" cy="290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86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562600"/>
          </a:xfrm>
        </p:spPr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magnet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mendeteksi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mendeteksi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19400"/>
            <a:ext cx="5105400" cy="334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245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32460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err="1" smtClean="0"/>
              <a:t>Pengukuran</a:t>
            </a:r>
            <a:r>
              <a:rPr lang="en-US" sz="3600" dirty="0" smtClean="0"/>
              <a:t> </a:t>
            </a:r>
            <a:r>
              <a:rPr lang="en-US" sz="3600" dirty="0" err="1" smtClean="0"/>
              <a:t>aktivitas</a:t>
            </a:r>
            <a:r>
              <a:rPr lang="en-US" sz="3600" dirty="0" smtClean="0"/>
              <a:t> </a:t>
            </a:r>
            <a:r>
              <a:rPr lang="en-US" sz="3600" dirty="0" err="1" smtClean="0"/>
              <a:t>otak</a:t>
            </a:r>
            <a:r>
              <a:rPr lang="en-US" sz="3600" dirty="0" smtClean="0"/>
              <a:t> </a:t>
            </a:r>
            <a:r>
              <a:rPr lang="en-US" sz="3600" dirty="0" err="1" smtClean="0"/>
              <a:t>ketika</a:t>
            </a:r>
            <a:r>
              <a:rPr lang="en-US" sz="3600" dirty="0" smtClean="0"/>
              <a:t> </a:t>
            </a:r>
            <a:r>
              <a:rPr lang="en-US" sz="3600" dirty="0" err="1" smtClean="0"/>
              <a:t>sedang</a:t>
            </a:r>
            <a:r>
              <a:rPr lang="en-US" sz="3600" dirty="0" smtClean="0"/>
              <a:t> </a:t>
            </a:r>
            <a:r>
              <a:rPr lang="en-US" sz="3600" dirty="0" err="1" smtClean="0"/>
              <a:t>melakukan</a:t>
            </a:r>
            <a:r>
              <a:rPr lang="en-US" sz="3600" dirty="0" smtClean="0"/>
              <a:t> </a:t>
            </a:r>
            <a:r>
              <a:rPr lang="en-US" sz="3600" dirty="0" err="1" smtClean="0"/>
              <a:t>kegiatan</a:t>
            </a:r>
            <a:r>
              <a:rPr lang="en-US" sz="3600" dirty="0"/>
              <a:t>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</a:t>
            </a:r>
            <a:r>
              <a:rPr lang="en-US" sz="3600" dirty="0" err="1" smtClean="0"/>
              <a:t>menggunakan</a:t>
            </a:r>
            <a:r>
              <a:rPr lang="en-US" sz="3600" dirty="0" smtClean="0"/>
              <a:t> </a:t>
            </a:r>
            <a:r>
              <a:rPr lang="en-US" sz="3600" dirty="0" err="1" smtClean="0"/>
              <a:t>berbagai</a:t>
            </a:r>
            <a:r>
              <a:rPr lang="en-US" sz="3600" dirty="0" smtClean="0"/>
              <a:t> </a:t>
            </a:r>
            <a:r>
              <a:rPr lang="en-US" sz="3600" dirty="0" err="1" smtClean="0"/>
              <a:t>metode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71748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dirty="0" smtClean="0"/>
              <a:t>Sumsum Tulang Belakang</a:t>
            </a:r>
          </a:p>
        </p:txBody>
      </p:sp>
      <p:pic>
        <p:nvPicPr>
          <p:cNvPr id="1028" name="Picture 4" descr="C:\Users\User 1\Pictures\sumsum tulang belakang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71546"/>
            <a:ext cx="4500562" cy="4143404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0" y="785794"/>
            <a:ext cx="4786314" cy="592935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id-ID" sz="2400" dirty="0" smtClean="0"/>
              <a:t>Merupakan sistem syaraf pusat di tulang belakang. </a:t>
            </a:r>
          </a:p>
          <a:p>
            <a:pPr>
              <a:buNone/>
            </a:pPr>
            <a:r>
              <a:rPr lang="id-ID" sz="2400" dirty="0" smtClean="0"/>
              <a:t>Berkomunikasi    panca indra (leher bagian bawah)</a:t>
            </a:r>
          </a:p>
          <a:p>
            <a:pPr>
              <a:buNone/>
            </a:pPr>
            <a:endParaRPr lang="id-ID" sz="2400" dirty="0" smtClean="0"/>
          </a:p>
          <a:p>
            <a:pPr>
              <a:buNone/>
            </a:pPr>
            <a:r>
              <a:rPr lang="id-ID" sz="2400" dirty="0" smtClean="0"/>
              <a:t>Setiap ruas tulang belakang terdapat syaraf sensorik dan syaraf motorik</a:t>
            </a:r>
          </a:p>
          <a:p>
            <a:pPr>
              <a:buNone/>
            </a:pPr>
            <a:endParaRPr lang="id-ID" sz="2400" dirty="0" smtClean="0"/>
          </a:p>
          <a:p>
            <a:pPr>
              <a:buNone/>
            </a:pPr>
            <a:r>
              <a:rPr lang="id-ID" sz="2400" dirty="0" smtClean="0"/>
              <a:t>Setiap segmen sumsum tulang belakang mengirim informasi sensori ke otak. Dan menerima perintah motorik dari otak. </a:t>
            </a:r>
            <a:endParaRPr lang="id-ID" sz="2400" dirty="0"/>
          </a:p>
        </p:txBody>
      </p:sp>
      <p:sp>
        <p:nvSpPr>
          <p:cNvPr id="7" name="Right Arrow 6"/>
          <p:cNvSpPr/>
          <p:nvPr/>
        </p:nvSpPr>
        <p:spPr>
          <a:xfrm>
            <a:off x="2214546" y="2285992"/>
            <a:ext cx="142876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EEG </a:t>
            </a:r>
            <a:r>
              <a:rPr lang="en-US" dirty="0" err="1" smtClean="0"/>
              <a:t>atau</a:t>
            </a:r>
            <a:r>
              <a:rPr lang="en-US" dirty="0" smtClean="0"/>
              <a:t> ELEKTROENSEFALOGRAFI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merekam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elektroda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menempelkan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merekan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spontan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33801"/>
            <a:ext cx="6781800" cy="295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8118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 smtClean="0"/>
              <a:t>MEG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638800"/>
          </a:xfrm>
        </p:spPr>
        <p:txBody>
          <a:bodyPr/>
          <a:lstStyle/>
          <a:p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mengukur</a:t>
            </a:r>
            <a:r>
              <a:rPr lang="en-US" dirty="0" smtClean="0"/>
              <a:t> </a:t>
            </a:r>
            <a:r>
              <a:rPr lang="en-US" dirty="0" err="1" smtClean="0"/>
              <a:t>medan</a:t>
            </a:r>
            <a:r>
              <a:rPr lang="en-US" dirty="0" smtClean="0"/>
              <a:t> magnet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. </a:t>
            </a:r>
            <a:r>
              <a:rPr lang="en-US" dirty="0" err="1" smtClean="0"/>
              <a:t>Hasilnya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perkiraan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yang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jangkauan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/>
              <a:t> </a:t>
            </a:r>
            <a:r>
              <a:rPr lang="en-US" dirty="0" err="1" smtClean="0"/>
              <a:t>sentimeter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76600"/>
            <a:ext cx="4743661" cy="308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3625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err="1" smtClean="0"/>
              <a:t>Tomografi</a:t>
            </a:r>
            <a:r>
              <a:rPr lang="en-US" dirty="0" smtClean="0"/>
              <a:t> </a:t>
            </a:r>
            <a:r>
              <a:rPr lang="en-US" dirty="0" err="1" smtClean="0"/>
              <a:t>Emisi</a:t>
            </a:r>
            <a:r>
              <a:rPr lang="en-US" dirty="0" smtClean="0"/>
              <a:t> Positron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334000"/>
          </a:xfrm>
        </p:spPr>
        <p:txBody>
          <a:bodyPr/>
          <a:lstStyle/>
          <a:p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beresolusi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yang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merekam</a:t>
            </a:r>
            <a:r>
              <a:rPr lang="en-US" dirty="0" smtClean="0"/>
              <a:t> </a:t>
            </a:r>
            <a:r>
              <a:rPr lang="en-US" dirty="0" err="1" smtClean="0"/>
              <a:t>emisi</a:t>
            </a:r>
            <a:r>
              <a:rPr lang="en-US" dirty="0" smtClean="0"/>
              <a:t> </a:t>
            </a:r>
            <a:r>
              <a:rPr lang="en-US" dirty="0" err="1" smtClean="0"/>
              <a:t>radioaktif</a:t>
            </a:r>
            <a:r>
              <a:rPr lang="en-US" dirty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yang </a:t>
            </a:r>
            <a:r>
              <a:rPr lang="en-US" dirty="0" err="1" smtClean="0"/>
              <a:t>disuntikkan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183" y="3695700"/>
            <a:ext cx="4429672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20" y="3581400"/>
            <a:ext cx="436713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5382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Versi</a:t>
            </a:r>
            <a:r>
              <a:rPr lang="en-US" dirty="0" smtClean="0"/>
              <a:t> MRI yang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hemogoblin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05200"/>
            <a:ext cx="548640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1044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3340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 err="1" smtClean="0"/>
              <a:t>Lesi</a:t>
            </a:r>
            <a:r>
              <a:rPr lang="en-US" dirty="0" smtClean="0"/>
              <a:t> (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area </a:t>
            </a:r>
            <a:r>
              <a:rPr lang="en-US" dirty="0" err="1" smtClean="0"/>
              <a:t>otak</a:t>
            </a:r>
            <a:r>
              <a:rPr lang="en-US" dirty="0" smtClean="0"/>
              <a:t> 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Blasi</a:t>
            </a:r>
            <a:r>
              <a:rPr lang="en-US" dirty="0"/>
              <a:t> </a:t>
            </a:r>
            <a:r>
              <a:rPr lang="en-US" dirty="0" smtClean="0"/>
              <a:t>( </a:t>
            </a:r>
            <a:r>
              <a:rPr lang="en-US" dirty="0" err="1" smtClean="0"/>
              <a:t>penghilangan</a:t>
            </a:r>
            <a:r>
              <a:rPr lang="en-US" dirty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area </a:t>
            </a:r>
            <a:r>
              <a:rPr lang="en-US" dirty="0" err="1" smtClean="0"/>
              <a:t>otak</a:t>
            </a:r>
            <a:r>
              <a:rPr lang="en-US" dirty="0" smtClean="0"/>
              <a:t> ).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Intrumen</a:t>
            </a:r>
            <a:r>
              <a:rPr lang="en-US" dirty="0" smtClean="0"/>
              <a:t> </a:t>
            </a:r>
            <a:r>
              <a:rPr lang="en-US" dirty="0" err="1" smtClean="0"/>
              <a:t>stereotaksik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meletakkan</a:t>
            </a:r>
            <a:r>
              <a:rPr lang="en-US" dirty="0" smtClean="0"/>
              <a:t> </a:t>
            </a:r>
            <a:r>
              <a:rPr lang="en-US" dirty="0" err="1" smtClean="0"/>
              <a:t>elektroda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6595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r>
              <a:rPr lang="en-US" dirty="0" err="1" smtClean="0"/>
              <a:t>Pengaruh</a:t>
            </a:r>
            <a:r>
              <a:rPr lang="en-US" dirty="0" smtClean="0"/>
              <a:t> Stimulus </a:t>
            </a:r>
            <a:r>
              <a:rPr lang="en-US" dirty="0" err="1" smtClean="0"/>
              <a:t>Otak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03860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/>
              <a:t> </a:t>
            </a:r>
            <a:r>
              <a:rPr lang="en-US" dirty="0" err="1" smtClean="0"/>
              <a:t>mengganggu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stimulus </a:t>
            </a:r>
            <a:r>
              <a:rPr lang="en-US" dirty="0" err="1" smtClean="0"/>
              <a:t>seharusnya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memperbaikinya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3137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err="1" smtClean="0"/>
              <a:t>Otak</a:t>
            </a:r>
            <a:r>
              <a:rPr lang="en-US" dirty="0" smtClean="0"/>
              <a:t> Dan </a:t>
            </a:r>
            <a:r>
              <a:rPr lang="en-US" dirty="0" err="1" smtClean="0"/>
              <a:t>Kecerdasan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906963"/>
          </a:xfrm>
        </p:spPr>
        <p:txBody>
          <a:bodyPr/>
          <a:lstStyle/>
          <a:p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kecerdasan</a:t>
            </a:r>
            <a:r>
              <a:rPr lang="en-US" dirty="0" smtClean="0"/>
              <a:t> 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63076"/>
            <a:ext cx="659932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0514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Perbandingan</a:t>
            </a:r>
            <a:r>
              <a:rPr lang="en-US" dirty="0" smtClean="0"/>
              <a:t> </a:t>
            </a:r>
            <a:r>
              <a:rPr lang="en-US" dirty="0" err="1" smtClean="0"/>
              <a:t>Laki-laki</a:t>
            </a:r>
            <a:r>
              <a:rPr lang="en-US" dirty="0" smtClean="0"/>
              <a:t> Dan </a:t>
            </a:r>
            <a:r>
              <a:rPr lang="en-US" dirty="0" err="1" smtClean="0"/>
              <a:t>Perempuan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err="1" smtClean="0"/>
          </a:p>
          <a:p>
            <a:r>
              <a:rPr lang="en-US" dirty="0" err="1" smtClean="0"/>
              <a:t>Pria</a:t>
            </a:r>
            <a:r>
              <a:rPr lang="en-US" dirty="0" smtClean="0"/>
              <a:t> </a:t>
            </a:r>
            <a:r>
              <a:rPr lang="en-US" dirty="0" err="1" smtClean="0"/>
              <a:t>cenderung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IQ </a:t>
            </a:r>
            <a:r>
              <a:rPr lang="en-US" dirty="0" err="1" smtClean="0"/>
              <a:t>pria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r>
              <a:rPr lang="en-US" dirty="0" smtClean="0"/>
              <a:t> </a:t>
            </a:r>
            <a:r>
              <a:rPr lang="en-US" dirty="0" err="1" smtClean="0"/>
              <a:t>setara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9218" name="Picture 2" descr="C:\Users\User 1\Pictures\Variasi-Ucapan-Terima-Kasih-dan-Jawabannya-dalam-Bahasa-Inggri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51213" y="1600200"/>
            <a:ext cx="804157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Otak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en-US" sz="2000" dirty="0" err="1" smtClean="0"/>
              <a:t>Otak</a:t>
            </a:r>
            <a:r>
              <a:rPr lang="en-US" sz="2000" dirty="0" smtClean="0"/>
              <a:t> </a:t>
            </a:r>
            <a:r>
              <a:rPr lang="en-US" sz="2000" dirty="0" err="1" smtClean="0"/>
              <a:t>Belakang</a:t>
            </a:r>
            <a:r>
              <a:rPr lang="en-US" sz="2000" dirty="0" smtClean="0"/>
              <a:t> / </a:t>
            </a:r>
            <a:r>
              <a:rPr lang="en-US" sz="2000" i="1" dirty="0" smtClean="0"/>
              <a:t>Hindbrain</a:t>
            </a:r>
            <a:endParaRPr lang="en-US" sz="2000" dirty="0" smtClean="0"/>
          </a:p>
          <a:p>
            <a:pPr>
              <a:buAutoNum type="arabicPeriod"/>
            </a:pPr>
            <a:r>
              <a:rPr lang="en-US" sz="2000" dirty="0" err="1" smtClean="0"/>
              <a:t>Otak</a:t>
            </a:r>
            <a:r>
              <a:rPr lang="en-US" sz="2000" dirty="0" smtClean="0"/>
              <a:t> Tengah / </a:t>
            </a:r>
            <a:r>
              <a:rPr lang="en-US" sz="2000" i="1" dirty="0" smtClean="0"/>
              <a:t>Midbrain</a:t>
            </a:r>
            <a:endParaRPr lang="en-US" sz="2000" dirty="0" smtClean="0"/>
          </a:p>
          <a:p>
            <a:pPr>
              <a:buAutoNum type="arabicPeriod"/>
            </a:pPr>
            <a:r>
              <a:rPr lang="en-US" sz="2000" dirty="0" err="1" smtClean="0"/>
              <a:t>Otak</a:t>
            </a:r>
            <a:r>
              <a:rPr lang="en-US" sz="2000" dirty="0" smtClean="0"/>
              <a:t> </a:t>
            </a:r>
            <a:r>
              <a:rPr lang="en-US" sz="2000" dirty="0" err="1" smtClean="0"/>
              <a:t>Depan</a:t>
            </a:r>
            <a:r>
              <a:rPr lang="en-US" sz="2000" dirty="0" smtClean="0"/>
              <a:t> / </a:t>
            </a:r>
            <a:r>
              <a:rPr lang="en-US" sz="2000" i="1" dirty="0" smtClean="0"/>
              <a:t>Forebrain</a:t>
            </a:r>
            <a:endParaRPr lang="id-ID" sz="2000" dirty="0"/>
          </a:p>
        </p:txBody>
      </p:sp>
      <p:pic>
        <p:nvPicPr>
          <p:cNvPr id="3075" name="Picture 3" descr="C:\Users\User 1\Pictures\Untitl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714620"/>
            <a:ext cx="7110421" cy="3932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Otak bagian belakang</a:t>
            </a:r>
            <a:r>
              <a:rPr lang="en-US" dirty="0" smtClean="0"/>
              <a:t> / </a:t>
            </a:r>
            <a:r>
              <a:rPr lang="en-US" i="1" dirty="0" smtClean="0"/>
              <a:t>Hindbrain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d-ID" dirty="0" smtClean="0"/>
              <a:t>Terdiri dari medula, Pons, dan serebelum. </a:t>
            </a:r>
            <a:endParaRPr lang="id-ID" dirty="0"/>
          </a:p>
          <a:p>
            <a:pPr marL="514350" indent="-514350">
              <a:buNone/>
            </a:pPr>
            <a:endParaRPr lang="id-ID" dirty="0"/>
          </a:p>
          <a:p>
            <a:pPr marL="514350" indent="-514350">
              <a:buNone/>
            </a:pPr>
            <a:endParaRPr lang="id-ID" dirty="0"/>
          </a:p>
        </p:txBody>
      </p:sp>
      <p:sp>
        <p:nvSpPr>
          <p:cNvPr id="4" name="Rounded Rectangle 3"/>
          <p:cNvSpPr/>
          <p:nvPr/>
        </p:nvSpPr>
        <p:spPr>
          <a:xfrm>
            <a:off x="571472" y="2143116"/>
            <a:ext cx="4071934" cy="4714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id-ID" sz="2400" dirty="0" smtClean="0"/>
              <a:t>Medula: Terletak di atas sumsum tulang belakang. Mengatur ragam refleks penting (napas, laju denyut jantung, muntah, batuk dan bersin)</a:t>
            </a:r>
          </a:p>
          <a:p>
            <a:pPr marL="514350" indent="-514350"/>
            <a:endParaRPr lang="id-ID" sz="2400" dirty="0" smtClean="0"/>
          </a:p>
          <a:p>
            <a:pPr marL="514350" indent="-514350">
              <a:buNone/>
            </a:pPr>
            <a:r>
              <a:rPr lang="id-ID" sz="2400" dirty="0" smtClean="0"/>
              <a:t>	semua refleks dilakukan melalui syaraf kranial (pergerakan otot )</a:t>
            </a:r>
          </a:p>
          <a:p>
            <a:pPr algn="ctr"/>
            <a:endParaRPr lang="id-ID" dirty="0"/>
          </a:p>
        </p:txBody>
      </p:sp>
      <p:pic>
        <p:nvPicPr>
          <p:cNvPr id="4098" name="Picture 2" descr="C:\Users\User 1\Pictures\Saraf-krani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130412"/>
            <a:ext cx="3346965" cy="4727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marL="514350" indent="-514350">
              <a:buNone/>
            </a:pPr>
            <a:r>
              <a:rPr lang="id-ID" dirty="0" smtClean="0"/>
              <a:t>  </a:t>
            </a:r>
            <a:endParaRPr lang="id-ID" dirty="0"/>
          </a:p>
        </p:txBody>
      </p:sp>
      <p:sp>
        <p:nvSpPr>
          <p:cNvPr id="5" name="Rounded Rectangle 4"/>
          <p:cNvSpPr/>
          <p:nvPr/>
        </p:nvSpPr>
        <p:spPr>
          <a:xfrm>
            <a:off x="285720" y="142852"/>
            <a:ext cx="3357586" cy="3214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 startAt="2"/>
            </a:pPr>
            <a:r>
              <a:rPr lang="id-ID" sz="2400" dirty="0" smtClean="0"/>
              <a:t>Pons (lokasi pelintasan akson): banyak akson yang melintasi pons, dari satu bagian otak ke bagian otak lain.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5720" y="3500438"/>
            <a:ext cx="3286148" cy="3071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id-ID" sz="2400" dirty="0" smtClean="0"/>
              <a:t>3. 	Serebelum: mengendalikan pergerakan, mempertahankan keseimbangan dan koordinasi.</a:t>
            </a:r>
          </a:p>
        </p:txBody>
      </p:sp>
      <p:pic>
        <p:nvPicPr>
          <p:cNvPr id="2050" name="Picture 2" descr="C:\Users\User 1\Pictures\f15-22a_cerebellum_mids_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428604"/>
            <a:ext cx="47053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Otak Bagian Tengah</a:t>
            </a:r>
            <a:r>
              <a:rPr lang="en-US" dirty="0" smtClean="0"/>
              <a:t> / </a:t>
            </a:r>
            <a:r>
              <a:rPr lang="en-US" i="1" dirty="0" smtClean="0"/>
              <a:t>Midbrain</a:t>
            </a:r>
            <a:endParaRPr lang="id-ID" dirty="0"/>
          </a:p>
        </p:txBody>
      </p:sp>
      <p:pic>
        <p:nvPicPr>
          <p:cNvPr id="5122" name="Picture 2" descr="C:\Users\User 1\Pictures\susunan ota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785926"/>
            <a:ext cx="3233176" cy="313526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428596" y="1500174"/>
            <a:ext cx="4357718" cy="4857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id-ID" sz="2000" dirty="0" smtClean="0"/>
              <a:t>Permukaan luar: Tektum (</a:t>
            </a:r>
            <a:r>
              <a:rPr lang="en-US" sz="2000" dirty="0" err="1" smtClean="0"/>
              <a:t>ada</a:t>
            </a:r>
            <a:r>
              <a:rPr lang="en-US" sz="2000" dirty="0" smtClean="0"/>
              <a:t> 2 </a:t>
            </a:r>
            <a:r>
              <a:rPr lang="en-US" sz="2000" dirty="0" err="1" smtClean="0"/>
              <a:t>tonjolan</a:t>
            </a:r>
            <a:r>
              <a:rPr lang="id-ID" sz="2000" dirty="0" smtClean="0"/>
              <a:t> yaitu </a:t>
            </a:r>
            <a:r>
              <a:rPr lang="en-US" sz="2000" dirty="0" err="1" smtClean="0"/>
              <a:t>Kolikulus</a:t>
            </a:r>
            <a:r>
              <a:rPr lang="en-US" sz="2000" dirty="0" smtClean="0"/>
              <a:t> Superior </a:t>
            </a:r>
            <a:r>
              <a:rPr lang="en-US" sz="2000" dirty="0" err="1" smtClean="0"/>
              <a:t>dan</a:t>
            </a:r>
            <a:r>
              <a:rPr lang="en-US" sz="2000" dirty="0" smtClean="0"/>
              <a:t> Inferior</a:t>
            </a:r>
            <a:r>
              <a:rPr lang="id-ID" sz="2000" dirty="0" smtClean="0"/>
              <a:t>) 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alur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sensori</a:t>
            </a:r>
            <a:endParaRPr lang="id-ID" sz="2000" dirty="0" smtClean="0"/>
          </a:p>
          <a:p>
            <a:pPr>
              <a:buNone/>
            </a:pPr>
            <a:endParaRPr lang="id-ID" sz="2000" dirty="0" smtClean="0"/>
          </a:p>
          <a:p>
            <a:pPr algn="just">
              <a:buNone/>
            </a:pPr>
            <a:r>
              <a:rPr lang="en-US" sz="2000" dirty="0" err="1" smtClean="0"/>
              <a:t>Tegmentum</a:t>
            </a:r>
            <a:r>
              <a:rPr lang="en-US" sz="2000" dirty="0" smtClean="0"/>
              <a:t>: </a:t>
            </a:r>
            <a:r>
              <a:rPr lang="en-US" sz="2000" dirty="0" err="1" smtClean="0"/>
              <a:t>Lapisan</a:t>
            </a:r>
            <a:r>
              <a:rPr lang="en-US" sz="2000" dirty="0" smtClean="0"/>
              <a:t> </a:t>
            </a:r>
            <a:r>
              <a:rPr lang="en-US" sz="2000" dirty="0" err="1" smtClean="0"/>
              <a:t>dibawah</a:t>
            </a:r>
            <a:r>
              <a:rPr lang="en-US" sz="2000" dirty="0" smtClean="0"/>
              <a:t> </a:t>
            </a:r>
            <a:r>
              <a:rPr lang="en-US" sz="2000" dirty="0" err="1" smtClean="0"/>
              <a:t>tektum</a:t>
            </a:r>
            <a:r>
              <a:rPr lang="id-ID" sz="2000" dirty="0" smtClean="0"/>
              <a:t> </a:t>
            </a:r>
            <a:r>
              <a:rPr lang="en-US" sz="2000" dirty="0" smtClean="0"/>
              <a:t>&amp; </a:t>
            </a:r>
            <a:r>
              <a:rPr lang="en-US" sz="2000" dirty="0" err="1" smtClean="0"/>
              <a:t>perpanjangan</a:t>
            </a:r>
            <a:r>
              <a:rPr lang="en-US" sz="2000" dirty="0" smtClean="0"/>
              <a:t> </a:t>
            </a:r>
            <a:r>
              <a:rPr lang="en-US" sz="2000" dirty="0" err="1" smtClean="0"/>
              <a:t>jalur</a:t>
            </a:r>
            <a:r>
              <a:rPr lang="id-ID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 smtClean="0"/>
              <a:t>otak</a:t>
            </a:r>
            <a:r>
              <a:rPr lang="en-US" sz="2000" dirty="0" smtClean="0"/>
              <a:t> </a:t>
            </a:r>
            <a:r>
              <a:rPr lang="en-US" sz="2000" dirty="0" err="1" smtClean="0"/>
              <a:t>depan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otak</a:t>
            </a:r>
            <a:r>
              <a:rPr lang="en-US" sz="2000" dirty="0" smtClean="0"/>
              <a:t> </a:t>
            </a:r>
            <a:r>
              <a:rPr lang="en-US" sz="2000" dirty="0" err="1" smtClean="0"/>
              <a:t>belakang</a:t>
            </a:r>
            <a:r>
              <a:rPr lang="en-US" sz="2000" dirty="0" smtClean="0"/>
              <a:t> / sum</a:t>
            </a:r>
            <a:r>
              <a:rPr lang="id-ID" sz="2000" dirty="0" smtClean="0"/>
              <a:t>-</a:t>
            </a:r>
            <a:r>
              <a:rPr lang="en-US" sz="2000" dirty="0" smtClean="0"/>
              <a:t>sum </a:t>
            </a:r>
            <a:r>
              <a:rPr lang="en-US" sz="2000" dirty="0" err="1" smtClean="0"/>
              <a:t>tulang</a:t>
            </a:r>
            <a:r>
              <a:rPr lang="en-US" sz="2000" dirty="0" smtClean="0"/>
              <a:t> </a:t>
            </a:r>
            <a:r>
              <a:rPr lang="en-US" sz="2000" dirty="0" err="1" smtClean="0"/>
              <a:t>belakang</a:t>
            </a:r>
            <a:r>
              <a:rPr lang="en-US" sz="2000" dirty="0" smtClean="0"/>
              <a:t>.</a:t>
            </a:r>
            <a:endParaRPr lang="id-ID" sz="2000" dirty="0" smtClean="0"/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r>
              <a:rPr lang="en-US" sz="2000" dirty="0" err="1" smtClean="0"/>
              <a:t>Substansia</a:t>
            </a:r>
            <a:r>
              <a:rPr lang="id-ID" sz="2000" dirty="0" smtClean="0"/>
              <a:t> </a:t>
            </a:r>
            <a:r>
              <a:rPr lang="en-US" sz="2000" dirty="0" err="1" smtClean="0"/>
              <a:t>Nigra</a:t>
            </a:r>
            <a:r>
              <a:rPr lang="en-US" sz="2000" dirty="0" smtClean="0"/>
              <a:t>	:</a:t>
            </a:r>
            <a:r>
              <a:rPr lang="en-US" sz="2000" dirty="0" err="1" smtClean="0"/>
              <a:t>Meningkatkan</a:t>
            </a:r>
            <a:r>
              <a:rPr lang="id-ID" sz="2000" dirty="0" smtClean="0"/>
              <a:t> </a:t>
            </a:r>
            <a:r>
              <a:rPr lang="en-US" sz="2000" dirty="0" err="1" smtClean="0"/>
              <a:t>kandungan</a:t>
            </a:r>
            <a:r>
              <a:rPr lang="id-ID" sz="2000" dirty="0" smtClean="0"/>
              <a:t> </a:t>
            </a:r>
            <a:r>
              <a:rPr lang="en-US" sz="2000" dirty="0" err="1" smtClean="0"/>
              <a:t>dopamin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jalur-jalur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.</a:t>
            </a:r>
            <a:r>
              <a:rPr lang="id-ID" sz="2000" dirty="0" smtClean="0"/>
              <a:t> 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Otak Bagian Depan</a:t>
            </a:r>
            <a:r>
              <a:rPr lang="en-US" dirty="0" smtClean="0"/>
              <a:t> / </a:t>
            </a:r>
            <a:r>
              <a:rPr lang="en-US" i="1" dirty="0" smtClean="0"/>
              <a:t>Forebrain</a:t>
            </a:r>
            <a:endParaRPr lang="id-ID" dirty="0"/>
          </a:p>
        </p:txBody>
      </p:sp>
      <p:pic>
        <p:nvPicPr>
          <p:cNvPr id="6146" name="Picture 2" descr="C:\Users\User 1\Pictures\bagian-ota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428736"/>
            <a:ext cx="3714776" cy="3786214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571472" y="1285860"/>
            <a:ext cx="4500594" cy="5357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id-ID" sz="2000" dirty="0" smtClean="0"/>
              <a:t>Paling terlihat, ada dua bagian kiri dan kanan. Setiap belahan otak membagi tugas untuk menerima sebagaian besar informasi sensorik dari sisi tubuh yang berlawanan.</a:t>
            </a:r>
          </a:p>
          <a:p>
            <a:pPr>
              <a:buNone/>
            </a:pPr>
            <a:endParaRPr lang="id-ID" sz="2000" dirty="0" smtClean="0"/>
          </a:p>
          <a:p>
            <a:pPr>
              <a:buNone/>
            </a:pPr>
            <a:r>
              <a:rPr lang="id-ID" sz="2000" dirty="0" smtClean="0"/>
              <a:t>Lapisan luar: kortekx sereblum  </a:t>
            </a:r>
          </a:p>
          <a:p>
            <a:pPr>
              <a:buNone/>
            </a:pPr>
            <a:endParaRPr lang="id-ID" sz="2000" dirty="0" smtClean="0"/>
          </a:p>
          <a:p>
            <a:pPr>
              <a:buNone/>
            </a:pPr>
            <a:r>
              <a:rPr lang="id-ID" sz="2000" dirty="0" smtClean="0"/>
              <a:t>Sistem limbik: untuk pengaturan motivasi dan emosi. Contoh: makan, minum,aktivitas seksual, kegelisahan dan prilaku kasar.</a:t>
            </a:r>
            <a:endParaRPr lang="id-ID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>
            <a:normAutofit/>
          </a:bodyPr>
          <a:lstStyle/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571472" y="214290"/>
            <a:ext cx="3571900" cy="2643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id-ID" sz="2000" dirty="0" smtClean="0"/>
              <a:t>Sisitem limbik terdiri dari:</a:t>
            </a:r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2000" dirty="0" smtClean="0">
                <a:sym typeface="Wingdings" pitchFamily="2" charset="2"/>
              </a:rPr>
              <a:t>-Olfactory Bulb </a:t>
            </a:r>
          </a:p>
          <a:p>
            <a:pPr>
              <a:buNone/>
            </a:pPr>
            <a:r>
              <a:rPr lang="en-US" sz="2000" dirty="0" smtClean="0">
                <a:sym typeface="Wingdings" pitchFamily="2" charset="2"/>
              </a:rPr>
              <a:t>-</a:t>
            </a:r>
            <a:r>
              <a:rPr lang="en-US" sz="2000" dirty="0" err="1" smtClean="0">
                <a:sym typeface="Wingdings" pitchFamily="2" charset="2"/>
              </a:rPr>
              <a:t>Amygdala</a:t>
            </a:r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2000" dirty="0" smtClean="0">
                <a:sym typeface="Wingdings" pitchFamily="2" charset="2"/>
              </a:rPr>
              <a:t>-Hypothalamus</a:t>
            </a:r>
          </a:p>
          <a:p>
            <a:pPr>
              <a:buNone/>
            </a:pPr>
            <a:r>
              <a:rPr lang="en-US" sz="2000" dirty="0" smtClean="0">
                <a:sym typeface="Wingdings" pitchFamily="2" charset="2"/>
              </a:rPr>
              <a:t>-Hippocampus</a:t>
            </a:r>
          </a:p>
          <a:p>
            <a:pPr>
              <a:buNone/>
            </a:pPr>
            <a:r>
              <a:rPr lang="en-US" sz="2000" dirty="0" smtClean="0">
                <a:sym typeface="Wingdings" pitchFamily="2" charset="2"/>
              </a:rPr>
              <a:t>-</a:t>
            </a:r>
            <a:r>
              <a:rPr lang="en-US" sz="2000" dirty="0" err="1" smtClean="0">
                <a:sym typeface="Wingdings" pitchFamily="2" charset="2"/>
              </a:rPr>
              <a:t>Cirgulate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Gyrus</a:t>
            </a:r>
            <a:r>
              <a:rPr lang="en-US" sz="2000" dirty="0" smtClean="0">
                <a:sym typeface="Wingdings" pitchFamily="2" charset="2"/>
              </a:rPr>
              <a:t> Of the Cerebral Cortex / </a:t>
            </a:r>
            <a:r>
              <a:rPr lang="en-US" sz="2000" dirty="0" err="1" smtClean="0">
                <a:sym typeface="Wingdings" pitchFamily="2" charset="2"/>
              </a:rPr>
              <a:t>Girus</a:t>
            </a:r>
            <a:r>
              <a:rPr lang="en-US" sz="2000" dirty="0" smtClean="0">
                <a:sym typeface="Wingdings" pitchFamily="2" charset="2"/>
              </a:rPr>
              <a:t>  </a:t>
            </a:r>
            <a:r>
              <a:rPr lang="en-US" sz="2000" dirty="0" err="1" smtClean="0">
                <a:sym typeface="Wingdings" pitchFamily="2" charset="2"/>
              </a:rPr>
              <a:t>Sirgulat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Korteks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Sereblum</a:t>
            </a:r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4282" y="4857760"/>
            <a:ext cx="7143800" cy="164307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id-ID" sz="2000" dirty="0" smtClean="0"/>
              <a:t>Talamus: seperti 2 lapukat di jadikan satu</a:t>
            </a:r>
          </a:p>
          <a:p>
            <a:pPr>
              <a:buNone/>
            </a:pPr>
            <a:r>
              <a:rPr lang="id-ID" sz="2000" dirty="0" smtClean="0"/>
              <a:t>tempat sebagian besar informasi sensorik masuk dan kemudain diproses dan di teruskan ke korteks serebrum. </a:t>
            </a:r>
            <a:endParaRPr lang="id-ID" sz="2000" dirty="0"/>
          </a:p>
        </p:txBody>
      </p:sp>
      <p:pic>
        <p:nvPicPr>
          <p:cNvPr id="6" name="Picture 5" descr="limbic-system-dia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500042"/>
            <a:ext cx="4436797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1642</TotalTime>
  <Words>897</Words>
  <Application>Microsoft Office PowerPoint</Application>
  <PresentationFormat>On-screen Show (4:3)</PresentationFormat>
  <Paragraphs>150</Paragraphs>
  <Slides>38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Anatomy of the Nervous System</vt:lpstr>
      <vt:lpstr>Struktur Sistem Syaraf Vertebrata</vt:lpstr>
      <vt:lpstr>PowerPoint Presentation</vt:lpstr>
      <vt:lpstr>Otak </vt:lpstr>
      <vt:lpstr>Otak bagian belakang / Hindbrain</vt:lpstr>
      <vt:lpstr>PowerPoint Presentation</vt:lpstr>
      <vt:lpstr>Otak Bagian Tengah / Midbrain</vt:lpstr>
      <vt:lpstr>Otak Bagian Depan / Forebrain</vt:lpstr>
      <vt:lpstr>PowerPoint Presentation</vt:lpstr>
      <vt:lpstr>PowerPoint Presentation</vt:lpstr>
      <vt:lpstr>Sistem Saraf Tepi/Peripheral Nervous Sytem (PNS)</vt:lpstr>
      <vt:lpstr>PowerPoint Presentation</vt:lpstr>
      <vt:lpstr>Ventrikel Serebrum </vt:lpstr>
      <vt:lpstr>Korteks serebrum</vt:lpstr>
      <vt:lpstr>Korteks serebrum/Cerebral cortex</vt:lpstr>
      <vt:lpstr>Korteks serebrum memiliki 6 lamina</vt:lpstr>
      <vt:lpstr>Temporal lobe</vt:lpstr>
      <vt:lpstr>Occipital Lobe (Visual)</vt:lpstr>
      <vt:lpstr>Parietal lobe (Sensasi tubuh)</vt:lpstr>
      <vt:lpstr>Temporal Lobe  (Audiotori) </vt:lpstr>
      <vt:lpstr>Frontal lobe</vt:lpstr>
      <vt:lpstr>Lobotomi prefrontal</vt:lpstr>
      <vt:lpstr>PowerPoint Presentation</vt:lpstr>
      <vt:lpstr>Binding problem</vt:lpstr>
      <vt:lpstr>PowerPoint Presentation</vt:lpstr>
      <vt:lpstr>PowerPoint Presentation</vt:lpstr>
      <vt:lpstr>CT SCANNER</vt:lpstr>
      <vt:lpstr>MRI</vt:lpstr>
      <vt:lpstr>PowerPoint Presentation</vt:lpstr>
      <vt:lpstr>EEG atau ELEKTROENSEFALOGRAFI</vt:lpstr>
      <vt:lpstr>MEG</vt:lpstr>
      <vt:lpstr>Tomografi Emisi Positron</vt:lpstr>
      <vt:lpstr>FMRI</vt:lpstr>
      <vt:lpstr>Pengaruh Kerusakan Otak</vt:lpstr>
      <vt:lpstr>Pengaruh Stimulus Otak</vt:lpstr>
      <vt:lpstr>Otak Dan Kecerdasan</vt:lpstr>
      <vt:lpstr>Perbandingan Laki-laki Dan Perempuan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 Sistem Syaraf Vertebrata</dc:title>
  <dc:creator>User 1</dc:creator>
  <cp:lastModifiedBy>nindya yasmin</cp:lastModifiedBy>
  <cp:revision>66</cp:revision>
  <dcterms:created xsi:type="dcterms:W3CDTF">2016-09-10T08:03:16Z</dcterms:created>
  <dcterms:modified xsi:type="dcterms:W3CDTF">2016-09-15T14:18:42Z</dcterms:modified>
</cp:coreProperties>
</file>