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4" r:id="rId1"/>
  </p:sldMasterIdLst>
  <p:notesMasterIdLst>
    <p:notesMasterId r:id="rId24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20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44E97-3E4F-4D4B-A3FD-57F95CABCF21}" type="datetimeFigureOut">
              <a:rPr lang="en-US" smtClean="0"/>
              <a:t>9/1/16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7-AE84-8E4E-8BC8-B41E1AEC9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59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Motor neuron : </a:t>
            </a:r>
            <a:r>
              <a:rPr lang="en-US" dirty="0" err="1" smtClean="0"/>
              <a:t>menerima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ransangan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neuron lain </a:t>
            </a:r>
            <a:r>
              <a:rPr lang="en-US" baseline="0" dirty="0" err="1" smtClean="0"/>
              <a:t>melalui</a:t>
            </a:r>
            <a:r>
              <a:rPr lang="en-US" baseline="0" dirty="0" smtClean="0"/>
              <a:t> dendrite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melakukan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impuls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melalui</a:t>
            </a:r>
            <a:r>
              <a:rPr lang="en-US" baseline="0" dirty="0" smtClean="0"/>
              <a:t> axon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otot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Sensori</a:t>
            </a:r>
            <a:r>
              <a:rPr lang="en-US" baseline="0" dirty="0" smtClean="0"/>
              <a:t> neuron : </a:t>
            </a:r>
            <a:r>
              <a:rPr lang="en-US" baseline="0" dirty="0" err="1" smtClean="0"/>
              <a:t>ujung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sensitive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menghasilkan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stimulasi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bervariasi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suara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sentuhan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89CE7-AE84-8E4E-8BC8-B41E1AEC9C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86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7D0065BE-0657-4A47-90AD-C21C55E16B19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C7EAB0C-2220-4D0E-A0DD-DB7FA0F742F4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E3416D63-31BF-4B94-B6C5-E20B2C63F515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647D2193-4505-4A75-99BB-880C6989A757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September 1,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September 1,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  <p:sldLayoutId id="2147483792" r:id="rId18"/>
    <p:sldLayoutId id="2147483793" r:id="rId19"/>
    <p:sldLayoutId id="2147483794" r:id="rId20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 SARAF DAN IMPULS SARAF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17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077200" cy="1143000"/>
          </a:xfrm>
        </p:spPr>
        <p:txBody>
          <a:bodyPr>
            <a:noAutofit/>
          </a:bodyPr>
          <a:lstStyle/>
          <a:p>
            <a:r>
              <a:rPr lang="en-US" sz="3600" dirty="0" err="1" smtClean="0"/>
              <a:t>Kenapa</a:t>
            </a:r>
            <a:r>
              <a:rPr lang="en-US" sz="3600" dirty="0" smtClean="0"/>
              <a:t> Kita </a:t>
            </a:r>
            <a:r>
              <a:rPr lang="en-US" sz="3600" dirty="0" err="1" smtClean="0"/>
              <a:t>Membutuhkan</a:t>
            </a:r>
            <a:r>
              <a:rPr lang="en-US" sz="3600" dirty="0" smtClean="0"/>
              <a:t> </a:t>
            </a:r>
            <a:r>
              <a:rPr lang="en-US" sz="3600" dirty="0" err="1" smtClean="0"/>
              <a:t>Sawar</a:t>
            </a:r>
            <a:r>
              <a:rPr lang="en-US" sz="3600" dirty="0" smtClean="0"/>
              <a:t> </a:t>
            </a:r>
            <a:r>
              <a:rPr lang="en-US" sz="3600" dirty="0" err="1" smtClean="0"/>
              <a:t>Darah</a:t>
            </a:r>
            <a:r>
              <a:rPr lang="en-US" sz="3600" dirty="0" smtClean="0"/>
              <a:t> </a:t>
            </a:r>
            <a:r>
              <a:rPr lang="en-US" sz="3600" dirty="0" err="1" smtClean="0"/>
              <a:t>Otak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86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virus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menyerbu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mekanisme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didalam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menolak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partikel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virus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membran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imun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menemukannya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sel-sel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imun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mengidentifikasi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virus,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membunuhnya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mengandungnya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Maksudnya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mengekspos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virus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membrannya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mengatakan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“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Lihat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imun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saya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terinfeksi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virus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Bunuh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saya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selamatkan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yang lain.”</a:t>
            </a:r>
          </a:p>
          <a:p>
            <a:pPr marL="0" indent="0">
              <a:buNone/>
            </a:pPr>
            <a:r>
              <a:rPr lang="en-US" sz="23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Rencana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bekerja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baik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jika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terinfeksi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virus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kulit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sel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darah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digantikan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mudah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tubuh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Namun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sedikit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pengecualian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otak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vertebrata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mengganti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neuron yang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rusak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meminimalisir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resiko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kerusakan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otak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bisa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diganti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tubuh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membangun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dinding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sepanjang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pembuluh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darah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otak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Dinding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menangkis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virus,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bakteri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zat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kimia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berbahaya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namun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dirty="0" err="1" smtClean="0">
                <a:latin typeface="Arial" pitchFamily="34" charset="0"/>
                <a:cs typeface="Arial" pitchFamily="34" charset="0"/>
              </a:rPr>
              <a:t>nutrisi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7745701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763000" cy="601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	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“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jika</a:t>
            </a:r>
            <a:r>
              <a:rPr lang="en-US" sz="2400" dirty="0" smtClean="0"/>
              <a:t> virus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syaraf</a:t>
            </a:r>
            <a:r>
              <a:rPr lang="en-US" sz="2400" dirty="0" smtClean="0"/>
              <a:t>?”. Virus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,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virus rabies, </a:t>
            </a:r>
            <a:r>
              <a:rPr lang="en-US" sz="2400" dirty="0" err="1" smtClean="0"/>
              <a:t>menghindari</a:t>
            </a:r>
            <a:r>
              <a:rPr lang="en-US" sz="2400" dirty="0" smtClean="0"/>
              <a:t> </a:t>
            </a:r>
            <a:r>
              <a:rPr lang="en-US" sz="2400" dirty="0" err="1" smtClean="0"/>
              <a:t>penghalang</a:t>
            </a:r>
            <a:r>
              <a:rPr lang="en-US" sz="2400" dirty="0" smtClean="0"/>
              <a:t> </a:t>
            </a:r>
            <a:r>
              <a:rPr lang="en-US" sz="2400" dirty="0" err="1" smtClean="0"/>
              <a:t>darah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, </a:t>
            </a:r>
            <a:r>
              <a:rPr lang="en-US" sz="2400" dirty="0" err="1" smtClean="0"/>
              <a:t>menginfeksi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kematian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virus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memasuki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syaraf</a:t>
            </a:r>
            <a:r>
              <a:rPr lang="en-US" sz="2400" dirty="0" smtClean="0"/>
              <a:t>, </a:t>
            </a:r>
            <a:r>
              <a:rPr lang="en-US" sz="2400" dirty="0" err="1" smtClean="0"/>
              <a:t>mikroglia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sv-SE" sz="2400" dirty="0" smtClean="0"/>
              <a:t>mekanisme virus lain yang menyerang atau memperlambat reproduksi mereka tanpa membunuh neuron yang mereka tempati (Binder &amp; Griffin, 2001)</a:t>
            </a:r>
            <a:r>
              <a:rPr lang="en-US" sz="2400" dirty="0" smtClean="0"/>
              <a:t>. </a:t>
            </a:r>
            <a:r>
              <a:rPr lang="en-US" sz="2400" dirty="0" err="1" smtClean="0"/>
              <a:t>Namun</a:t>
            </a:r>
            <a:r>
              <a:rPr lang="en-US" sz="2400" dirty="0" smtClean="0"/>
              <a:t>, virus yang </a:t>
            </a:r>
            <a:r>
              <a:rPr lang="en-US" sz="2400" dirty="0" err="1" smtClean="0"/>
              <a:t>masuk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syaraf</a:t>
            </a:r>
            <a:r>
              <a:rPr lang="en-US" sz="2400" dirty="0" smtClean="0"/>
              <a:t> </a:t>
            </a:r>
            <a:r>
              <a:rPr lang="en-US" sz="2400" dirty="0" err="1"/>
              <a:t>a</a:t>
            </a:r>
            <a:r>
              <a:rPr lang="en-US" sz="2400" dirty="0" err="1" smtClean="0"/>
              <a:t>nda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/>
              <a:t>a</a:t>
            </a:r>
            <a:r>
              <a:rPr lang="en-US" sz="2400" dirty="0" err="1" smtClean="0"/>
              <a:t>nda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hidup</a:t>
            </a:r>
            <a:r>
              <a:rPr lang="en-US" sz="2400" dirty="0" smtClean="0"/>
              <a:t>. </a:t>
            </a:r>
            <a:r>
              <a:rPr lang="en-US" sz="2400" dirty="0" err="1" smtClean="0"/>
              <a:t>Contohnya</a:t>
            </a:r>
            <a:r>
              <a:rPr lang="en-US" sz="2400" dirty="0" smtClean="0"/>
              <a:t>, virus yang </a:t>
            </a:r>
            <a:r>
              <a:rPr lang="en-US" sz="2400" dirty="0" err="1" smtClean="0"/>
              <a:t>bertanggung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cacar</a:t>
            </a:r>
            <a:r>
              <a:rPr lang="en-US" sz="2400" dirty="0" smtClean="0"/>
              <a:t> air </a:t>
            </a:r>
            <a:r>
              <a:rPr lang="en-US" sz="2400" dirty="0" err="1" smtClean="0"/>
              <a:t>dan</a:t>
            </a:r>
            <a:r>
              <a:rPr lang="en-US" sz="2400" dirty="0" smtClean="0"/>
              <a:t> herpes zoster </a:t>
            </a:r>
            <a:r>
              <a:rPr lang="en-US" sz="2400" dirty="0" err="1" smtClean="0"/>
              <a:t>masuk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sumsum</a:t>
            </a:r>
            <a:r>
              <a:rPr lang="en-US" sz="2400" dirty="0" smtClean="0"/>
              <a:t> </a:t>
            </a:r>
            <a:r>
              <a:rPr lang="en-US" sz="2400" dirty="0" err="1" smtClean="0"/>
              <a:t>tulang</a:t>
            </a:r>
            <a:r>
              <a:rPr lang="en-US" sz="2400" dirty="0" smtClean="0"/>
              <a:t> </a:t>
            </a:r>
            <a:r>
              <a:rPr lang="en-US" sz="2400" dirty="0" err="1" smtClean="0"/>
              <a:t>belakang</a:t>
            </a:r>
            <a:r>
              <a:rPr lang="en-US" sz="2400" dirty="0" smtClean="0"/>
              <a:t>. </a:t>
            </a:r>
            <a:r>
              <a:rPr lang="en-US" sz="2400" dirty="0" err="1"/>
              <a:t>T</a:t>
            </a:r>
            <a:r>
              <a:rPr lang="en-US" sz="2400" dirty="0" err="1" smtClean="0"/>
              <a:t>idak</a:t>
            </a:r>
            <a:r>
              <a:rPr lang="en-US" sz="2400" dirty="0" smtClean="0"/>
              <a:t> </a:t>
            </a:r>
            <a:r>
              <a:rPr lang="en-US" sz="2400" dirty="0" err="1" smtClean="0"/>
              <a:t>peduli</a:t>
            </a:r>
            <a:r>
              <a:rPr lang="en-US" sz="2400" dirty="0" smtClean="0"/>
              <a:t> </a:t>
            </a:r>
            <a:r>
              <a:rPr lang="en-US" sz="2400" dirty="0" err="1" smtClean="0"/>
              <a:t>seberapa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efektifnya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serangan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kekebalan</a:t>
            </a:r>
            <a:r>
              <a:rPr lang="en-US" sz="2400" dirty="0" smtClean="0"/>
              <a:t> </a:t>
            </a:r>
            <a:r>
              <a:rPr lang="en-US" sz="2400" dirty="0" err="1" smtClean="0"/>
              <a:t>tubuh</a:t>
            </a:r>
            <a:r>
              <a:rPr lang="en-US" sz="2400" dirty="0" smtClean="0"/>
              <a:t> </a:t>
            </a:r>
            <a:r>
              <a:rPr lang="en-US" sz="2400" dirty="0" err="1" smtClean="0"/>
              <a:t>diluar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saraf</a:t>
            </a:r>
            <a:r>
              <a:rPr lang="en-US" sz="2400" dirty="0" smtClean="0"/>
              <a:t>, </a:t>
            </a:r>
            <a:r>
              <a:rPr lang="en-US" sz="2400" dirty="0" err="1" smtClean="0"/>
              <a:t>partikel</a:t>
            </a:r>
            <a:r>
              <a:rPr lang="en-US" sz="2400" dirty="0" smtClean="0"/>
              <a:t> virus </a:t>
            </a:r>
            <a:r>
              <a:rPr lang="en-US" sz="2400" dirty="0" err="1" smtClean="0"/>
              <a:t>tetap</a:t>
            </a:r>
            <a:r>
              <a:rPr lang="en-US" sz="2400" dirty="0" smtClean="0"/>
              <a:t> di </a:t>
            </a:r>
            <a:r>
              <a:rPr lang="en-US" sz="2400" dirty="0" err="1" smtClean="0"/>
              <a:t>sumsum</a:t>
            </a:r>
            <a:r>
              <a:rPr lang="en-US" sz="2400" dirty="0" smtClean="0"/>
              <a:t> </a:t>
            </a:r>
            <a:r>
              <a:rPr lang="en-US" sz="2400" dirty="0" err="1" smtClean="0"/>
              <a:t>tulang</a:t>
            </a:r>
            <a:r>
              <a:rPr lang="en-US" sz="2400" dirty="0" smtClean="0"/>
              <a:t> </a:t>
            </a:r>
            <a:r>
              <a:rPr lang="en-US" sz="2400" dirty="0" err="1" smtClean="0"/>
              <a:t>belakang</a:t>
            </a:r>
            <a:r>
              <a:rPr lang="en-US" sz="2400" dirty="0" smtClean="0"/>
              <a:t>,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muncul</a:t>
            </a:r>
            <a:r>
              <a:rPr lang="en-US" sz="2400" dirty="0" smtClean="0"/>
              <a:t> </a:t>
            </a:r>
            <a:r>
              <a:rPr lang="en-US" sz="2400" dirty="0" err="1" smtClean="0"/>
              <a:t>dekade</a:t>
            </a:r>
            <a:r>
              <a:rPr lang="en-US" sz="2400" dirty="0" smtClean="0"/>
              <a:t>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.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virus yang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herpes genital.</a:t>
            </a: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359613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5638800" cy="71537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Cara </a:t>
            </a:r>
            <a:r>
              <a:rPr lang="en-US" sz="3600" dirty="0" err="1" smtClean="0"/>
              <a:t>Kerja</a:t>
            </a:r>
            <a:r>
              <a:rPr lang="en-US" sz="3600" dirty="0" smtClean="0"/>
              <a:t> </a:t>
            </a:r>
            <a:r>
              <a:rPr lang="en-US" sz="3600" dirty="0" err="1" smtClean="0"/>
              <a:t>Sawar</a:t>
            </a:r>
            <a:r>
              <a:rPr lang="en-US" sz="3600" dirty="0" smtClean="0"/>
              <a:t> </a:t>
            </a:r>
            <a:r>
              <a:rPr lang="en-US" sz="3600" dirty="0" err="1" smtClean="0"/>
              <a:t>Darah</a:t>
            </a:r>
            <a:r>
              <a:rPr lang="en-US" sz="3600" dirty="0" smtClean="0"/>
              <a:t> </a:t>
            </a:r>
            <a:r>
              <a:rPr lang="en-US" sz="3600" dirty="0" err="1" smtClean="0"/>
              <a:t>Otak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41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 smtClean="0"/>
              <a:t>Otak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mekanisme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zat</a:t>
            </a:r>
            <a:r>
              <a:rPr lang="en-US" sz="2400" dirty="0" smtClean="0"/>
              <a:t> </a:t>
            </a:r>
            <a:r>
              <a:rPr lang="en-US" sz="2400" dirty="0" err="1" smtClean="0"/>
              <a:t>kimia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melintas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endotel</a:t>
            </a:r>
            <a:r>
              <a:rPr lang="en-US" sz="2400" dirty="0" smtClean="0"/>
              <a:t>. </a:t>
            </a:r>
            <a:r>
              <a:rPr lang="en-US" sz="2400" dirty="0" err="1" smtClean="0"/>
              <a:t>Pertama</a:t>
            </a:r>
            <a:r>
              <a:rPr lang="en-US" sz="2400" dirty="0" smtClean="0"/>
              <a:t>, </a:t>
            </a:r>
            <a:r>
              <a:rPr lang="en-US" sz="2400" dirty="0" err="1" smtClean="0"/>
              <a:t>molekul</a:t>
            </a:r>
            <a:r>
              <a:rPr lang="en-US" sz="2400" dirty="0" smtClean="0"/>
              <a:t> </a:t>
            </a:r>
            <a:r>
              <a:rPr lang="en-US" sz="2400" dirty="0" err="1" smtClean="0"/>
              <a:t>bermuatan</a:t>
            </a:r>
            <a:r>
              <a:rPr lang="en-US" sz="2400" dirty="0" smtClean="0"/>
              <a:t> </a:t>
            </a:r>
            <a:r>
              <a:rPr lang="en-US" sz="2400" dirty="0" err="1" smtClean="0"/>
              <a:t>kecil</a:t>
            </a:r>
            <a:r>
              <a:rPr lang="en-US" sz="2400" dirty="0" smtClean="0"/>
              <a:t>,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oksigen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dioksida</a:t>
            </a:r>
            <a:r>
              <a:rPr lang="en-US" sz="2400" dirty="0" smtClean="0"/>
              <a:t>,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melintas</a:t>
            </a:r>
            <a:r>
              <a:rPr lang="en-US" sz="2400" dirty="0" smtClean="0"/>
              <a:t>. Air </a:t>
            </a:r>
            <a:r>
              <a:rPr lang="en-US" sz="2400" dirty="0" err="1" smtClean="0"/>
              <a:t>melewati</a:t>
            </a:r>
            <a:r>
              <a:rPr lang="en-US" sz="2400" dirty="0" smtClean="0"/>
              <a:t> protein </a:t>
            </a:r>
            <a:r>
              <a:rPr lang="en-US" sz="2400" dirty="0" err="1" smtClean="0"/>
              <a:t>khusus</a:t>
            </a:r>
            <a:r>
              <a:rPr lang="en-US" sz="2400" dirty="0" smtClean="0"/>
              <a:t> </a:t>
            </a:r>
            <a:r>
              <a:rPr lang="en-US" sz="2400" dirty="0" err="1" smtClean="0"/>
              <a:t>disaluran</a:t>
            </a:r>
            <a:r>
              <a:rPr lang="en-US" sz="2400" dirty="0" smtClean="0"/>
              <a:t> </a:t>
            </a:r>
            <a:r>
              <a:rPr lang="en-US" sz="2400" dirty="0" err="1" smtClean="0"/>
              <a:t>dinding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sel</a:t>
            </a:r>
            <a:r>
              <a:rPr lang="en-US" sz="2400" dirty="0" smtClean="0"/>
              <a:t> </a:t>
            </a:r>
            <a:r>
              <a:rPr lang="en-US" sz="2400" dirty="0" err="1" smtClean="0"/>
              <a:t>endotel</a:t>
            </a:r>
            <a:r>
              <a:rPr lang="en-US" sz="2400" dirty="0" smtClean="0"/>
              <a:t>. </a:t>
            </a:r>
            <a:r>
              <a:rPr lang="en-US" sz="2400" dirty="0" err="1" smtClean="0"/>
              <a:t>Kedua</a:t>
            </a:r>
            <a:r>
              <a:rPr lang="en-US" sz="2400" dirty="0" smtClean="0"/>
              <a:t>, </a:t>
            </a:r>
            <a:r>
              <a:rPr lang="en-US" sz="2400" dirty="0" err="1" smtClean="0"/>
              <a:t>molekul</a:t>
            </a:r>
            <a:r>
              <a:rPr lang="en-US" sz="2400" dirty="0" smtClean="0"/>
              <a:t> yang </a:t>
            </a:r>
            <a:r>
              <a:rPr lang="en-US" sz="2400" dirty="0" err="1" smtClean="0"/>
              <a:t>larut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lemak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membran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melintas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pasif</a:t>
            </a:r>
            <a:r>
              <a:rPr lang="en-US" sz="2400" dirty="0" smtClean="0"/>
              <a:t>. </a:t>
            </a:r>
            <a:r>
              <a:rPr lang="en-US" sz="2400" dirty="0" err="1" smtClean="0"/>
              <a:t>Contohnya</a:t>
            </a:r>
            <a:r>
              <a:rPr lang="en-US" sz="2400" dirty="0" smtClean="0"/>
              <a:t>, vitamin A &amp; D.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U</a:t>
            </a:r>
            <a:r>
              <a:rPr lang="en-US" sz="2400" dirty="0" err="1" smtClean="0"/>
              <a:t>ntuk</a:t>
            </a:r>
            <a:r>
              <a:rPr lang="en-US" sz="2400" dirty="0" smtClean="0"/>
              <a:t>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kimia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, </a:t>
            </a:r>
            <a:r>
              <a:rPr lang="en-US" sz="2400" dirty="0" err="1" smtClean="0"/>
              <a:t>otak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transpor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, proses </a:t>
            </a:r>
            <a:r>
              <a:rPr lang="en-US" sz="2400" dirty="0" err="1" smtClean="0"/>
              <a:t>dimediasi</a:t>
            </a:r>
            <a:r>
              <a:rPr lang="en-US" sz="2400" dirty="0" smtClean="0"/>
              <a:t> protein yang </a:t>
            </a:r>
            <a:r>
              <a:rPr lang="en-US" sz="2400" dirty="0" err="1" smtClean="0"/>
              <a:t>mengeluarkan</a:t>
            </a:r>
            <a:r>
              <a:rPr lang="en-US" sz="2400" dirty="0" smtClean="0"/>
              <a:t> </a:t>
            </a:r>
            <a:r>
              <a:rPr lang="en-US" sz="2400" dirty="0" err="1" smtClean="0"/>
              <a:t>energi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memompa</a:t>
            </a:r>
            <a:r>
              <a:rPr lang="en-US" sz="2400" dirty="0" smtClean="0"/>
              <a:t>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kimia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darah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.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kimia</a:t>
            </a:r>
            <a:r>
              <a:rPr lang="en-US" sz="2400" dirty="0" smtClean="0"/>
              <a:t> yang </a:t>
            </a:r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diangkut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glukosa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bakar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), </a:t>
            </a:r>
            <a:r>
              <a:rPr lang="en-US" sz="2400" dirty="0" err="1" smtClean="0"/>
              <a:t>asam</a:t>
            </a:r>
            <a:r>
              <a:rPr lang="en-US" sz="2400" dirty="0" smtClean="0"/>
              <a:t> amino (</a:t>
            </a:r>
            <a:r>
              <a:rPr lang="en-US" sz="2400" dirty="0" err="1" smtClean="0"/>
              <a:t>blok</a:t>
            </a:r>
            <a:r>
              <a:rPr lang="en-US" sz="2400" dirty="0" smtClean="0"/>
              <a:t> </a:t>
            </a:r>
            <a:r>
              <a:rPr lang="en-US" sz="2400" dirty="0" err="1" smtClean="0"/>
              <a:t>bangunan</a:t>
            </a:r>
            <a:r>
              <a:rPr lang="en-US" sz="2400" dirty="0" smtClean="0"/>
              <a:t> protein), </a:t>
            </a:r>
            <a:r>
              <a:rPr lang="en-US" sz="2400" dirty="0" err="1" smtClean="0"/>
              <a:t>purin</a:t>
            </a:r>
            <a:r>
              <a:rPr lang="en-US" sz="2400" dirty="0" smtClean="0"/>
              <a:t>, </a:t>
            </a:r>
            <a:r>
              <a:rPr lang="en-US" sz="2400" dirty="0" err="1" smtClean="0"/>
              <a:t>kolin</a:t>
            </a:r>
            <a:r>
              <a:rPr lang="en-US" sz="2400" dirty="0" smtClean="0"/>
              <a:t>,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vitamin, </a:t>
            </a:r>
            <a:r>
              <a:rPr lang="en-US" sz="2400" dirty="0" err="1" smtClean="0"/>
              <a:t>zat</a:t>
            </a:r>
            <a:r>
              <a:rPr lang="en-US" sz="2400" dirty="0" smtClean="0"/>
              <a:t> </a:t>
            </a:r>
            <a:r>
              <a:rPr lang="en-US" sz="2400" dirty="0" err="1" smtClean="0"/>
              <a:t>besi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hormon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0247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38600" y="1295400"/>
            <a:ext cx="49530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Kebanyakan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molekul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molekul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bermuatan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listrik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bisa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melintas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otak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Molekul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bermuatan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8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melintas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mudah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molekul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bisa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larut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lemak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Sistem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transportasi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aktif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memompa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glukosa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asam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amino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membran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7200"/>
            <a:ext cx="3733800" cy="567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61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/>
              <a:t>S</a:t>
            </a:r>
            <a:r>
              <a:rPr lang="en-US" sz="2400" dirty="0" err="1" smtClean="0"/>
              <a:t>awar</a:t>
            </a:r>
            <a:r>
              <a:rPr lang="en-US" sz="2400" dirty="0" smtClean="0"/>
              <a:t> </a:t>
            </a:r>
            <a:r>
              <a:rPr lang="en-US" sz="2400" dirty="0" err="1" smtClean="0"/>
              <a:t>darah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 </a:t>
            </a:r>
            <a:r>
              <a:rPr lang="en-US" sz="2400" dirty="0" err="1" smtClean="0"/>
              <a:t>penting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. </a:t>
            </a:r>
            <a:r>
              <a:rPr lang="en-US" sz="2400" dirty="0" err="1" smtClean="0"/>
              <a:t>Pada</a:t>
            </a:r>
            <a:r>
              <a:rPr lang="en-US" sz="2400" dirty="0" smtClean="0"/>
              <a:t> orang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penyakit</a:t>
            </a:r>
            <a:r>
              <a:rPr lang="en-US" sz="2400" dirty="0" smtClean="0"/>
              <a:t> Alzheimer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sel-sel</a:t>
            </a:r>
            <a:r>
              <a:rPr lang="en-US" sz="2400" dirty="0" smtClean="0"/>
              <a:t> </a:t>
            </a:r>
            <a:r>
              <a:rPr lang="en-US" sz="2400" dirty="0" err="1" smtClean="0"/>
              <a:t>endotel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melapisi</a:t>
            </a:r>
            <a:r>
              <a:rPr lang="en-US" sz="2400" dirty="0" smtClean="0"/>
              <a:t> </a:t>
            </a:r>
            <a:r>
              <a:rPr lang="en-US" sz="2400" dirty="0" err="1" smtClean="0"/>
              <a:t>pembuluh</a:t>
            </a:r>
            <a:r>
              <a:rPr lang="en-US" sz="2400" dirty="0" smtClean="0"/>
              <a:t> </a:t>
            </a:r>
            <a:r>
              <a:rPr lang="en-US" sz="2400" dirty="0" err="1" smtClean="0"/>
              <a:t>darah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 </a:t>
            </a:r>
            <a:r>
              <a:rPr lang="en-US" sz="2400" dirty="0" err="1" smtClean="0"/>
              <a:t>menyusut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kimia</a:t>
            </a:r>
            <a:r>
              <a:rPr lang="en-US" sz="2400" dirty="0" smtClean="0"/>
              <a:t> </a:t>
            </a:r>
            <a:r>
              <a:rPr lang="en-US" sz="2400" dirty="0" err="1" smtClean="0"/>
              <a:t>berbahaya</a:t>
            </a:r>
            <a:r>
              <a:rPr lang="en-US" sz="2400" dirty="0" smtClean="0"/>
              <a:t> </a:t>
            </a:r>
            <a:r>
              <a:rPr lang="en-US" sz="2400" dirty="0" err="1" smtClean="0"/>
              <a:t>masuk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. </a:t>
            </a:r>
            <a:r>
              <a:rPr lang="en-US" sz="2400" dirty="0" err="1" smtClean="0"/>
              <a:t>Namun</a:t>
            </a:r>
            <a:r>
              <a:rPr lang="en-US" sz="2400" dirty="0" smtClean="0"/>
              <a:t>, </a:t>
            </a:r>
            <a:r>
              <a:rPr lang="en-US" sz="2400" dirty="0" err="1" smtClean="0"/>
              <a:t>hambatan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kesulitan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kedokteran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terus</a:t>
            </a:r>
            <a:r>
              <a:rPr lang="en-US" sz="2400" dirty="0" smtClean="0"/>
              <a:t> </a:t>
            </a:r>
            <a:r>
              <a:rPr lang="en-US" sz="2400" dirty="0" err="1" smtClean="0"/>
              <a:t>keluar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pengobatan</a:t>
            </a:r>
            <a:r>
              <a:rPr lang="en-US" sz="2400" dirty="0" smtClean="0"/>
              <a:t>. </a:t>
            </a:r>
            <a:r>
              <a:rPr lang="en-US" sz="2400" dirty="0" err="1"/>
              <a:t>M</a:t>
            </a:r>
            <a:r>
              <a:rPr lang="en-US" sz="2400" dirty="0" err="1" smtClean="0"/>
              <a:t>isalnya</a:t>
            </a:r>
            <a:r>
              <a:rPr lang="en-US" sz="2400" dirty="0" smtClean="0"/>
              <a:t>, </a:t>
            </a:r>
            <a:r>
              <a:rPr lang="en-US" sz="2400" dirty="0" err="1" smtClean="0"/>
              <a:t>kanker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diobati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hampir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kemoterapi</a:t>
            </a:r>
            <a:r>
              <a:rPr lang="en-US" sz="2400" dirty="0" smtClean="0"/>
              <a:t> </a:t>
            </a:r>
            <a:r>
              <a:rPr lang="en-US" sz="2400" dirty="0" err="1" smtClean="0"/>
              <a:t>gagal</a:t>
            </a:r>
            <a:r>
              <a:rPr lang="en-US" sz="2400" dirty="0" smtClean="0"/>
              <a:t> </a:t>
            </a:r>
            <a:r>
              <a:rPr lang="en-US" sz="2400" dirty="0" err="1" smtClean="0"/>
              <a:t>melewati</a:t>
            </a:r>
            <a:r>
              <a:rPr lang="en-US" sz="2400" dirty="0" smtClean="0"/>
              <a:t> </a:t>
            </a:r>
            <a:r>
              <a:rPr lang="en-US" sz="2400" dirty="0" err="1" smtClean="0"/>
              <a:t>sawar</a:t>
            </a:r>
            <a:r>
              <a:rPr lang="en-US" sz="2400" dirty="0" smtClean="0"/>
              <a:t> </a:t>
            </a:r>
            <a:r>
              <a:rPr lang="en-US" sz="2400" dirty="0" err="1" smtClean="0"/>
              <a:t>darah</a:t>
            </a:r>
            <a:r>
              <a:rPr lang="en-US" sz="2400" dirty="0" smtClean="0"/>
              <a:t> </a:t>
            </a:r>
            <a:r>
              <a:rPr lang="en-US" sz="2400" dirty="0" err="1" smtClean="0"/>
              <a:t>otak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2143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28600"/>
            <a:ext cx="83058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Potensi</a:t>
            </a:r>
            <a:r>
              <a:rPr lang="en-US" dirty="0" smtClean="0"/>
              <a:t> (The Action Potential)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	Kita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mengukur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neuron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/>
              <a:t>microelectrode</a:t>
            </a:r>
            <a:r>
              <a:rPr lang="en-US" sz="2400" dirty="0" smtClean="0"/>
              <a:t>.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selaput</a:t>
            </a:r>
            <a:r>
              <a:rPr lang="en-US" sz="2400" dirty="0" smtClean="0"/>
              <a:t> </a:t>
            </a:r>
            <a:r>
              <a:rPr lang="en-US" sz="2400" dirty="0" err="1" smtClean="0"/>
              <a:t>akson</a:t>
            </a:r>
            <a:r>
              <a:rPr lang="en-US" sz="2400" dirty="0" smtClean="0"/>
              <a:t>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 smtClean="0"/>
              <a:t>istirahat</a:t>
            </a:r>
            <a:r>
              <a:rPr lang="en-US" sz="2400" dirty="0" smtClean="0"/>
              <a:t>, </a:t>
            </a:r>
            <a:r>
              <a:rPr lang="en-US" sz="2400" dirty="0" err="1" smtClean="0"/>
              <a:t>rekaman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menunjukan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negatif</a:t>
            </a:r>
            <a:r>
              <a:rPr lang="en-US" sz="2400" dirty="0" smtClean="0"/>
              <a:t> </a:t>
            </a:r>
            <a:r>
              <a:rPr lang="en-US" sz="2400" dirty="0" err="1" smtClean="0"/>
              <a:t>didalam</a:t>
            </a:r>
            <a:r>
              <a:rPr lang="en-US" sz="2400" dirty="0" smtClean="0"/>
              <a:t> </a:t>
            </a:r>
            <a:r>
              <a:rPr lang="en-US" sz="2400" dirty="0" err="1" smtClean="0"/>
              <a:t>akson</a:t>
            </a:r>
            <a:r>
              <a:rPr lang="en-US" sz="2400" dirty="0" smtClean="0"/>
              <a:t>. </a:t>
            </a:r>
            <a:r>
              <a:rPr lang="fi-FI" sz="2400" dirty="0"/>
              <a:t>J</a:t>
            </a:r>
            <a:r>
              <a:rPr lang="fi-FI" sz="2400" dirty="0" smtClean="0"/>
              <a:t>ika kita sekarang menggunakan elektroda lain untuk menerapkan muatan negatif, </a:t>
            </a:r>
            <a:r>
              <a:rPr lang="sv-SE" sz="2400" dirty="0" smtClean="0"/>
              <a:t>kita dapat meningkatkan muatan negatif di dalam neuron. Perubahan itu disebut </a:t>
            </a:r>
            <a:r>
              <a:rPr lang="en-US" sz="2400" b="1" dirty="0" err="1" smtClean="0"/>
              <a:t>hiperpolarisasi</a:t>
            </a:r>
            <a:r>
              <a:rPr lang="sv-SE" sz="2400" dirty="0" smtClean="0"/>
              <a:t>, yang berarti peningkatan polarisasi. </a:t>
            </a:r>
            <a:r>
              <a:rPr lang="sv-SE" sz="2400" dirty="0"/>
              <a:t>S</a:t>
            </a:r>
            <a:r>
              <a:rPr lang="sv-SE" sz="2400" dirty="0" smtClean="0"/>
              <a:t>etelah stimulasi buatan berhenti, beban kembali ke tingkat asli. Rekaman terlihat seperti ini: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023" y="4525904"/>
            <a:ext cx="4428062" cy="208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13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15400" cy="632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Sekarang</a:t>
            </a:r>
            <a:r>
              <a:rPr lang="en-US" sz="2400" dirty="0" smtClean="0"/>
              <a:t>, </a:t>
            </a:r>
            <a:r>
              <a:rPr lang="en-US" sz="2400" dirty="0" err="1" smtClean="0"/>
              <a:t>mari</a:t>
            </a:r>
            <a:r>
              <a:rPr lang="en-US" sz="2400" dirty="0" smtClean="0"/>
              <a:t> </a:t>
            </a:r>
            <a:r>
              <a:rPr lang="en-US" sz="2400" dirty="0" err="1" smtClean="0"/>
              <a:t>menerapkan</a:t>
            </a:r>
            <a:r>
              <a:rPr lang="en-US" sz="2400" dirty="0" smtClean="0"/>
              <a:t> </a:t>
            </a:r>
            <a:r>
              <a:rPr lang="sv-SE" sz="2400" dirty="0"/>
              <a:t>arus ke </a:t>
            </a:r>
            <a:r>
              <a:rPr lang="sv-SE" sz="2400" dirty="0" smtClean="0"/>
              <a:t>depolaris neuron, polarisasi yang berkurang menuju nol</a:t>
            </a:r>
            <a:r>
              <a:rPr lang="sv-SE" sz="2400" dirty="0"/>
              <a:t>. </a:t>
            </a:r>
            <a:r>
              <a:rPr lang="sv-SE" sz="2400" dirty="0" smtClean="0"/>
              <a:t>Jika </a:t>
            </a:r>
            <a:r>
              <a:rPr lang="sv-SE" sz="2400" dirty="0"/>
              <a:t>kita menerapkan arus </a:t>
            </a:r>
            <a:r>
              <a:rPr lang="sv-SE" sz="2400" dirty="0" smtClean="0"/>
              <a:t>depolaris yang </a:t>
            </a:r>
            <a:r>
              <a:rPr lang="sv-SE" sz="2400" dirty="0"/>
              <a:t>kecil, kita mendapatkan hasil seperti </a:t>
            </a:r>
            <a:r>
              <a:rPr lang="sv-SE" sz="2400" dirty="0" smtClean="0"/>
              <a:t>ini: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	</a:t>
            </a:r>
          </a:p>
          <a:p>
            <a:pPr marL="0" indent="0">
              <a:buNone/>
            </a:pPr>
            <a:r>
              <a:rPr lang="sv-SE" sz="2400" dirty="0"/>
              <a:t>	Dengan sedikit kekuatan arus depolaris, potensi </a:t>
            </a:r>
            <a:r>
              <a:rPr lang="sv-SE" sz="2400" dirty="0" smtClean="0"/>
              <a:t>sedikit naik namun balik lagi seperti semula :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676400"/>
            <a:ext cx="3810001" cy="1628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800600"/>
            <a:ext cx="4428462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63317"/>
      </p:ext>
    </p:extLst>
  </p:cSld>
  <p:clrMapOvr>
    <a:masterClrMapping/>
  </p:clrMapOvr>
  <p:transition xmlns:p14="http://schemas.microsoft.com/office/powerpoint/2010/main" spd="slow">
    <p:cover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Sekarang</a:t>
            </a:r>
            <a:r>
              <a:rPr lang="en-US" sz="2400" dirty="0" smtClean="0"/>
              <a:t> </a:t>
            </a:r>
            <a:r>
              <a:rPr lang="en-US" sz="2400" dirty="0" err="1" smtClean="0"/>
              <a:t>mari</a:t>
            </a:r>
            <a:r>
              <a:rPr lang="en-US" sz="2400" dirty="0" smtClean="0"/>
              <a:t> </a:t>
            </a:r>
            <a:r>
              <a:rPr lang="en-US" sz="2400" dirty="0" err="1" smtClean="0"/>
              <a:t>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aliran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stabil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kuat</a:t>
            </a:r>
            <a:r>
              <a:rPr lang="en-US" sz="2400" dirty="0" smtClean="0"/>
              <a:t>: </a:t>
            </a:r>
            <a:r>
              <a:rPr lang="en-US" sz="2400" dirty="0" err="1" smtClean="0"/>
              <a:t>Stimulasi</a:t>
            </a:r>
            <a:r>
              <a:rPr lang="en-US" sz="2400" dirty="0" smtClean="0"/>
              <a:t> </a:t>
            </a:r>
            <a:r>
              <a:rPr lang="en-US" sz="2400" dirty="0" err="1" smtClean="0"/>
              <a:t>diluar</a:t>
            </a:r>
            <a:r>
              <a:rPr lang="en-US" sz="2400" dirty="0" smtClean="0"/>
              <a:t> level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/>
              <a:t> </a:t>
            </a:r>
            <a:r>
              <a:rPr lang="en-US" sz="2400" b="1" dirty="0" err="1"/>
              <a:t>ambang</a:t>
            </a:r>
            <a:r>
              <a:rPr lang="en-US" sz="2400" b="1" dirty="0"/>
              <a:t> </a:t>
            </a:r>
            <a:r>
              <a:rPr lang="en-US" sz="2400" b="1" dirty="0" err="1" smtClean="0"/>
              <a:t>eksitasi</a:t>
            </a:r>
            <a:r>
              <a:rPr lang="en-US" sz="2400" b="1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perangsangan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depolarisasi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membran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r>
              <a:rPr lang="en-US" sz="2400" dirty="0" smtClean="0"/>
              <a:t>. </a:t>
            </a:r>
            <a:r>
              <a:rPr lang="en-US" sz="2400" dirty="0" err="1" smtClean="0"/>
              <a:t>Ketika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potensinya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ambang</a:t>
            </a:r>
            <a:r>
              <a:rPr lang="en-US" sz="2400" dirty="0" smtClean="0"/>
              <a:t>, </a:t>
            </a:r>
            <a:r>
              <a:rPr lang="en-US" sz="2400" dirty="0" err="1" smtClean="0"/>
              <a:t>membran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/>
              <a:t> </a:t>
            </a:r>
            <a:r>
              <a:rPr lang="en-US" sz="2400" dirty="0" err="1" smtClean="0"/>
              <a:t>tiba-tiba</a:t>
            </a:r>
            <a:r>
              <a:rPr lang="en-US" sz="2400" dirty="0" smtClean="0"/>
              <a:t> </a:t>
            </a:r>
            <a:r>
              <a:rPr lang="en-US" sz="2400" dirty="0" err="1" smtClean="0"/>
              <a:t>membuka</a:t>
            </a:r>
            <a:r>
              <a:rPr lang="en-US" sz="2400" dirty="0"/>
              <a:t> </a:t>
            </a:r>
            <a:r>
              <a:rPr lang="en-US" sz="2400" dirty="0" err="1" smtClean="0"/>
              <a:t>saluran-saluran</a:t>
            </a:r>
            <a:r>
              <a:rPr lang="en-US" sz="2400" dirty="0" smtClean="0"/>
              <a:t> </a:t>
            </a:r>
            <a:r>
              <a:rPr lang="en-US" sz="2400" dirty="0" err="1" smtClean="0"/>
              <a:t>sodiumnya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mempersilahkan</a:t>
            </a:r>
            <a:r>
              <a:rPr lang="en-US" sz="2400" dirty="0" smtClean="0"/>
              <a:t> </a:t>
            </a:r>
            <a:r>
              <a:rPr lang="en-US" sz="2400" dirty="0" err="1" smtClean="0"/>
              <a:t>aliran</a:t>
            </a:r>
            <a:r>
              <a:rPr lang="en-US" sz="2400" dirty="0" smtClean="0"/>
              <a:t> </a:t>
            </a:r>
            <a:r>
              <a:rPr lang="en-US" sz="2400" dirty="0" err="1" smtClean="0"/>
              <a:t>deras</a:t>
            </a:r>
            <a:r>
              <a:rPr lang="en-US" sz="2400" dirty="0"/>
              <a:t> </a:t>
            </a:r>
            <a:r>
              <a:rPr lang="en-US" sz="2400" dirty="0" smtClean="0"/>
              <a:t>ion-ion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membrannya</a:t>
            </a:r>
            <a:r>
              <a:rPr lang="en-US" sz="2400" dirty="0" smtClean="0"/>
              <a:t>. </a:t>
            </a:r>
            <a:r>
              <a:rPr lang="en-US" sz="2400" dirty="0" err="1" smtClean="0"/>
              <a:t>Potensinya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jauh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kekuatan</a:t>
            </a:r>
            <a:r>
              <a:rPr lang="en-US" sz="2400" dirty="0" smtClean="0"/>
              <a:t> stimulus: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3505200"/>
            <a:ext cx="4167393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8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Stimulasi</a:t>
            </a:r>
            <a:r>
              <a:rPr lang="en-US" sz="2400" dirty="0" smtClean="0"/>
              <a:t> </a:t>
            </a:r>
            <a:r>
              <a:rPr lang="en-US" sz="2400" dirty="0" err="1" smtClean="0"/>
              <a:t>arus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sepadanvmenghasilkan</a:t>
            </a:r>
            <a:r>
              <a:rPr lang="en-US" sz="2400" dirty="0" smtClean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sebanding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arus</a:t>
            </a:r>
            <a:r>
              <a:rPr lang="en-US" sz="2400" dirty="0"/>
              <a:t>.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stimulasi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diluar</a:t>
            </a:r>
            <a:r>
              <a:rPr lang="en-US" sz="2400" dirty="0" smtClean="0"/>
              <a:t> </a:t>
            </a:r>
            <a:r>
              <a:rPr lang="en-US" sz="2400" dirty="0" err="1"/>
              <a:t>ambang</a:t>
            </a:r>
            <a:r>
              <a:rPr lang="en-US" sz="2400" dirty="0"/>
              <a:t> </a:t>
            </a:r>
            <a:r>
              <a:rPr lang="en-US" sz="2400" dirty="0" err="1"/>
              <a:t>batas</a:t>
            </a:r>
            <a:r>
              <a:rPr lang="en-US" sz="2400" dirty="0"/>
              <a:t>, </a:t>
            </a:r>
            <a:r>
              <a:rPr lang="en-US" sz="2400" dirty="0" err="1"/>
              <a:t>terlepas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seberapa</a:t>
            </a:r>
            <a:r>
              <a:rPr lang="en-US" sz="2400" dirty="0"/>
              <a:t> </a:t>
            </a:r>
            <a:r>
              <a:rPr lang="en-US" sz="2400" dirty="0" err="1"/>
              <a:t>jauh</a:t>
            </a:r>
            <a:r>
              <a:rPr lang="en-US" sz="2400" dirty="0"/>
              <a:t> </a:t>
            </a:r>
            <a:r>
              <a:rPr lang="en-US" sz="2400" dirty="0" err="1" smtClean="0"/>
              <a:t>stimulasi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/>
              <a:t>respon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yang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saja</a:t>
            </a:r>
            <a:r>
              <a:rPr lang="en-US" sz="2400" dirty="0"/>
              <a:t> </a:t>
            </a:r>
            <a:r>
              <a:rPr lang="en-US" sz="2400" dirty="0" err="1" smtClean="0"/>
              <a:t>ditampilkan.Respon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/>
              <a:t>depolarisasi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menghasilkan</a:t>
            </a:r>
            <a:r>
              <a:rPr lang="en-US" sz="2400" dirty="0" smtClean="0"/>
              <a:t> </a:t>
            </a:r>
            <a:r>
              <a:rPr lang="en-US" sz="2400" dirty="0" err="1" smtClean="0"/>
              <a:t>sedikit</a:t>
            </a:r>
            <a:r>
              <a:rPr lang="en-US" sz="2400" dirty="0" smtClean="0"/>
              <a:t> </a:t>
            </a:r>
            <a:r>
              <a:rPr lang="en-US" sz="2400" dirty="0" err="1" smtClean="0"/>
              <a:t>pembalikan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/>
              <a:t>polarisasi</a:t>
            </a:r>
            <a:r>
              <a:rPr lang="en-US" sz="2400" dirty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, yang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b="1" dirty="0" err="1"/>
              <a:t>potensial</a:t>
            </a:r>
            <a:r>
              <a:rPr lang="en-US" sz="2400" b="1" dirty="0"/>
              <a:t> </a:t>
            </a:r>
            <a:r>
              <a:rPr lang="en-US" sz="2400" b="1" dirty="0" err="1" smtClean="0"/>
              <a:t>aksi</a:t>
            </a:r>
            <a:r>
              <a:rPr lang="en-US" sz="2400" dirty="0" smtClean="0"/>
              <a:t>.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potensial</a:t>
            </a:r>
            <a:r>
              <a:rPr lang="en-US" sz="2400" dirty="0" smtClean="0"/>
              <a:t> </a:t>
            </a:r>
            <a:r>
              <a:rPr lang="en-US" sz="2400" dirty="0" err="1"/>
              <a:t>aksi</a:t>
            </a:r>
            <a:r>
              <a:rPr lang="en-US" sz="2400" dirty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+30 </a:t>
            </a:r>
            <a:r>
              <a:rPr lang="en-US" sz="2400" dirty="0"/>
              <a:t>mV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ilustrasi</a:t>
            </a:r>
            <a:r>
              <a:rPr lang="en-US" sz="2400" dirty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bervariasi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akson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akson</a:t>
            </a:r>
            <a:r>
              <a:rPr lang="en-US" sz="2400" dirty="0" smtClean="0"/>
              <a:t> yang lain,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tetap</a:t>
            </a:r>
            <a:r>
              <a:rPr lang="en-US" sz="2400" dirty="0" smtClean="0"/>
              <a:t> </a:t>
            </a:r>
            <a:r>
              <a:rPr lang="en-US" sz="2400" dirty="0" err="1" smtClean="0"/>
              <a:t>konsisten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akson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diberikan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480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Neurons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Akson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.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akson</a:t>
            </a:r>
            <a:r>
              <a:rPr lang="en-US" dirty="0"/>
              <a:t>. Dan </a:t>
            </a:r>
            <a:r>
              <a:rPr lang="en-US" dirty="0" err="1"/>
              <a:t>saraf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akson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Local </a:t>
            </a:r>
            <a:r>
              <a:rPr lang="en-US" dirty="0" err="1"/>
              <a:t>Neuorons</a:t>
            </a:r>
            <a:r>
              <a:rPr lang="en-US" dirty="0"/>
              <a:t> (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/>
              <a:t>lokal)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99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SISTEM SARAF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 2 </a:t>
            </a:r>
            <a:r>
              <a:rPr lang="en-US" dirty="0" err="1" smtClean="0"/>
              <a:t>macam</a:t>
            </a:r>
            <a:r>
              <a:rPr lang="en-US" dirty="0" smtClean="0"/>
              <a:t> :</a:t>
            </a:r>
          </a:p>
          <a:p>
            <a:pPr>
              <a:buFontTx/>
              <a:buChar char="-"/>
            </a:pPr>
            <a:r>
              <a:rPr lang="en-US" dirty="0" smtClean="0"/>
              <a:t>Glia</a:t>
            </a:r>
          </a:p>
          <a:p>
            <a:pPr>
              <a:buFontTx/>
              <a:buChar char="-"/>
            </a:pPr>
            <a:r>
              <a:rPr lang="en-US" dirty="0" smtClean="0"/>
              <a:t>Neuron :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mentransmisi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lain</a:t>
            </a:r>
            <a:endParaRPr lang="en-US" dirty="0"/>
          </a:p>
        </p:txBody>
      </p:sp>
      <p:pic>
        <p:nvPicPr>
          <p:cNvPr id="4" name="Picture 3" descr="neuron-and-glial-cell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230" y="3809762"/>
            <a:ext cx="5578227" cy="290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112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262" y="913954"/>
            <a:ext cx="6347126" cy="5232911"/>
          </a:xfrm>
        </p:spPr>
      </p:pic>
    </p:spTree>
    <p:extLst>
      <p:ext uri="{BB962C8B-B14F-4D97-AF65-F5344CB8AC3E}">
        <p14:creationId xmlns:p14="http://schemas.microsoft.com/office/powerpoint/2010/main" val="788366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16693"/>
            <a:ext cx="7886700" cy="5460271"/>
          </a:xfrm>
        </p:spPr>
        <p:txBody>
          <a:bodyPr/>
          <a:lstStyle/>
          <a:p>
            <a:r>
              <a:rPr lang="en-US" dirty="0"/>
              <a:t>Local neurons (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setempat</a:t>
            </a:r>
            <a:r>
              <a:rPr lang="en-US" dirty="0"/>
              <a:t>)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yang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akson</a:t>
            </a:r>
            <a:r>
              <a:rPr lang="en-US" dirty="0"/>
              <a:t>.</a:t>
            </a:r>
          </a:p>
          <a:p>
            <a:r>
              <a:rPr lang="en-US" dirty="0" err="1"/>
              <a:t>Syaraf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akson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bertukar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syaraf-syaraf</a:t>
            </a:r>
            <a:r>
              <a:rPr lang="en-US" dirty="0"/>
              <a:t> </a:t>
            </a:r>
            <a:r>
              <a:rPr lang="en-US" dirty="0" err="1"/>
              <a:t>terdekat</a:t>
            </a:r>
            <a:r>
              <a:rPr lang="en-US" dirty="0"/>
              <a:t>.</a:t>
            </a:r>
          </a:p>
          <a:p>
            <a:r>
              <a:rPr lang="en-US" dirty="0" err="1"/>
              <a:t>Syaraf-syaraf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4425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79623"/>
            <a:ext cx="7886700" cy="5497341"/>
          </a:xfrm>
        </p:spPr>
        <p:txBody>
          <a:bodyPr/>
          <a:lstStyle/>
          <a:p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 yang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lain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energy </a:t>
            </a:r>
            <a:r>
              <a:rPr lang="en-US" dirty="0" err="1"/>
              <a:t>bertingkat</a:t>
            </a:r>
            <a:r>
              <a:rPr lang="en-US" dirty="0"/>
              <a:t> (graded potential), energy </a:t>
            </a:r>
            <a:r>
              <a:rPr lang="en-US" dirty="0" err="1"/>
              <a:t>mimbran</a:t>
            </a:r>
            <a:r>
              <a:rPr lang="en-US" dirty="0"/>
              <a:t> yang </a:t>
            </a:r>
            <a:r>
              <a:rPr lang="en-US" dirty="0" err="1"/>
              <a:t>berubah-ubah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</a:t>
            </a:r>
          </a:p>
          <a:p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 </a:t>
            </a:r>
            <a:r>
              <a:rPr lang="en-US" dirty="0" err="1"/>
              <a:t>terangsang</a:t>
            </a:r>
            <a:r>
              <a:rPr lang="en-US" dirty="0"/>
              <a:t>, </a:t>
            </a:r>
            <a:r>
              <a:rPr lang="en-US" dirty="0" err="1"/>
              <a:t>syaraf</a:t>
            </a:r>
            <a:r>
              <a:rPr lang="en-US" dirty="0"/>
              <a:t> local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terdepolarisasi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terhiperpolarisasi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</a:t>
            </a:r>
            <a:r>
              <a:rPr lang="en-US" dirty="0" err="1"/>
              <a:t>intensitas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.</a:t>
            </a:r>
          </a:p>
          <a:p>
            <a:r>
              <a:rPr lang="en-US" dirty="0" err="1"/>
              <a:t>Perubahan</a:t>
            </a:r>
            <a:r>
              <a:rPr lang="en-US" dirty="0"/>
              <a:t> energy </a:t>
            </a:r>
            <a:r>
              <a:rPr lang="en-US" dirty="0" err="1"/>
              <a:t>mimbran</a:t>
            </a:r>
            <a:r>
              <a:rPr lang="en-US" dirty="0"/>
              <a:t> </a:t>
            </a:r>
            <a:r>
              <a:rPr lang="en-US" dirty="0" err="1"/>
              <a:t>mengalir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area-area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terdekat</a:t>
            </a:r>
            <a:r>
              <a:rPr lang="en-US" dirty="0"/>
              <a:t>,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membusuk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bertahap</a:t>
            </a:r>
            <a:r>
              <a:rPr lang="en-US" dirty="0"/>
              <a:t> </a:t>
            </a:r>
            <a:r>
              <a:rPr lang="en-US" dirty="0" err="1"/>
              <a:t>seiring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93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STRUKTUR SEL HEWAN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Membrane :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yang </a:t>
            </a:r>
            <a:r>
              <a:rPr lang="en-US" dirty="0" err="1" smtClean="0"/>
              <a:t>memisahkan</a:t>
            </a:r>
            <a:r>
              <a:rPr lang="en-US" dirty="0" smtClean="0"/>
              <a:t> interior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Nucleus :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chromosomes yang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pengendali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endParaRPr lang="en-US" dirty="0" smtClean="0"/>
          </a:p>
          <a:p>
            <a:r>
              <a:rPr lang="en-US" dirty="0" smtClean="0"/>
              <a:t>Mitochondria : </a:t>
            </a:r>
            <a:r>
              <a:rPr lang="en-US" dirty="0" err="1" smtClean="0"/>
              <a:t>meyediakan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 agar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endParaRPr lang="en-US" dirty="0" smtClean="0"/>
          </a:p>
          <a:p>
            <a:r>
              <a:rPr lang="en-US" dirty="0" smtClean="0"/>
              <a:t>Ribosomes :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sintesis</a:t>
            </a:r>
            <a:r>
              <a:rPr lang="en-US" dirty="0" smtClean="0"/>
              <a:t> protein</a:t>
            </a:r>
          </a:p>
          <a:p>
            <a:r>
              <a:rPr lang="en-US" dirty="0" smtClean="0"/>
              <a:t>Endoplasmic reticulum :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transportasi</a:t>
            </a:r>
            <a:r>
              <a:rPr lang="en-US" dirty="0" smtClean="0"/>
              <a:t> </a:t>
            </a:r>
            <a:r>
              <a:rPr lang="en-US" dirty="0" err="1" smtClean="0"/>
              <a:t>zat-zat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3508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STRUKTUR NEURON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Dendrites</a:t>
            </a:r>
          </a:p>
          <a:p>
            <a:r>
              <a:rPr lang="en-US" dirty="0" smtClean="0"/>
              <a:t>Soma</a:t>
            </a:r>
          </a:p>
          <a:p>
            <a:r>
              <a:rPr lang="en-US" dirty="0" smtClean="0"/>
              <a:t>Axon</a:t>
            </a:r>
          </a:p>
          <a:p>
            <a:r>
              <a:rPr lang="en-US" dirty="0" smtClean="0"/>
              <a:t>Presynaptic terminals</a:t>
            </a:r>
            <a:endParaRPr lang="en-US" dirty="0"/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2384" y="1981199"/>
            <a:ext cx="4783941" cy="335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184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STRUKTUR NEURON</a:t>
            </a:r>
            <a:endParaRPr lang="en-US" dirty="0"/>
          </a:p>
        </p:txBody>
      </p:sp>
      <p:pic>
        <p:nvPicPr>
          <p:cNvPr id="4" name="Content Placeholder 3" descr="jaringan-saraf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8" b="4458"/>
          <a:stretch>
            <a:fillRect/>
          </a:stretch>
        </p:blipFill>
        <p:spPr>
          <a:xfrm>
            <a:off x="498474" y="1801915"/>
            <a:ext cx="7556313" cy="4272765"/>
          </a:xfrm>
        </p:spPr>
      </p:pic>
    </p:spTree>
    <p:extLst>
      <p:ext uri="{BB962C8B-B14F-4D97-AF65-F5344CB8AC3E}">
        <p14:creationId xmlns:p14="http://schemas.microsoft.com/office/powerpoint/2010/main" val="4233998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Dendrites : </a:t>
            </a:r>
            <a:r>
              <a:rPr lang="en-US" dirty="0" err="1" smtClean="0"/>
              <a:t>cabang-cabang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. </a:t>
            </a:r>
            <a:r>
              <a:rPr lang="en-US" dirty="0" err="1" smtClean="0"/>
              <a:t>Permukaannya</a:t>
            </a:r>
            <a:r>
              <a:rPr lang="en-US" dirty="0" smtClean="0"/>
              <a:t> </a:t>
            </a:r>
            <a:r>
              <a:rPr lang="en-US" dirty="0" err="1" smtClean="0"/>
              <a:t>dilapisin</a:t>
            </a:r>
            <a:r>
              <a:rPr lang="en-US" dirty="0" smtClean="0"/>
              <a:t> dg synaptic receptors </a:t>
            </a:r>
            <a:r>
              <a:rPr lang="en-US" dirty="0" err="1" smtClean="0"/>
              <a:t>dimana</a:t>
            </a:r>
            <a:r>
              <a:rPr lang="en-US" dirty="0" smtClean="0"/>
              <a:t> dendrites </a:t>
            </a:r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neuron yang lain.</a:t>
            </a:r>
          </a:p>
          <a:p>
            <a:r>
              <a:rPr lang="en-US" dirty="0" smtClean="0"/>
              <a:t>Soma :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nucleus, ribosomes, mitochondria, </a:t>
            </a:r>
            <a:r>
              <a:rPr lang="en-US" dirty="0" err="1" smtClean="0"/>
              <a:t>dll</a:t>
            </a:r>
            <a:endParaRPr lang="en-US" dirty="0" smtClean="0"/>
          </a:p>
          <a:p>
            <a:r>
              <a:rPr lang="en-US" dirty="0" smtClean="0"/>
              <a:t>Axon : </a:t>
            </a:r>
            <a:r>
              <a:rPr lang="en-US" dirty="0" err="1" smtClean="0"/>
              <a:t>pengirim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.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saraf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dendrites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axon.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13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Sel-sel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pengolahan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menyuplai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sel.</a:t>
            </a:r>
          </a:p>
          <a:p>
            <a:r>
              <a:rPr lang="en-US" dirty="0" smtClean="0"/>
              <a:t>Glia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yang </a:t>
            </a:r>
            <a:r>
              <a:rPr lang="en-US" dirty="0" err="1" smtClean="0"/>
              <a:t>berbeda-beda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Glia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neuron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94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Astrocytes :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sinkronisasi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axon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mengirim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Microglia : </a:t>
            </a:r>
            <a:r>
              <a:rPr lang="en-US" dirty="0" err="1" smtClean="0"/>
              <a:t>meghilangkan</a:t>
            </a:r>
            <a:r>
              <a:rPr lang="en-US" dirty="0" smtClean="0"/>
              <a:t> material </a:t>
            </a:r>
            <a:r>
              <a:rPr lang="en-US" dirty="0" err="1" smtClean="0"/>
              <a:t>seperti</a:t>
            </a:r>
            <a:r>
              <a:rPr lang="en-US" dirty="0" smtClean="0"/>
              <a:t> virus, </a:t>
            </a:r>
            <a:r>
              <a:rPr lang="en-US" dirty="0" err="1" smtClean="0"/>
              <a:t>jamur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microorganisme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Oligodendrocytes</a:t>
            </a:r>
            <a:r>
              <a:rPr lang="en-US" dirty="0" smtClean="0"/>
              <a:t> : </a:t>
            </a:r>
            <a:r>
              <a:rPr lang="en-US" dirty="0" err="1" smtClean="0"/>
              <a:t>membentuk</a:t>
            </a:r>
            <a:r>
              <a:rPr lang="en-US" dirty="0" smtClean="0"/>
              <a:t> myelin sheaths 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08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Sawar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Otak</a:t>
            </a:r>
            <a:r>
              <a:rPr lang="en-US" dirty="0">
                <a:solidFill>
                  <a:schemeClr val="tx1"/>
                </a:solidFill>
              </a:rPr>
              <a:t> (The Blood-Brain Barrier)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4000" dirty="0"/>
              <a:t/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dirty="0"/>
              <a:t>	</a:t>
            </a:r>
            <a:endParaRPr lang="en-US" sz="2400" dirty="0" smtClean="0"/>
          </a:p>
          <a:p>
            <a:pPr marL="0" indent="0"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Meskipun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otak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seperti</a:t>
            </a:r>
            <a:r>
              <a:rPr lang="en-US" sz="2800" dirty="0" smtClean="0">
                <a:solidFill>
                  <a:schemeClr val="tx1"/>
                </a:solidFill>
              </a:rPr>
              <a:t> organ </a:t>
            </a:r>
            <a:r>
              <a:rPr lang="en-US" sz="2800" dirty="0" err="1" smtClean="0">
                <a:solidFill>
                  <a:schemeClr val="tx1"/>
                </a:solidFill>
              </a:rPr>
              <a:t>lainnya</a:t>
            </a:r>
            <a:r>
              <a:rPr lang="en-US" sz="2800" dirty="0" smtClean="0">
                <a:solidFill>
                  <a:schemeClr val="tx1"/>
                </a:solidFill>
              </a:rPr>
              <a:t>, yang </a:t>
            </a:r>
            <a:r>
              <a:rPr lang="en-US" sz="2800" dirty="0" err="1" smtClean="0">
                <a:solidFill>
                  <a:schemeClr val="tx1"/>
                </a:solidFill>
              </a:rPr>
              <a:t>membutuhkan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asupan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nutrisi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darah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banyak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kimia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tidak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melewati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otak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</a:rPr>
              <a:t>Mekanisme</a:t>
            </a:r>
            <a:r>
              <a:rPr lang="en-US" sz="2800" dirty="0" smtClean="0">
                <a:solidFill>
                  <a:schemeClr val="tx1"/>
                </a:solidFill>
              </a:rPr>
              <a:t> yang  </a:t>
            </a:r>
            <a:r>
              <a:rPr lang="en-US" sz="2800" dirty="0" err="1" smtClean="0">
                <a:solidFill>
                  <a:schemeClr val="tx1"/>
                </a:solidFill>
              </a:rPr>
              <a:t>tetap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menjaga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kimia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keluar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dari</a:t>
            </a:r>
            <a:r>
              <a:rPr lang="en-US" sz="2800" dirty="0" smtClean="0">
                <a:solidFill>
                  <a:schemeClr val="tx1"/>
                </a:solidFill>
              </a:rPr>
              <a:t> vertebrata </a:t>
            </a:r>
            <a:r>
              <a:rPr lang="en-US" sz="2800" dirty="0" err="1" smtClean="0">
                <a:solidFill>
                  <a:schemeClr val="tx1"/>
                </a:solidFill>
              </a:rPr>
              <a:t>otak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dikenal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sebagai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Sawar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Darah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Otak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898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69</TotalTime>
  <Words>581</Words>
  <Application>Microsoft Macintosh PowerPoint</Application>
  <PresentationFormat>On-screen Show (4:3)</PresentationFormat>
  <Paragraphs>74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Advantage</vt:lpstr>
      <vt:lpstr>SEL SARAF DAN IMPULS SARAF</vt:lpstr>
      <vt:lpstr>SISTEM SARAF</vt:lpstr>
      <vt:lpstr>STRUKTUR SEL HEWAN</vt:lpstr>
      <vt:lpstr>STRUKTUR NEURON</vt:lpstr>
      <vt:lpstr>STRUKTUR NEURON</vt:lpstr>
      <vt:lpstr>PowerPoint Presentation</vt:lpstr>
      <vt:lpstr>GLIA</vt:lpstr>
      <vt:lpstr>GLIA</vt:lpstr>
      <vt:lpstr>Sawar Darah Otak (The Blood-Brain Barrier)  </vt:lpstr>
      <vt:lpstr>Kenapa Kita Membutuhkan Sawar Darah Otak?</vt:lpstr>
      <vt:lpstr>PowerPoint Presentation</vt:lpstr>
      <vt:lpstr>Cara Kerja Sawar Darah Otak </vt:lpstr>
      <vt:lpstr>PowerPoint Presentation</vt:lpstr>
      <vt:lpstr>PowerPoint Presentation</vt:lpstr>
      <vt:lpstr>Tindakan Potensi (The Action Potential) </vt:lpstr>
      <vt:lpstr>PowerPoint Presentation</vt:lpstr>
      <vt:lpstr>PowerPoint Presentation</vt:lpstr>
      <vt:lpstr>PowerPoint Presentation</vt:lpstr>
      <vt:lpstr>Local Neurons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 SARAF DAN IMPULS SARAF</dc:title>
  <dc:creator>Echa</dc:creator>
  <cp:lastModifiedBy>Echa</cp:lastModifiedBy>
  <cp:revision>6</cp:revision>
  <dcterms:created xsi:type="dcterms:W3CDTF">2016-09-01T02:11:14Z</dcterms:created>
  <dcterms:modified xsi:type="dcterms:W3CDTF">2016-09-01T03:21:02Z</dcterms:modified>
</cp:coreProperties>
</file>