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299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220" y="1052829"/>
            <a:ext cx="7131558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067890"/>
            <a:ext cx="8072119" cy="2007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4538" y="6858000"/>
                </a:lnTo>
                <a:lnTo>
                  <a:pt x="44453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688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136" y="6858000"/>
                </a:lnTo>
                <a:lnTo>
                  <a:pt x="31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339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104664" y="0"/>
                </a:moveTo>
                <a:lnTo>
                  <a:pt x="0" y="0"/>
                </a:lnTo>
                <a:lnTo>
                  <a:pt x="0" y="6858000"/>
                </a:lnTo>
                <a:lnTo>
                  <a:pt x="104664" y="6858000"/>
                </a:lnTo>
                <a:lnTo>
                  <a:pt x="104664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90600" y="0"/>
            <a:ext cx="228600" cy="6858000"/>
            <a:chOff x="990600" y="0"/>
            <a:chExt cx="228600" cy="6858000"/>
          </a:xfrm>
        </p:grpSpPr>
        <p:sp>
          <p:nvSpPr>
            <p:cNvPr id="7" name="object 7"/>
            <p:cNvSpPr/>
            <p:nvPr/>
          </p:nvSpPr>
          <p:spPr>
            <a:xfrm>
              <a:off x="990600" y="0"/>
              <a:ext cx="151130" cy="6858000"/>
            </a:xfrm>
            <a:custGeom>
              <a:avLst/>
              <a:gdLst/>
              <a:ahLst/>
              <a:cxnLst/>
              <a:rect l="l" t="t" r="r" b="b"/>
              <a:pathLst>
                <a:path w="151130" h="6858000">
                  <a:moveTo>
                    <a:pt x="0" y="6858000"/>
                  </a:moveTo>
                  <a:lnTo>
                    <a:pt x="150723" y="6858000"/>
                  </a:lnTo>
                  <a:lnTo>
                    <a:pt x="150723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D9CE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1323" y="0"/>
              <a:ext cx="78105" cy="6858000"/>
            </a:xfrm>
            <a:custGeom>
              <a:avLst/>
              <a:gdLst/>
              <a:ahLst/>
              <a:cxnLst/>
              <a:rect l="l" t="t" r="r" b="b"/>
              <a:pathLst>
                <a:path w="78105" h="6858000">
                  <a:moveTo>
                    <a:pt x="0" y="6858000"/>
                  </a:moveTo>
                  <a:lnTo>
                    <a:pt x="77876" y="6858000"/>
                  </a:lnTo>
                  <a:lnTo>
                    <a:pt x="778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CE8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3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15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25538" y="0"/>
            <a:ext cx="117475" cy="6858000"/>
            <a:chOff x="825538" y="0"/>
            <a:chExt cx="117475" cy="6858000"/>
          </a:xfrm>
        </p:grpSpPr>
        <p:sp>
          <p:nvSpPr>
            <p:cNvPr id="12" name="object 12"/>
            <p:cNvSpPr/>
            <p:nvPr/>
          </p:nvSpPr>
          <p:spPr>
            <a:xfrm>
              <a:off x="885824" y="0"/>
              <a:ext cx="57150" cy="6858000"/>
            </a:xfrm>
            <a:custGeom>
              <a:avLst/>
              <a:gdLst/>
              <a:ahLst/>
              <a:cxnLst/>
              <a:rect l="l" t="t" r="r" b="b"/>
              <a:pathLst>
                <a:path w="57150" h="6858000">
                  <a:moveTo>
                    <a:pt x="0" y="6857999"/>
                  </a:moveTo>
                  <a:lnTo>
                    <a:pt x="57150" y="6857999"/>
                  </a:lnTo>
                  <a:lnTo>
                    <a:pt x="5715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E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5538" y="0"/>
              <a:ext cx="57150" cy="6858000"/>
            </a:xfrm>
            <a:custGeom>
              <a:avLst/>
              <a:gdLst/>
              <a:ahLst/>
              <a:cxnLst/>
              <a:rect l="l" t="t" r="r" b="b"/>
              <a:pathLst>
                <a:path w="57150" h="6858000">
                  <a:moveTo>
                    <a:pt x="0" y="6857999"/>
                  </a:moveTo>
                  <a:lnTo>
                    <a:pt x="57150" y="6857999"/>
                  </a:lnTo>
                  <a:lnTo>
                    <a:pt x="57150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DC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7266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532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8" name="object 18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00" y="3428999"/>
              <a:ext cx="1341755" cy="2079625"/>
            </a:xfrm>
            <a:custGeom>
              <a:avLst/>
              <a:gdLst/>
              <a:ahLst/>
              <a:cxnLst/>
              <a:rect l="l" t="t" r="r" b="b"/>
              <a:pathLst>
                <a:path w="134175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755" h="2079625">
                  <a:moveTo>
                    <a:pt x="1341501" y="1758442"/>
                  </a:moveTo>
                  <a:lnTo>
                    <a:pt x="1338021" y="1711045"/>
                  </a:lnTo>
                  <a:lnTo>
                    <a:pt x="1327912" y="1665808"/>
                  </a:lnTo>
                  <a:lnTo>
                    <a:pt x="1311681" y="1623237"/>
                  </a:lnTo>
                  <a:lnTo>
                    <a:pt x="1289812" y="1583804"/>
                  </a:lnTo>
                  <a:lnTo>
                    <a:pt x="1262799" y="1548041"/>
                  </a:lnTo>
                  <a:lnTo>
                    <a:pt x="1231163" y="1516405"/>
                  </a:lnTo>
                  <a:lnTo>
                    <a:pt x="1195374" y="1489417"/>
                  </a:lnTo>
                  <a:lnTo>
                    <a:pt x="1155928" y="1467573"/>
                  </a:lnTo>
                  <a:lnTo>
                    <a:pt x="1113345" y="1451343"/>
                  </a:lnTo>
                  <a:lnTo>
                    <a:pt x="1068095" y="1441246"/>
                  </a:lnTo>
                  <a:lnTo>
                    <a:pt x="1020699" y="1437767"/>
                  </a:lnTo>
                  <a:lnTo>
                    <a:pt x="973315" y="1441246"/>
                  </a:lnTo>
                  <a:lnTo>
                    <a:pt x="928103" y="1451343"/>
                  </a:lnTo>
                  <a:lnTo>
                    <a:pt x="885532" y="1467573"/>
                  </a:lnTo>
                  <a:lnTo>
                    <a:pt x="846112" y="1489417"/>
                  </a:lnTo>
                  <a:lnTo>
                    <a:pt x="810336" y="1516405"/>
                  </a:lnTo>
                  <a:lnTo>
                    <a:pt x="778700" y="1548041"/>
                  </a:lnTo>
                  <a:lnTo>
                    <a:pt x="751700" y="1583804"/>
                  </a:lnTo>
                  <a:lnTo>
                    <a:pt x="729830" y="1623237"/>
                  </a:lnTo>
                  <a:lnTo>
                    <a:pt x="713600" y="1665808"/>
                  </a:lnTo>
                  <a:lnTo>
                    <a:pt x="703491" y="1711045"/>
                  </a:lnTo>
                  <a:lnTo>
                    <a:pt x="700024" y="1758442"/>
                  </a:lnTo>
                  <a:lnTo>
                    <a:pt x="703491" y="1805851"/>
                  </a:lnTo>
                  <a:lnTo>
                    <a:pt x="713600" y="1851088"/>
                  </a:lnTo>
                  <a:lnTo>
                    <a:pt x="729830" y="1893658"/>
                  </a:lnTo>
                  <a:lnTo>
                    <a:pt x="751700" y="1933092"/>
                  </a:lnTo>
                  <a:lnTo>
                    <a:pt x="778700" y="1968855"/>
                  </a:lnTo>
                  <a:lnTo>
                    <a:pt x="810336" y="2000491"/>
                  </a:lnTo>
                  <a:lnTo>
                    <a:pt x="846112" y="2027478"/>
                  </a:lnTo>
                  <a:lnTo>
                    <a:pt x="885532" y="2049322"/>
                  </a:lnTo>
                  <a:lnTo>
                    <a:pt x="928103" y="2065553"/>
                  </a:lnTo>
                  <a:lnTo>
                    <a:pt x="973315" y="2075649"/>
                  </a:lnTo>
                  <a:lnTo>
                    <a:pt x="1020699" y="2079117"/>
                  </a:lnTo>
                  <a:lnTo>
                    <a:pt x="1068095" y="2075649"/>
                  </a:lnTo>
                  <a:lnTo>
                    <a:pt x="1113345" y="2065553"/>
                  </a:lnTo>
                  <a:lnTo>
                    <a:pt x="1155928" y="2049322"/>
                  </a:lnTo>
                  <a:lnTo>
                    <a:pt x="1195374" y="2027478"/>
                  </a:lnTo>
                  <a:lnTo>
                    <a:pt x="1231163" y="2000491"/>
                  </a:lnTo>
                  <a:lnTo>
                    <a:pt x="1262799" y="1968855"/>
                  </a:lnTo>
                  <a:lnTo>
                    <a:pt x="1289812" y="1933092"/>
                  </a:lnTo>
                  <a:lnTo>
                    <a:pt x="1311681" y="1893658"/>
                  </a:lnTo>
                  <a:lnTo>
                    <a:pt x="1327912" y="1851088"/>
                  </a:lnTo>
                  <a:lnTo>
                    <a:pt x="1338021" y="1805851"/>
                  </a:lnTo>
                  <a:lnTo>
                    <a:pt x="1341501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195" y="4495799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165" marR="508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S</a:t>
            </a:r>
            <a:r>
              <a:rPr spc="-5" dirty="0"/>
              <a:t>TRESS </a:t>
            </a:r>
            <a:r>
              <a:rPr sz="6000" spc="-5" dirty="0"/>
              <a:t>&amp; S</a:t>
            </a:r>
            <a:r>
              <a:rPr spc="-5" dirty="0"/>
              <a:t>TRESS  </a:t>
            </a:r>
            <a:r>
              <a:rPr sz="6000" dirty="0"/>
              <a:t>M</a:t>
            </a:r>
            <a:r>
              <a:rPr dirty="0"/>
              <a:t>ANAGEMENT</a:t>
            </a:r>
            <a:endParaRPr sz="6000"/>
          </a:p>
        </p:txBody>
      </p:sp>
      <p:sp>
        <p:nvSpPr>
          <p:cNvPr id="23" name="object 23"/>
          <p:cNvSpPr/>
          <p:nvPr/>
        </p:nvSpPr>
        <p:spPr>
          <a:xfrm>
            <a:off x="5713476" y="3427476"/>
            <a:ext cx="3051048" cy="3145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31265"/>
            <a:ext cx="89363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5" dirty="0">
                <a:latin typeface="Times New Roman"/>
                <a:cs typeface="Times New Roman"/>
              </a:rPr>
              <a:t>D</a:t>
            </a:r>
            <a:r>
              <a:rPr sz="3350" spc="5" dirty="0">
                <a:latin typeface="Times New Roman"/>
                <a:cs typeface="Times New Roman"/>
              </a:rPr>
              <a:t>ISTRESS</a:t>
            </a:r>
            <a:r>
              <a:rPr sz="4200" spc="5" dirty="0">
                <a:latin typeface="Times New Roman"/>
                <a:cs typeface="Times New Roman"/>
              </a:rPr>
              <a:t>: S</a:t>
            </a:r>
            <a:r>
              <a:rPr sz="3350" spc="5" dirty="0">
                <a:latin typeface="Times New Roman"/>
                <a:cs typeface="Times New Roman"/>
              </a:rPr>
              <a:t>TRESS </a:t>
            </a:r>
            <a:r>
              <a:rPr sz="4200" spc="5" dirty="0">
                <a:latin typeface="Times New Roman"/>
                <a:cs typeface="Times New Roman"/>
              </a:rPr>
              <a:t>F</a:t>
            </a:r>
            <a:r>
              <a:rPr sz="3350" spc="5" dirty="0">
                <a:latin typeface="Times New Roman"/>
                <a:cs typeface="Times New Roman"/>
              </a:rPr>
              <a:t>ROM </a:t>
            </a:r>
            <a:r>
              <a:rPr sz="4200" spc="-5" dirty="0">
                <a:latin typeface="Times New Roman"/>
                <a:cs typeface="Times New Roman"/>
              </a:rPr>
              <a:t>B</a:t>
            </a:r>
            <a:r>
              <a:rPr sz="3350" spc="-5" dirty="0">
                <a:latin typeface="Times New Roman"/>
                <a:cs typeface="Times New Roman"/>
              </a:rPr>
              <a:t>AD</a:t>
            </a:r>
            <a:r>
              <a:rPr sz="3350" spc="484" dirty="0">
                <a:latin typeface="Times New Roman"/>
                <a:cs typeface="Times New Roman"/>
              </a:rPr>
              <a:t> </a:t>
            </a:r>
            <a:r>
              <a:rPr sz="4200" spc="5" dirty="0">
                <a:latin typeface="Times New Roman"/>
                <a:cs typeface="Times New Roman"/>
              </a:rPr>
              <a:t>S</a:t>
            </a:r>
            <a:r>
              <a:rPr sz="3350" spc="5" dirty="0">
                <a:latin typeface="Times New Roman"/>
                <a:cs typeface="Times New Roman"/>
              </a:rPr>
              <a:t>OURCES</a:t>
            </a:r>
            <a:endParaRPr sz="33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39" y="1328927"/>
            <a:ext cx="8909685" cy="4615180"/>
            <a:chOff x="91439" y="1328927"/>
            <a:chExt cx="8909685" cy="4615180"/>
          </a:xfrm>
        </p:grpSpPr>
        <p:sp>
          <p:nvSpPr>
            <p:cNvPr id="4" name="object 4"/>
            <p:cNvSpPr/>
            <p:nvPr/>
          </p:nvSpPr>
          <p:spPr>
            <a:xfrm>
              <a:off x="91439" y="1328927"/>
              <a:ext cx="8909685" cy="50800"/>
            </a:xfrm>
            <a:custGeom>
              <a:avLst/>
              <a:gdLst/>
              <a:ahLst/>
              <a:cxnLst/>
              <a:rect l="l" t="t" r="r" b="b"/>
              <a:pathLst>
                <a:path w="8909685" h="50800">
                  <a:moveTo>
                    <a:pt x="8909304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8909304" y="50291"/>
                  </a:lnTo>
                  <a:lnTo>
                    <a:pt x="8909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67249" y="1523999"/>
              <a:ext cx="3638550" cy="2095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8199" y="3733800"/>
              <a:ext cx="3657600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5940" y="2067890"/>
            <a:ext cx="386715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10" dirty="0">
                <a:latin typeface="Arial"/>
                <a:cs typeface="Arial"/>
              </a:rPr>
              <a:t>Difficult </a:t>
            </a:r>
            <a:r>
              <a:rPr sz="2400" spc="-5" dirty="0">
                <a:latin typeface="Arial"/>
                <a:cs typeface="Arial"/>
              </a:rPr>
              <a:t>work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environment.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dirty="0">
                <a:latin typeface="Arial"/>
                <a:cs typeface="Arial"/>
              </a:rPr>
              <a:t>Threat of </a:t>
            </a:r>
            <a:r>
              <a:rPr sz="2400" spc="-5" dirty="0">
                <a:latin typeface="Arial"/>
                <a:cs typeface="Arial"/>
              </a:rPr>
              <a:t>personal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injury.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Diseases.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2361"/>
            <a:ext cx="61448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35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ATEGORIZING</a:t>
            </a:r>
            <a:r>
              <a:rPr sz="3350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TRESSORS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68654"/>
            <a:ext cx="650557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Arial"/>
                <a:cs typeface="Arial"/>
              </a:rPr>
              <a:t>There are three general types of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stressors: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D8537"/>
              </a:buClr>
              <a:buFont typeface="Wingdings"/>
              <a:buChar char=""/>
            </a:pPr>
            <a:endParaRPr sz="33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  <a:tab pos="1603375" algn="l"/>
                <a:tab pos="2176780" algn="l"/>
                <a:tab pos="2268220" algn="l"/>
                <a:tab pos="3416300" algn="l"/>
                <a:tab pos="3460115" algn="l"/>
                <a:tab pos="4338320" algn="l"/>
                <a:tab pos="4496435" algn="l"/>
                <a:tab pos="5219065" algn="l"/>
                <a:tab pos="5889625" algn="l"/>
                <a:tab pos="6258560" algn="l"/>
              </a:tabLst>
            </a:pPr>
            <a:r>
              <a:rPr sz="2200" b="1" spc="-5" dirty="0">
                <a:latin typeface="Arial"/>
                <a:cs typeface="Arial"/>
              </a:rPr>
              <a:t>Cataclysmic	</a:t>
            </a:r>
            <a:r>
              <a:rPr sz="2200" b="1" dirty="0">
                <a:latin typeface="Arial"/>
                <a:cs typeface="Arial"/>
              </a:rPr>
              <a:t>events:	</a:t>
            </a:r>
            <a:r>
              <a:rPr sz="2200" spc="-5" dirty="0">
                <a:latin typeface="Arial"/>
                <a:cs typeface="Arial"/>
              </a:rPr>
              <a:t>Strong		stressors	that  s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dd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nly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		</a:t>
            </a:r>
            <a:r>
              <a:rPr sz="2200" spc="-5" dirty="0">
                <a:latin typeface="Arial"/>
                <a:cs typeface="Arial"/>
              </a:rPr>
              <a:t>typi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ally</a:t>
            </a:r>
            <a:r>
              <a:rPr sz="2200" dirty="0">
                <a:latin typeface="Arial"/>
                <a:cs typeface="Arial"/>
              </a:rPr>
              <a:t>		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fe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ny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pe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ple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at  (e.g., natural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disasters).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7272" y="1991613"/>
            <a:ext cx="7092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r  on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485515"/>
            <a:ext cx="7310120" cy="286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985" indent="-274320" algn="just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spc="-5" dirty="0">
                <a:latin typeface="Arial"/>
                <a:cs typeface="Arial"/>
              </a:rPr>
              <a:t>Personal stressors: </a:t>
            </a:r>
            <a:r>
              <a:rPr sz="2200" spc="-5" dirty="0">
                <a:latin typeface="Arial"/>
                <a:cs typeface="Arial"/>
              </a:rPr>
              <a:t>Major life events, such as the  death of a family </a:t>
            </a:r>
            <a:r>
              <a:rPr sz="2200" spc="-20" dirty="0">
                <a:latin typeface="Arial"/>
                <a:cs typeface="Arial"/>
              </a:rPr>
              <a:t>member, </a:t>
            </a:r>
            <a:r>
              <a:rPr sz="2200" spc="-5" dirty="0">
                <a:latin typeface="Arial"/>
                <a:cs typeface="Arial"/>
              </a:rPr>
              <a:t>that have immediate negative  consequences that generally fade with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time.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D8537"/>
              </a:buClr>
              <a:buFont typeface="Wingdings"/>
              <a:buChar char=""/>
            </a:pPr>
            <a:endParaRPr sz="33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dirty="0">
                <a:latin typeface="Arial"/>
                <a:cs typeface="Arial"/>
              </a:rPr>
              <a:t>Background </a:t>
            </a:r>
            <a:r>
              <a:rPr sz="2200" b="1" spc="-5" dirty="0">
                <a:latin typeface="Arial"/>
                <a:cs typeface="Arial"/>
              </a:rPr>
              <a:t>stressors: </a:t>
            </a:r>
            <a:r>
              <a:rPr sz="2200" spc="-5" dirty="0">
                <a:latin typeface="Arial"/>
                <a:cs typeface="Arial"/>
              </a:rPr>
              <a:t>Everyday annoyances, such  as being stuck in </a:t>
            </a:r>
            <a:r>
              <a:rPr sz="2200" spc="-10" dirty="0">
                <a:latin typeface="Arial"/>
                <a:cs typeface="Arial"/>
              </a:rPr>
              <a:t>traffic, </a:t>
            </a:r>
            <a:r>
              <a:rPr sz="2200" spc="-5" dirty="0">
                <a:latin typeface="Arial"/>
                <a:cs typeface="Arial"/>
              </a:rPr>
              <a:t>that cause minor </a:t>
            </a:r>
            <a:r>
              <a:rPr sz="2200" dirty="0">
                <a:latin typeface="Arial"/>
                <a:cs typeface="Arial"/>
              </a:rPr>
              <a:t>irritations </a:t>
            </a:r>
            <a:r>
              <a:rPr sz="2200" spc="-5" dirty="0">
                <a:latin typeface="Arial"/>
                <a:cs typeface="Arial"/>
              </a:rPr>
              <a:t>and  may </a:t>
            </a:r>
            <a:r>
              <a:rPr sz="2200" dirty="0">
                <a:latin typeface="Arial"/>
                <a:cs typeface="Arial"/>
              </a:rPr>
              <a:t>have long-term </a:t>
            </a:r>
            <a:r>
              <a:rPr sz="2200" spc="-5" dirty="0">
                <a:latin typeface="Arial"/>
                <a:cs typeface="Arial"/>
              </a:rPr>
              <a:t>ill </a:t>
            </a:r>
            <a:r>
              <a:rPr sz="2200" spc="-10" dirty="0">
                <a:latin typeface="Arial"/>
                <a:cs typeface="Arial"/>
              </a:rPr>
              <a:t>effects </a:t>
            </a:r>
            <a:r>
              <a:rPr sz="2200" spc="-5" dirty="0">
                <a:latin typeface="Arial"/>
                <a:cs typeface="Arial"/>
              </a:rPr>
              <a:t>if they </a:t>
            </a:r>
            <a:r>
              <a:rPr sz="2200" dirty="0">
                <a:latin typeface="Arial"/>
                <a:cs typeface="Arial"/>
              </a:rPr>
              <a:t>continue </a:t>
            </a:r>
            <a:r>
              <a:rPr sz="2200" spc="-5" dirty="0">
                <a:latin typeface="Arial"/>
                <a:cs typeface="Arial"/>
              </a:rPr>
              <a:t>or </a:t>
            </a:r>
            <a:r>
              <a:rPr sz="2200" dirty="0">
                <a:latin typeface="Arial"/>
                <a:cs typeface="Arial"/>
              </a:rPr>
              <a:t>are  </a:t>
            </a:r>
            <a:r>
              <a:rPr sz="2200" spc="-5" dirty="0">
                <a:latin typeface="Arial"/>
                <a:cs typeface="Arial"/>
              </a:rPr>
              <a:t>compounded by other stressful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events.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02361"/>
            <a:ext cx="89642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Times New Roman"/>
                <a:cs typeface="Times New Roman"/>
              </a:rPr>
              <a:t>T</a:t>
            </a:r>
            <a:r>
              <a:rPr sz="3350" dirty="0">
                <a:latin typeface="Times New Roman"/>
                <a:cs typeface="Times New Roman"/>
              </a:rPr>
              <a:t>HE </a:t>
            </a:r>
            <a:r>
              <a:rPr sz="4200" spc="5" dirty="0">
                <a:latin typeface="Times New Roman"/>
                <a:cs typeface="Times New Roman"/>
              </a:rPr>
              <a:t>G</a:t>
            </a:r>
            <a:r>
              <a:rPr sz="3350" spc="5" dirty="0">
                <a:latin typeface="Times New Roman"/>
                <a:cs typeface="Times New Roman"/>
              </a:rPr>
              <a:t>ENERAL </a:t>
            </a:r>
            <a:r>
              <a:rPr sz="4200" spc="-45" dirty="0">
                <a:latin typeface="Times New Roman"/>
                <a:cs typeface="Times New Roman"/>
              </a:rPr>
              <a:t>A</a:t>
            </a:r>
            <a:r>
              <a:rPr sz="3350" spc="-45" dirty="0">
                <a:latin typeface="Times New Roman"/>
                <a:cs typeface="Times New Roman"/>
              </a:rPr>
              <a:t>DAPTATION</a:t>
            </a:r>
            <a:r>
              <a:rPr sz="3350" spc="95" dirty="0">
                <a:latin typeface="Times New Roman"/>
                <a:cs typeface="Times New Roman"/>
              </a:rPr>
              <a:t> </a:t>
            </a:r>
            <a:r>
              <a:rPr sz="4200" spc="5" dirty="0">
                <a:latin typeface="Times New Roman"/>
                <a:cs typeface="Times New Roman"/>
              </a:rPr>
              <a:t>S</a:t>
            </a:r>
            <a:r>
              <a:rPr sz="3350" spc="5" dirty="0">
                <a:latin typeface="Times New Roman"/>
                <a:cs typeface="Times New Roman"/>
              </a:rPr>
              <a:t>YNDROME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100327"/>
            <a:ext cx="8936990" cy="50800"/>
          </a:xfrm>
          <a:custGeom>
            <a:avLst/>
            <a:gdLst/>
            <a:ahLst/>
            <a:cxnLst/>
            <a:rect l="l" t="t" r="r" b="b"/>
            <a:pathLst>
              <a:path w="8936990" h="50800">
                <a:moveTo>
                  <a:pt x="8936736" y="0"/>
                </a:moveTo>
                <a:lnTo>
                  <a:pt x="0" y="0"/>
                </a:lnTo>
                <a:lnTo>
                  <a:pt x="0" y="50291"/>
                </a:lnTo>
                <a:lnTo>
                  <a:pt x="8936736" y="50291"/>
                </a:lnTo>
                <a:lnTo>
                  <a:pt x="8936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0259" y="1994661"/>
            <a:ext cx="7038340" cy="29248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theory </a:t>
            </a:r>
            <a:r>
              <a:rPr sz="2400" dirty="0">
                <a:latin typeface="Arial"/>
                <a:cs typeface="Arial"/>
              </a:rPr>
              <a:t>developed </a:t>
            </a:r>
            <a:r>
              <a:rPr sz="2400" spc="-5" dirty="0">
                <a:latin typeface="Arial"/>
                <a:cs typeface="Arial"/>
              </a:rPr>
              <a:t>by Selye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suggests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person’s </a:t>
            </a:r>
            <a:r>
              <a:rPr sz="2400" spc="-5" dirty="0">
                <a:latin typeface="Arial"/>
                <a:cs typeface="Arial"/>
              </a:rPr>
              <a:t>response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 stressor consists of three  stages: alarm and mobilization, resistance,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exhaustion.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Stage </a:t>
            </a:r>
            <a:r>
              <a:rPr sz="2400" b="1" dirty="0">
                <a:latin typeface="Arial"/>
                <a:cs typeface="Arial"/>
              </a:rPr>
              <a:t>I – Alarm &amp;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Mobilization: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ts val="2590"/>
              </a:lnSpc>
              <a:spcBef>
                <a:spcPts val="640"/>
              </a:spcBef>
            </a:pPr>
            <a:r>
              <a:rPr sz="2400" spc="-5" dirty="0">
                <a:latin typeface="Arial"/>
                <a:cs typeface="Arial"/>
              </a:rPr>
              <a:t>The “fight or flight” response which causes you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be ready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physical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activity.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991675"/>
            <a:ext cx="6983730" cy="2601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spc="-5" dirty="0">
                <a:latin typeface="Arial"/>
                <a:cs typeface="Arial"/>
              </a:rPr>
              <a:t>Stage </a:t>
            </a:r>
            <a:r>
              <a:rPr sz="2400" b="1" dirty="0">
                <a:latin typeface="Arial"/>
                <a:cs typeface="Arial"/>
              </a:rPr>
              <a:t>II –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Resistance: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If stress </a:t>
            </a:r>
            <a:r>
              <a:rPr sz="2400" spc="-5" dirty="0">
                <a:latin typeface="Arial"/>
                <a:cs typeface="Arial"/>
              </a:rPr>
              <a:t>continues,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body adapts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stressors  it </a:t>
            </a:r>
            <a:r>
              <a:rPr sz="2400" spc="-5" dirty="0">
                <a:latin typeface="Arial"/>
                <a:cs typeface="Arial"/>
              </a:rPr>
              <a:t>is being exposed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Stage </a:t>
            </a:r>
            <a:r>
              <a:rPr sz="2400" b="1" dirty="0">
                <a:latin typeface="Arial"/>
                <a:cs typeface="Arial"/>
              </a:rPr>
              <a:t>III –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Exhaustion: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Stress </a:t>
            </a:r>
            <a:r>
              <a:rPr sz="2400" spc="-5" dirty="0">
                <a:latin typeface="Arial"/>
                <a:cs typeface="Arial"/>
              </a:rPr>
              <a:t>continues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exist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 long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02361"/>
            <a:ext cx="89642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Times New Roman"/>
                <a:cs typeface="Times New Roman"/>
              </a:rPr>
              <a:t>T</a:t>
            </a:r>
            <a:r>
              <a:rPr sz="3350" dirty="0">
                <a:latin typeface="Times New Roman"/>
                <a:cs typeface="Times New Roman"/>
              </a:rPr>
              <a:t>HE </a:t>
            </a:r>
            <a:r>
              <a:rPr sz="4200" spc="5" dirty="0">
                <a:latin typeface="Times New Roman"/>
                <a:cs typeface="Times New Roman"/>
              </a:rPr>
              <a:t>G</a:t>
            </a:r>
            <a:r>
              <a:rPr sz="3350" spc="5" dirty="0">
                <a:latin typeface="Times New Roman"/>
                <a:cs typeface="Times New Roman"/>
              </a:rPr>
              <a:t>ENERAL </a:t>
            </a:r>
            <a:r>
              <a:rPr sz="4200" spc="-45" dirty="0">
                <a:latin typeface="Times New Roman"/>
                <a:cs typeface="Times New Roman"/>
              </a:rPr>
              <a:t>A</a:t>
            </a:r>
            <a:r>
              <a:rPr sz="3350" spc="-45" dirty="0">
                <a:latin typeface="Times New Roman"/>
                <a:cs typeface="Times New Roman"/>
              </a:rPr>
              <a:t>DAPTATION</a:t>
            </a:r>
            <a:r>
              <a:rPr sz="3350" spc="95" dirty="0">
                <a:latin typeface="Times New Roman"/>
                <a:cs typeface="Times New Roman"/>
              </a:rPr>
              <a:t> </a:t>
            </a:r>
            <a:r>
              <a:rPr sz="4200" spc="5" dirty="0">
                <a:latin typeface="Times New Roman"/>
                <a:cs typeface="Times New Roman"/>
              </a:rPr>
              <a:t>S</a:t>
            </a:r>
            <a:r>
              <a:rPr sz="3350" spc="5" dirty="0">
                <a:latin typeface="Times New Roman"/>
                <a:cs typeface="Times New Roman"/>
              </a:rPr>
              <a:t>YNDROME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39" y="1100327"/>
            <a:ext cx="8936990" cy="50800"/>
          </a:xfrm>
          <a:custGeom>
            <a:avLst/>
            <a:gdLst/>
            <a:ahLst/>
            <a:cxnLst/>
            <a:rect l="l" t="t" r="r" b="b"/>
            <a:pathLst>
              <a:path w="8936990" h="50800">
                <a:moveTo>
                  <a:pt x="8936736" y="0"/>
                </a:moveTo>
                <a:lnTo>
                  <a:pt x="0" y="0"/>
                </a:lnTo>
                <a:lnTo>
                  <a:pt x="0" y="50291"/>
                </a:lnTo>
                <a:lnTo>
                  <a:pt x="8936736" y="50291"/>
                </a:lnTo>
                <a:lnTo>
                  <a:pt x="8936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02361"/>
            <a:ext cx="89642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Times New Roman"/>
                <a:cs typeface="Times New Roman"/>
              </a:rPr>
              <a:t>T</a:t>
            </a:r>
            <a:r>
              <a:rPr sz="3350" dirty="0">
                <a:latin typeface="Times New Roman"/>
                <a:cs typeface="Times New Roman"/>
              </a:rPr>
              <a:t>HE </a:t>
            </a:r>
            <a:r>
              <a:rPr sz="4200" spc="5" dirty="0">
                <a:latin typeface="Times New Roman"/>
                <a:cs typeface="Times New Roman"/>
              </a:rPr>
              <a:t>G</a:t>
            </a:r>
            <a:r>
              <a:rPr sz="3350" spc="5" dirty="0">
                <a:latin typeface="Times New Roman"/>
                <a:cs typeface="Times New Roman"/>
              </a:rPr>
              <a:t>ENERAL </a:t>
            </a:r>
            <a:r>
              <a:rPr sz="4200" spc="-45" dirty="0">
                <a:latin typeface="Times New Roman"/>
                <a:cs typeface="Times New Roman"/>
              </a:rPr>
              <a:t>A</a:t>
            </a:r>
            <a:r>
              <a:rPr sz="3350" spc="-45" dirty="0">
                <a:latin typeface="Times New Roman"/>
                <a:cs typeface="Times New Roman"/>
              </a:rPr>
              <a:t>DAPTATION</a:t>
            </a:r>
            <a:r>
              <a:rPr sz="3350" spc="95" dirty="0">
                <a:latin typeface="Times New Roman"/>
                <a:cs typeface="Times New Roman"/>
              </a:rPr>
              <a:t> </a:t>
            </a:r>
            <a:r>
              <a:rPr sz="4200" spc="5" dirty="0">
                <a:latin typeface="Times New Roman"/>
                <a:cs typeface="Times New Roman"/>
              </a:rPr>
              <a:t>S</a:t>
            </a:r>
            <a:r>
              <a:rPr sz="3350" spc="5" dirty="0">
                <a:latin typeface="Times New Roman"/>
                <a:cs typeface="Times New Roman"/>
              </a:rPr>
              <a:t>YNDROME</a:t>
            </a:r>
            <a:endParaRPr sz="33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39" y="1100327"/>
            <a:ext cx="8936990" cy="5415280"/>
            <a:chOff x="91439" y="1100327"/>
            <a:chExt cx="8936990" cy="5415280"/>
          </a:xfrm>
        </p:grpSpPr>
        <p:sp>
          <p:nvSpPr>
            <p:cNvPr id="4" name="object 4"/>
            <p:cNvSpPr/>
            <p:nvPr/>
          </p:nvSpPr>
          <p:spPr>
            <a:xfrm>
              <a:off x="91439" y="1100327"/>
              <a:ext cx="8936990" cy="50800"/>
            </a:xfrm>
            <a:custGeom>
              <a:avLst/>
              <a:gdLst/>
              <a:ahLst/>
              <a:cxnLst/>
              <a:rect l="l" t="t" r="r" b="b"/>
              <a:pathLst>
                <a:path w="8936990" h="50800">
                  <a:moveTo>
                    <a:pt x="893673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8936736" y="50291"/>
                  </a:lnTo>
                  <a:lnTo>
                    <a:pt x="8936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1866900"/>
              <a:ext cx="1943100" cy="1866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0300" y="2781300"/>
              <a:ext cx="1943100" cy="2019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9" y="3714750"/>
              <a:ext cx="1952625" cy="1924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43699" y="4571999"/>
              <a:ext cx="1943100" cy="1943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540" y="1486661"/>
            <a:ext cx="3478529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Stressor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689100" marR="5080">
              <a:lnSpc>
                <a:spcPct val="100000"/>
              </a:lnSpc>
              <a:spcBef>
                <a:spcPts val="1160"/>
              </a:spcBef>
            </a:pPr>
            <a:r>
              <a:rPr sz="1800" spc="-5" dirty="0">
                <a:latin typeface="Arial"/>
                <a:cs typeface="Arial"/>
              </a:rPr>
              <a:t>Meeting and  resisting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stressor.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5175" y="2761869"/>
            <a:ext cx="1890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Coping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stress  </a:t>
            </a:r>
            <a:r>
              <a:rPr sz="1800" spc="-5" dirty="0">
                <a:latin typeface="Arial"/>
                <a:cs typeface="Arial"/>
              </a:rPr>
              <a:t>and resistance to  </a:t>
            </a:r>
            <a:r>
              <a:rPr sz="1800" spc="-15" dirty="0">
                <a:latin typeface="Arial"/>
                <a:cs typeface="Arial"/>
              </a:rPr>
              <a:t>stressor.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5229" y="3122167"/>
            <a:ext cx="192658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Negative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consequ-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-ences </a:t>
            </a:r>
            <a:r>
              <a:rPr sz="1800" dirty="0">
                <a:latin typeface="Arial"/>
                <a:cs typeface="Arial"/>
              </a:rPr>
              <a:t>of stress  </a:t>
            </a:r>
            <a:r>
              <a:rPr sz="1800" spc="-5" dirty="0">
                <a:latin typeface="Arial"/>
                <a:cs typeface="Arial"/>
              </a:rPr>
              <a:t>(such as illness)  occur </a:t>
            </a:r>
            <a:r>
              <a:rPr sz="1800" spc="-15" dirty="0">
                <a:latin typeface="Arial"/>
                <a:cs typeface="Arial"/>
              </a:rPr>
              <a:t>when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coping  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inadequate.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3511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4476" y="3122675"/>
              <a:ext cx="3174492" cy="3470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1076" y="3122675"/>
              <a:ext cx="3127248" cy="3508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4924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OPING WITH</a:t>
            </a:r>
            <a:r>
              <a:rPr sz="3350" u="heavy" spc="2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67890"/>
            <a:ext cx="731075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  <a:tab pos="1312545" algn="l"/>
                <a:tab pos="1719580" algn="l"/>
                <a:tab pos="2873375" algn="l"/>
                <a:tab pos="4042410" algn="l"/>
                <a:tab pos="4465955" algn="l"/>
                <a:tab pos="5297170" algn="l"/>
                <a:tab pos="5703570" algn="l"/>
                <a:tab pos="687324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fo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ts	to	co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	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ce,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	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arn	to	tol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rate	the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threats that </a:t>
            </a:r>
            <a:r>
              <a:rPr sz="2400" spc="-5" dirty="0">
                <a:latin typeface="Arial"/>
                <a:cs typeface="Arial"/>
              </a:rPr>
              <a:t>lead </a:t>
            </a:r>
            <a:r>
              <a:rPr sz="2400" dirty="0">
                <a:latin typeface="Arial"/>
                <a:cs typeface="Arial"/>
              </a:rPr>
              <a:t>to stress </a:t>
            </a:r>
            <a:r>
              <a:rPr sz="2400" spc="-5" dirty="0">
                <a:latin typeface="Arial"/>
                <a:cs typeface="Arial"/>
              </a:rPr>
              <a:t>are known 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coping.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286385" marR="635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25" dirty="0">
                <a:latin typeface="Arial"/>
                <a:cs typeface="Arial"/>
              </a:rPr>
              <a:t>We </a:t>
            </a:r>
            <a:r>
              <a:rPr sz="2400" dirty="0">
                <a:latin typeface="Arial"/>
                <a:cs typeface="Arial"/>
              </a:rPr>
              <a:t>habitually </a:t>
            </a:r>
            <a:r>
              <a:rPr sz="2400" spc="-5" dirty="0">
                <a:latin typeface="Arial"/>
                <a:cs typeface="Arial"/>
              </a:rPr>
              <a:t>use certain </a:t>
            </a:r>
            <a:r>
              <a:rPr sz="2400" dirty="0">
                <a:latin typeface="Arial"/>
                <a:cs typeface="Arial"/>
              </a:rPr>
              <a:t>coping </a:t>
            </a:r>
            <a:r>
              <a:rPr sz="2400" spc="-5" dirty="0">
                <a:latin typeface="Arial"/>
                <a:cs typeface="Arial"/>
              </a:rPr>
              <a:t>responses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deal 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stress.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66700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TEPS </a:t>
            </a:r>
            <a:r>
              <a:rPr sz="4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35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 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ANAGING</a:t>
            </a:r>
            <a:r>
              <a:rPr sz="3350" u="heavy" spc="5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5339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Step </a:t>
            </a:r>
            <a:r>
              <a:rPr sz="2400" b="1" spc="-5" dirty="0">
                <a:latin typeface="Arial"/>
                <a:cs typeface="Arial"/>
              </a:rPr>
              <a:t>1: Identify </a:t>
            </a:r>
            <a:r>
              <a:rPr sz="2400" b="1" dirty="0">
                <a:latin typeface="Arial"/>
                <a:cs typeface="Arial"/>
              </a:rPr>
              <a:t>if </a:t>
            </a:r>
            <a:r>
              <a:rPr sz="2400" b="1" spc="-15" dirty="0">
                <a:latin typeface="Arial"/>
                <a:cs typeface="Arial"/>
              </a:rPr>
              <a:t>you </a:t>
            </a:r>
            <a:r>
              <a:rPr sz="2400" b="1" spc="-5" dirty="0">
                <a:latin typeface="Arial"/>
                <a:cs typeface="Arial"/>
              </a:rPr>
              <a:t>are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stressed.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981200"/>
            <a:ext cx="8534400" cy="487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5853"/>
            <a:ext cx="4377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Step </a:t>
            </a:r>
            <a:r>
              <a:rPr sz="2400" b="1" spc="-5" dirty="0">
                <a:latin typeface="Arial"/>
                <a:cs typeface="Arial"/>
              </a:rPr>
              <a:t>2: Identify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stressor.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66700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TEPS </a:t>
            </a:r>
            <a:r>
              <a:rPr sz="4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35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 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ANAGING</a:t>
            </a:r>
            <a:r>
              <a:rPr sz="3350" u="heavy" spc="5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9141" y="2182366"/>
            <a:ext cx="7177658" cy="459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5853"/>
            <a:ext cx="6491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Step </a:t>
            </a:r>
            <a:r>
              <a:rPr sz="2400" b="1" spc="-5" dirty="0">
                <a:latin typeface="Arial"/>
                <a:cs typeface="Arial"/>
              </a:rPr>
              <a:t>3: Identify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reason for the</a:t>
            </a:r>
            <a:r>
              <a:rPr sz="2400" b="1" spc="-20" dirty="0">
                <a:latin typeface="Arial"/>
                <a:cs typeface="Arial"/>
              </a:rPr>
              <a:t> stressor.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66700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TEPS </a:t>
            </a:r>
            <a:r>
              <a:rPr sz="4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35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 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ANAGING</a:t>
            </a:r>
            <a:r>
              <a:rPr sz="3350" u="heavy" spc="5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057398"/>
            <a:ext cx="8534400" cy="4800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5853"/>
            <a:ext cx="7443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Step </a:t>
            </a:r>
            <a:r>
              <a:rPr sz="2400" b="1" spc="-5" dirty="0">
                <a:latin typeface="Arial"/>
                <a:cs typeface="Arial"/>
              </a:rPr>
              <a:t>4: Select an appropriate stress management  </a:t>
            </a:r>
            <a:r>
              <a:rPr sz="2400" b="1" dirty="0">
                <a:latin typeface="Arial"/>
                <a:cs typeface="Arial"/>
              </a:rPr>
              <a:t>strategy </a:t>
            </a:r>
            <a:r>
              <a:rPr sz="2400" b="1" spc="-5" dirty="0">
                <a:latin typeface="Arial"/>
                <a:cs typeface="Arial"/>
              </a:rPr>
              <a:t>and apply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66700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TEPS </a:t>
            </a:r>
            <a:r>
              <a:rPr sz="4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35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 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ANAGING</a:t>
            </a:r>
            <a:r>
              <a:rPr sz="3350" u="heavy" spc="5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2057398"/>
            <a:ext cx="8572500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66700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TEPS </a:t>
            </a:r>
            <a:r>
              <a:rPr sz="420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350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 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ANAGING</a:t>
            </a:r>
            <a:r>
              <a:rPr sz="3350" u="heavy" spc="5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273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latin typeface="Arial"/>
                <a:cs typeface="Arial"/>
              </a:rPr>
              <a:t>Step </a:t>
            </a:r>
            <a:r>
              <a:rPr sz="2400" b="1" spc="-5" dirty="0">
                <a:latin typeface="Arial"/>
                <a:cs typeface="Arial"/>
              </a:rPr>
              <a:t>5: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Evaluate.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1981200"/>
            <a:ext cx="7467600" cy="487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20542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335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ISTORY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330"/>
            <a:ext cx="7311390" cy="468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A key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the understanding of the negative  aspects of stress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the concept of </a:t>
            </a:r>
            <a:r>
              <a:rPr sz="2600" i="1" spc="-5" dirty="0">
                <a:latin typeface="Arial"/>
                <a:cs typeface="Arial"/>
              </a:rPr>
              <a:t>milieu  </a:t>
            </a:r>
            <a:r>
              <a:rPr sz="2600" i="1" dirty="0">
                <a:latin typeface="Arial"/>
                <a:cs typeface="Arial"/>
              </a:rPr>
              <a:t>interieur </a:t>
            </a:r>
            <a:r>
              <a:rPr sz="2600" dirty="0">
                <a:latin typeface="Arial"/>
                <a:cs typeface="Arial"/>
              </a:rPr>
              <a:t>(the internal environment of the body),  </a:t>
            </a:r>
            <a:r>
              <a:rPr sz="2600" spc="-5" dirty="0">
                <a:latin typeface="Arial"/>
                <a:cs typeface="Arial"/>
              </a:rPr>
              <a:t>which was first </a:t>
            </a:r>
            <a:r>
              <a:rPr sz="2600" dirty="0">
                <a:latin typeface="Arial"/>
                <a:cs typeface="Arial"/>
              </a:rPr>
              <a:t>advanced by the French  physiologist Claude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Bernard.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75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He described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as </a:t>
            </a:r>
            <a:r>
              <a:rPr sz="2800" dirty="0">
                <a:latin typeface="Arial"/>
                <a:cs typeface="Arial"/>
              </a:rPr>
              <a:t>external changes </a:t>
            </a:r>
            <a:r>
              <a:rPr sz="2800" spc="-5" dirty="0">
                <a:latin typeface="Arial"/>
                <a:cs typeface="Arial"/>
              </a:rPr>
              <a:t>in the  </a:t>
            </a:r>
            <a:r>
              <a:rPr sz="2800" dirty="0">
                <a:latin typeface="Arial"/>
                <a:cs typeface="Arial"/>
              </a:rPr>
              <a:t>environment or </a:t>
            </a:r>
            <a:r>
              <a:rPr sz="2800" spc="-5" dirty="0">
                <a:latin typeface="Arial"/>
                <a:cs typeface="Arial"/>
              </a:rPr>
              <a:t>external </a:t>
            </a:r>
            <a:r>
              <a:rPr sz="2800" dirty="0">
                <a:latin typeface="Arial"/>
                <a:cs typeface="Arial"/>
              </a:rPr>
              <a:t>forces that change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internal </a:t>
            </a:r>
            <a:r>
              <a:rPr sz="2800" spc="-5" dirty="0">
                <a:latin typeface="Arial"/>
                <a:cs typeface="Arial"/>
              </a:rPr>
              <a:t>balance must </a:t>
            </a:r>
            <a:r>
              <a:rPr sz="2800" spc="-10" dirty="0">
                <a:latin typeface="Arial"/>
                <a:cs typeface="Arial"/>
              </a:rPr>
              <a:t>be </a:t>
            </a:r>
            <a:r>
              <a:rPr sz="2800" spc="-5" dirty="0">
                <a:latin typeface="Arial"/>
                <a:cs typeface="Arial"/>
              </a:rPr>
              <a:t>reacted to </a:t>
            </a:r>
            <a:r>
              <a:rPr sz="2800" dirty="0">
                <a:latin typeface="Arial"/>
                <a:cs typeface="Arial"/>
              </a:rPr>
              <a:t>and  compensated </a:t>
            </a:r>
            <a:r>
              <a:rPr sz="2800" spc="-5" dirty="0">
                <a:latin typeface="Arial"/>
                <a:cs typeface="Arial"/>
              </a:rPr>
              <a:t>for if the organism is to  </a:t>
            </a:r>
            <a:r>
              <a:rPr sz="2800" dirty="0">
                <a:latin typeface="Arial"/>
                <a:cs typeface="Arial"/>
              </a:rPr>
              <a:t>survive.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47783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 </a:t>
            </a:r>
            <a:r>
              <a:rPr sz="42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</a:t>
            </a:r>
            <a:r>
              <a:rPr sz="335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HAT 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3350" u="heavy" spc="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?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96846"/>
            <a:ext cx="7311390" cy="3745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Although we all talk about stress,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often </a:t>
            </a:r>
            <a:r>
              <a:rPr sz="2600" spc="-5" dirty="0">
                <a:latin typeface="Arial"/>
                <a:cs typeface="Arial"/>
              </a:rPr>
              <a:t>isn’t  </a:t>
            </a:r>
            <a:r>
              <a:rPr sz="2600" dirty="0">
                <a:latin typeface="Arial"/>
                <a:cs typeface="Arial"/>
              </a:rPr>
              <a:t>clear what stress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really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about.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Font typeface="Wingdings"/>
              <a:buChar char=""/>
            </a:pPr>
            <a:endParaRPr sz="375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dirty="0">
                <a:latin typeface="Arial"/>
                <a:cs typeface="Arial"/>
              </a:rPr>
              <a:t>Many people consider stress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be something  that </a:t>
            </a:r>
            <a:r>
              <a:rPr sz="2600" spc="5" dirty="0">
                <a:latin typeface="Arial"/>
                <a:cs typeface="Arial"/>
              </a:rPr>
              <a:t>happens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them, as a negative event such  as an </a:t>
            </a:r>
            <a:r>
              <a:rPr sz="2600" spc="-5" dirty="0">
                <a:latin typeface="Arial"/>
                <a:cs typeface="Arial"/>
              </a:rPr>
              <a:t>injury </a:t>
            </a:r>
            <a:r>
              <a:rPr sz="2600" dirty="0">
                <a:latin typeface="Arial"/>
                <a:cs typeface="Arial"/>
              </a:rPr>
              <a:t>or a job loss. Others </a:t>
            </a:r>
            <a:r>
              <a:rPr sz="2600" spc="-5" dirty="0">
                <a:latin typeface="Arial"/>
                <a:cs typeface="Arial"/>
              </a:rPr>
              <a:t>think </a:t>
            </a:r>
            <a:r>
              <a:rPr sz="2600" dirty="0">
                <a:latin typeface="Arial"/>
                <a:cs typeface="Arial"/>
              </a:rPr>
              <a:t>that  stress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what happens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our </a:t>
            </a:r>
            <a:r>
              <a:rPr sz="2600" spc="-35" dirty="0">
                <a:latin typeface="Arial"/>
                <a:cs typeface="Arial"/>
              </a:rPr>
              <a:t>body, </a:t>
            </a:r>
            <a:r>
              <a:rPr sz="2600" dirty="0">
                <a:latin typeface="Arial"/>
                <a:cs typeface="Arial"/>
              </a:rPr>
              <a:t>mind, and  behavior </a:t>
            </a:r>
            <a:r>
              <a:rPr sz="2600" spc="-10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response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an event </a:t>
            </a:r>
            <a:r>
              <a:rPr sz="2600" spc="-5" dirty="0">
                <a:latin typeface="Arial"/>
                <a:cs typeface="Arial"/>
              </a:rPr>
              <a:t>(E.g. </a:t>
            </a:r>
            <a:r>
              <a:rPr sz="2600" dirty="0">
                <a:latin typeface="Arial"/>
                <a:cs typeface="Arial"/>
              </a:rPr>
              <a:t>heart  thumping, </a:t>
            </a:r>
            <a:r>
              <a:rPr sz="2600" spc="-25" dirty="0">
                <a:latin typeface="Arial"/>
                <a:cs typeface="Arial"/>
              </a:rPr>
              <a:t>anxiety, </a:t>
            </a:r>
            <a:r>
              <a:rPr sz="2600" dirty="0">
                <a:latin typeface="Arial"/>
                <a:cs typeface="Arial"/>
              </a:rPr>
              <a:t>or nail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biting).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4672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8550" algn="l"/>
              </a:tabLst>
            </a:pPr>
            <a:r>
              <a:rPr sz="4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r>
              <a:rPr sz="3350" u="heavy" spc="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	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</a:t>
            </a:r>
            <a:r>
              <a:rPr sz="33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494000"/>
            <a:ext cx="6706870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87020">
              <a:lnSpc>
                <a:spcPct val="119200"/>
              </a:lnSpc>
              <a:spcBef>
                <a:spcPts val="100"/>
              </a:spcBef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  <a:tab pos="2330450" algn="l"/>
                <a:tab pos="4354830" algn="l"/>
                <a:tab pos="4925060" algn="l"/>
              </a:tabLst>
            </a:pPr>
            <a:r>
              <a:rPr sz="2600" b="1" dirty="0">
                <a:latin typeface="Arial"/>
                <a:cs typeface="Arial"/>
              </a:rPr>
              <a:t>Stress : </a:t>
            </a:r>
            <a:r>
              <a:rPr sz="2600" dirty="0">
                <a:latin typeface="Arial"/>
                <a:cs typeface="Arial"/>
              </a:rPr>
              <a:t>A </a:t>
            </a:r>
            <a:r>
              <a:rPr sz="2600" spc="-5" dirty="0">
                <a:latin typeface="Arial"/>
                <a:cs typeface="Arial"/>
              </a:rPr>
              <a:t>person’s </a:t>
            </a:r>
            <a:r>
              <a:rPr sz="2600" dirty="0">
                <a:latin typeface="Arial"/>
                <a:cs typeface="Arial"/>
              </a:rPr>
              <a:t>response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events that  are	threate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ing	or	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alle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gin</a:t>
            </a:r>
            <a:r>
              <a:rPr sz="2600" spc="1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8537"/>
              </a:buClr>
              <a:buFont typeface="Wingdings"/>
              <a:buChar char=""/>
            </a:pPr>
            <a:endParaRPr sz="37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9230"/>
              <a:buFont typeface="Wingdings"/>
              <a:buChar char=""/>
              <a:tabLst>
                <a:tab pos="287020" algn="l"/>
              </a:tabLst>
            </a:pPr>
            <a:r>
              <a:rPr sz="2600" b="1" dirty="0">
                <a:latin typeface="Arial"/>
                <a:cs typeface="Arial"/>
              </a:rPr>
              <a:t>Stressor : </a:t>
            </a:r>
            <a:r>
              <a:rPr sz="2600" dirty="0">
                <a:latin typeface="Arial"/>
                <a:cs typeface="Arial"/>
              </a:rPr>
              <a:t>A stimulus that causes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stress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4672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8550" algn="l"/>
              </a:tabLst>
            </a:pPr>
            <a:r>
              <a:rPr sz="4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r>
              <a:rPr sz="3350" u="heavy" spc="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&amp;	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</a:t>
            </a:r>
            <a:r>
              <a:rPr sz="335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endParaRPr sz="33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1600200"/>
            <a:ext cx="8382000" cy="5029200"/>
            <a:chOff x="304800" y="1600200"/>
            <a:chExt cx="8382000" cy="5029200"/>
          </a:xfrm>
        </p:grpSpPr>
        <p:sp>
          <p:nvSpPr>
            <p:cNvPr id="4" name="object 4"/>
            <p:cNvSpPr/>
            <p:nvPr/>
          </p:nvSpPr>
          <p:spPr>
            <a:xfrm>
              <a:off x="304800" y="1600200"/>
              <a:ext cx="4531106" cy="3200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800" y="3117977"/>
              <a:ext cx="3810000" cy="35114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2242" y="5608116"/>
            <a:ext cx="57956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39370" indent="-825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“Its </a:t>
            </a:r>
            <a:r>
              <a:rPr sz="2400" spc="-5" dirty="0">
                <a:latin typeface="Arial"/>
                <a:cs typeface="Arial"/>
              </a:rPr>
              <a:t>not </a:t>
            </a:r>
            <a:r>
              <a:rPr sz="2400" dirty="0">
                <a:latin typeface="Arial"/>
                <a:cs typeface="Arial"/>
              </a:rPr>
              <a:t>stress that </a:t>
            </a:r>
            <a:r>
              <a:rPr sz="2400" spc="-5" dirty="0">
                <a:latin typeface="Arial"/>
                <a:cs typeface="Arial"/>
              </a:rPr>
              <a:t>kills us, it is our reaction 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" dirty="0">
                <a:latin typeface="Arial"/>
                <a:cs typeface="Arial"/>
              </a:rPr>
              <a:t> it.”</a:t>
            </a:r>
            <a:endParaRPr sz="2400">
              <a:latin typeface="Arial"/>
              <a:cs typeface="Arial"/>
            </a:endParaRPr>
          </a:p>
          <a:p>
            <a:pPr marL="422529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Hans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Selye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6447" y="0"/>
            <a:ext cx="626110" cy="6858000"/>
            <a:chOff x="8156447" y="0"/>
            <a:chExt cx="626110" cy="6858000"/>
          </a:xfrm>
        </p:grpSpPr>
        <p:sp>
          <p:nvSpPr>
            <p:cNvPr id="3" name="object 3"/>
            <p:cNvSpPr/>
            <p:nvPr/>
          </p:nvSpPr>
          <p:spPr>
            <a:xfrm>
              <a:off x="8762999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FDC3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08" y="4419"/>
                  </a:lnTo>
                  <a:lnTo>
                    <a:pt x="178597" y="17162"/>
                  </a:lnTo>
                  <a:lnTo>
                    <a:pt x="135861" y="37453"/>
                  </a:lnTo>
                  <a:lnTo>
                    <a:pt x="97575" y="64518"/>
                  </a:lnTo>
                  <a:lnTo>
                    <a:pt x="64513" y="97580"/>
                  </a:lnTo>
                  <a:lnTo>
                    <a:pt x="37450" y="135867"/>
                  </a:lnTo>
                  <a:lnTo>
                    <a:pt x="17161" y="178602"/>
                  </a:lnTo>
                  <a:lnTo>
                    <a:pt x="4419" y="225011"/>
                  </a:lnTo>
                  <a:lnTo>
                    <a:pt x="0" y="274319"/>
                  </a:lnTo>
                  <a:lnTo>
                    <a:pt x="4419" y="323628"/>
                  </a:lnTo>
                  <a:lnTo>
                    <a:pt x="17161" y="370037"/>
                  </a:lnTo>
                  <a:lnTo>
                    <a:pt x="37450" y="412772"/>
                  </a:lnTo>
                  <a:lnTo>
                    <a:pt x="64513" y="451059"/>
                  </a:lnTo>
                  <a:lnTo>
                    <a:pt x="97575" y="484121"/>
                  </a:lnTo>
                  <a:lnTo>
                    <a:pt x="135861" y="511186"/>
                  </a:lnTo>
                  <a:lnTo>
                    <a:pt x="178597" y="531477"/>
                  </a:lnTo>
                  <a:lnTo>
                    <a:pt x="225008" y="544220"/>
                  </a:lnTo>
                  <a:lnTo>
                    <a:pt x="274320" y="548640"/>
                  </a:lnTo>
                  <a:lnTo>
                    <a:pt x="323631" y="544220"/>
                  </a:lnTo>
                  <a:lnTo>
                    <a:pt x="370042" y="531477"/>
                  </a:lnTo>
                  <a:lnTo>
                    <a:pt x="412778" y="511186"/>
                  </a:lnTo>
                  <a:lnTo>
                    <a:pt x="451064" y="484121"/>
                  </a:lnTo>
                  <a:lnTo>
                    <a:pt x="484126" y="451059"/>
                  </a:lnTo>
                  <a:lnTo>
                    <a:pt x="511189" y="412772"/>
                  </a:lnTo>
                  <a:lnTo>
                    <a:pt x="531478" y="370037"/>
                  </a:lnTo>
                  <a:lnTo>
                    <a:pt x="544220" y="323628"/>
                  </a:lnTo>
                  <a:lnTo>
                    <a:pt x="548640" y="274319"/>
                  </a:lnTo>
                  <a:lnTo>
                    <a:pt x="544220" y="225011"/>
                  </a:lnTo>
                  <a:lnTo>
                    <a:pt x="531478" y="178602"/>
                  </a:lnTo>
                  <a:lnTo>
                    <a:pt x="511189" y="135867"/>
                  </a:lnTo>
                  <a:lnTo>
                    <a:pt x="484126" y="97580"/>
                  </a:lnTo>
                  <a:lnTo>
                    <a:pt x="451064" y="64518"/>
                  </a:lnTo>
                  <a:lnTo>
                    <a:pt x="412778" y="37453"/>
                  </a:lnTo>
                  <a:lnTo>
                    <a:pt x="370042" y="17162"/>
                  </a:lnTo>
                  <a:lnTo>
                    <a:pt x="323631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4713" y="349961"/>
            <a:ext cx="45923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OURCES OF</a:t>
            </a:r>
            <a:r>
              <a:rPr sz="3350" u="heavy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2960" y="1094058"/>
            <a:ext cx="6170617" cy="575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01166"/>
            <a:ext cx="57537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USTRESS</a:t>
            </a:r>
            <a:r>
              <a:rPr sz="4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 G</a:t>
            </a:r>
            <a:r>
              <a:rPr sz="3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OOD</a:t>
            </a:r>
            <a:r>
              <a:rPr sz="335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sz="3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TRESS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67890"/>
            <a:ext cx="298894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Getting into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college.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Getting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engaged.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Wingdings"/>
              <a:buChar char=""/>
            </a:pPr>
            <a:endParaRPr sz="35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Winning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lottery.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00200"/>
            <a:ext cx="3714750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3810012"/>
            <a:ext cx="3657600" cy="2090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581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Office Theme</vt:lpstr>
      <vt:lpstr>STRESS &amp; STRESS  MANAGEMENT</vt:lpstr>
      <vt:lpstr>PowerPoint Presentation</vt:lpstr>
      <vt:lpstr>HISTORY</vt:lpstr>
      <vt:lpstr>STRESS: WHAT IS IT?</vt:lpstr>
      <vt:lpstr>PowerPoint Presentation</vt:lpstr>
      <vt:lpstr>STRESS &amp; STRESSOR</vt:lpstr>
      <vt:lpstr>STRESS &amp; STRESSOR</vt:lpstr>
      <vt:lpstr>SOURCES OF STRESS</vt:lpstr>
      <vt:lpstr>EUSTRESS: GOOD STRESS</vt:lpstr>
      <vt:lpstr>DISTRESS: STRESS FROM BAD SOURCES</vt:lpstr>
      <vt:lpstr>CATEGORIZING STRESSORS</vt:lpstr>
      <vt:lpstr>THE GENERAL ADAPTATION SYNDROME</vt:lpstr>
      <vt:lpstr>THE GENERAL ADAPTATION SYNDROME</vt:lpstr>
      <vt:lpstr>THE GENERAL ADAPTATION SYNDROME</vt:lpstr>
      <vt:lpstr>PowerPoint Presentation</vt:lpstr>
      <vt:lpstr>COPING WITH STRESS</vt:lpstr>
      <vt:lpstr>STEPS TO MANAGING STRESS</vt:lpstr>
      <vt:lpstr>STEPS TO MANAGING STRESS</vt:lpstr>
      <vt:lpstr>STEPS TO MANAGING STRESS</vt:lpstr>
      <vt:lpstr>STEPS TO MANAGING STRESS</vt:lpstr>
      <vt:lpstr>STEPS TO MANAGING STRESS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&amp; STRESS  MANAGEMENT</dc:title>
  <dc:creator>clara clara</dc:creator>
  <cp:lastModifiedBy>clara clara</cp:lastModifiedBy>
  <cp:revision>1</cp:revision>
  <dcterms:created xsi:type="dcterms:W3CDTF">2020-06-22T06:05:54Z</dcterms:created>
  <dcterms:modified xsi:type="dcterms:W3CDTF">2020-06-22T06:06:22Z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2020-06-22T00:00:00Z</vt:filetime>
  </property>
</Properties>
</file>