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03172" y="847089"/>
            <a:ext cx="9985654" cy="788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87333" y="5264658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ln w="19812">
            <a:solidFill>
              <a:srgbClr val="1382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27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623392"/>
            <a:ext cx="208788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D0D0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5468" y="2095113"/>
            <a:ext cx="9821062" cy="2493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811512" cy="459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847089"/>
            <a:ext cx="100203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90" dirty="0">
                <a:solidFill>
                  <a:srgbClr val="0D0D0D"/>
                </a:solidFill>
                <a:latin typeface="Arial"/>
                <a:cs typeface="Arial"/>
              </a:rPr>
              <a:t>OD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7472" y="2088686"/>
            <a:ext cx="8171180" cy="147955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4200" i="1" spc="-140" dirty="0">
                <a:solidFill>
                  <a:srgbClr val="000000"/>
                </a:solidFill>
                <a:latin typeface="Lucida Sans Unicode"/>
                <a:cs typeface="Lucida Sans Unicode"/>
              </a:rPr>
              <a:t>How </a:t>
            </a:r>
            <a:r>
              <a:rPr sz="3200"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groups and organizations</a:t>
            </a:r>
            <a:r>
              <a:rPr sz="3200" b="0" spc="-204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000000"/>
                </a:solidFill>
                <a:latin typeface="Lucida Sans Unicode"/>
                <a:cs typeface="Lucida Sans Unicode"/>
              </a:rPr>
              <a:t>function</a:t>
            </a: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4200" i="1" spc="-140" dirty="0">
                <a:solidFill>
                  <a:srgbClr val="000000"/>
                </a:solidFill>
                <a:latin typeface="Lucida Sans Unicode"/>
                <a:cs typeface="Lucida Sans Unicode"/>
              </a:rPr>
              <a:t>How </a:t>
            </a:r>
            <a:r>
              <a:rPr sz="3200"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people </a:t>
            </a:r>
            <a:r>
              <a:rPr sz="3200" dirty="0">
                <a:solidFill>
                  <a:srgbClr val="000000"/>
                </a:solidFill>
                <a:latin typeface="Lucida Sans Unicode"/>
                <a:cs typeface="Lucida Sans Unicode"/>
              </a:rPr>
              <a:t>interact </a:t>
            </a:r>
            <a:r>
              <a:rPr sz="32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to </a:t>
            </a:r>
            <a:r>
              <a:rPr sz="3200"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accomplish</a:t>
            </a:r>
            <a:r>
              <a:rPr sz="3200" b="0" spc="-27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2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work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77071" y="3381755"/>
            <a:ext cx="3476244" cy="34762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7783" y="381965"/>
            <a:ext cx="4906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40" dirty="0"/>
              <a:t>OD</a:t>
            </a:r>
            <a:r>
              <a:rPr sz="4400" spc="110" dirty="0"/>
              <a:t> </a:t>
            </a:r>
            <a:r>
              <a:rPr sz="4400" spc="80" dirty="0"/>
              <a:t>FRAMEWORK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61744" y="1379219"/>
            <a:ext cx="9034272" cy="5478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2711" y="2656332"/>
            <a:ext cx="1858010" cy="1480185"/>
          </a:xfrm>
          <a:custGeom>
            <a:avLst/>
            <a:gdLst/>
            <a:ahLst/>
            <a:cxnLst/>
            <a:rect l="l" t="t" r="r" b="b"/>
            <a:pathLst>
              <a:path w="1858010" h="1480185">
                <a:moveTo>
                  <a:pt x="1109218" y="1275968"/>
                </a:moveTo>
                <a:lnTo>
                  <a:pt x="748563" y="1275968"/>
                </a:lnTo>
                <a:lnTo>
                  <a:pt x="928878" y="1479803"/>
                </a:lnTo>
                <a:lnTo>
                  <a:pt x="1109218" y="1275968"/>
                </a:lnTo>
                <a:close/>
              </a:path>
              <a:path w="1858010" h="1480185">
                <a:moveTo>
                  <a:pt x="464438" y="99187"/>
                </a:moveTo>
                <a:lnTo>
                  <a:pt x="436270" y="347471"/>
                </a:lnTo>
                <a:lnTo>
                  <a:pt x="124447" y="369950"/>
                </a:lnTo>
                <a:lnTo>
                  <a:pt x="255955" y="596264"/>
                </a:lnTo>
                <a:lnTo>
                  <a:pt x="0" y="739901"/>
                </a:lnTo>
                <a:lnTo>
                  <a:pt x="255955" y="883538"/>
                </a:lnTo>
                <a:lnTo>
                  <a:pt x="124447" y="1109852"/>
                </a:lnTo>
                <a:lnTo>
                  <a:pt x="436270" y="1132331"/>
                </a:lnTo>
                <a:lnTo>
                  <a:pt x="464438" y="1380616"/>
                </a:lnTo>
                <a:lnTo>
                  <a:pt x="748563" y="1275968"/>
                </a:lnTo>
                <a:lnTo>
                  <a:pt x="1405200" y="1275968"/>
                </a:lnTo>
                <a:lnTo>
                  <a:pt x="1421511" y="1132331"/>
                </a:lnTo>
                <a:lnTo>
                  <a:pt x="1733295" y="1109852"/>
                </a:lnTo>
                <a:lnTo>
                  <a:pt x="1601851" y="883538"/>
                </a:lnTo>
                <a:lnTo>
                  <a:pt x="1857756" y="739901"/>
                </a:lnTo>
                <a:lnTo>
                  <a:pt x="1601851" y="596264"/>
                </a:lnTo>
                <a:lnTo>
                  <a:pt x="1733295" y="369950"/>
                </a:lnTo>
                <a:lnTo>
                  <a:pt x="1421511" y="347471"/>
                </a:lnTo>
                <a:lnTo>
                  <a:pt x="1405200" y="203834"/>
                </a:lnTo>
                <a:lnTo>
                  <a:pt x="748563" y="203834"/>
                </a:lnTo>
                <a:lnTo>
                  <a:pt x="464438" y="99187"/>
                </a:lnTo>
                <a:close/>
              </a:path>
              <a:path w="1858010" h="1480185">
                <a:moveTo>
                  <a:pt x="1405200" y="1275968"/>
                </a:moveTo>
                <a:lnTo>
                  <a:pt x="1109218" y="1275968"/>
                </a:lnTo>
                <a:lnTo>
                  <a:pt x="1393317" y="1380616"/>
                </a:lnTo>
                <a:lnTo>
                  <a:pt x="1405200" y="1275968"/>
                </a:lnTo>
                <a:close/>
              </a:path>
              <a:path w="1858010" h="1480185">
                <a:moveTo>
                  <a:pt x="928878" y="0"/>
                </a:moveTo>
                <a:lnTo>
                  <a:pt x="748563" y="203834"/>
                </a:lnTo>
                <a:lnTo>
                  <a:pt x="1109218" y="203834"/>
                </a:lnTo>
                <a:lnTo>
                  <a:pt x="928878" y="0"/>
                </a:lnTo>
                <a:close/>
              </a:path>
              <a:path w="1858010" h="1480185">
                <a:moveTo>
                  <a:pt x="1393317" y="99187"/>
                </a:moveTo>
                <a:lnTo>
                  <a:pt x="1109218" y="203834"/>
                </a:lnTo>
                <a:lnTo>
                  <a:pt x="1405200" y="203834"/>
                </a:lnTo>
                <a:lnTo>
                  <a:pt x="1393317" y="9918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2711" y="2656332"/>
            <a:ext cx="1858010" cy="1480185"/>
          </a:xfrm>
          <a:custGeom>
            <a:avLst/>
            <a:gdLst/>
            <a:ahLst/>
            <a:cxnLst/>
            <a:rect l="l" t="t" r="r" b="b"/>
            <a:pathLst>
              <a:path w="1858010" h="1480185">
                <a:moveTo>
                  <a:pt x="0" y="739901"/>
                </a:moveTo>
                <a:lnTo>
                  <a:pt x="255955" y="596264"/>
                </a:lnTo>
                <a:lnTo>
                  <a:pt x="124447" y="369950"/>
                </a:lnTo>
                <a:lnTo>
                  <a:pt x="436270" y="347471"/>
                </a:lnTo>
                <a:lnTo>
                  <a:pt x="464438" y="99187"/>
                </a:lnTo>
                <a:lnTo>
                  <a:pt x="748563" y="203834"/>
                </a:lnTo>
                <a:lnTo>
                  <a:pt x="928878" y="0"/>
                </a:lnTo>
                <a:lnTo>
                  <a:pt x="1109218" y="203834"/>
                </a:lnTo>
                <a:lnTo>
                  <a:pt x="1393317" y="99187"/>
                </a:lnTo>
                <a:lnTo>
                  <a:pt x="1421511" y="347471"/>
                </a:lnTo>
                <a:lnTo>
                  <a:pt x="1733295" y="369950"/>
                </a:lnTo>
                <a:lnTo>
                  <a:pt x="1601851" y="596264"/>
                </a:lnTo>
                <a:lnTo>
                  <a:pt x="1857756" y="739901"/>
                </a:lnTo>
                <a:lnTo>
                  <a:pt x="1601851" y="883538"/>
                </a:lnTo>
                <a:lnTo>
                  <a:pt x="1733295" y="1109852"/>
                </a:lnTo>
                <a:lnTo>
                  <a:pt x="1421511" y="1132331"/>
                </a:lnTo>
                <a:lnTo>
                  <a:pt x="1393317" y="1380616"/>
                </a:lnTo>
                <a:lnTo>
                  <a:pt x="1109218" y="1275968"/>
                </a:lnTo>
                <a:lnTo>
                  <a:pt x="928878" y="1479803"/>
                </a:lnTo>
                <a:lnTo>
                  <a:pt x="748563" y="1275968"/>
                </a:lnTo>
                <a:lnTo>
                  <a:pt x="464438" y="1380616"/>
                </a:lnTo>
                <a:lnTo>
                  <a:pt x="436270" y="1132331"/>
                </a:lnTo>
                <a:lnTo>
                  <a:pt x="124447" y="1109852"/>
                </a:lnTo>
                <a:lnTo>
                  <a:pt x="255955" y="883538"/>
                </a:lnTo>
                <a:lnTo>
                  <a:pt x="0" y="739901"/>
                </a:lnTo>
                <a:close/>
              </a:path>
            </a:pathLst>
          </a:custGeom>
          <a:ln w="15240">
            <a:solidFill>
              <a:srgbClr val="117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04359" y="798576"/>
            <a:ext cx="1676400" cy="1458595"/>
          </a:xfrm>
          <a:custGeom>
            <a:avLst/>
            <a:gdLst/>
            <a:ahLst/>
            <a:cxnLst/>
            <a:rect l="l" t="t" r="r" b="b"/>
            <a:pathLst>
              <a:path w="1676400" h="1458595">
                <a:moveTo>
                  <a:pt x="1000887" y="1257553"/>
                </a:moveTo>
                <a:lnTo>
                  <a:pt x="675513" y="1257553"/>
                </a:lnTo>
                <a:lnTo>
                  <a:pt x="838200" y="1458468"/>
                </a:lnTo>
                <a:lnTo>
                  <a:pt x="1000887" y="1257553"/>
                </a:lnTo>
                <a:close/>
              </a:path>
              <a:path w="1676400" h="1458595">
                <a:moveTo>
                  <a:pt x="419100" y="97662"/>
                </a:moveTo>
                <a:lnTo>
                  <a:pt x="393700" y="342519"/>
                </a:lnTo>
                <a:lnTo>
                  <a:pt x="112267" y="364616"/>
                </a:lnTo>
                <a:lnTo>
                  <a:pt x="231012" y="587628"/>
                </a:lnTo>
                <a:lnTo>
                  <a:pt x="0" y="729234"/>
                </a:lnTo>
                <a:lnTo>
                  <a:pt x="231012" y="870838"/>
                </a:lnTo>
                <a:lnTo>
                  <a:pt x="112267" y="1093851"/>
                </a:lnTo>
                <a:lnTo>
                  <a:pt x="393700" y="1115949"/>
                </a:lnTo>
                <a:lnTo>
                  <a:pt x="419100" y="1360804"/>
                </a:lnTo>
                <a:lnTo>
                  <a:pt x="675513" y="1257553"/>
                </a:lnTo>
                <a:lnTo>
                  <a:pt x="1268010" y="1257553"/>
                </a:lnTo>
                <a:lnTo>
                  <a:pt x="1282700" y="1115949"/>
                </a:lnTo>
                <a:lnTo>
                  <a:pt x="1564131" y="1093851"/>
                </a:lnTo>
                <a:lnTo>
                  <a:pt x="1445387" y="870838"/>
                </a:lnTo>
                <a:lnTo>
                  <a:pt x="1676400" y="729234"/>
                </a:lnTo>
                <a:lnTo>
                  <a:pt x="1445387" y="587628"/>
                </a:lnTo>
                <a:lnTo>
                  <a:pt x="1564131" y="364616"/>
                </a:lnTo>
                <a:lnTo>
                  <a:pt x="1282700" y="342519"/>
                </a:lnTo>
                <a:lnTo>
                  <a:pt x="1268010" y="200913"/>
                </a:lnTo>
                <a:lnTo>
                  <a:pt x="675513" y="200913"/>
                </a:lnTo>
                <a:lnTo>
                  <a:pt x="419100" y="97662"/>
                </a:lnTo>
                <a:close/>
              </a:path>
              <a:path w="1676400" h="1458595">
                <a:moveTo>
                  <a:pt x="1268010" y="1257553"/>
                </a:moveTo>
                <a:lnTo>
                  <a:pt x="1000887" y="1257553"/>
                </a:lnTo>
                <a:lnTo>
                  <a:pt x="1257300" y="1360804"/>
                </a:lnTo>
                <a:lnTo>
                  <a:pt x="1268010" y="1257553"/>
                </a:lnTo>
                <a:close/>
              </a:path>
              <a:path w="1676400" h="1458595">
                <a:moveTo>
                  <a:pt x="838200" y="0"/>
                </a:moveTo>
                <a:lnTo>
                  <a:pt x="675513" y="200913"/>
                </a:lnTo>
                <a:lnTo>
                  <a:pt x="1000887" y="200913"/>
                </a:lnTo>
                <a:lnTo>
                  <a:pt x="838200" y="0"/>
                </a:lnTo>
                <a:close/>
              </a:path>
              <a:path w="1676400" h="1458595">
                <a:moveTo>
                  <a:pt x="1257300" y="97662"/>
                </a:moveTo>
                <a:lnTo>
                  <a:pt x="1000887" y="200913"/>
                </a:lnTo>
                <a:lnTo>
                  <a:pt x="1268010" y="200913"/>
                </a:lnTo>
                <a:lnTo>
                  <a:pt x="1257300" y="97662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04359" y="798576"/>
            <a:ext cx="1676400" cy="1458595"/>
          </a:xfrm>
          <a:custGeom>
            <a:avLst/>
            <a:gdLst/>
            <a:ahLst/>
            <a:cxnLst/>
            <a:rect l="l" t="t" r="r" b="b"/>
            <a:pathLst>
              <a:path w="1676400" h="1458595">
                <a:moveTo>
                  <a:pt x="0" y="729234"/>
                </a:moveTo>
                <a:lnTo>
                  <a:pt x="231012" y="587628"/>
                </a:lnTo>
                <a:lnTo>
                  <a:pt x="112267" y="364616"/>
                </a:lnTo>
                <a:lnTo>
                  <a:pt x="393700" y="342519"/>
                </a:lnTo>
                <a:lnTo>
                  <a:pt x="419100" y="97662"/>
                </a:lnTo>
                <a:lnTo>
                  <a:pt x="675513" y="200913"/>
                </a:lnTo>
                <a:lnTo>
                  <a:pt x="838200" y="0"/>
                </a:lnTo>
                <a:lnTo>
                  <a:pt x="1000887" y="200913"/>
                </a:lnTo>
                <a:lnTo>
                  <a:pt x="1257300" y="97662"/>
                </a:lnTo>
                <a:lnTo>
                  <a:pt x="1282700" y="342519"/>
                </a:lnTo>
                <a:lnTo>
                  <a:pt x="1564131" y="364616"/>
                </a:lnTo>
                <a:lnTo>
                  <a:pt x="1445387" y="587628"/>
                </a:lnTo>
                <a:lnTo>
                  <a:pt x="1676400" y="729234"/>
                </a:lnTo>
                <a:lnTo>
                  <a:pt x="1445387" y="870838"/>
                </a:lnTo>
                <a:lnTo>
                  <a:pt x="1564131" y="1093851"/>
                </a:lnTo>
                <a:lnTo>
                  <a:pt x="1282700" y="1115949"/>
                </a:lnTo>
                <a:lnTo>
                  <a:pt x="1257300" y="1360804"/>
                </a:lnTo>
                <a:lnTo>
                  <a:pt x="1000887" y="1257553"/>
                </a:lnTo>
                <a:lnTo>
                  <a:pt x="838200" y="1458468"/>
                </a:lnTo>
                <a:lnTo>
                  <a:pt x="675513" y="1257553"/>
                </a:lnTo>
                <a:lnTo>
                  <a:pt x="419100" y="1360804"/>
                </a:lnTo>
                <a:lnTo>
                  <a:pt x="393700" y="1115949"/>
                </a:lnTo>
                <a:lnTo>
                  <a:pt x="112267" y="1093851"/>
                </a:lnTo>
                <a:lnTo>
                  <a:pt x="231012" y="870838"/>
                </a:lnTo>
                <a:lnTo>
                  <a:pt x="0" y="729234"/>
                </a:lnTo>
                <a:close/>
              </a:path>
            </a:pathLst>
          </a:custGeom>
          <a:ln w="15240">
            <a:solidFill>
              <a:srgbClr val="117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18604" y="246888"/>
            <a:ext cx="1606550" cy="1132840"/>
          </a:xfrm>
          <a:custGeom>
            <a:avLst/>
            <a:gdLst/>
            <a:ahLst/>
            <a:cxnLst/>
            <a:rect l="l" t="t" r="r" b="b"/>
            <a:pathLst>
              <a:path w="1606550" h="1132840">
                <a:moveTo>
                  <a:pt x="959103" y="976375"/>
                </a:moveTo>
                <a:lnTo>
                  <a:pt x="647192" y="976375"/>
                </a:lnTo>
                <a:lnTo>
                  <a:pt x="803148" y="1132331"/>
                </a:lnTo>
                <a:lnTo>
                  <a:pt x="959103" y="976375"/>
                </a:lnTo>
                <a:close/>
              </a:path>
              <a:path w="1606550" h="1132840">
                <a:moveTo>
                  <a:pt x="401574" y="75818"/>
                </a:moveTo>
                <a:lnTo>
                  <a:pt x="377190" y="265937"/>
                </a:lnTo>
                <a:lnTo>
                  <a:pt x="107569" y="283082"/>
                </a:lnTo>
                <a:lnTo>
                  <a:pt x="221361" y="456310"/>
                </a:lnTo>
                <a:lnTo>
                  <a:pt x="0" y="566165"/>
                </a:lnTo>
                <a:lnTo>
                  <a:pt x="221361" y="676020"/>
                </a:lnTo>
                <a:lnTo>
                  <a:pt x="107569" y="849248"/>
                </a:lnTo>
                <a:lnTo>
                  <a:pt x="377190" y="866393"/>
                </a:lnTo>
                <a:lnTo>
                  <a:pt x="401574" y="1056512"/>
                </a:lnTo>
                <a:lnTo>
                  <a:pt x="647192" y="976375"/>
                </a:lnTo>
                <a:lnTo>
                  <a:pt x="1215000" y="976375"/>
                </a:lnTo>
                <a:lnTo>
                  <a:pt x="1229105" y="866393"/>
                </a:lnTo>
                <a:lnTo>
                  <a:pt x="1498727" y="849248"/>
                </a:lnTo>
                <a:lnTo>
                  <a:pt x="1384935" y="676020"/>
                </a:lnTo>
                <a:lnTo>
                  <a:pt x="1606296" y="566165"/>
                </a:lnTo>
                <a:lnTo>
                  <a:pt x="1384935" y="456310"/>
                </a:lnTo>
                <a:lnTo>
                  <a:pt x="1498727" y="283082"/>
                </a:lnTo>
                <a:lnTo>
                  <a:pt x="1229105" y="265937"/>
                </a:lnTo>
                <a:lnTo>
                  <a:pt x="1215000" y="155955"/>
                </a:lnTo>
                <a:lnTo>
                  <a:pt x="647192" y="155955"/>
                </a:lnTo>
                <a:lnTo>
                  <a:pt x="401574" y="75818"/>
                </a:lnTo>
                <a:close/>
              </a:path>
              <a:path w="1606550" h="1132840">
                <a:moveTo>
                  <a:pt x="1215000" y="976375"/>
                </a:moveTo>
                <a:lnTo>
                  <a:pt x="959103" y="976375"/>
                </a:lnTo>
                <a:lnTo>
                  <a:pt x="1204722" y="1056512"/>
                </a:lnTo>
                <a:lnTo>
                  <a:pt x="1215000" y="976375"/>
                </a:lnTo>
                <a:close/>
              </a:path>
              <a:path w="1606550" h="1132840">
                <a:moveTo>
                  <a:pt x="803148" y="0"/>
                </a:moveTo>
                <a:lnTo>
                  <a:pt x="647192" y="155955"/>
                </a:lnTo>
                <a:lnTo>
                  <a:pt x="959103" y="155955"/>
                </a:lnTo>
                <a:lnTo>
                  <a:pt x="803148" y="0"/>
                </a:lnTo>
                <a:close/>
              </a:path>
              <a:path w="1606550" h="1132840">
                <a:moveTo>
                  <a:pt x="1204722" y="75818"/>
                </a:moveTo>
                <a:lnTo>
                  <a:pt x="959103" y="155955"/>
                </a:lnTo>
                <a:lnTo>
                  <a:pt x="1215000" y="155955"/>
                </a:lnTo>
                <a:lnTo>
                  <a:pt x="1204722" y="7581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18604" y="246888"/>
            <a:ext cx="1606550" cy="1132840"/>
          </a:xfrm>
          <a:custGeom>
            <a:avLst/>
            <a:gdLst/>
            <a:ahLst/>
            <a:cxnLst/>
            <a:rect l="l" t="t" r="r" b="b"/>
            <a:pathLst>
              <a:path w="1606550" h="1132840">
                <a:moveTo>
                  <a:pt x="0" y="566165"/>
                </a:moveTo>
                <a:lnTo>
                  <a:pt x="221361" y="456310"/>
                </a:lnTo>
                <a:lnTo>
                  <a:pt x="107569" y="283082"/>
                </a:lnTo>
                <a:lnTo>
                  <a:pt x="377190" y="265937"/>
                </a:lnTo>
                <a:lnTo>
                  <a:pt x="401574" y="75818"/>
                </a:lnTo>
                <a:lnTo>
                  <a:pt x="647192" y="155955"/>
                </a:lnTo>
                <a:lnTo>
                  <a:pt x="803148" y="0"/>
                </a:lnTo>
                <a:lnTo>
                  <a:pt x="959103" y="155955"/>
                </a:lnTo>
                <a:lnTo>
                  <a:pt x="1204722" y="75818"/>
                </a:lnTo>
                <a:lnTo>
                  <a:pt x="1229105" y="265937"/>
                </a:lnTo>
                <a:lnTo>
                  <a:pt x="1498727" y="283082"/>
                </a:lnTo>
                <a:lnTo>
                  <a:pt x="1384935" y="456310"/>
                </a:lnTo>
                <a:lnTo>
                  <a:pt x="1606296" y="566165"/>
                </a:lnTo>
                <a:lnTo>
                  <a:pt x="1384935" y="676020"/>
                </a:lnTo>
                <a:lnTo>
                  <a:pt x="1498727" y="849248"/>
                </a:lnTo>
                <a:lnTo>
                  <a:pt x="1229105" y="866393"/>
                </a:lnTo>
                <a:lnTo>
                  <a:pt x="1204722" y="1056512"/>
                </a:lnTo>
                <a:lnTo>
                  <a:pt x="959103" y="976375"/>
                </a:lnTo>
                <a:lnTo>
                  <a:pt x="803148" y="1132331"/>
                </a:lnTo>
                <a:lnTo>
                  <a:pt x="647192" y="976375"/>
                </a:lnTo>
                <a:lnTo>
                  <a:pt x="401574" y="1056512"/>
                </a:lnTo>
                <a:lnTo>
                  <a:pt x="377190" y="866393"/>
                </a:lnTo>
                <a:lnTo>
                  <a:pt x="107569" y="849248"/>
                </a:lnTo>
                <a:lnTo>
                  <a:pt x="221361" y="676020"/>
                </a:lnTo>
                <a:lnTo>
                  <a:pt x="0" y="566165"/>
                </a:lnTo>
                <a:close/>
              </a:path>
            </a:pathLst>
          </a:custGeom>
          <a:ln w="15240">
            <a:solidFill>
              <a:srgbClr val="117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481329"/>
            <a:ext cx="6337300" cy="150685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1395"/>
              </a:spcBef>
            </a:pPr>
            <a:r>
              <a:rPr sz="5400" spc="90" dirty="0"/>
              <a:t>O</a:t>
            </a:r>
            <a:r>
              <a:rPr sz="5400" spc="85" dirty="0"/>
              <a:t>R</a:t>
            </a:r>
            <a:r>
              <a:rPr sz="5400" spc="90" dirty="0"/>
              <a:t>G</a:t>
            </a:r>
            <a:r>
              <a:rPr sz="5400" spc="85" dirty="0"/>
              <a:t>AN</a:t>
            </a:r>
            <a:r>
              <a:rPr sz="5400" spc="90" dirty="0"/>
              <a:t>IZ</a:t>
            </a:r>
            <a:r>
              <a:rPr sz="5400" spc="-305" dirty="0"/>
              <a:t>A</a:t>
            </a:r>
            <a:r>
              <a:rPr sz="5400" spc="90" dirty="0"/>
              <a:t>TIO</a:t>
            </a:r>
            <a:r>
              <a:rPr sz="5400" spc="85" dirty="0"/>
              <a:t>NA</a:t>
            </a:r>
            <a:r>
              <a:rPr sz="5400" dirty="0"/>
              <a:t>L  </a:t>
            </a:r>
            <a:r>
              <a:rPr sz="5400" spc="75" dirty="0"/>
              <a:t>INTERVENTIONS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8961120" cy="187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3200" spc="-5" dirty="0">
                <a:latin typeface="Lucida Sans Unicode"/>
                <a:cs typeface="Lucida Sans Unicode"/>
              </a:rPr>
              <a:t>Implement </a:t>
            </a:r>
            <a:r>
              <a:rPr sz="3200" b="1" dirty="0">
                <a:latin typeface="Lucida Sans Unicode"/>
                <a:cs typeface="Lucida Sans Unicode"/>
              </a:rPr>
              <a:t>strategic and </a:t>
            </a:r>
            <a:r>
              <a:rPr sz="3200" b="1" spc="-5" dirty="0">
                <a:latin typeface="Lucida Sans Unicode"/>
                <a:cs typeface="Lucida Sans Unicode"/>
              </a:rPr>
              <a:t>operational </a:t>
            </a:r>
            <a:r>
              <a:rPr sz="3200" b="1" dirty="0">
                <a:latin typeface="Lucida Sans Unicode"/>
                <a:cs typeface="Lucida Sans Unicode"/>
              </a:rPr>
              <a:t>changes  </a:t>
            </a:r>
            <a:r>
              <a:rPr sz="3200" dirty="0">
                <a:latin typeface="Lucida Sans Unicode"/>
                <a:cs typeface="Lucida Sans Unicode"/>
              </a:rPr>
              <a:t>Stem from </a:t>
            </a:r>
            <a:r>
              <a:rPr sz="3200" b="1" dirty="0">
                <a:latin typeface="Lucida Sans Unicode"/>
                <a:cs typeface="Lucida Sans Unicode"/>
              </a:rPr>
              <a:t>diagnosed</a:t>
            </a:r>
            <a:r>
              <a:rPr sz="3200" b="1" spc="-85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needs</a:t>
            </a: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3200" b="1" dirty="0">
                <a:latin typeface="Lucida Sans Unicode"/>
                <a:cs typeface="Lucida Sans Unicode"/>
              </a:rPr>
              <a:t>Align </a:t>
            </a:r>
            <a:r>
              <a:rPr sz="3200" spc="-5" dirty="0">
                <a:latin typeface="Lucida Sans Unicode"/>
                <a:cs typeface="Lucida Sans Unicode"/>
              </a:rPr>
              <a:t>organizational elements </a:t>
            </a:r>
            <a:r>
              <a:rPr sz="3200" dirty="0">
                <a:latin typeface="Lucida Sans Unicode"/>
                <a:cs typeface="Lucida Sans Unicode"/>
              </a:rPr>
              <a:t>with</a:t>
            </a:r>
            <a:r>
              <a:rPr sz="3200" spc="-35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strategy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542289"/>
            <a:ext cx="5881370" cy="139827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265"/>
              </a:spcBef>
            </a:pPr>
            <a:r>
              <a:rPr sz="5000" spc="85" dirty="0"/>
              <a:t>O</a:t>
            </a:r>
            <a:r>
              <a:rPr sz="5000" spc="90" dirty="0"/>
              <a:t>R</a:t>
            </a:r>
            <a:r>
              <a:rPr sz="5000" spc="85" dirty="0"/>
              <a:t>G</a:t>
            </a:r>
            <a:r>
              <a:rPr sz="5000" spc="90" dirty="0"/>
              <a:t>ANI</a:t>
            </a:r>
            <a:r>
              <a:rPr sz="5000" spc="95" dirty="0"/>
              <a:t>Z</a:t>
            </a:r>
            <a:r>
              <a:rPr sz="5000" spc="-280" dirty="0"/>
              <a:t>A</a:t>
            </a:r>
            <a:r>
              <a:rPr sz="5000" spc="95" dirty="0"/>
              <a:t>T</a:t>
            </a:r>
            <a:r>
              <a:rPr sz="5000" spc="90" dirty="0"/>
              <a:t>I</a:t>
            </a:r>
            <a:r>
              <a:rPr sz="5000" spc="85" dirty="0"/>
              <a:t>O</a:t>
            </a:r>
            <a:r>
              <a:rPr sz="5000" spc="90" dirty="0"/>
              <a:t>NA</a:t>
            </a:r>
            <a:r>
              <a:rPr sz="5000" dirty="0"/>
              <a:t>L  </a:t>
            </a:r>
            <a:r>
              <a:rPr sz="5000" spc="80" dirty="0"/>
              <a:t>ALIGNMENTS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1735835" y="2084832"/>
            <a:ext cx="8779764" cy="4584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43668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45" dirty="0"/>
              <a:t>OD</a:t>
            </a:r>
            <a:r>
              <a:rPr sz="5000" spc="125" dirty="0"/>
              <a:t> </a:t>
            </a:r>
            <a:r>
              <a:rPr sz="5000" spc="75" dirty="0"/>
              <a:t>PROCESS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892" y="2223643"/>
            <a:ext cx="9277985" cy="15703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36195">
              <a:lnSpc>
                <a:spcPts val="3460"/>
              </a:lnSpc>
              <a:spcBef>
                <a:spcPts val="535"/>
              </a:spcBef>
            </a:pPr>
            <a:r>
              <a:rPr sz="3200" b="1" spc="5" dirty="0">
                <a:latin typeface="Lucida Sans Unicode"/>
                <a:cs typeface="Lucida Sans Unicode"/>
              </a:rPr>
              <a:t>Top </a:t>
            </a:r>
            <a:r>
              <a:rPr sz="3200" b="1" dirty="0">
                <a:latin typeface="Lucida Sans Unicode"/>
                <a:cs typeface="Lucida Sans Unicode"/>
              </a:rPr>
              <a:t>management’s </a:t>
            </a:r>
            <a:r>
              <a:rPr sz="3200" spc="-5" dirty="0">
                <a:latin typeface="Lucida Sans Unicode"/>
                <a:cs typeface="Lucida Sans Unicode"/>
              </a:rPr>
              <a:t>commitment, </a:t>
            </a:r>
            <a:r>
              <a:rPr sz="3200" dirty="0">
                <a:latin typeface="Lucida Sans Unicode"/>
                <a:cs typeface="Lucida Sans Unicode"/>
              </a:rPr>
              <a:t>support,</a:t>
            </a:r>
            <a:r>
              <a:rPr sz="3200" spc="-12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and  involvement</a:t>
            </a:r>
            <a:endParaRPr sz="3200">
              <a:latin typeface="Lucida Sans Unicode"/>
              <a:cs typeface="Lucida Sans Unicode"/>
            </a:endParaRPr>
          </a:p>
          <a:p>
            <a:pPr marL="48895">
              <a:lnSpc>
                <a:spcPct val="100000"/>
              </a:lnSpc>
              <a:spcBef>
                <a:spcPts val="965"/>
              </a:spcBef>
            </a:pPr>
            <a:r>
              <a:rPr sz="3200" b="1" spc="-5" dirty="0">
                <a:latin typeface="Lucida Sans Unicode"/>
                <a:cs typeface="Lucida Sans Unicode"/>
              </a:rPr>
              <a:t>Bottom-up </a:t>
            </a:r>
            <a:r>
              <a:rPr sz="3200" b="1" dirty="0">
                <a:latin typeface="Lucida Sans Unicode"/>
                <a:cs typeface="Lucida Sans Unicode"/>
              </a:rPr>
              <a:t>approach </a:t>
            </a:r>
            <a:r>
              <a:rPr sz="3200" dirty="0">
                <a:latin typeface="Lucida Sans Unicode"/>
                <a:cs typeface="Lucida Sans Unicode"/>
              </a:rPr>
              <a:t>- </a:t>
            </a:r>
            <a:r>
              <a:rPr sz="3200" spc="-5" dirty="0">
                <a:latin typeface="Lucida Sans Unicode"/>
                <a:cs typeface="Lucida Sans Unicode"/>
              </a:rPr>
              <a:t>inputs </a:t>
            </a:r>
            <a:r>
              <a:rPr sz="3200" dirty="0">
                <a:latin typeface="Lucida Sans Unicode"/>
                <a:cs typeface="Lucida Sans Unicode"/>
              </a:rPr>
              <a:t>from</a:t>
            </a:r>
            <a:r>
              <a:rPr sz="3200" spc="-10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employees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40" dirty="0"/>
              <a:t>OD</a:t>
            </a:r>
            <a:r>
              <a:rPr spc="120" dirty="0"/>
              <a:t> </a:t>
            </a:r>
            <a:r>
              <a:rPr spc="50" dirty="0"/>
              <a:t>PRO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01947" y="684194"/>
            <a:ext cx="1416050" cy="56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420"/>
              </a:lnSpc>
            </a:pPr>
            <a:r>
              <a:rPr sz="4000" b="1" spc="75" dirty="0">
                <a:solidFill>
                  <a:srgbClr val="0D0D0D"/>
                </a:solidFill>
                <a:latin typeface="Arial"/>
                <a:cs typeface="Arial"/>
              </a:rPr>
              <a:t>C</a:t>
            </a:r>
            <a:r>
              <a:rPr sz="4000" b="1" spc="80" dirty="0">
                <a:solidFill>
                  <a:srgbClr val="0D0D0D"/>
                </a:solidFill>
                <a:latin typeface="Arial"/>
                <a:cs typeface="Arial"/>
              </a:rPr>
              <a:t>ES</a:t>
            </a:r>
            <a:r>
              <a:rPr sz="4000" b="1" spc="-5" dirty="0">
                <a:solidFill>
                  <a:srgbClr val="0D0D0D"/>
                </a:solidFill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4032" y="541019"/>
            <a:ext cx="8478012" cy="6065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80332" y="1764792"/>
            <a:ext cx="769620" cy="805180"/>
          </a:xfrm>
          <a:custGeom>
            <a:avLst/>
            <a:gdLst/>
            <a:ahLst/>
            <a:cxnLst/>
            <a:rect l="l" t="t" r="r" b="b"/>
            <a:pathLst>
              <a:path w="769620" h="805180">
                <a:moveTo>
                  <a:pt x="491108" y="727837"/>
                </a:moveTo>
                <a:lnTo>
                  <a:pt x="278510" y="727837"/>
                </a:lnTo>
                <a:lnTo>
                  <a:pt x="384809" y="804672"/>
                </a:lnTo>
                <a:lnTo>
                  <a:pt x="491108" y="727837"/>
                </a:lnTo>
                <a:close/>
              </a:path>
              <a:path w="769620" h="805180">
                <a:moveTo>
                  <a:pt x="622680" y="76835"/>
                </a:moveTo>
                <a:lnTo>
                  <a:pt x="146938" y="76835"/>
                </a:lnTo>
                <a:lnTo>
                  <a:pt x="106298" y="201168"/>
                </a:lnTo>
                <a:lnTo>
                  <a:pt x="0" y="278003"/>
                </a:lnTo>
                <a:lnTo>
                  <a:pt x="40639" y="402336"/>
                </a:lnTo>
                <a:lnTo>
                  <a:pt x="0" y="526669"/>
                </a:lnTo>
                <a:lnTo>
                  <a:pt x="106298" y="603504"/>
                </a:lnTo>
                <a:lnTo>
                  <a:pt x="146938" y="727837"/>
                </a:lnTo>
                <a:lnTo>
                  <a:pt x="622680" y="727837"/>
                </a:lnTo>
                <a:lnTo>
                  <a:pt x="663320" y="603504"/>
                </a:lnTo>
                <a:lnTo>
                  <a:pt x="769619" y="526669"/>
                </a:lnTo>
                <a:lnTo>
                  <a:pt x="728979" y="402336"/>
                </a:lnTo>
                <a:lnTo>
                  <a:pt x="769619" y="278003"/>
                </a:lnTo>
                <a:lnTo>
                  <a:pt x="663320" y="201168"/>
                </a:lnTo>
                <a:lnTo>
                  <a:pt x="622680" y="76835"/>
                </a:lnTo>
                <a:close/>
              </a:path>
              <a:path w="769620" h="805180">
                <a:moveTo>
                  <a:pt x="384809" y="0"/>
                </a:moveTo>
                <a:lnTo>
                  <a:pt x="278510" y="76835"/>
                </a:lnTo>
                <a:lnTo>
                  <a:pt x="491108" y="76835"/>
                </a:lnTo>
                <a:lnTo>
                  <a:pt x="384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0332" y="1764792"/>
            <a:ext cx="769620" cy="805180"/>
          </a:xfrm>
          <a:custGeom>
            <a:avLst/>
            <a:gdLst/>
            <a:ahLst/>
            <a:cxnLst/>
            <a:rect l="l" t="t" r="r" b="b"/>
            <a:pathLst>
              <a:path w="769620" h="805180">
                <a:moveTo>
                  <a:pt x="0" y="278003"/>
                </a:moveTo>
                <a:lnTo>
                  <a:pt x="106298" y="201168"/>
                </a:lnTo>
                <a:lnTo>
                  <a:pt x="146938" y="76835"/>
                </a:lnTo>
                <a:lnTo>
                  <a:pt x="278510" y="76835"/>
                </a:lnTo>
                <a:lnTo>
                  <a:pt x="384809" y="0"/>
                </a:lnTo>
                <a:lnTo>
                  <a:pt x="491108" y="76835"/>
                </a:lnTo>
                <a:lnTo>
                  <a:pt x="622680" y="76835"/>
                </a:lnTo>
                <a:lnTo>
                  <a:pt x="663320" y="201168"/>
                </a:lnTo>
                <a:lnTo>
                  <a:pt x="769619" y="278003"/>
                </a:lnTo>
                <a:lnTo>
                  <a:pt x="728979" y="402336"/>
                </a:lnTo>
                <a:lnTo>
                  <a:pt x="769619" y="526669"/>
                </a:lnTo>
                <a:lnTo>
                  <a:pt x="663320" y="603504"/>
                </a:lnTo>
                <a:lnTo>
                  <a:pt x="622680" y="727837"/>
                </a:lnTo>
                <a:lnTo>
                  <a:pt x="491108" y="727837"/>
                </a:lnTo>
                <a:lnTo>
                  <a:pt x="384809" y="804672"/>
                </a:lnTo>
                <a:lnTo>
                  <a:pt x="278510" y="727837"/>
                </a:lnTo>
                <a:lnTo>
                  <a:pt x="146938" y="727837"/>
                </a:lnTo>
                <a:lnTo>
                  <a:pt x="106298" y="603504"/>
                </a:lnTo>
                <a:lnTo>
                  <a:pt x="0" y="526669"/>
                </a:lnTo>
                <a:lnTo>
                  <a:pt x="40639" y="402336"/>
                </a:lnTo>
                <a:lnTo>
                  <a:pt x="0" y="278003"/>
                </a:lnTo>
                <a:close/>
              </a:path>
            </a:pathLst>
          </a:custGeom>
          <a:ln w="15240">
            <a:solidFill>
              <a:srgbClr val="117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17023" y="5198364"/>
            <a:ext cx="769620" cy="803275"/>
          </a:xfrm>
          <a:custGeom>
            <a:avLst/>
            <a:gdLst/>
            <a:ahLst/>
            <a:cxnLst/>
            <a:rect l="l" t="t" r="r" b="b"/>
            <a:pathLst>
              <a:path w="769620" h="803275">
                <a:moveTo>
                  <a:pt x="491108" y="726452"/>
                </a:moveTo>
                <a:lnTo>
                  <a:pt x="278510" y="726452"/>
                </a:lnTo>
                <a:lnTo>
                  <a:pt x="384809" y="803148"/>
                </a:lnTo>
                <a:lnTo>
                  <a:pt x="491108" y="726452"/>
                </a:lnTo>
                <a:close/>
              </a:path>
              <a:path w="769620" h="803275">
                <a:moveTo>
                  <a:pt x="622680" y="76708"/>
                </a:moveTo>
                <a:lnTo>
                  <a:pt x="146939" y="76708"/>
                </a:lnTo>
                <a:lnTo>
                  <a:pt x="106299" y="200787"/>
                </a:lnTo>
                <a:lnTo>
                  <a:pt x="0" y="277495"/>
                </a:lnTo>
                <a:lnTo>
                  <a:pt x="40640" y="401574"/>
                </a:lnTo>
                <a:lnTo>
                  <a:pt x="0" y="525665"/>
                </a:lnTo>
                <a:lnTo>
                  <a:pt x="106299" y="602361"/>
                </a:lnTo>
                <a:lnTo>
                  <a:pt x="146939" y="726452"/>
                </a:lnTo>
                <a:lnTo>
                  <a:pt x="622680" y="726452"/>
                </a:lnTo>
                <a:lnTo>
                  <a:pt x="663321" y="602361"/>
                </a:lnTo>
                <a:lnTo>
                  <a:pt x="769620" y="525665"/>
                </a:lnTo>
                <a:lnTo>
                  <a:pt x="728979" y="401574"/>
                </a:lnTo>
                <a:lnTo>
                  <a:pt x="769620" y="277495"/>
                </a:lnTo>
                <a:lnTo>
                  <a:pt x="663321" y="200787"/>
                </a:lnTo>
                <a:lnTo>
                  <a:pt x="622680" y="76708"/>
                </a:lnTo>
                <a:close/>
              </a:path>
              <a:path w="769620" h="803275">
                <a:moveTo>
                  <a:pt x="384809" y="0"/>
                </a:moveTo>
                <a:lnTo>
                  <a:pt x="278510" y="76708"/>
                </a:lnTo>
                <a:lnTo>
                  <a:pt x="491108" y="76708"/>
                </a:lnTo>
                <a:lnTo>
                  <a:pt x="3848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17023" y="5198364"/>
            <a:ext cx="769620" cy="803275"/>
          </a:xfrm>
          <a:custGeom>
            <a:avLst/>
            <a:gdLst/>
            <a:ahLst/>
            <a:cxnLst/>
            <a:rect l="l" t="t" r="r" b="b"/>
            <a:pathLst>
              <a:path w="769620" h="803275">
                <a:moveTo>
                  <a:pt x="0" y="277495"/>
                </a:moveTo>
                <a:lnTo>
                  <a:pt x="106299" y="200787"/>
                </a:lnTo>
                <a:lnTo>
                  <a:pt x="146939" y="76708"/>
                </a:lnTo>
                <a:lnTo>
                  <a:pt x="278510" y="76708"/>
                </a:lnTo>
                <a:lnTo>
                  <a:pt x="384809" y="0"/>
                </a:lnTo>
                <a:lnTo>
                  <a:pt x="491108" y="76708"/>
                </a:lnTo>
                <a:lnTo>
                  <a:pt x="622680" y="76708"/>
                </a:lnTo>
                <a:lnTo>
                  <a:pt x="663321" y="200787"/>
                </a:lnTo>
                <a:lnTo>
                  <a:pt x="769620" y="277495"/>
                </a:lnTo>
                <a:lnTo>
                  <a:pt x="728979" y="401574"/>
                </a:lnTo>
                <a:lnTo>
                  <a:pt x="769620" y="525665"/>
                </a:lnTo>
                <a:lnTo>
                  <a:pt x="663321" y="602361"/>
                </a:lnTo>
                <a:lnTo>
                  <a:pt x="622680" y="726452"/>
                </a:lnTo>
                <a:lnTo>
                  <a:pt x="491108" y="726452"/>
                </a:lnTo>
                <a:lnTo>
                  <a:pt x="384809" y="803148"/>
                </a:lnTo>
                <a:lnTo>
                  <a:pt x="278510" y="726452"/>
                </a:lnTo>
                <a:lnTo>
                  <a:pt x="146939" y="726452"/>
                </a:lnTo>
                <a:lnTo>
                  <a:pt x="106299" y="602361"/>
                </a:lnTo>
                <a:lnTo>
                  <a:pt x="0" y="525665"/>
                </a:lnTo>
                <a:lnTo>
                  <a:pt x="40640" y="401574"/>
                </a:lnTo>
                <a:lnTo>
                  <a:pt x="0" y="277495"/>
                </a:lnTo>
                <a:close/>
              </a:path>
            </a:pathLst>
          </a:custGeom>
          <a:ln w="15240">
            <a:solidFill>
              <a:srgbClr val="117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63112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45" dirty="0"/>
              <a:t>OD </a:t>
            </a:r>
            <a:r>
              <a:rPr sz="5000" spc="35" dirty="0"/>
              <a:t>STRATEGY</a:t>
            </a:r>
            <a:r>
              <a:rPr sz="5000" spc="175" dirty="0"/>
              <a:t> </a:t>
            </a:r>
            <a:r>
              <a:rPr sz="5000" spc="60" dirty="0"/>
              <a:t>MAP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057452" y="1893544"/>
            <a:ext cx="8985885" cy="311086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120"/>
              </a:spcBef>
            </a:pPr>
            <a:r>
              <a:rPr sz="3200" b="1" dirty="0">
                <a:latin typeface="Lucida Sans Unicode"/>
                <a:cs typeface="Lucida Sans Unicode"/>
              </a:rPr>
              <a:t>Relations </a:t>
            </a:r>
            <a:r>
              <a:rPr sz="3200" dirty="0">
                <a:latin typeface="Lucida Sans Unicode"/>
                <a:cs typeface="Lucida Sans Unicode"/>
              </a:rPr>
              <a:t>between </a:t>
            </a:r>
            <a:r>
              <a:rPr sz="3200" spc="-5" dirty="0">
                <a:latin typeface="Lucida Sans Unicode"/>
                <a:cs typeface="Lucida Sans Unicode"/>
              </a:rPr>
              <a:t>key </a:t>
            </a:r>
            <a:r>
              <a:rPr sz="3200" b="1" dirty="0">
                <a:latin typeface="Lucida Sans Unicode"/>
                <a:cs typeface="Lucida Sans Unicode"/>
              </a:rPr>
              <a:t>strategic</a:t>
            </a:r>
            <a:r>
              <a:rPr sz="3200" b="1" spc="-114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perspectives</a:t>
            </a:r>
            <a:endParaRPr sz="32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1020"/>
              </a:spcBef>
              <a:buClr>
                <a:srgbClr val="1CACE3"/>
              </a:buClr>
              <a:buAutoNum type="arabicPeriod"/>
              <a:tabLst>
                <a:tab pos="528320" algn="l"/>
              </a:tabLst>
            </a:pPr>
            <a:r>
              <a:rPr sz="3200" dirty="0">
                <a:latin typeface="Lucida Sans Unicode"/>
                <a:cs typeface="Lucida Sans Unicode"/>
              </a:rPr>
              <a:t>People</a:t>
            </a:r>
            <a:endParaRPr sz="32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1019"/>
              </a:spcBef>
              <a:buClr>
                <a:srgbClr val="1CACE3"/>
              </a:buClr>
              <a:buAutoNum type="arabicPeriod"/>
              <a:tabLst>
                <a:tab pos="528320" algn="l"/>
              </a:tabLst>
            </a:pPr>
            <a:r>
              <a:rPr sz="3200" dirty="0">
                <a:latin typeface="Lucida Sans Unicode"/>
                <a:cs typeface="Lucida Sans Unicode"/>
              </a:rPr>
              <a:t>Process</a:t>
            </a:r>
            <a:endParaRPr sz="32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1010"/>
              </a:spcBef>
              <a:buClr>
                <a:srgbClr val="1CACE3"/>
              </a:buClr>
              <a:buAutoNum type="arabicPeriod"/>
              <a:tabLst>
                <a:tab pos="528320" algn="l"/>
              </a:tabLst>
            </a:pPr>
            <a:r>
              <a:rPr sz="3200" dirty="0">
                <a:latin typeface="Lucida Sans Unicode"/>
                <a:cs typeface="Lucida Sans Unicode"/>
              </a:rPr>
              <a:t>Customer</a:t>
            </a:r>
            <a:endParaRPr sz="32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1020"/>
              </a:spcBef>
              <a:buClr>
                <a:srgbClr val="1CACE3"/>
              </a:buClr>
              <a:buAutoNum type="arabicPeriod"/>
              <a:tabLst>
                <a:tab pos="528320" algn="l"/>
              </a:tabLst>
            </a:pPr>
            <a:r>
              <a:rPr sz="3200" dirty="0">
                <a:latin typeface="Lucida Sans Unicode"/>
                <a:cs typeface="Lucida Sans Unicode"/>
              </a:rPr>
              <a:t>Stakeholders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6814184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45" dirty="0"/>
              <a:t>OD </a:t>
            </a:r>
            <a:r>
              <a:rPr sz="5000" spc="75" dirty="0"/>
              <a:t>DRIVING</a:t>
            </a:r>
            <a:r>
              <a:rPr sz="5000" spc="285" dirty="0"/>
              <a:t> </a:t>
            </a:r>
            <a:r>
              <a:rPr sz="5000" spc="75" dirty="0"/>
              <a:t>FORCES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892" y="2223643"/>
            <a:ext cx="9441815" cy="26263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36195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latin typeface="Lucida Sans Unicode"/>
                <a:cs typeface="Lucida Sans Unicode"/>
              </a:rPr>
              <a:t>Organizational </a:t>
            </a:r>
            <a:r>
              <a:rPr sz="3200" b="1" spc="-5" dirty="0">
                <a:latin typeface="Lucida Sans Unicode"/>
                <a:cs typeface="Lucida Sans Unicode"/>
              </a:rPr>
              <a:t>clarity </a:t>
            </a:r>
            <a:r>
              <a:rPr sz="3200" dirty="0">
                <a:latin typeface="Lucida Sans Unicode"/>
                <a:cs typeface="Lucida Sans Unicode"/>
              </a:rPr>
              <a:t>- </a:t>
            </a:r>
            <a:r>
              <a:rPr sz="3200" b="1" dirty="0">
                <a:latin typeface="Lucida Sans Unicode"/>
                <a:cs typeface="Lucida Sans Unicode"/>
              </a:rPr>
              <a:t>strategic </a:t>
            </a:r>
            <a:r>
              <a:rPr sz="3200" b="1" spc="-5" dirty="0">
                <a:latin typeface="Lucida Sans Unicode"/>
                <a:cs typeface="Lucida Sans Unicode"/>
              </a:rPr>
              <a:t>direction </a:t>
            </a:r>
            <a:r>
              <a:rPr sz="3200" spc="-5" dirty="0">
                <a:latin typeface="Lucida Sans Unicode"/>
                <a:cs typeface="Lucida Sans Unicode"/>
              </a:rPr>
              <a:t>clear  and aligned </a:t>
            </a:r>
            <a:r>
              <a:rPr sz="3200" dirty="0">
                <a:latin typeface="Lucida Sans Unicode"/>
                <a:cs typeface="Lucida Sans Unicode"/>
              </a:rPr>
              <a:t>with </a:t>
            </a:r>
            <a:r>
              <a:rPr sz="3200" b="1" dirty="0">
                <a:latin typeface="Lucida Sans Unicode"/>
                <a:cs typeface="Lucida Sans Unicode"/>
              </a:rPr>
              <a:t>defined</a:t>
            </a:r>
            <a:r>
              <a:rPr sz="3200" b="1" spc="-6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goals</a:t>
            </a:r>
            <a:endParaRPr sz="3200">
              <a:latin typeface="Lucida Sans Unicode"/>
              <a:cs typeface="Lucida Sans Unicode"/>
            </a:endParaRPr>
          </a:p>
          <a:p>
            <a:pPr marL="48895">
              <a:lnSpc>
                <a:spcPct val="100000"/>
              </a:lnSpc>
              <a:spcBef>
                <a:spcPts val="965"/>
              </a:spcBef>
            </a:pPr>
            <a:r>
              <a:rPr sz="3200" dirty="0">
                <a:latin typeface="Lucida Sans Unicode"/>
                <a:cs typeface="Lucida Sans Unicode"/>
              </a:rPr>
              <a:t>Efficiency </a:t>
            </a:r>
            <a:r>
              <a:rPr sz="3200" b="1" spc="5" dirty="0">
                <a:latin typeface="Lucida Sans Unicode"/>
                <a:cs typeface="Lucida Sans Unicode"/>
              </a:rPr>
              <a:t>strategy </a:t>
            </a:r>
            <a:r>
              <a:rPr sz="3200" dirty="0">
                <a:latin typeface="Lucida Sans Unicode"/>
                <a:cs typeface="Lucida Sans Unicode"/>
              </a:rPr>
              <a:t>- maintaining</a:t>
            </a:r>
            <a:r>
              <a:rPr sz="3200" spc="-125" dirty="0">
                <a:latin typeface="Lucida Sans Unicode"/>
                <a:cs typeface="Lucida Sans Unicode"/>
              </a:rPr>
              <a:t> </a:t>
            </a:r>
            <a:r>
              <a:rPr sz="3200" b="1" spc="-5" dirty="0">
                <a:latin typeface="Lucida Sans Unicode"/>
                <a:cs typeface="Lucida Sans Unicode"/>
              </a:rPr>
              <a:t>productivity</a:t>
            </a:r>
            <a:endParaRPr sz="3200">
              <a:latin typeface="Lucida Sans Unicode"/>
              <a:cs typeface="Lucida Sans Unicode"/>
            </a:endParaRPr>
          </a:p>
          <a:p>
            <a:pPr marL="12700" marR="425450" indent="36195">
              <a:lnSpc>
                <a:spcPts val="3460"/>
              </a:lnSpc>
              <a:spcBef>
                <a:spcPts val="1450"/>
              </a:spcBef>
            </a:pPr>
            <a:r>
              <a:rPr sz="3200" b="1" dirty="0">
                <a:latin typeface="Lucida Sans Unicode"/>
                <a:cs typeface="Lucida Sans Unicode"/>
              </a:rPr>
              <a:t>Growth </a:t>
            </a:r>
            <a:r>
              <a:rPr sz="3200" dirty="0">
                <a:latin typeface="Lucida Sans Unicode"/>
                <a:cs typeface="Lucida Sans Unicode"/>
              </a:rPr>
              <a:t>strategy - maintaining </a:t>
            </a:r>
            <a:r>
              <a:rPr sz="3200" spc="-5" dirty="0">
                <a:latin typeface="Lucida Sans Unicode"/>
                <a:cs typeface="Lucida Sans Unicode"/>
              </a:rPr>
              <a:t>organizational  </a:t>
            </a:r>
            <a:r>
              <a:rPr sz="3200" b="1" spc="-5" dirty="0">
                <a:latin typeface="Lucida Sans Unicode"/>
                <a:cs typeface="Lucida Sans Unicode"/>
              </a:rPr>
              <a:t>adaptability </a:t>
            </a:r>
            <a:r>
              <a:rPr sz="3200" dirty="0">
                <a:latin typeface="Lucida Sans Unicode"/>
                <a:cs typeface="Lucida Sans Unicode"/>
              </a:rPr>
              <a:t>and</a:t>
            </a:r>
            <a:r>
              <a:rPr sz="3200" spc="-4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longevity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6814184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45" dirty="0"/>
              <a:t>OD </a:t>
            </a:r>
            <a:r>
              <a:rPr sz="5000" spc="75" dirty="0"/>
              <a:t>DRIVING</a:t>
            </a:r>
            <a:r>
              <a:rPr sz="5000" spc="285" dirty="0"/>
              <a:t> </a:t>
            </a:r>
            <a:r>
              <a:rPr sz="5000" spc="75" dirty="0"/>
              <a:t>FORCES</a:t>
            </a:r>
            <a:endParaRPr sz="5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>
              <a:lnSpc>
                <a:spcPct val="126600"/>
              </a:lnSpc>
              <a:spcBef>
                <a:spcPts val="95"/>
              </a:spcBef>
            </a:pPr>
            <a:r>
              <a:rPr b="1" dirty="0">
                <a:latin typeface="Lucida Sans Unicode"/>
                <a:cs typeface="Lucida Sans Unicode"/>
              </a:rPr>
              <a:t>Values system </a:t>
            </a:r>
            <a:r>
              <a:rPr spc="-5" dirty="0"/>
              <a:t>based </a:t>
            </a:r>
            <a:r>
              <a:rPr dirty="0"/>
              <a:t>on </a:t>
            </a:r>
            <a:r>
              <a:rPr b="1" spc="-5" dirty="0">
                <a:latin typeface="Lucida Sans Unicode"/>
                <a:cs typeface="Lucida Sans Unicode"/>
              </a:rPr>
              <a:t>optimistic </a:t>
            </a:r>
            <a:r>
              <a:rPr dirty="0"/>
              <a:t>view  </a:t>
            </a:r>
            <a:r>
              <a:rPr b="1" dirty="0">
                <a:latin typeface="Lucida Sans Unicode"/>
                <a:cs typeface="Lucida Sans Unicode"/>
              </a:rPr>
              <a:t>Supportiv</a:t>
            </a:r>
            <a:r>
              <a:rPr dirty="0"/>
              <a:t>e</a:t>
            </a:r>
            <a:r>
              <a:rPr spc="-30" dirty="0"/>
              <a:t> </a:t>
            </a:r>
            <a:r>
              <a:rPr spc="-5" dirty="0"/>
              <a:t>environment</a:t>
            </a:r>
          </a:p>
          <a:p>
            <a:pPr marR="1208405" indent="36195">
              <a:lnSpc>
                <a:spcPts val="3460"/>
              </a:lnSpc>
              <a:spcBef>
                <a:spcPts val="1450"/>
              </a:spcBef>
            </a:pPr>
            <a:r>
              <a:rPr spc="-5" dirty="0"/>
              <a:t>Higher levels of </a:t>
            </a:r>
            <a:r>
              <a:rPr b="1" spc="-5" dirty="0">
                <a:latin typeface="Lucida Sans Unicode"/>
                <a:cs typeface="Lucida Sans Unicode"/>
              </a:rPr>
              <a:t>development </a:t>
            </a:r>
            <a:r>
              <a:rPr b="1" dirty="0">
                <a:latin typeface="Lucida Sans Unicode"/>
                <a:cs typeface="Lucida Sans Unicode"/>
              </a:rPr>
              <a:t>and  </a:t>
            </a:r>
            <a:r>
              <a:rPr b="1" spc="-5" dirty="0">
                <a:latin typeface="Lucida Sans Unicode"/>
                <a:cs typeface="Lucida Sans Unicode"/>
              </a:rPr>
              <a:t>accomplishment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100203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90" dirty="0"/>
              <a:t>OD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892" y="2089917"/>
            <a:ext cx="9283065" cy="3878579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065"/>
              </a:spcBef>
            </a:pPr>
            <a:r>
              <a:rPr sz="3600" b="1" spc="-5" dirty="0">
                <a:latin typeface="Lucida Sans Unicode"/>
                <a:cs typeface="Lucida Sans Unicode"/>
              </a:rPr>
              <a:t>Planned</a:t>
            </a:r>
            <a:r>
              <a:rPr sz="3600" b="1" spc="-20" dirty="0">
                <a:latin typeface="Lucida Sans Unicode"/>
                <a:cs typeface="Lucida Sans Unicode"/>
              </a:rPr>
              <a:t> </a:t>
            </a:r>
            <a:r>
              <a:rPr sz="3600" spc="-5" dirty="0">
                <a:latin typeface="Lucida Sans Unicode"/>
                <a:cs typeface="Lucida Sans Unicode"/>
              </a:rPr>
              <a:t>Activity</a:t>
            </a:r>
            <a:endParaRPr sz="3600">
              <a:latin typeface="Lucida Sans Unicode"/>
              <a:cs typeface="Lucida Sans Unicode"/>
            </a:endParaRPr>
          </a:p>
          <a:p>
            <a:pPr marL="66040" marR="1966595">
              <a:lnSpc>
                <a:spcPct val="122300"/>
              </a:lnSpc>
              <a:spcBef>
                <a:spcPts val="10"/>
              </a:spcBef>
            </a:pPr>
            <a:r>
              <a:rPr sz="3600" dirty="0">
                <a:latin typeface="Lucida Sans Unicode"/>
                <a:cs typeface="Lucida Sans Unicode"/>
              </a:rPr>
              <a:t>Effects </a:t>
            </a:r>
            <a:r>
              <a:rPr sz="3600" b="1" dirty="0">
                <a:latin typeface="Lucida Sans Unicode"/>
                <a:cs typeface="Lucida Sans Unicode"/>
              </a:rPr>
              <a:t>Entire Organization  </a:t>
            </a:r>
            <a:r>
              <a:rPr sz="3600" spc="-5" dirty="0">
                <a:latin typeface="Lucida Sans Unicode"/>
                <a:cs typeface="Lucida Sans Unicode"/>
              </a:rPr>
              <a:t>Requires </a:t>
            </a:r>
            <a:r>
              <a:rPr sz="3600" b="1" spc="-5" dirty="0">
                <a:latin typeface="Lucida Sans Unicode"/>
                <a:cs typeface="Lucida Sans Unicode"/>
              </a:rPr>
              <a:t>Support </a:t>
            </a:r>
            <a:r>
              <a:rPr sz="3600" dirty="0">
                <a:latin typeface="Lucida Sans Unicode"/>
                <a:cs typeface="Lucida Sans Unicode"/>
              </a:rPr>
              <a:t>from All</a:t>
            </a:r>
            <a:r>
              <a:rPr sz="3600" spc="-95" dirty="0">
                <a:latin typeface="Lucida Sans Unicode"/>
                <a:cs typeface="Lucida Sans Unicode"/>
              </a:rPr>
              <a:t> </a:t>
            </a:r>
            <a:r>
              <a:rPr sz="3600" spc="-5" dirty="0">
                <a:latin typeface="Lucida Sans Unicode"/>
                <a:cs typeface="Lucida Sans Unicode"/>
              </a:rPr>
              <a:t>Levels</a:t>
            </a:r>
            <a:endParaRPr sz="3600">
              <a:latin typeface="Lucida Sans Unicode"/>
              <a:cs typeface="Lucida Sans Unicode"/>
            </a:endParaRPr>
          </a:p>
          <a:p>
            <a:pPr marL="12700" marR="5080" indent="53340">
              <a:lnSpc>
                <a:spcPts val="3890"/>
              </a:lnSpc>
              <a:spcBef>
                <a:spcPts val="1460"/>
              </a:spcBef>
            </a:pPr>
            <a:r>
              <a:rPr sz="3600" spc="-5" dirty="0">
                <a:latin typeface="Lucida Sans Unicode"/>
                <a:cs typeface="Lucida Sans Unicode"/>
              </a:rPr>
              <a:t>Improve </a:t>
            </a:r>
            <a:r>
              <a:rPr sz="3600" b="1" dirty="0">
                <a:latin typeface="Lucida Sans Unicode"/>
                <a:cs typeface="Lucida Sans Unicode"/>
              </a:rPr>
              <a:t>Organizational </a:t>
            </a: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Effectiveness</a:t>
            </a:r>
            <a:r>
              <a:rPr sz="3600" b="1" spc="-5" dirty="0">
                <a:latin typeface="Lucida Sans Unicode"/>
                <a:cs typeface="Lucida Sans Unicode"/>
              </a:rPr>
              <a:t> </a:t>
            </a:r>
            <a:r>
              <a:rPr sz="3600" spc="-5" dirty="0">
                <a:latin typeface="Lucida Sans Unicode"/>
                <a:cs typeface="Lucida Sans Unicode"/>
              </a:rPr>
              <a:t>and  </a:t>
            </a:r>
            <a:r>
              <a:rPr sz="3600" b="1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Health</a:t>
            </a:r>
            <a:endParaRPr sz="3600">
              <a:latin typeface="Lucida Sans Unicode"/>
              <a:cs typeface="Lucida Sans Unicode"/>
            </a:endParaRPr>
          </a:p>
          <a:p>
            <a:pPr marL="66040">
              <a:lnSpc>
                <a:spcPct val="100000"/>
              </a:lnSpc>
              <a:spcBef>
                <a:spcPts val="915"/>
              </a:spcBef>
            </a:pPr>
            <a:r>
              <a:rPr sz="3600" spc="-5" dirty="0">
                <a:latin typeface="Lucida Sans Unicode"/>
                <a:cs typeface="Lucida Sans Unicode"/>
              </a:rPr>
              <a:t>Deliberate</a:t>
            </a:r>
            <a:r>
              <a:rPr sz="3600" spc="-30" dirty="0">
                <a:latin typeface="Lucida Sans Unicode"/>
                <a:cs typeface="Lucida Sans Unicode"/>
              </a:rPr>
              <a:t> </a:t>
            </a:r>
            <a:r>
              <a:rPr sz="3600" b="1" spc="-5" dirty="0">
                <a:latin typeface="Lucida Sans Unicode"/>
                <a:cs typeface="Lucida Sans Unicode"/>
              </a:rPr>
              <a:t>Interventions</a:t>
            </a:r>
            <a:endParaRPr sz="3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47161" y="5204256"/>
            <a:ext cx="51727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80" dirty="0">
                <a:solidFill>
                  <a:srgbClr val="0D0D0D"/>
                </a:solidFill>
                <a:latin typeface="Arial"/>
                <a:cs typeface="Arial"/>
              </a:rPr>
              <a:t>INTRODUCTION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67811" y="0"/>
            <a:ext cx="5161788" cy="4597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5311" y="812291"/>
            <a:ext cx="8380476" cy="5489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542289"/>
            <a:ext cx="8877935" cy="139827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265"/>
              </a:spcBef>
            </a:pPr>
            <a:r>
              <a:rPr sz="5000" spc="60" dirty="0"/>
              <a:t>KEY </a:t>
            </a:r>
            <a:r>
              <a:rPr sz="5000" spc="85" dirty="0"/>
              <a:t>CHARACTERISTICS </a:t>
            </a:r>
            <a:r>
              <a:rPr sz="5000" spc="45" dirty="0"/>
              <a:t>OF  </a:t>
            </a:r>
            <a:r>
              <a:rPr sz="5000" spc="85" dirty="0"/>
              <a:t>OD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892" y="2201636"/>
            <a:ext cx="9230995" cy="264858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1385570" indent="36195">
              <a:lnSpc>
                <a:spcPts val="3460"/>
              </a:lnSpc>
              <a:spcBef>
                <a:spcPts val="710"/>
              </a:spcBef>
            </a:pPr>
            <a:r>
              <a:rPr sz="3200" spc="-5" dirty="0">
                <a:latin typeface="Lucida Sans Unicode"/>
                <a:cs typeface="Lucida Sans Unicode"/>
              </a:rPr>
              <a:t>Response </a:t>
            </a:r>
            <a:r>
              <a:rPr sz="3200" dirty="0">
                <a:latin typeface="Lucida Sans Unicode"/>
                <a:cs typeface="Lucida Sans Unicode"/>
              </a:rPr>
              <a:t>to </a:t>
            </a:r>
            <a:r>
              <a:rPr sz="3200" b="1" spc="-5" dirty="0">
                <a:latin typeface="Lucida Sans Unicode"/>
                <a:cs typeface="Lucida Sans Unicode"/>
              </a:rPr>
              <a:t>Need/Problem </a:t>
            </a:r>
            <a:r>
              <a:rPr sz="3200" dirty="0">
                <a:latin typeface="Lucida Sans Unicode"/>
                <a:cs typeface="Lucida Sans Unicode"/>
              </a:rPr>
              <a:t>- </a:t>
            </a:r>
            <a:r>
              <a:rPr sz="3350" i="1" spc="-85" dirty="0">
                <a:latin typeface="Lucida Sans Unicode"/>
                <a:cs typeface="Lucida Sans Unicode"/>
              </a:rPr>
              <a:t>Turnover,  Absenteeism, </a:t>
            </a:r>
            <a:r>
              <a:rPr sz="3350" i="1" spc="-100" dirty="0">
                <a:latin typeface="Lucida Sans Unicode"/>
                <a:cs typeface="Lucida Sans Unicode"/>
              </a:rPr>
              <a:t>Low </a:t>
            </a:r>
            <a:r>
              <a:rPr sz="3350" i="1" spc="-80" dirty="0">
                <a:latin typeface="Lucida Sans Unicode"/>
                <a:cs typeface="Lucida Sans Unicode"/>
              </a:rPr>
              <a:t>Job</a:t>
            </a:r>
            <a:r>
              <a:rPr sz="3350" i="1" spc="30" dirty="0">
                <a:latin typeface="Lucida Sans Unicode"/>
                <a:cs typeface="Lucida Sans Unicode"/>
              </a:rPr>
              <a:t> </a:t>
            </a:r>
            <a:r>
              <a:rPr sz="3350" i="1" spc="-75" dirty="0">
                <a:latin typeface="Lucida Sans Unicode"/>
                <a:cs typeface="Lucida Sans Unicode"/>
              </a:rPr>
              <a:t>Satisfaction</a:t>
            </a:r>
            <a:endParaRPr sz="3350">
              <a:latin typeface="Lucida Sans Unicode"/>
              <a:cs typeface="Lucida Sans Unicode"/>
            </a:endParaRPr>
          </a:p>
          <a:p>
            <a:pPr marL="48895">
              <a:lnSpc>
                <a:spcPct val="100000"/>
              </a:lnSpc>
              <a:spcBef>
                <a:spcPts val="965"/>
              </a:spcBef>
            </a:pPr>
            <a:r>
              <a:rPr sz="3200" dirty="0">
                <a:latin typeface="Lucida Sans Unicode"/>
                <a:cs typeface="Lucida Sans Unicode"/>
              </a:rPr>
              <a:t>Views </a:t>
            </a:r>
            <a:r>
              <a:rPr sz="3200" spc="-5" dirty="0">
                <a:latin typeface="Lucida Sans Unicode"/>
                <a:cs typeface="Lucida Sans Unicode"/>
              </a:rPr>
              <a:t>Organization </a:t>
            </a:r>
            <a:r>
              <a:rPr sz="3200" dirty="0">
                <a:latin typeface="Lucida Sans Unicode"/>
                <a:cs typeface="Lucida Sans Unicode"/>
              </a:rPr>
              <a:t>System -</a:t>
            </a:r>
            <a:r>
              <a:rPr sz="3200" spc="-25" dirty="0">
                <a:latin typeface="Lucida Sans Unicode"/>
                <a:cs typeface="Lucida Sans Unicode"/>
              </a:rPr>
              <a:t> </a:t>
            </a:r>
            <a:r>
              <a:rPr sz="3200" b="1" spc="-5" dirty="0">
                <a:latin typeface="Lucida Sans Unicode"/>
                <a:cs typeface="Lucida Sans Unicode"/>
              </a:rPr>
              <a:t>Interdependence</a:t>
            </a:r>
            <a:endParaRPr sz="3200">
              <a:latin typeface="Lucida Sans Unicode"/>
              <a:cs typeface="Lucida Sans Unicode"/>
            </a:endParaRPr>
          </a:p>
          <a:p>
            <a:pPr marL="12700" marR="5080" indent="36195">
              <a:lnSpc>
                <a:spcPts val="3460"/>
              </a:lnSpc>
              <a:spcBef>
                <a:spcPts val="1450"/>
              </a:spcBef>
              <a:tabLst>
                <a:tab pos="4582160" algn="l"/>
              </a:tabLst>
            </a:pPr>
            <a:r>
              <a:rPr sz="3200" spc="-5" dirty="0">
                <a:latin typeface="Lucida Sans Unicode"/>
                <a:cs typeface="Lucida Sans Unicode"/>
              </a:rPr>
              <a:t>Involves </a:t>
            </a:r>
            <a:r>
              <a:rPr sz="3200" b="1" dirty="0">
                <a:latin typeface="Lucida Sans Unicode"/>
                <a:cs typeface="Lucida Sans Unicode"/>
              </a:rPr>
              <a:t>Extensive Planning </a:t>
            </a:r>
            <a:r>
              <a:rPr sz="3200" dirty="0">
                <a:latin typeface="Lucida Sans Unicode"/>
                <a:cs typeface="Lucida Sans Unicode"/>
              </a:rPr>
              <a:t>- </a:t>
            </a:r>
            <a:r>
              <a:rPr sz="3200" spc="-5" dirty="0">
                <a:latin typeface="Lucida Sans Unicode"/>
                <a:cs typeface="Lucida Sans Unicode"/>
              </a:rPr>
              <a:t>Deal </a:t>
            </a:r>
            <a:r>
              <a:rPr sz="3200" dirty="0">
                <a:latin typeface="Lucida Sans Unicode"/>
                <a:cs typeface="Lucida Sans Unicode"/>
              </a:rPr>
              <a:t>with  </a:t>
            </a:r>
            <a:r>
              <a:rPr sz="3200" b="1" dirty="0">
                <a:latin typeface="Lucida Sans Unicode"/>
                <a:cs typeface="Lucida Sans Unicode"/>
              </a:rPr>
              <a:t>Resistance</a:t>
            </a:r>
            <a:r>
              <a:rPr sz="3200" dirty="0">
                <a:latin typeface="Lucida Sans Unicode"/>
                <a:cs typeface="Lucida Sans Unicode"/>
              </a:rPr>
              <a:t>,</a:t>
            </a:r>
            <a:r>
              <a:rPr sz="3200" spc="-35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Systematic	</a:t>
            </a:r>
            <a:r>
              <a:rPr sz="3200" b="1" dirty="0">
                <a:latin typeface="Lucida Sans Unicode"/>
                <a:cs typeface="Lucida Sans Unicode"/>
              </a:rPr>
              <a:t>Diagnosis</a:t>
            </a:r>
            <a:r>
              <a:rPr sz="3200" dirty="0">
                <a:latin typeface="Lucida Sans Unicode"/>
                <a:cs typeface="Lucida Sans Unicode"/>
              </a:rPr>
              <a:t>, </a:t>
            </a:r>
            <a:r>
              <a:rPr sz="3200" b="1" dirty="0">
                <a:latin typeface="Lucida Sans Unicode"/>
                <a:cs typeface="Lucida Sans Unicode"/>
              </a:rPr>
              <a:t>Change</a:t>
            </a:r>
            <a:r>
              <a:rPr sz="3200" b="1" spc="-105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Plan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847089"/>
            <a:ext cx="76879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65" dirty="0">
                <a:solidFill>
                  <a:srgbClr val="0D0D0D"/>
                </a:solidFill>
                <a:latin typeface="Arial"/>
                <a:cs typeface="Arial"/>
              </a:rPr>
              <a:t>CORE </a:t>
            </a:r>
            <a:r>
              <a:rPr sz="5000" b="1" spc="80" dirty="0">
                <a:solidFill>
                  <a:srgbClr val="0D0D0D"/>
                </a:solidFill>
                <a:latin typeface="Arial"/>
                <a:cs typeface="Arial"/>
              </a:rPr>
              <a:t>BUSINESS </a:t>
            </a:r>
            <a:r>
              <a:rPr sz="5000" b="1" spc="45" dirty="0">
                <a:solidFill>
                  <a:srgbClr val="0D0D0D"/>
                </a:solidFill>
                <a:latin typeface="Arial"/>
                <a:cs typeface="Arial"/>
              </a:rPr>
              <a:t>OF</a:t>
            </a:r>
            <a:r>
              <a:rPr sz="5000" b="1" spc="38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5000" b="1" spc="45" dirty="0">
                <a:solidFill>
                  <a:srgbClr val="0D0D0D"/>
                </a:solidFill>
                <a:latin typeface="Arial"/>
                <a:cs typeface="Arial"/>
              </a:rPr>
              <a:t>OD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8881110" cy="125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3200" spc="-5" dirty="0">
                <a:latin typeface="Lucida Sans Unicode"/>
                <a:cs typeface="Lucida Sans Unicode"/>
              </a:rPr>
              <a:t>Capability </a:t>
            </a:r>
            <a:r>
              <a:rPr sz="3200" b="1" dirty="0">
                <a:latin typeface="Lucida Sans Unicode"/>
                <a:cs typeface="Lucida Sans Unicode"/>
              </a:rPr>
              <a:t>maintained, aligned </a:t>
            </a:r>
            <a:r>
              <a:rPr sz="3200" b="1" spc="5" dirty="0">
                <a:latin typeface="Lucida Sans Unicode"/>
                <a:cs typeface="Lucida Sans Unicode"/>
              </a:rPr>
              <a:t>and</a:t>
            </a:r>
            <a:r>
              <a:rPr sz="3200" b="1" spc="-135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improved  </a:t>
            </a:r>
            <a:r>
              <a:rPr sz="3200" spc="-5" dirty="0">
                <a:latin typeface="Lucida Sans Unicode"/>
                <a:cs typeface="Lucida Sans Unicode"/>
              </a:rPr>
              <a:t>Health </a:t>
            </a:r>
            <a:r>
              <a:rPr sz="3200" b="1" dirty="0">
                <a:latin typeface="Lucida Sans Unicode"/>
                <a:cs typeface="Lucida Sans Unicode"/>
              </a:rPr>
              <a:t>maintained </a:t>
            </a:r>
            <a:r>
              <a:rPr sz="3200" dirty="0">
                <a:latin typeface="Lucida Sans Unicode"/>
                <a:cs typeface="Lucida Sans Unicode"/>
              </a:rPr>
              <a:t>or</a:t>
            </a:r>
            <a:r>
              <a:rPr sz="3200" spc="-55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developed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60164" y="696468"/>
            <a:ext cx="2813685" cy="2813685"/>
          </a:xfrm>
          <a:custGeom>
            <a:avLst/>
            <a:gdLst/>
            <a:ahLst/>
            <a:cxnLst/>
            <a:rect l="l" t="t" r="r" b="b"/>
            <a:pathLst>
              <a:path w="2813684" h="2813685">
                <a:moveTo>
                  <a:pt x="1406652" y="0"/>
                </a:moveTo>
                <a:lnTo>
                  <a:pt x="0" y="2813304"/>
                </a:lnTo>
                <a:lnTo>
                  <a:pt x="2813304" y="2813304"/>
                </a:lnTo>
                <a:lnTo>
                  <a:pt x="140665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56072" y="2393670"/>
            <a:ext cx="122237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405" marR="5080" indent="-561340">
              <a:lnSpc>
                <a:spcPct val="114999"/>
              </a:lnSpc>
              <a:spcBef>
                <a:spcPts val="100"/>
              </a:spcBef>
            </a:pPr>
            <a:r>
              <a:rPr sz="2000" spc="5" dirty="0">
                <a:solidFill>
                  <a:srgbClr val="000000"/>
                </a:solidFill>
                <a:latin typeface="Lucida Sans Unicode"/>
                <a:cs typeface="Lucida Sans Unicode"/>
              </a:rPr>
              <a:t>Be</a:t>
            </a:r>
            <a:r>
              <a:rPr sz="2000" dirty="0">
                <a:solidFill>
                  <a:srgbClr val="000000"/>
                </a:solidFill>
                <a:latin typeface="Lucida Sans Unicode"/>
                <a:cs typeface="Lucida Sans Unicode"/>
              </a:rPr>
              <a:t>ha</a:t>
            </a:r>
            <a:r>
              <a:rPr sz="2000" spc="5" dirty="0">
                <a:solidFill>
                  <a:srgbClr val="000000"/>
                </a:solidFill>
                <a:latin typeface="Lucida Sans Unicode"/>
                <a:cs typeface="Lucida Sans Unicode"/>
              </a:rPr>
              <a:t>v</a:t>
            </a:r>
            <a:r>
              <a:rPr sz="20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iora  </a:t>
            </a:r>
            <a:r>
              <a:rPr sz="2000" dirty="0">
                <a:solidFill>
                  <a:srgbClr val="000000"/>
                </a:solidFill>
                <a:latin typeface="Lucida Sans Unicode"/>
                <a:cs typeface="Lucida Sans Unicode"/>
              </a:rPr>
              <a:t>l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53511" y="3509771"/>
            <a:ext cx="2813685" cy="2813685"/>
          </a:xfrm>
          <a:custGeom>
            <a:avLst/>
            <a:gdLst/>
            <a:ahLst/>
            <a:cxnLst/>
            <a:rect l="l" t="t" r="r" b="b"/>
            <a:pathLst>
              <a:path w="2813685" h="2813685">
                <a:moveTo>
                  <a:pt x="1406652" y="0"/>
                </a:moveTo>
                <a:lnTo>
                  <a:pt x="0" y="2813304"/>
                </a:lnTo>
                <a:lnTo>
                  <a:pt x="2813304" y="2813304"/>
                </a:lnTo>
                <a:lnTo>
                  <a:pt x="14066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53511" y="3509771"/>
            <a:ext cx="2813685" cy="2813685"/>
          </a:xfrm>
          <a:custGeom>
            <a:avLst/>
            <a:gdLst/>
            <a:ahLst/>
            <a:cxnLst/>
            <a:rect l="l" t="t" r="r" b="b"/>
            <a:pathLst>
              <a:path w="2813685" h="2813685">
                <a:moveTo>
                  <a:pt x="0" y="2813304"/>
                </a:moveTo>
                <a:lnTo>
                  <a:pt x="1406652" y="0"/>
                </a:lnTo>
                <a:lnTo>
                  <a:pt x="2813304" y="2813304"/>
                </a:lnTo>
                <a:lnTo>
                  <a:pt x="0" y="2813304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73551" y="5124500"/>
            <a:ext cx="1170940" cy="86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marR="5080" indent="-443865">
              <a:lnSpc>
                <a:spcPct val="115399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Te</a:t>
            </a:r>
            <a:r>
              <a:rPr sz="2400" b="1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2400" b="1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sz="2400" b="1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2400" b="1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ic  </a:t>
            </a:r>
            <a:r>
              <a:rPr sz="2400" b="1" dirty="0">
                <a:solidFill>
                  <a:srgbClr val="FFFFFF"/>
                </a:solidFill>
                <a:latin typeface="Lucida Sans Unicode"/>
                <a:cs typeface="Lucida Sans Unicode"/>
              </a:rPr>
              <a:t>al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60164" y="3509771"/>
            <a:ext cx="2813685" cy="2813685"/>
          </a:xfrm>
          <a:custGeom>
            <a:avLst/>
            <a:gdLst/>
            <a:ahLst/>
            <a:cxnLst/>
            <a:rect l="l" t="t" r="r" b="b"/>
            <a:pathLst>
              <a:path w="2813684" h="2813685">
                <a:moveTo>
                  <a:pt x="2813304" y="0"/>
                </a:moveTo>
                <a:lnTo>
                  <a:pt x="0" y="0"/>
                </a:lnTo>
                <a:lnTo>
                  <a:pt x="1406652" y="2813304"/>
                </a:lnTo>
                <a:lnTo>
                  <a:pt x="281330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0164" y="3509771"/>
            <a:ext cx="2813685" cy="2813685"/>
          </a:xfrm>
          <a:custGeom>
            <a:avLst/>
            <a:gdLst/>
            <a:ahLst/>
            <a:cxnLst/>
            <a:rect l="l" t="t" r="r" b="b"/>
            <a:pathLst>
              <a:path w="2813684" h="2813685">
                <a:moveTo>
                  <a:pt x="2813304" y="0"/>
                </a:moveTo>
                <a:lnTo>
                  <a:pt x="1406652" y="2813304"/>
                </a:lnTo>
                <a:lnTo>
                  <a:pt x="0" y="0"/>
                </a:lnTo>
                <a:lnTo>
                  <a:pt x="2813304" y="0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32323" y="3840226"/>
            <a:ext cx="1266190" cy="699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100"/>
              </a:spcBef>
            </a:pPr>
            <a:r>
              <a:rPr sz="1700" b="1" spc="5" dirty="0">
                <a:latin typeface="Lucida Sans Unicode"/>
                <a:cs typeface="Lucida Sans Unicode"/>
              </a:rPr>
              <a:t>OD</a:t>
            </a:r>
            <a:endParaRPr sz="17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1225"/>
              </a:spcBef>
            </a:pPr>
            <a:r>
              <a:rPr sz="1700" b="1" spc="-5" dirty="0">
                <a:latin typeface="Lucida Sans Unicode"/>
                <a:cs typeface="Lucida Sans Unicode"/>
              </a:rPr>
              <a:t>Approaches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66815" y="3509771"/>
            <a:ext cx="2813685" cy="2813685"/>
          </a:xfrm>
          <a:custGeom>
            <a:avLst/>
            <a:gdLst/>
            <a:ahLst/>
            <a:cxnLst/>
            <a:rect l="l" t="t" r="r" b="b"/>
            <a:pathLst>
              <a:path w="2813684" h="2813685">
                <a:moveTo>
                  <a:pt x="1406652" y="0"/>
                </a:moveTo>
                <a:lnTo>
                  <a:pt x="0" y="2813304"/>
                </a:lnTo>
                <a:lnTo>
                  <a:pt x="2813304" y="2813304"/>
                </a:lnTo>
                <a:lnTo>
                  <a:pt x="1406652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66815" y="3509771"/>
            <a:ext cx="2813685" cy="2813685"/>
          </a:xfrm>
          <a:custGeom>
            <a:avLst/>
            <a:gdLst/>
            <a:ahLst/>
            <a:cxnLst/>
            <a:rect l="l" t="t" r="r" b="b"/>
            <a:pathLst>
              <a:path w="2813684" h="2813685">
                <a:moveTo>
                  <a:pt x="0" y="2813304"/>
                </a:moveTo>
                <a:lnTo>
                  <a:pt x="1406652" y="0"/>
                </a:lnTo>
                <a:lnTo>
                  <a:pt x="2813304" y="2813304"/>
                </a:lnTo>
                <a:lnTo>
                  <a:pt x="0" y="2813304"/>
                </a:lnTo>
                <a:close/>
              </a:path>
            </a:pathLst>
          </a:custGeom>
          <a:ln w="1524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570344" y="5124500"/>
            <a:ext cx="1205865" cy="86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3075" marR="5080" indent="-461009">
              <a:lnSpc>
                <a:spcPct val="115399"/>
              </a:lnSpc>
              <a:spcBef>
                <a:spcPts val="100"/>
              </a:spcBef>
            </a:pPr>
            <a:r>
              <a:rPr sz="2400" b="1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Str</a:t>
            </a:r>
            <a:r>
              <a:rPr sz="2400" b="1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sz="2400" b="1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c</a:t>
            </a:r>
            <a:r>
              <a:rPr sz="2400" b="1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tur  </a:t>
            </a:r>
            <a:r>
              <a:rPr sz="2400" b="1" dirty="0">
                <a:solidFill>
                  <a:srgbClr val="FFFFFF"/>
                </a:solidFill>
                <a:latin typeface="Lucida Sans Unicode"/>
                <a:cs typeface="Lucida Sans Unicode"/>
              </a:rPr>
              <a:t>al</a:t>
            </a:r>
            <a:endParaRPr sz="24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847089"/>
            <a:ext cx="81692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45" dirty="0">
                <a:solidFill>
                  <a:srgbClr val="0D0D0D"/>
                </a:solidFill>
                <a:latin typeface="Arial"/>
                <a:cs typeface="Arial"/>
              </a:rPr>
              <a:t>BEHAVIORAL</a:t>
            </a:r>
            <a:r>
              <a:rPr sz="5000" b="1" spc="-1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5000" b="1" spc="80" dirty="0">
                <a:solidFill>
                  <a:srgbClr val="0D0D0D"/>
                </a:solidFill>
                <a:latin typeface="Arial"/>
                <a:cs typeface="Arial"/>
              </a:rPr>
              <a:t>APPROACH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8946515" cy="125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3200" spc="-5" dirty="0">
                <a:latin typeface="Lucida Sans Unicode"/>
                <a:cs typeface="Lucida Sans Unicode"/>
              </a:rPr>
              <a:t>Better </a:t>
            </a:r>
            <a:r>
              <a:rPr sz="3200" b="1" spc="-5" dirty="0">
                <a:latin typeface="Lucida Sans Unicode"/>
                <a:cs typeface="Lucida Sans Unicode"/>
              </a:rPr>
              <a:t>utilization </a:t>
            </a:r>
            <a:r>
              <a:rPr sz="3200" spc="-5" dirty="0">
                <a:latin typeface="Lucida Sans Unicode"/>
                <a:cs typeface="Lucida Sans Unicode"/>
              </a:rPr>
              <a:t>of </a:t>
            </a:r>
            <a:r>
              <a:rPr sz="3200" dirty="0">
                <a:latin typeface="Lucida Sans Unicode"/>
                <a:cs typeface="Lucida Sans Unicode"/>
              </a:rPr>
              <a:t>Human </a:t>
            </a:r>
            <a:r>
              <a:rPr sz="3200" spc="-5" dirty="0">
                <a:latin typeface="Lucida Sans Unicode"/>
                <a:cs typeface="Lucida Sans Unicode"/>
              </a:rPr>
              <a:t>Resources  Improving </a:t>
            </a:r>
            <a:r>
              <a:rPr sz="3200" b="1" dirty="0">
                <a:latin typeface="Lucida Sans Unicode"/>
                <a:cs typeface="Lucida Sans Unicode"/>
              </a:rPr>
              <a:t>Morale, Motivation </a:t>
            </a:r>
            <a:r>
              <a:rPr sz="3200" dirty="0">
                <a:latin typeface="Lucida Sans Unicode"/>
                <a:cs typeface="Lucida Sans Unicode"/>
              </a:rPr>
              <a:t>&amp;</a:t>
            </a:r>
            <a:r>
              <a:rPr sz="3200" spc="-85" dirty="0">
                <a:latin typeface="Lucida Sans Unicode"/>
                <a:cs typeface="Lucida Sans Unicode"/>
              </a:rPr>
              <a:t> </a:t>
            </a:r>
            <a:r>
              <a:rPr sz="3200" b="1" spc="-5" dirty="0">
                <a:latin typeface="Lucida Sans Unicode"/>
                <a:cs typeface="Lucida Sans Unicode"/>
              </a:rPr>
              <a:t>Commitment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835533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80" dirty="0"/>
              <a:t>STRUCTURAL</a:t>
            </a:r>
            <a:r>
              <a:rPr sz="5000" spc="-120" dirty="0"/>
              <a:t> </a:t>
            </a:r>
            <a:r>
              <a:rPr sz="5000" spc="80" dirty="0"/>
              <a:t>APPROACH</a:t>
            </a:r>
            <a:endParaRPr sz="5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b="1" dirty="0">
                <a:latin typeface="Lucida Sans Unicode"/>
                <a:cs typeface="Lucida Sans Unicode"/>
              </a:rPr>
              <a:t>Relate </a:t>
            </a:r>
            <a:r>
              <a:rPr spc="-5" dirty="0"/>
              <a:t>elements of Organization to </a:t>
            </a:r>
            <a:r>
              <a:rPr dirty="0"/>
              <a:t>one </a:t>
            </a:r>
            <a:r>
              <a:rPr spc="-5" dirty="0"/>
              <a:t>another  </a:t>
            </a:r>
            <a:r>
              <a:rPr b="1" dirty="0">
                <a:latin typeface="Lucida Sans Unicode"/>
                <a:cs typeface="Lucida Sans Unicode"/>
              </a:rPr>
              <a:t>Downsizing</a:t>
            </a:r>
          </a:p>
          <a:p>
            <a:pPr marL="12700" marR="6154420">
              <a:lnSpc>
                <a:spcPct val="126200"/>
              </a:lnSpc>
              <a:spcBef>
                <a:spcPts val="15"/>
              </a:spcBef>
            </a:pPr>
            <a:r>
              <a:rPr b="1" spc="-5" dirty="0">
                <a:latin typeface="Lucida Sans Unicode"/>
                <a:cs typeface="Lucida Sans Unicode"/>
              </a:rPr>
              <a:t>Decentralization  </a:t>
            </a:r>
            <a:r>
              <a:rPr b="1" dirty="0">
                <a:latin typeface="Lucida Sans Unicode"/>
                <a:cs typeface="Lucida Sans Unicode"/>
              </a:rPr>
              <a:t>Centralization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767270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80" dirty="0"/>
              <a:t>TECHNICAL</a:t>
            </a:r>
            <a:r>
              <a:rPr sz="5000" spc="-140" dirty="0"/>
              <a:t> </a:t>
            </a:r>
            <a:r>
              <a:rPr sz="5000" spc="80" dirty="0"/>
              <a:t>APPROACH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892" y="2223643"/>
            <a:ext cx="9052560" cy="15703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3619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Lucida Sans Unicode"/>
                <a:cs typeface="Lucida Sans Unicode"/>
              </a:rPr>
              <a:t>Changes </a:t>
            </a:r>
            <a:r>
              <a:rPr sz="3200" spc="-5" dirty="0">
                <a:latin typeface="Lucida Sans Unicode"/>
                <a:cs typeface="Lucida Sans Unicode"/>
              </a:rPr>
              <a:t>in </a:t>
            </a:r>
            <a:r>
              <a:rPr sz="3200" b="1" dirty="0">
                <a:latin typeface="Lucida Sans Unicode"/>
                <a:cs typeface="Lucida Sans Unicode"/>
              </a:rPr>
              <a:t>Machinery, </a:t>
            </a:r>
            <a:r>
              <a:rPr sz="3200" b="1" spc="-5" dirty="0">
                <a:latin typeface="Lucida Sans Unicode"/>
                <a:cs typeface="Lucida Sans Unicode"/>
              </a:rPr>
              <a:t>Methods, Automation,  </a:t>
            </a:r>
            <a:r>
              <a:rPr sz="3200" b="1" dirty="0">
                <a:latin typeface="Lucida Sans Unicode"/>
                <a:cs typeface="Lucida Sans Unicode"/>
              </a:rPr>
              <a:t>Job</a:t>
            </a:r>
            <a:r>
              <a:rPr sz="3200" b="1" spc="-4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Design</a:t>
            </a:r>
            <a:endParaRPr sz="3200">
              <a:latin typeface="Lucida Sans Unicode"/>
              <a:cs typeface="Lucida Sans Unicode"/>
            </a:endParaRPr>
          </a:p>
          <a:p>
            <a:pPr marL="48895">
              <a:lnSpc>
                <a:spcPct val="100000"/>
              </a:lnSpc>
              <a:spcBef>
                <a:spcPts val="965"/>
              </a:spcBef>
            </a:pPr>
            <a:r>
              <a:rPr sz="3200" dirty="0">
                <a:latin typeface="Lucida Sans Unicode"/>
                <a:cs typeface="Lucida Sans Unicode"/>
              </a:rPr>
              <a:t>Change to </a:t>
            </a:r>
            <a:r>
              <a:rPr sz="3200" spc="-5" dirty="0">
                <a:latin typeface="Lucida Sans Unicode"/>
                <a:cs typeface="Lucida Sans Unicode"/>
              </a:rPr>
              <a:t>be </a:t>
            </a:r>
            <a:r>
              <a:rPr sz="3200" dirty="0">
                <a:latin typeface="Lucida Sans Unicode"/>
                <a:cs typeface="Lucida Sans Unicode"/>
              </a:rPr>
              <a:t>more</a:t>
            </a:r>
            <a:r>
              <a:rPr sz="3200" spc="-35" dirty="0">
                <a:latin typeface="Lucida Sans Unicode"/>
                <a:cs typeface="Lucida Sans Unicode"/>
              </a:rPr>
              <a:t> </a:t>
            </a:r>
            <a:r>
              <a:rPr sz="3200" b="1" spc="-5" dirty="0">
                <a:latin typeface="Lucida Sans Unicode"/>
                <a:cs typeface="Lucida Sans Unicode"/>
              </a:rPr>
              <a:t>Productive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6266" y="5204256"/>
            <a:ext cx="63169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00" dirty="0">
                <a:solidFill>
                  <a:srgbClr val="0D0D0D"/>
                </a:solidFill>
                <a:latin typeface="Arial"/>
                <a:cs typeface="Arial"/>
              </a:rPr>
              <a:t>2. </a:t>
            </a:r>
            <a:r>
              <a:rPr sz="5000" b="1" spc="95" dirty="0">
                <a:solidFill>
                  <a:srgbClr val="0D0D0D"/>
                </a:solidFill>
                <a:latin typeface="Arial"/>
                <a:cs typeface="Arial"/>
              </a:rPr>
              <a:t>OD </a:t>
            </a:r>
            <a:r>
              <a:rPr sz="5000" b="1" spc="100" dirty="0">
                <a:solidFill>
                  <a:srgbClr val="0D0D0D"/>
                </a:solidFill>
                <a:latin typeface="Arial"/>
                <a:cs typeface="Arial"/>
              </a:rPr>
              <a:t>IN</a:t>
            </a:r>
            <a:r>
              <a:rPr sz="5000" b="1" spc="844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5000" b="1" spc="175" dirty="0">
                <a:solidFill>
                  <a:srgbClr val="0D0D0D"/>
                </a:solidFill>
                <a:latin typeface="Arial"/>
                <a:cs typeface="Arial"/>
              </a:rPr>
              <a:t>PRACTICE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05683" y="0"/>
            <a:ext cx="6123432" cy="4587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04113" y="449580"/>
            <a:ext cx="8006601" cy="6135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847089"/>
            <a:ext cx="60375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45" dirty="0">
                <a:solidFill>
                  <a:srgbClr val="0D0D0D"/>
                </a:solidFill>
                <a:latin typeface="Arial"/>
                <a:cs typeface="Arial"/>
              </a:rPr>
              <a:t>OD</a:t>
            </a:r>
            <a:r>
              <a:rPr sz="5000" b="1" spc="1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5000" b="1" spc="75" dirty="0">
                <a:solidFill>
                  <a:srgbClr val="0D0D0D"/>
                </a:solidFill>
                <a:latin typeface="Arial"/>
                <a:cs typeface="Arial"/>
              </a:rPr>
              <a:t>INTERVENTION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7593965" cy="125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3200" dirty="0">
                <a:latin typeface="Lucida Sans Unicode"/>
                <a:cs typeface="Lucida Sans Unicode"/>
              </a:rPr>
              <a:t>Not </a:t>
            </a:r>
            <a:r>
              <a:rPr sz="3200" spc="-5" dirty="0">
                <a:latin typeface="Lucida Sans Unicode"/>
                <a:cs typeface="Lucida Sans Unicode"/>
              </a:rPr>
              <a:t>merely change in </a:t>
            </a:r>
            <a:r>
              <a:rPr sz="3200" b="1" dirty="0">
                <a:latin typeface="Lucida Sans Unicode"/>
                <a:cs typeface="Lucida Sans Unicode"/>
              </a:rPr>
              <a:t>way things done  </a:t>
            </a:r>
            <a:r>
              <a:rPr sz="3200" dirty="0">
                <a:latin typeface="Lucida Sans Unicode"/>
                <a:cs typeface="Lucida Sans Unicode"/>
              </a:rPr>
              <a:t>Change in </a:t>
            </a:r>
            <a:r>
              <a:rPr sz="3200" b="1" dirty="0">
                <a:latin typeface="Lucida Sans Unicode"/>
                <a:cs typeface="Lucida Sans Unicode"/>
              </a:rPr>
              <a:t>behaviour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AND</a:t>
            </a:r>
            <a:r>
              <a:rPr sz="3200" spc="-75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attitude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8892" y="2095113"/>
            <a:ext cx="9143365" cy="231584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115"/>
              </a:spcBef>
            </a:pPr>
            <a:r>
              <a:rPr sz="3200" dirty="0">
                <a:latin typeface="Lucida Sans Unicode"/>
                <a:cs typeface="Lucida Sans Unicode"/>
              </a:rPr>
              <a:t>An</a:t>
            </a:r>
            <a:r>
              <a:rPr sz="3200" spc="-10" dirty="0">
                <a:latin typeface="Lucida Sans Unicode"/>
                <a:cs typeface="Lucida Sans Unicode"/>
              </a:rPr>
              <a:t> </a:t>
            </a:r>
            <a:r>
              <a:rPr sz="3200" b="1" spc="-5" dirty="0">
                <a:latin typeface="Lucida Sans Unicode"/>
                <a:cs typeface="Lucida Sans Unicode"/>
              </a:rPr>
              <a:t>organization</a:t>
            </a:r>
            <a:endParaRPr sz="3200">
              <a:latin typeface="Lucida Sans Unicode"/>
              <a:cs typeface="Lucida Sans Unicode"/>
            </a:endParaRPr>
          </a:p>
          <a:p>
            <a:pPr marL="48895">
              <a:lnSpc>
                <a:spcPct val="100000"/>
              </a:lnSpc>
              <a:spcBef>
                <a:spcPts val="1019"/>
              </a:spcBef>
            </a:pPr>
            <a:r>
              <a:rPr sz="3200" dirty="0">
                <a:latin typeface="Lucida Sans Unicode"/>
                <a:cs typeface="Lucida Sans Unicode"/>
              </a:rPr>
              <a:t>No </a:t>
            </a:r>
            <a:r>
              <a:rPr sz="3200" spc="-5" dirty="0">
                <a:latin typeface="Lucida Sans Unicode"/>
                <a:cs typeface="Lucida Sans Unicode"/>
              </a:rPr>
              <a:t>matter </a:t>
            </a:r>
            <a:r>
              <a:rPr sz="3200" dirty="0">
                <a:latin typeface="Lucida Sans Unicode"/>
                <a:cs typeface="Lucida Sans Unicode"/>
              </a:rPr>
              <a:t>how </a:t>
            </a:r>
            <a:r>
              <a:rPr sz="3200" b="1" dirty="0">
                <a:latin typeface="Lucida Sans Unicode"/>
                <a:cs typeface="Lucida Sans Unicode"/>
              </a:rPr>
              <a:t>well</a:t>
            </a:r>
            <a:r>
              <a:rPr sz="3200" b="1" spc="-7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designed</a:t>
            </a:r>
            <a:endParaRPr sz="3200">
              <a:latin typeface="Lucida Sans Unicode"/>
              <a:cs typeface="Lucida Sans Unicode"/>
            </a:endParaRPr>
          </a:p>
          <a:p>
            <a:pPr marL="12700" marR="5080" indent="36195">
              <a:lnSpc>
                <a:spcPts val="3460"/>
              </a:lnSpc>
              <a:spcBef>
                <a:spcPts val="1455"/>
              </a:spcBef>
            </a:pPr>
            <a:r>
              <a:rPr sz="3200" dirty="0">
                <a:latin typeface="Lucida Sans Unicode"/>
                <a:cs typeface="Lucida Sans Unicode"/>
              </a:rPr>
              <a:t>Only </a:t>
            </a:r>
            <a:r>
              <a:rPr sz="3200" spc="-5" dirty="0">
                <a:latin typeface="Lucida Sans Unicode"/>
                <a:cs typeface="Lucida Sans Unicode"/>
              </a:rPr>
              <a:t>as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good</a:t>
            </a:r>
            <a:r>
              <a:rPr sz="320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as the </a:t>
            </a:r>
            <a:r>
              <a:rPr sz="3200" b="1" dirty="0">
                <a:latin typeface="Lucida Sans Unicode"/>
                <a:cs typeface="Lucida Sans Unicode"/>
              </a:rPr>
              <a:t>people </a:t>
            </a:r>
            <a:r>
              <a:rPr sz="3200" dirty="0">
                <a:latin typeface="Lucida Sans Unicode"/>
                <a:cs typeface="Lucida Sans Unicode"/>
              </a:rPr>
              <a:t>who </a:t>
            </a:r>
            <a:r>
              <a:rPr sz="3200" u="heavy" spc="-5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live and </a:t>
            </a:r>
            <a:r>
              <a:rPr sz="3200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work </a:t>
            </a:r>
            <a:r>
              <a:rPr sz="320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in</a:t>
            </a:r>
            <a:r>
              <a:rPr sz="3200" spc="-1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it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60375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45" dirty="0"/>
              <a:t>OD</a:t>
            </a:r>
            <a:r>
              <a:rPr sz="5000" spc="130" dirty="0"/>
              <a:t> </a:t>
            </a:r>
            <a:r>
              <a:rPr sz="5000" spc="75" dirty="0"/>
              <a:t>INTERVENTION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7499984" cy="125984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3200" b="1" dirty="0">
                <a:latin typeface="Lucida Sans Unicode"/>
                <a:cs typeface="Lucida Sans Unicode"/>
              </a:rPr>
              <a:t>Reflect </a:t>
            </a:r>
            <a:r>
              <a:rPr sz="3200" spc="-5" dirty="0">
                <a:latin typeface="Lucida Sans Unicode"/>
                <a:cs typeface="Lucida Sans Unicode"/>
              </a:rPr>
              <a:t>and</a:t>
            </a:r>
            <a:r>
              <a:rPr sz="3200" spc="-55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Respond</a:t>
            </a: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3200" b="1" spc="-5" dirty="0">
                <a:latin typeface="Lucida Sans Unicode"/>
                <a:cs typeface="Lucida Sans Unicode"/>
              </a:rPr>
              <a:t>Working </a:t>
            </a:r>
            <a:r>
              <a:rPr sz="3200" b="1" dirty="0">
                <a:latin typeface="Lucida Sans Unicode"/>
                <a:cs typeface="Lucida Sans Unicode"/>
              </a:rPr>
              <a:t>across </a:t>
            </a:r>
            <a:r>
              <a:rPr sz="3200" spc="-5" dirty="0">
                <a:latin typeface="Lucida Sans Unicode"/>
                <a:cs typeface="Lucida Sans Unicode"/>
              </a:rPr>
              <a:t>different</a:t>
            </a:r>
            <a:r>
              <a:rPr sz="3200" spc="-4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departments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6721" y="544603"/>
            <a:ext cx="6077087" cy="6020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507" y="160020"/>
            <a:ext cx="6584255" cy="6454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647255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45" dirty="0"/>
              <a:t>OD</a:t>
            </a:r>
            <a:r>
              <a:rPr sz="5000" spc="145" dirty="0"/>
              <a:t> </a:t>
            </a:r>
            <a:r>
              <a:rPr sz="5000" spc="75" dirty="0"/>
              <a:t>INTERVENTIONS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70228" y="2133213"/>
            <a:ext cx="7418070" cy="422910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3200" dirty="0">
                <a:latin typeface="Century Gothic"/>
                <a:cs typeface="Century Gothic"/>
              </a:rPr>
              <a:t>Mission </a:t>
            </a:r>
            <a:r>
              <a:rPr sz="3200" spc="-5" dirty="0">
                <a:latin typeface="Century Gothic"/>
                <a:cs typeface="Century Gothic"/>
              </a:rPr>
              <a:t>and Vision Statement</a:t>
            </a:r>
            <a:r>
              <a:rPr sz="3200" spc="-50" dirty="0">
                <a:latin typeface="Century Gothic"/>
                <a:cs typeface="Century Gothic"/>
              </a:rPr>
              <a:t> </a:t>
            </a:r>
            <a:r>
              <a:rPr sz="3200" b="1" dirty="0">
                <a:latin typeface="Century Gothic"/>
                <a:cs typeface="Century Gothic"/>
              </a:rPr>
              <a:t>Analysis</a:t>
            </a:r>
            <a:endParaRPr sz="3200">
              <a:latin typeface="Century Gothic"/>
              <a:cs typeface="Century Gothic"/>
            </a:endParaRPr>
          </a:p>
          <a:p>
            <a:pPr marL="13970" marR="2545715" indent="-1905">
              <a:lnSpc>
                <a:spcPct val="103200"/>
              </a:lnSpc>
              <a:spcBef>
                <a:spcPts val="894"/>
              </a:spcBef>
            </a:pPr>
            <a:r>
              <a:rPr sz="3200" spc="-5" dirty="0">
                <a:latin typeface="Century Gothic"/>
                <a:cs typeface="Century Gothic"/>
              </a:rPr>
              <a:t>Strategic </a:t>
            </a:r>
            <a:r>
              <a:rPr sz="3200" b="1" spc="-5" dirty="0">
                <a:latin typeface="Century Gothic"/>
                <a:cs typeface="Century Gothic"/>
              </a:rPr>
              <a:t>Planning  Reward and</a:t>
            </a:r>
            <a:r>
              <a:rPr sz="3200" b="1" spc="-30" dirty="0">
                <a:latin typeface="Century Gothic"/>
                <a:cs typeface="Century Gothic"/>
              </a:rPr>
              <a:t> </a:t>
            </a:r>
            <a:r>
              <a:rPr sz="3200" b="1" spc="-5" dirty="0">
                <a:latin typeface="Century Gothic"/>
                <a:cs typeface="Century Gothic"/>
              </a:rPr>
              <a:t>Recognition</a:t>
            </a:r>
            <a:endParaRPr sz="3200">
              <a:latin typeface="Century Gothic"/>
              <a:cs typeface="Century Gothic"/>
            </a:endParaRPr>
          </a:p>
          <a:p>
            <a:pPr marL="13970">
              <a:lnSpc>
                <a:spcPct val="100000"/>
              </a:lnSpc>
              <a:spcBef>
                <a:spcPts val="1010"/>
              </a:spcBef>
            </a:pPr>
            <a:r>
              <a:rPr sz="3200" b="1" spc="-5" dirty="0">
                <a:latin typeface="Century Gothic"/>
                <a:cs typeface="Century Gothic"/>
              </a:rPr>
              <a:t>Change </a:t>
            </a:r>
            <a:r>
              <a:rPr sz="3200" dirty="0">
                <a:latin typeface="Century Gothic"/>
                <a:cs typeface="Century Gothic"/>
              </a:rPr>
              <a:t>Management</a:t>
            </a:r>
            <a:endParaRPr sz="3200">
              <a:latin typeface="Century Gothic"/>
              <a:cs typeface="Century Gothic"/>
            </a:endParaRPr>
          </a:p>
          <a:p>
            <a:pPr marL="13970" marR="4677410">
              <a:lnSpc>
                <a:spcPct val="126400"/>
              </a:lnSpc>
              <a:spcBef>
                <a:spcPts val="5"/>
              </a:spcBef>
            </a:pPr>
            <a:r>
              <a:rPr sz="3200" b="1" spc="-5" dirty="0">
                <a:latin typeface="Century Gothic"/>
                <a:cs typeface="Century Gothic"/>
              </a:rPr>
              <a:t>Leadership  </a:t>
            </a:r>
            <a:r>
              <a:rPr sz="3200" b="1" dirty="0">
                <a:latin typeface="Century Gothic"/>
                <a:cs typeface="Century Gothic"/>
              </a:rPr>
              <a:t>Team</a:t>
            </a:r>
            <a:r>
              <a:rPr sz="3200" b="1" spc="-95" dirty="0">
                <a:latin typeface="Century Gothic"/>
                <a:cs typeface="Century Gothic"/>
              </a:rPr>
              <a:t> </a:t>
            </a:r>
            <a:r>
              <a:rPr sz="3200" spc="-5" dirty="0">
                <a:latin typeface="Century Gothic"/>
                <a:cs typeface="Century Gothic"/>
              </a:rPr>
              <a:t>Building  </a:t>
            </a:r>
            <a:r>
              <a:rPr sz="3200" b="1" dirty="0">
                <a:latin typeface="Century Gothic"/>
                <a:cs typeface="Century Gothic"/>
              </a:rPr>
              <a:t>Facilitation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674" y="4509338"/>
            <a:ext cx="6649084" cy="2165985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12700" marR="5080" indent="234315">
              <a:lnSpc>
                <a:spcPct val="80000"/>
              </a:lnSpc>
              <a:spcBef>
                <a:spcPts val="1395"/>
              </a:spcBef>
            </a:pPr>
            <a:r>
              <a:rPr sz="5400" b="1" spc="95" dirty="0">
                <a:solidFill>
                  <a:srgbClr val="0D0D0D"/>
                </a:solidFill>
                <a:latin typeface="Arial"/>
                <a:cs typeface="Arial"/>
              </a:rPr>
              <a:t>3. </a:t>
            </a:r>
            <a:r>
              <a:rPr sz="5400" b="1" spc="140" dirty="0">
                <a:solidFill>
                  <a:srgbClr val="0D0D0D"/>
                </a:solidFill>
                <a:latin typeface="Arial"/>
                <a:cs typeface="Arial"/>
              </a:rPr>
              <a:t>RELATIONSHIP  </a:t>
            </a:r>
            <a:r>
              <a:rPr sz="5400" b="1" spc="165" dirty="0">
                <a:solidFill>
                  <a:srgbClr val="0D0D0D"/>
                </a:solidFill>
                <a:latin typeface="Arial"/>
                <a:cs typeface="Arial"/>
              </a:rPr>
              <a:t>BETWEEN </a:t>
            </a:r>
            <a:r>
              <a:rPr sz="5400" b="1" spc="95" dirty="0">
                <a:solidFill>
                  <a:srgbClr val="0D0D0D"/>
                </a:solidFill>
                <a:latin typeface="Arial"/>
                <a:cs typeface="Arial"/>
              </a:rPr>
              <a:t>OD</a:t>
            </a:r>
            <a:r>
              <a:rPr sz="5400" b="1" spc="33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5400" b="1" spc="125" dirty="0">
                <a:solidFill>
                  <a:srgbClr val="0D0D0D"/>
                </a:solidFill>
                <a:latin typeface="Arial"/>
                <a:cs typeface="Arial"/>
              </a:rPr>
              <a:t>AND</a:t>
            </a:r>
            <a:endParaRPr sz="5400">
              <a:latin typeface="Arial"/>
              <a:cs typeface="Arial"/>
            </a:endParaRPr>
          </a:p>
          <a:p>
            <a:pPr marL="2559050">
              <a:lnSpc>
                <a:spcPts val="5185"/>
              </a:lnSpc>
            </a:pPr>
            <a:r>
              <a:rPr sz="5400" b="1" spc="200" dirty="0">
                <a:solidFill>
                  <a:srgbClr val="0D0D0D"/>
                </a:solidFill>
                <a:latin typeface="Arial"/>
                <a:cs typeface="Arial"/>
              </a:rPr>
              <a:t>HRD</a:t>
            </a:r>
            <a:endParaRPr sz="5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96339" y="0"/>
            <a:ext cx="9557004" cy="4614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100203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90" dirty="0"/>
              <a:t>OD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892" y="2223643"/>
            <a:ext cx="8195309" cy="15703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36195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latin typeface="Lucida Sans Unicode"/>
                <a:cs typeface="Lucida Sans Unicode"/>
              </a:rPr>
              <a:t>Involve </a:t>
            </a:r>
            <a:r>
              <a:rPr sz="3200" b="1" dirty="0">
                <a:latin typeface="Lucida Sans Unicode"/>
                <a:cs typeface="Lucida Sans Unicode"/>
              </a:rPr>
              <a:t>groups </a:t>
            </a:r>
            <a:r>
              <a:rPr sz="3200" spc="-5" dirty="0">
                <a:latin typeface="Lucida Sans Unicode"/>
                <a:cs typeface="Lucida Sans Unicode"/>
              </a:rPr>
              <a:t>of people </a:t>
            </a:r>
            <a:r>
              <a:rPr sz="3200" dirty="0">
                <a:latin typeface="Lucida Sans Unicode"/>
                <a:cs typeface="Lucida Sans Unicode"/>
              </a:rPr>
              <a:t>to </a:t>
            </a:r>
            <a:r>
              <a:rPr sz="3200" b="1" dirty="0">
                <a:latin typeface="Lucida Sans Unicode"/>
                <a:cs typeface="Lucida Sans Unicode"/>
              </a:rPr>
              <a:t>maximise  engagement, ownership </a:t>
            </a:r>
            <a:r>
              <a:rPr sz="3200" spc="-5" dirty="0">
                <a:latin typeface="Lucida Sans Unicode"/>
                <a:cs typeface="Lucida Sans Unicode"/>
              </a:rPr>
              <a:t>and</a:t>
            </a:r>
            <a:r>
              <a:rPr sz="3200" spc="-80" dirty="0">
                <a:latin typeface="Lucida Sans Unicode"/>
                <a:cs typeface="Lucida Sans Unicode"/>
              </a:rPr>
              <a:t> </a:t>
            </a:r>
            <a:r>
              <a:rPr sz="3200" b="1" spc="-5" dirty="0">
                <a:latin typeface="Lucida Sans Unicode"/>
                <a:cs typeface="Lucida Sans Unicode"/>
              </a:rPr>
              <a:t>contribution</a:t>
            </a:r>
            <a:endParaRPr sz="3200">
              <a:latin typeface="Lucida Sans Unicode"/>
              <a:cs typeface="Lucida Sans Unicode"/>
            </a:endParaRPr>
          </a:p>
          <a:p>
            <a:pPr marL="48895">
              <a:lnSpc>
                <a:spcPct val="100000"/>
              </a:lnSpc>
              <a:spcBef>
                <a:spcPts val="965"/>
              </a:spcBef>
            </a:pPr>
            <a:r>
              <a:rPr sz="3200" b="1" dirty="0">
                <a:latin typeface="Lucida Sans Unicode"/>
                <a:cs typeface="Lucida Sans Unicode"/>
              </a:rPr>
              <a:t>HR</a:t>
            </a:r>
            <a:r>
              <a:rPr sz="3200" b="1" spc="-15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skill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847089"/>
            <a:ext cx="347472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45" dirty="0">
                <a:solidFill>
                  <a:srgbClr val="0D0D0D"/>
                </a:solidFill>
                <a:latin typeface="Arial"/>
                <a:cs typeface="Arial"/>
              </a:rPr>
              <a:t>HR</a:t>
            </a:r>
            <a:r>
              <a:rPr sz="5000" b="1" spc="12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5000" b="1" spc="75" dirty="0">
                <a:solidFill>
                  <a:srgbClr val="0D0D0D"/>
                </a:solidFill>
                <a:latin typeface="Arial"/>
                <a:cs typeface="Arial"/>
              </a:rPr>
              <a:t>SKILLS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6209030" cy="187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3200" b="1" spc="-5" dirty="0">
                <a:latin typeface="Lucida Sans Unicode"/>
                <a:cs typeface="Lucida Sans Unicode"/>
              </a:rPr>
              <a:t>Collecting, analysing </a:t>
            </a:r>
            <a:r>
              <a:rPr sz="3200" spc="-5" dirty="0">
                <a:latin typeface="Lucida Sans Unicode"/>
                <a:cs typeface="Lucida Sans Unicode"/>
              </a:rPr>
              <a:t>data  </a:t>
            </a:r>
            <a:r>
              <a:rPr sz="3200" b="1" dirty="0">
                <a:latin typeface="Lucida Sans Unicode"/>
                <a:cs typeface="Lucida Sans Unicode"/>
              </a:rPr>
              <a:t>Acting </a:t>
            </a:r>
            <a:r>
              <a:rPr sz="3200" dirty="0">
                <a:latin typeface="Lucida Sans Unicode"/>
                <a:cs typeface="Lucida Sans Unicode"/>
              </a:rPr>
              <a:t>on </a:t>
            </a:r>
            <a:r>
              <a:rPr sz="3200" spc="-5" dirty="0">
                <a:latin typeface="Lucida Sans Unicode"/>
                <a:cs typeface="Lucida Sans Unicode"/>
              </a:rPr>
              <a:t>data and information  </a:t>
            </a:r>
            <a:r>
              <a:rPr sz="3200" dirty="0">
                <a:latin typeface="Lucida Sans Unicode"/>
                <a:cs typeface="Lucida Sans Unicode"/>
              </a:rPr>
              <a:t>Provide </a:t>
            </a:r>
            <a:r>
              <a:rPr sz="3200" b="1" dirty="0">
                <a:latin typeface="Lucida Sans Unicode"/>
                <a:cs typeface="Lucida Sans Unicode"/>
              </a:rPr>
              <a:t>insight </a:t>
            </a:r>
            <a:r>
              <a:rPr sz="3200" spc="-5" dirty="0">
                <a:latin typeface="Lucida Sans Unicode"/>
                <a:cs typeface="Lucida Sans Unicode"/>
              </a:rPr>
              <a:t>across</a:t>
            </a:r>
            <a:r>
              <a:rPr sz="3200" spc="-7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business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100203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90" dirty="0"/>
              <a:t>OD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6744970" cy="125984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3200" spc="-5" dirty="0">
                <a:latin typeface="Lucida Sans Unicode"/>
                <a:cs typeface="Lucida Sans Unicode"/>
              </a:rPr>
              <a:t>Managed </a:t>
            </a:r>
            <a:r>
              <a:rPr sz="3200" dirty="0">
                <a:latin typeface="Lucida Sans Unicode"/>
                <a:cs typeface="Lucida Sans Unicode"/>
              </a:rPr>
              <a:t>from </a:t>
            </a:r>
            <a:r>
              <a:rPr sz="3200" b="1" dirty="0">
                <a:latin typeface="Lucida Sans Unicode"/>
                <a:cs typeface="Lucida Sans Unicode"/>
              </a:rPr>
              <a:t>board</a:t>
            </a:r>
            <a:r>
              <a:rPr sz="3200" b="1" spc="-70" dirty="0">
                <a:latin typeface="Lucida Sans Unicode"/>
                <a:cs typeface="Lucida Sans Unicode"/>
              </a:rPr>
              <a:t> </a:t>
            </a:r>
            <a:r>
              <a:rPr sz="3200" b="1" spc="5" dirty="0">
                <a:latin typeface="Lucida Sans Unicode"/>
                <a:cs typeface="Lucida Sans Unicode"/>
              </a:rPr>
              <a:t>level</a:t>
            </a: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3200" spc="-5" dirty="0">
                <a:latin typeface="Lucida Sans Unicode"/>
                <a:cs typeface="Lucida Sans Unicode"/>
              </a:rPr>
              <a:t>Reach across </a:t>
            </a:r>
            <a:r>
              <a:rPr sz="3200" b="1" dirty="0">
                <a:latin typeface="Lucida Sans Unicode"/>
                <a:cs typeface="Lucida Sans Unicode"/>
              </a:rPr>
              <a:t>all areas of</a:t>
            </a:r>
            <a:r>
              <a:rPr sz="3200" b="1" spc="-5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business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51796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80" dirty="0"/>
              <a:t>DELIVERING</a:t>
            </a:r>
            <a:r>
              <a:rPr sz="5000" spc="140" dirty="0"/>
              <a:t> </a:t>
            </a:r>
            <a:r>
              <a:rPr sz="5000" spc="45" dirty="0"/>
              <a:t>OD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057452" y="2122585"/>
            <a:ext cx="5790565" cy="18542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900"/>
              </a:spcBef>
            </a:pPr>
            <a:r>
              <a:rPr sz="3200" b="1" dirty="0">
                <a:latin typeface="Lucida Sans Unicode"/>
                <a:cs typeface="Lucida Sans Unicode"/>
              </a:rPr>
              <a:t>Many</a:t>
            </a:r>
            <a:r>
              <a:rPr sz="3200" b="1" spc="-35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ways</a:t>
            </a:r>
            <a:endParaRPr sz="3200">
              <a:latin typeface="Lucida Sans Unicode"/>
              <a:cs typeface="Lucida Sans Unicode"/>
            </a:endParaRPr>
          </a:p>
          <a:p>
            <a:pPr marL="336550" indent="-324485">
              <a:lnSpc>
                <a:spcPct val="100000"/>
              </a:lnSpc>
              <a:spcBef>
                <a:spcPts val="870"/>
              </a:spcBef>
              <a:buClr>
                <a:srgbClr val="1CACE3"/>
              </a:buClr>
              <a:buSzPct val="92537"/>
              <a:buFont typeface="Wingdings"/>
              <a:buChar char=""/>
              <a:tabLst>
                <a:tab pos="337185" algn="l"/>
              </a:tabLst>
            </a:pPr>
            <a:r>
              <a:rPr sz="3350" i="1" spc="-100" dirty="0">
                <a:latin typeface="Lucida Sans Unicode"/>
                <a:cs typeface="Lucida Sans Unicode"/>
              </a:rPr>
              <a:t>HR </a:t>
            </a:r>
            <a:r>
              <a:rPr sz="3350" i="1" spc="-85" dirty="0">
                <a:latin typeface="Lucida Sans Unicode"/>
                <a:cs typeface="Lucida Sans Unicode"/>
              </a:rPr>
              <a:t>take</a:t>
            </a:r>
            <a:r>
              <a:rPr sz="3350" i="1" spc="-10" dirty="0">
                <a:latin typeface="Lucida Sans Unicode"/>
                <a:cs typeface="Lucida Sans Unicode"/>
              </a:rPr>
              <a:t> </a:t>
            </a:r>
            <a:r>
              <a:rPr sz="3350" i="1" spc="-80" dirty="0">
                <a:latin typeface="Lucida Sans Unicode"/>
                <a:cs typeface="Lucida Sans Unicode"/>
              </a:rPr>
              <a:t>lead</a:t>
            </a:r>
            <a:endParaRPr sz="3350">
              <a:latin typeface="Lucida Sans Unicode"/>
              <a:cs typeface="Lucida Sans Unicode"/>
            </a:endParaRPr>
          </a:p>
          <a:p>
            <a:pPr marL="336550" indent="-324485">
              <a:lnSpc>
                <a:spcPct val="100000"/>
              </a:lnSpc>
              <a:spcBef>
                <a:spcPts val="840"/>
              </a:spcBef>
              <a:buClr>
                <a:srgbClr val="1CACE3"/>
              </a:buClr>
              <a:buSzPct val="92537"/>
              <a:buFont typeface="Wingdings"/>
              <a:buChar char=""/>
              <a:tabLst>
                <a:tab pos="337185" algn="l"/>
              </a:tabLst>
            </a:pPr>
            <a:r>
              <a:rPr sz="3350" i="1" spc="-75" dirty="0">
                <a:latin typeface="Lucida Sans Unicode"/>
                <a:cs typeface="Lucida Sans Unicode"/>
              </a:rPr>
              <a:t>Multi-disciplinary</a:t>
            </a:r>
            <a:r>
              <a:rPr sz="3350" i="1" spc="-114" dirty="0">
                <a:latin typeface="Lucida Sans Unicode"/>
                <a:cs typeface="Lucida Sans Unicode"/>
              </a:rPr>
              <a:t> </a:t>
            </a:r>
            <a:r>
              <a:rPr sz="3350" i="1" spc="-90" dirty="0">
                <a:latin typeface="Lucida Sans Unicode"/>
                <a:cs typeface="Lucida Sans Unicode"/>
              </a:rPr>
              <a:t>approach</a:t>
            </a:r>
            <a:endParaRPr sz="33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7452" y="4052026"/>
            <a:ext cx="8622665" cy="540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36550" indent="-324485">
              <a:lnSpc>
                <a:spcPct val="100000"/>
              </a:lnSpc>
              <a:spcBef>
                <a:spcPts val="125"/>
              </a:spcBef>
              <a:buClr>
                <a:srgbClr val="1CACE3"/>
              </a:buClr>
              <a:buSzPct val="92537"/>
              <a:buFont typeface="Wingdings"/>
              <a:buChar char=""/>
              <a:tabLst>
                <a:tab pos="337185" algn="l"/>
              </a:tabLst>
            </a:pPr>
            <a:r>
              <a:rPr sz="3350" i="1" spc="-100" dirty="0">
                <a:latin typeface="Lucida Sans Unicode"/>
                <a:cs typeface="Lucida Sans Unicode"/>
              </a:rPr>
              <a:t>HR </a:t>
            </a:r>
            <a:r>
              <a:rPr sz="3350" i="1" spc="-95" dirty="0">
                <a:latin typeface="Lucida Sans Unicode"/>
                <a:cs typeface="Lucida Sans Unicode"/>
              </a:rPr>
              <a:t>and </a:t>
            </a:r>
            <a:r>
              <a:rPr sz="3350" i="1" spc="-120" dirty="0">
                <a:latin typeface="Lucida Sans Unicode"/>
                <a:cs typeface="Lucida Sans Unicode"/>
              </a:rPr>
              <a:t>OD </a:t>
            </a:r>
            <a:r>
              <a:rPr sz="3350" i="1" spc="-90" dirty="0">
                <a:latin typeface="Lucida Sans Unicode"/>
                <a:cs typeface="Lucida Sans Unicode"/>
              </a:rPr>
              <a:t>work </a:t>
            </a:r>
            <a:r>
              <a:rPr sz="3350" i="1" spc="-80" dirty="0">
                <a:latin typeface="Lucida Sans Unicode"/>
                <a:cs typeface="Lucida Sans Unicode"/>
              </a:rPr>
              <a:t>together </a:t>
            </a:r>
            <a:r>
              <a:rPr sz="3350" i="1" spc="-75" dirty="0">
                <a:latin typeface="Lucida Sans Unicode"/>
                <a:cs typeface="Lucida Sans Unicode"/>
              </a:rPr>
              <a:t>to </a:t>
            </a:r>
            <a:r>
              <a:rPr sz="3350" i="1" spc="-85" dirty="0">
                <a:latin typeface="Lucida Sans Unicode"/>
                <a:cs typeface="Lucida Sans Unicode"/>
              </a:rPr>
              <a:t>develop</a:t>
            </a:r>
            <a:r>
              <a:rPr sz="3350" i="1" spc="165" dirty="0">
                <a:latin typeface="Lucida Sans Unicode"/>
                <a:cs typeface="Lucida Sans Unicode"/>
              </a:rPr>
              <a:t> </a:t>
            </a:r>
            <a:r>
              <a:rPr sz="3350" i="1" spc="-85" dirty="0">
                <a:latin typeface="Lucida Sans Unicode"/>
                <a:cs typeface="Lucida Sans Unicode"/>
              </a:rPr>
              <a:t>long</a:t>
            </a:r>
            <a:endParaRPr sz="33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8892" y="4358921"/>
            <a:ext cx="8801735" cy="172466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3350" i="1" spc="-90" dirty="0">
                <a:latin typeface="Lucida Sans Unicode"/>
                <a:cs typeface="Lucida Sans Unicode"/>
              </a:rPr>
              <a:t>term </a:t>
            </a:r>
            <a:r>
              <a:rPr sz="3350" i="1" spc="-75" dirty="0">
                <a:latin typeface="Lucida Sans Unicode"/>
                <a:cs typeface="Lucida Sans Unicode"/>
              </a:rPr>
              <a:t>strategic</a:t>
            </a:r>
            <a:r>
              <a:rPr sz="3350" i="1" spc="-15" dirty="0">
                <a:latin typeface="Lucida Sans Unicode"/>
                <a:cs typeface="Lucida Sans Unicode"/>
              </a:rPr>
              <a:t> </a:t>
            </a:r>
            <a:r>
              <a:rPr sz="3350" i="1" spc="-80" dirty="0">
                <a:latin typeface="Lucida Sans Unicode"/>
                <a:cs typeface="Lucida Sans Unicode"/>
              </a:rPr>
              <a:t>view</a:t>
            </a:r>
            <a:endParaRPr sz="3350">
              <a:latin typeface="Lucida Sans Unicode"/>
              <a:cs typeface="Lucida Sans Unicode"/>
            </a:endParaRPr>
          </a:p>
          <a:p>
            <a:pPr marL="12700" marR="5080" indent="36195">
              <a:lnSpc>
                <a:spcPts val="3460"/>
              </a:lnSpc>
              <a:spcBef>
                <a:spcPts val="1425"/>
              </a:spcBef>
            </a:pPr>
            <a:r>
              <a:rPr sz="3200" dirty="0">
                <a:latin typeface="Lucida Sans Unicode"/>
                <a:cs typeface="Lucida Sans Unicode"/>
              </a:rPr>
              <a:t>OD </a:t>
            </a:r>
            <a:r>
              <a:rPr sz="3200" spc="-5" dirty="0">
                <a:latin typeface="Lucida Sans Unicode"/>
                <a:cs typeface="Lucida Sans Unicode"/>
              </a:rPr>
              <a:t>activities </a:t>
            </a:r>
            <a:r>
              <a:rPr sz="3200" dirty="0">
                <a:latin typeface="Lucida Sans Unicode"/>
                <a:cs typeface="Lucida Sans Unicode"/>
              </a:rPr>
              <a:t>supported </a:t>
            </a:r>
            <a:r>
              <a:rPr sz="3200" spc="-5" dirty="0">
                <a:latin typeface="Lucida Sans Unicode"/>
                <a:cs typeface="Lucida Sans Unicode"/>
              </a:rPr>
              <a:t>and </a:t>
            </a:r>
            <a:r>
              <a:rPr sz="3200" dirty="0">
                <a:latin typeface="Lucida Sans Unicode"/>
                <a:cs typeface="Lucida Sans Unicode"/>
              </a:rPr>
              <a:t>underpinned </a:t>
            </a:r>
            <a:r>
              <a:rPr sz="3200" spc="-5" dirty="0">
                <a:latin typeface="Lucida Sans Unicode"/>
                <a:cs typeface="Lucida Sans Unicode"/>
              </a:rPr>
              <a:t>by  </a:t>
            </a:r>
            <a:r>
              <a:rPr sz="3200" b="1" dirty="0">
                <a:latin typeface="Lucida Sans Unicode"/>
                <a:cs typeface="Lucida Sans Unicode"/>
              </a:rPr>
              <a:t>people management</a:t>
            </a:r>
            <a:r>
              <a:rPr sz="3200" b="1" spc="-65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practice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847089"/>
            <a:ext cx="67310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45" dirty="0">
                <a:solidFill>
                  <a:srgbClr val="0D0D0D"/>
                </a:solidFill>
                <a:latin typeface="Arial"/>
                <a:cs typeface="Arial"/>
              </a:rPr>
              <a:t>HR</a:t>
            </a:r>
            <a:r>
              <a:rPr sz="5000" b="1" spc="1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5000" b="1" spc="85" dirty="0">
                <a:solidFill>
                  <a:srgbClr val="0D0D0D"/>
                </a:solidFill>
                <a:latin typeface="Arial"/>
                <a:cs typeface="Arial"/>
              </a:rPr>
              <a:t>PROFESSIONALS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3467100" cy="187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3200" spc="-5" dirty="0">
                <a:latin typeface="Lucida Sans Unicode"/>
                <a:cs typeface="Lucida Sans Unicode"/>
              </a:rPr>
              <a:t>Business </a:t>
            </a:r>
            <a:r>
              <a:rPr sz="3200" b="1" dirty="0">
                <a:latin typeface="Lucida Sans Unicode"/>
                <a:cs typeface="Lucida Sans Unicode"/>
              </a:rPr>
              <a:t>partner  </a:t>
            </a:r>
            <a:r>
              <a:rPr sz="3200" dirty="0">
                <a:latin typeface="Lucida Sans Unicode"/>
                <a:cs typeface="Lucida Sans Unicode"/>
              </a:rPr>
              <a:t>Guide</a:t>
            </a:r>
            <a:r>
              <a:rPr sz="3200" spc="-70" dirty="0">
                <a:latin typeface="Lucida Sans Unicode"/>
                <a:cs typeface="Lucida Sans Unicode"/>
              </a:rPr>
              <a:t> </a:t>
            </a:r>
            <a:r>
              <a:rPr sz="3200" b="1" spc="-5" dirty="0">
                <a:latin typeface="Lucida Sans Unicode"/>
                <a:cs typeface="Lucida Sans Unicode"/>
              </a:rPr>
              <a:t>behaviours  </a:t>
            </a:r>
            <a:r>
              <a:rPr sz="3200" spc="-5" dirty="0">
                <a:latin typeface="Lucida Sans Unicode"/>
                <a:cs typeface="Lucida Sans Unicode"/>
              </a:rPr>
              <a:t>Reinforce</a:t>
            </a:r>
            <a:r>
              <a:rPr sz="3200" spc="-2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values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35191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65" dirty="0"/>
              <a:t>OVERVIEW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057452" y="2095113"/>
            <a:ext cx="8744585" cy="249301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1115"/>
              </a:spcBef>
              <a:buClr>
                <a:srgbClr val="1CACE3"/>
              </a:buClr>
              <a:buAutoNum type="arabicPeriod"/>
              <a:tabLst>
                <a:tab pos="528320" algn="l"/>
              </a:tabLst>
            </a:pPr>
            <a:r>
              <a:rPr sz="3200" spc="-5" dirty="0">
                <a:latin typeface="Lucida Sans Unicode"/>
                <a:cs typeface="Lucida Sans Unicode"/>
              </a:rPr>
              <a:t>What is Organizational Development</a:t>
            </a:r>
            <a:r>
              <a:rPr sz="3200" spc="-1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(OD)</a:t>
            </a:r>
            <a:endParaRPr sz="32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1019"/>
              </a:spcBef>
              <a:buClr>
                <a:srgbClr val="1CACE3"/>
              </a:buClr>
              <a:buAutoNum type="arabicPeriod"/>
              <a:tabLst>
                <a:tab pos="528320" algn="l"/>
              </a:tabLst>
            </a:pPr>
            <a:r>
              <a:rPr sz="3200" dirty="0">
                <a:latin typeface="Lucida Sans Unicode"/>
                <a:cs typeface="Lucida Sans Unicode"/>
              </a:rPr>
              <a:t>OD in</a:t>
            </a:r>
            <a:r>
              <a:rPr sz="3200" spc="-5" dirty="0">
                <a:latin typeface="Lucida Sans Unicode"/>
                <a:cs typeface="Lucida Sans Unicode"/>
              </a:rPr>
              <a:t> Practice</a:t>
            </a:r>
            <a:endParaRPr sz="32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1019"/>
              </a:spcBef>
              <a:buClr>
                <a:srgbClr val="1CACE3"/>
              </a:buClr>
              <a:buAutoNum type="arabicPeriod"/>
              <a:tabLst>
                <a:tab pos="528320" algn="l"/>
              </a:tabLst>
            </a:pPr>
            <a:r>
              <a:rPr sz="3200" spc="-5" dirty="0">
                <a:latin typeface="Lucida Sans Unicode"/>
                <a:cs typeface="Lucida Sans Unicode"/>
              </a:rPr>
              <a:t>Relationship between </a:t>
            </a:r>
            <a:r>
              <a:rPr sz="3200" dirty="0">
                <a:latin typeface="Lucida Sans Unicode"/>
                <a:cs typeface="Lucida Sans Unicode"/>
              </a:rPr>
              <a:t>HRD </a:t>
            </a:r>
            <a:r>
              <a:rPr sz="3200" spc="-5" dirty="0">
                <a:latin typeface="Lucida Sans Unicode"/>
                <a:cs typeface="Lucida Sans Unicode"/>
              </a:rPr>
              <a:t>and</a:t>
            </a:r>
            <a:r>
              <a:rPr sz="3200" spc="-45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OD</a:t>
            </a:r>
            <a:endParaRPr sz="3200">
              <a:latin typeface="Lucida Sans Unicode"/>
              <a:cs typeface="Lucida Sans Unicode"/>
            </a:endParaRPr>
          </a:p>
          <a:p>
            <a:pPr marL="527685" indent="-515620">
              <a:lnSpc>
                <a:spcPct val="100000"/>
              </a:lnSpc>
              <a:spcBef>
                <a:spcPts val="1010"/>
              </a:spcBef>
              <a:buClr>
                <a:srgbClr val="1CACE3"/>
              </a:buClr>
              <a:buAutoNum type="arabicPeriod"/>
              <a:tabLst>
                <a:tab pos="528320" algn="l"/>
              </a:tabLst>
            </a:pPr>
            <a:r>
              <a:rPr sz="3200" dirty="0">
                <a:latin typeface="Lucida Sans Unicode"/>
                <a:cs typeface="Lucida Sans Unicode"/>
              </a:rPr>
              <a:t>OD</a:t>
            </a:r>
            <a:r>
              <a:rPr sz="3200" spc="-5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Practitioner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100203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90" dirty="0"/>
              <a:t>OD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85468" y="2122585"/>
            <a:ext cx="5368925" cy="24701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21400"/>
              </a:lnSpc>
              <a:spcBef>
                <a:spcPts val="75"/>
              </a:spcBef>
            </a:pPr>
            <a:r>
              <a:rPr sz="3200" spc="-5" dirty="0">
                <a:latin typeface="Lucida Sans Unicode"/>
                <a:cs typeface="Lucida Sans Unicode"/>
              </a:rPr>
              <a:t>Develop </a:t>
            </a:r>
            <a:r>
              <a:rPr sz="3200" b="1" dirty="0">
                <a:latin typeface="Lucida Sans Unicode"/>
                <a:cs typeface="Lucida Sans Unicode"/>
              </a:rPr>
              <a:t>HR’s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strategic</a:t>
            </a:r>
            <a:r>
              <a:rPr sz="3200" b="1" u="heavy" spc="-110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Lucida Sans Unicode"/>
                <a:cs typeface="Lucida Sans Unicode"/>
              </a:rPr>
              <a:t>role </a:t>
            </a:r>
            <a:r>
              <a:rPr sz="3200" b="1" dirty="0">
                <a:latin typeface="Lucida Sans Unicode"/>
                <a:cs typeface="Lucida Sans Unicode"/>
              </a:rPr>
              <a:t> </a:t>
            </a:r>
            <a:r>
              <a:rPr sz="3350" i="1" spc="-80" dirty="0">
                <a:latin typeface="Lucida Sans Unicode"/>
                <a:cs typeface="Lucida Sans Unicode"/>
              </a:rPr>
              <a:t>Organisational </a:t>
            </a:r>
            <a:r>
              <a:rPr sz="3350" b="1" i="1" spc="-90" dirty="0">
                <a:latin typeface="Lucida Sans Unicode"/>
                <a:cs typeface="Lucida Sans Unicode"/>
              </a:rPr>
              <a:t>change  </a:t>
            </a:r>
            <a:r>
              <a:rPr sz="3350" i="1" spc="-80" dirty="0">
                <a:latin typeface="Lucida Sans Unicode"/>
                <a:cs typeface="Lucida Sans Unicode"/>
              </a:rPr>
              <a:t>Organisational </a:t>
            </a:r>
            <a:r>
              <a:rPr sz="3350" b="1" i="1" spc="-75" dirty="0">
                <a:latin typeface="Lucida Sans Unicode"/>
                <a:cs typeface="Lucida Sans Unicode"/>
              </a:rPr>
              <a:t>culture  </a:t>
            </a:r>
            <a:r>
              <a:rPr sz="3350" i="1" spc="-85" dirty="0">
                <a:latin typeface="Lucida Sans Unicode"/>
                <a:cs typeface="Lucida Sans Unicode"/>
              </a:rPr>
              <a:t>Employee</a:t>
            </a:r>
            <a:r>
              <a:rPr sz="3350" i="1" spc="-70" dirty="0">
                <a:latin typeface="Lucida Sans Unicode"/>
                <a:cs typeface="Lucida Sans Unicode"/>
              </a:rPr>
              <a:t> </a:t>
            </a:r>
            <a:r>
              <a:rPr sz="3350" b="1" i="1" spc="-90" dirty="0">
                <a:latin typeface="Lucida Sans Unicode"/>
                <a:cs typeface="Lucida Sans Unicode"/>
              </a:rPr>
              <a:t>engagement</a:t>
            </a:r>
            <a:endParaRPr sz="33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847089"/>
            <a:ext cx="100203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90" dirty="0">
                <a:solidFill>
                  <a:srgbClr val="0D0D0D"/>
                </a:solidFill>
                <a:latin typeface="Arial"/>
                <a:cs typeface="Arial"/>
              </a:rPr>
              <a:t>OD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4436745" cy="125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3200" dirty="0">
                <a:latin typeface="Lucida Sans Unicode"/>
                <a:cs typeface="Lucida Sans Unicode"/>
              </a:rPr>
              <a:t>Do not </a:t>
            </a:r>
            <a:r>
              <a:rPr sz="3200" b="1" dirty="0">
                <a:latin typeface="Lucida Sans Unicode"/>
                <a:cs typeface="Lucida Sans Unicode"/>
              </a:rPr>
              <a:t>replace </a:t>
            </a:r>
            <a:r>
              <a:rPr sz="3200" dirty="0">
                <a:latin typeface="Lucida Sans Unicode"/>
                <a:cs typeface="Lucida Sans Unicode"/>
              </a:rPr>
              <a:t>HR  </a:t>
            </a:r>
            <a:r>
              <a:rPr sz="3200" spc="-5" dirty="0">
                <a:latin typeface="Lucida Sans Unicode"/>
                <a:cs typeface="Lucida Sans Unicode"/>
              </a:rPr>
              <a:t>Draw </a:t>
            </a:r>
            <a:r>
              <a:rPr sz="3200" dirty="0">
                <a:latin typeface="Lucida Sans Unicode"/>
                <a:cs typeface="Lucida Sans Unicode"/>
              </a:rPr>
              <a:t>on </a:t>
            </a:r>
            <a:r>
              <a:rPr sz="3200" b="1" dirty="0">
                <a:latin typeface="Lucida Sans Unicode"/>
                <a:cs typeface="Lucida Sans Unicode"/>
              </a:rPr>
              <a:t>HR</a:t>
            </a:r>
            <a:r>
              <a:rPr sz="3200" b="1" spc="-9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processes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847089"/>
            <a:ext cx="100203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90" dirty="0">
                <a:solidFill>
                  <a:srgbClr val="0D0D0D"/>
                </a:solidFill>
                <a:latin typeface="Arial"/>
                <a:cs typeface="Arial"/>
              </a:rPr>
              <a:t>OD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7217409" cy="125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3200" b="1" dirty="0">
                <a:latin typeface="Lucida Sans Unicode"/>
                <a:cs typeface="Lucida Sans Unicode"/>
              </a:rPr>
              <a:t>People and </a:t>
            </a:r>
            <a:r>
              <a:rPr sz="3200" b="1" spc="-5" dirty="0">
                <a:latin typeface="Lucida Sans Unicode"/>
                <a:cs typeface="Lucida Sans Unicode"/>
              </a:rPr>
              <a:t>problem-centred </a:t>
            </a:r>
            <a:r>
              <a:rPr sz="3200" spc="-5" dirty="0">
                <a:latin typeface="Lucida Sans Unicode"/>
                <a:cs typeface="Lucida Sans Unicode"/>
              </a:rPr>
              <a:t>activity  </a:t>
            </a:r>
            <a:r>
              <a:rPr sz="3200" b="1" dirty="0">
                <a:latin typeface="Lucida Sans Unicode"/>
                <a:cs typeface="Lucida Sans Unicode"/>
              </a:rPr>
              <a:t>People </a:t>
            </a:r>
            <a:r>
              <a:rPr sz="3200" b="1" spc="5" dirty="0">
                <a:latin typeface="Lucida Sans Unicode"/>
                <a:cs typeface="Lucida Sans Unicode"/>
              </a:rPr>
              <a:t>data </a:t>
            </a:r>
            <a:r>
              <a:rPr sz="3200" dirty="0">
                <a:latin typeface="Lucida Sans Unicode"/>
                <a:cs typeface="Lucida Sans Unicode"/>
              </a:rPr>
              <a:t>to </a:t>
            </a:r>
            <a:r>
              <a:rPr sz="3200" spc="-5" dirty="0">
                <a:latin typeface="Lucida Sans Unicode"/>
                <a:cs typeface="Lucida Sans Unicode"/>
              </a:rPr>
              <a:t>diagnose</a:t>
            </a:r>
            <a:r>
              <a:rPr sz="3200" spc="-8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issues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030" y="5204256"/>
            <a:ext cx="704595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00" dirty="0">
                <a:solidFill>
                  <a:srgbClr val="0D0D0D"/>
                </a:solidFill>
                <a:latin typeface="Arial"/>
                <a:cs typeface="Arial"/>
              </a:rPr>
              <a:t>4. </a:t>
            </a:r>
            <a:r>
              <a:rPr sz="5000" b="1" spc="95" dirty="0">
                <a:solidFill>
                  <a:srgbClr val="0D0D0D"/>
                </a:solidFill>
                <a:latin typeface="Arial"/>
                <a:cs typeface="Arial"/>
              </a:rPr>
              <a:t>OD</a:t>
            </a:r>
            <a:r>
              <a:rPr sz="5000" b="1" spc="56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5000" b="1" spc="180" dirty="0">
                <a:solidFill>
                  <a:srgbClr val="0D0D0D"/>
                </a:solidFill>
                <a:latin typeface="Arial"/>
                <a:cs typeface="Arial"/>
              </a:rPr>
              <a:t>PRACTITIONER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80103" y="0"/>
            <a:ext cx="3159252" cy="4578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60839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45" dirty="0"/>
              <a:t>OD</a:t>
            </a:r>
            <a:r>
              <a:rPr sz="5000" spc="100" dirty="0"/>
              <a:t> </a:t>
            </a:r>
            <a:r>
              <a:rPr sz="5000" spc="85" dirty="0"/>
              <a:t>PRACTITIONER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892" y="2095113"/>
            <a:ext cx="8891905" cy="2931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 marR="1973580" algn="just">
              <a:lnSpc>
                <a:spcPct val="126600"/>
              </a:lnSpc>
              <a:spcBef>
                <a:spcPts val="95"/>
              </a:spcBef>
            </a:pPr>
            <a:r>
              <a:rPr sz="3200" spc="-5" dirty="0">
                <a:latin typeface="Lucida Sans Unicode"/>
                <a:cs typeface="Lucida Sans Unicode"/>
              </a:rPr>
              <a:t>Bringing </a:t>
            </a:r>
            <a:r>
              <a:rPr sz="3200" b="1" dirty="0">
                <a:latin typeface="Lucida Sans Unicode"/>
                <a:cs typeface="Lucida Sans Unicode"/>
              </a:rPr>
              <a:t>whole </a:t>
            </a:r>
            <a:r>
              <a:rPr sz="3200" b="1" spc="5" dirty="0">
                <a:latin typeface="Lucida Sans Unicode"/>
                <a:cs typeface="Lucida Sans Unicode"/>
              </a:rPr>
              <a:t>self </a:t>
            </a:r>
            <a:r>
              <a:rPr sz="3200" dirty="0">
                <a:latin typeface="Lucida Sans Unicode"/>
                <a:cs typeface="Lucida Sans Unicode"/>
              </a:rPr>
              <a:t>to </a:t>
            </a:r>
            <a:r>
              <a:rPr sz="3200" spc="-5" dirty="0">
                <a:latin typeface="Lucida Sans Unicode"/>
                <a:cs typeface="Lucida Sans Unicode"/>
              </a:rPr>
              <a:t>task in </a:t>
            </a:r>
            <a:r>
              <a:rPr sz="3200" dirty="0">
                <a:latin typeface="Lucida Sans Unicode"/>
                <a:cs typeface="Lucida Sans Unicode"/>
              </a:rPr>
              <a:t>hand  </a:t>
            </a:r>
            <a:r>
              <a:rPr sz="3200" spc="-5" dirty="0">
                <a:latin typeface="Lucida Sans Unicode"/>
                <a:cs typeface="Lucida Sans Unicode"/>
              </a:rPr>
              <a:t>Build reputation </a:t>
            </a:r>
            <a:r>
              <a:rPr sz="3200" dirty="0">
                <a:latin typeface="Lucida Sans Unicode"/>
                <a:cs typeface="Lucida Sans Unicode"/>
              </a:rPr>
              <a:t>as </a:t>
            </a:r>
            <a:r>
              <a:rPr sz="3200" b="1" dirty="0">
                <a:latin typeface="Lucida Sans Unicode"/>
                <a:cs typeface="Lucida Sans Unicode"/>
              </a:rPr>
              <a:t>trusted advisor  Advocate </a:t>
            </a:r>
            <a:r>
              <a:rPr sz="3200" spc="-5" dirty="0">
                <a:latin typeface="Lucida Sans Unicode"/>
                <a:cs typeface="Lucida Sans Unicode"/>
              </a:rPr>
              <a:t>of</a:t>
            </a:r>
            <a:r>
              <a:rPr sz="3200" spc="-4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development</a:t>
            </a:r>
            <a:endParaRPr sz="3200">
              <a:latin typeface="Lucida Sans Unicode"/>
              <a:cs typeface="Lucida Sans Unicode"/>
            </a:endParaRPr>
          </a:p>
          <a:p>
            <a:pPr marL="12700" marR="5080" indent="36195" algn="just">
              <a:lnSpc>
                <a:spcPts val="3460"/>
              </a:lnSpc>
              <a:spcBef>
                <a:spcPts val="1440"/>
              </a:spcBef>
            </a:pPr>
            <a:r>
              <a:rPr sz="3200" dirty="0">
                <a:latin typeface="Lucida Sans Unicode"/>
                <a:cs typeface="Lucida Sans Unicode"/>
              </a:rPr>
              <a:t>Continuously </a:t>
            </a:r>
            <a:r>
              <a:rPr sz="3200" b="1" dirty="0">
                <a:latin typeface="Lucida Sans Unicode"/>
                <a:cs typeface="Lucida Sans Unicode"/>
              </a:rPr>
              <a:t>improving </a:t>
            </a:r>
            <a:r>
              <a:rPr sz="3200" spc="-5" dirty="0">
                <a:latin typeface="Lucida Sans Unicode"/>
                <a:cs typeface="Lucida Sans Unicode"/>
              </a:rPr>
              <a:t>and </a:t>
            </a:r>
            <a:r>
              <a:rPr sz="3200" b="1" spc="-5" dirty="0">
                <a:latin typeface="Lucida Sans Unicode"/>
                <a:cs typeface="Lucida Sans Unicode"/>
              </a:rPr>
              <a:t>developing </a:t>
            </a:r>
            <a:r>
              <a:rPr sz="3200" spc="-5" dirty="0">
                <a:latin typeface="Lucida Sans Unicode"/>
                <a:cs typeface="Lucida Sans Unicode"/>
              </a:rPr>
              <a:t>own  </a:t>
            </a:r>
            <a:r>
              <a:rPr sz="3200" dirty="0">
                <a:latin typeface="Lucida Sans Unicode"/>
                <a:cs typeface="Lucida Sans Unicode"/>
              </a:rPr>
              <a:t>learning and understanding of</a:t>
            </a:r>
            <a:r>
              <a:rPr sz="3200" spc="-8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practice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67564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60" dirty="0"/>
              <a:t>KEY</a:t>
            </a:r>
            <a:r>
              <a:rPr sz="5000" spc="75" dirty="0"/>
              <a:t> </a:t>
            </a:r>
            <a:r>
              <a:rPr sz="5000" spc="80" dirty="0"/>
              <a:t>COMPETENCIES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8047355" cy="2493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2825">
              <a:lnSpc>
                <a:spcPct val="126600"/>
              </a:lnSpc>
              <a:spcBef>
                <a:spcPts val="95"/>
              </a:spcBef>
            </a:pPr>
            <a:r>
              <a:rPr sz="3200" spc="-5" dirty="0">
                <a:latin typeface="Lucida Sans Unicode"/>
                <a:cs typeface="Lucida Sans Unicode"/>
              </a:rPr>
              <a:t>Theoretical and Technical </a:t>
            </a:r>
            <a:r>
              <a:rPr sz="3200" b="1" spc="-5" dirty="0">
                <a:latin typeface="Lucida Sans Unicode"/>
                <a:cs typeface="Lucida Sans Unicode"/>
              </a:rPr>
              <a:t>expertise  </a:t>
            </a:r>
            <a:r>
              <a:rPr sz="3200" b="1" dirty="0">
                <a:latin typeface="Lucida Sans Unicode"/>
                <a:cs typeface="Lucida Sans Unicode"/>
              </a:rPr>
              <a:t>Influencing</a:t>
            </a:r>
            <a:r>
              <a:rPr sz="3200" b="1" spc="-4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Skills</a:t>
            </a: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3200" dirty="0">
                <a:latin typeface="Lucida Sans Unicode"/>
                <a:cs typeface="Lucida Sans Unicode"/>
              </a:rPr>
              <a:t>Energise</a:t>
            </a:r>
            <a:r>
              <a:rPr sz="3200" spc="-10" dirty="0">
                <a:latin typeface="Lucida Sans Unicode"/>
                <a:cs typeface="Lucida Sans Unicode"/>
              </a:rPr>
              <a:t> </a:t>
            </a:r>
            <a:r>
              <a:rPr sz="3200" b="1" spc="5" dirty="0">
                <a:latin typeface="Lucida Sans Unicode"/>
                <a:cs typeface="Lucida Sans Unicode"/>
              </a:rPr>
              <a:t>engagement</a:t>
            </a: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3200" spc="-5" dirty="0">
                <a:latin typeface="Lucida Sans Unicode"/>
                <a:cs typeface="Lucida Sans Unicode"/>
              </a:rPr>
              <a:t>Innovative, </a:t>
            </a:r>
            <a:r>
              <a:rPr sz="3200" dirty="0">
                <a:latin typeface="Lucida Sans Unicode"/>
                <a:cs typeface="Lucida Sans Unicode"/>
              </a:rPr>
              <a:t>Creative </a:t>
            </a:r>
            <a:r>
              <a:rPr sz="3200" spc="-5" dirty="0">
                <a:latin typeface="Lucida Sans Unicode"/>
                <a:cs typeface="Lucida Sans Unicode"/>
              </a:rPr>
              <a:t>and </a:t>
            </a:r>
            <a:r>
              <a:rPr sz="3200" dirty="0">
                <a:latin typeface="Lucida Sans Unicode"/>
                <a:cs typeface="Lucida Sans Unicode"/>
              </a:rPr>
              <a:t>Critical</a:t>
            </a:r>
            <a:r>
              <a:rPr sz="3200" spc="-4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thinking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67564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60" dirty="0"/>
              <a:t>KEY</a:t>
            </a:r>
            <a:r>
              <a:rPr sz="5000" spc="75" dirty="0"/>
              <a:t> </a:t>
            </a:r>
            <a:r>
              <a:rPr sz="5000" spc="80" dirty="0"/>
              <a:t>COMPETENCIES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9236075" cy="2493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3200" spc="-5" dirty="0">
                <a:latin typeface="Lucida Sans Unicode"/>
                <a:cs typeface="Lucida Sans Unicode"/>
              </a:rPr>
              <a:t>Tackle difficulties and problems </a:t>
            </a:r>
            <a:r>
              <a:rPr sz="3200" dirty="0">
                <a:latin typeface="Lucida Sans Unicode"/>
                <a:cs typeface="Lucida Sans Unicode"/>
              </a:rPr>
              <a:t>with </a:t>
            </a:r>
            <a:r>
              <a:rPr sz="3200" b="1" spc="-5" dirty="0">
                <a:latin typeface="Lucida Sans Unicode"/>
                <a:cs typeface="Lucida Sans Unicode"/>
              </a:rPr>
              <a:t>positivity  </a:t>
            </a:r>
            <a:r>
              <a:rPr sz="3200" b="1" dirty="0">
                <a:latin typeface="Lucida Sans Unicode"/>
                <a:cs typeface="Lucida Sans Unicode"/>
              </a:rPr>
              <a:t>Self-Confident</a:t>
            </a:r>
            <a:endParaRPr sz="3200">
              <a:latin typeface="Lucida Sans Unicode"/>
              <a:cs typeface="Lucida Sans Unicode"/>
            </a:endParaRPr>
          </a:p>
          <a:p>
            <a:pPr marL="12700" marR="2318385">
              <a:lnSpc>
                <a:spcPct val="126200"/>
              </a:lnSpc>
              <a:spcBef>
                <a:spcPts val="15"/>
              </a:spcBef>
            </a:pPr>
            <a:r>
              <a:rPr sz="3200" dirty="0">
                <a:latin typeface="Lucida Sans Unicode"/>
                <a:cs typeface="Lucida Sans Unicode"/>
              </a:rPr>
              <a:t>Credible </a:t>
            </a:r>
            <a:r>
              <a:rPr sz="3200" b="1" dirty="0">
                <a:latin typeface="Lucida Sans Unicode"/>
                <a:cs typeface="Lucida Sans Unicode"/>
              </a:rPr>
              <a:t>communicators  </a:t>
            </a:r>
            <a:r>
              <a:rPr sz="3200" b="1" spc="-5" dirty="0">
                <a:latin typeface="Lucida Sans Unicode"/>
                <a:cs typeface="Lucida Sans Unicode"/>
              </a:rPr>
              <a:t>Interpersonal </a:t>
            </a:r>
            <a:r>
              <a:rPr sz="3200" b="1" dirty="0">
                <a:latin typeface="Lucida Sans Unicode"/>
                <a:cs typeface="Lucida Sans Unicode"/>
              </a:rPr>
              <a:t>and </a:t>
            </a:r>
            <a:r>
              <a:rPr sz="3200" b="1" spc="-5" dirty="0">
                <a:latin typeface="Lucida Sans Unicode"/>
                <a:cs typeface="Lucida Sans Unicode"/>
              </a:rPr>
              <a:t>Facilitation</a:t>
            </a:r>
            <a:r>
              <a:rPr sz="3200" b="1" spc="-5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skills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847089"/>
            <a:ext cx="67564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60" dirty="0">
                <a:solidFill>
                  <a:srgbClr val="0D0D0D"/>
                </a:solidFill>
                <a:latin typeface="Arial"/>
                <a:cs typeface="Arial"/>
              </a:rPr>
              <a:t>KEY</a:t>
            </a:r>
            <a:r>
              <a:rPr sz="5000" b="1" spc="7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5000" b="1" spc="80" dirty="0">
                <a:solidFill>
                  <a:srgbClr val="0D0D0D"/>
                </a:solidFill>
                <a:latin typeface="Arial"/>
                <a:cs typeface="Arial"/>
              </a:rPr>
              <a:t>COMPETENCIES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4194810" cy="187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3200" b="1" spc="-5" dirty="0">
                <a:latin typeface="Lucida Sans Unicode"/>
                <a:cs typeface="Lucida Sans Unicode"/>
              </a:rPr>
              <a:t>Emotionally </a:t>
            </a:r>
            <a:r>
              <a:rPr sz="3200" dirty="0">
                <a:latin typeface="Lucida Sans Unicode"/>
                <a:cs typeface="Lucida Sans Unicode"/>
              </a:rPr>
              <a:t>Tuned </a:t>
            </a:r>
            <a:r>
              <a:rPr sz="3200" spc="-5" dirty="0">
                <a:latin typeface="Lucida Sans Unicode"/>
                <a:cs typeface="Lucida Sans Unicode"/>
              </a:rPr>
              <a:t>in  </a:t>
            </a:r>
            <a:r>
              <a:rPr sz="3200" b="1" dirty="0">
                <a:latin typeface="Lucida Sans Unicode"/>
                <a:cs typeface="Lucida Sans Unicode"/>
              </a:rPr>
              <a:t>Ethical, </a:t>
            </a:r>
            <a:r>
              <a:rPr sz="3200" b="1" spc="5" dirty="0">
                <a:latin typeface="Lucida Sans Unicode"/>
                <a:cs typeface="Lucida Sans Unicode"/>
              </a:rPr>
              <a:t>value </a:t>
            </a:r>
            <a:r>
              <a:rPr sz="3200" spc="-5" dirty="0">
                <a:latin typeface="Lucida Sans Unicode"/>
                <a:cs typeface="Lucida Sans Unicode"/>
              </a:rPr>
              <a:t>driven  </a:t>
            </a:r>
            <a:r>
              <a:rPr sz="3200" dirty="0">
                <a:latin typeface="Lucida Sans Unicode"/>
                <a:cs typeface="Lucida Sans Unicode"/>
              </a:rPr>
              <a:t>Acts with</a:t>
            </a:r>
            <a:r>
              <a:rPr sz="3200" spc="-4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integrity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36108" y="1132332"/>
            <a:ext cx="5085588" cy="4773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7768" y="1710055"/>
            <a:ext cx="4211955" cy="383667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065" marR="5080" indent="6350" algn="ctr">
              <a:lnSpc>
                <a:spcPct val="80000"/>
              </a:lnSpc>
              <a:spcBef>
                <a:spcPts val="1305"/>
              </a:spcBef>
            </a:pPr>
            <a:r>
              <a:rPr sz="5000" b="1" spc="45" dirty="0">
                <a:solidFill>
                  <a:srgbClr val="0D0D0D"/>
                </a:solidFill>
                <a:latin typeface="Arial"/>
                <a:cs typeface="Arial"/>
              </a:rPr>
              <a:t>OD     </a:t>
            </a:r>
            <a:r>
              <a:rPr sz="5000" b="1" spc="80" dirty="0">
                <a:solidFill>
                  <a:srgbClr val="0D0D0D"/>
                </a:solidFill>
                <a:latin typeface="Arial"/>
                <a:cs typeface="Arial"/>
              </a:rPr>
              <a:t>PRACTITION  </a:t>
            </a:r>
            <a:r>
              <a:rPr sz="5000" b="1" spc="70" dirty="0">
                <a:solidFill>
                  <a:srgbClr val="0D0D0D"/>
                </a:solidFill>
                <a:latin typeface="Arial"/>
                <a:cs typeface="Arial"/>
              </a:rPr>
              <a:t>ER’S  </a:t>
            </a:r>
            <a:r>
              <a:rPr sz="5000" b="1" spc="90" dirty="0">
                <a:solidFill>
                  <a:srgbClr val="0D0D0D"/>
                </a:solidFill>
                <a:latin typeface="Arial"/>
                <a:cs typeface="Arial"/>
              </a:rPr>
              <a:t>PER</a:t>
            </a:r>
            <a:r>
              <a:rPr sz="5000" b="1" spc="95" dirty="0">
                <a:solidFill>
                  <a:srgbClr val="0D0D0D"/>
                </a:solidFill>
                <a:latin typeface="Arial"/>
                <a:cs typeface="Arial"/>
              </a:rPr>
              <a:t>F</a:t>
            </a:r>
            <a:r>
              <a:rPr sz="5000" b="1" spc="85" dirty="0">
                <a:solidFill>
                  <a:srgbClr val="0D0D0D"/>
                </a:solidFill>
                <a:latin typeface="Arial"/>
                <a:cs typeface="Arial"/>
              </a:rPr>
              <a:t>O</a:t>
            </a:r>
            <a:r>
              <a:rPr sz="5000" b="1" spc="90" dirty="0">
                <a:solidFill>
                  <a:srgbClr val="0D0D0D"/>
                </a:solidFill>
                <a:latin typeface="Arial"/>
                <a:cs typeface="Arial"/>
              </a:rPr>
              <a:t>R</a:t>
            </a:r>
            <a:r>
              <a:rPr sz="5000" b="1" spc="85" dirty="0">
                <a:solidFill>
                  <a:srgbClr val="0D0D0D"/>
                </a:solidFill>
                <a:latin typeface="Arial"/>
                <a:cs typeface="Arial"/>
              </a:rPr>
              <a:t>M</a:t>
            </a:r>
            <a:r>
              <a:rPr sz="5000" b="1" spc="90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sz="5000" b="1" dirty="0">
                <a:solidFill>
                  <a:srgbClr val="0D0D0D"/>
                </a:solidFill>
                <a:latin typeface="Arial"/>
                <a:cs typeface="Arial"/>
              </a:rPr>
              <a:t>N  </a:t>
            </a:r>
            <a:r>
              <a:rPr sz="5000" b="1" spc="60" dirty="0">
                <a:solidFill>
                  <a:srgbClr val="0D0D0D"/>
                </a:solidFill>
                <a:latin typeface="Arial"/>
                <a:cs typeface="Arial"/>
              </a:rPr>
              <a:t>CE:</a:t>
            </a:r>
            <a:endParaRPr sz="5000">
              <a:latin typeface="Arial"/>
              <a:cs typeface="Arial"/>
            </a:endParaRPr>
          </a:p>
          <a:p>
            <a:pPr marL="6985" algn="ctr">
              <a:lnSpc>
                <a:spcPts val="4805"/>
              </a:lnSpc>
            </a:pPr>
            <a:r>
              <a:rPr sz="5000" b="1" dirty="0">
                <a:solidFill>
                  <a:srgbClr val="0D0D0D"/>
                </a:solidFill>
                <a:latin typeface="Arial"/>
                <a:cs typeface="Arial"/>
              </a:rPr>
              <a:t>3</a:t>
            </a:r>
            <a:r>
              <a:rPr sz="5000" b="1" spc="18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5000" b="1" spc="45" dirty="0">
                <a:solidFill>
                  <a:srgbClr val="0D0D0D"/>
                </a:solidFill>
                <a:latin typeface="Arial"/>
                <a:cs typeface="Arial"/>
              </a:rPr>
              <a:t>C</a:t>
            </a:r>
            <a:r>
              <a:rPr sz="3600" b="1" spc="45" dirty="0">
                <a:solidFill>
                  <a:srgbClr val="0D0D0D"/>
                </a:solidFill>
                <a:latin typeface="Arial"/>
                <a:cs typeface="Arial"/>
              </a:rPr>
              <a:t>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60839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45" dirty="0"/>
              <a:t>OD</a:t>
            </a:r>
            <a:r>
              <a:rPr sz="5000" spc="100" dirty="0"/>
              <a:t> </a:t>
            </a:r>
            <a:r>
              <a:rPr sz="5000" spc="85" dirty="0"/>
              <a:t>PRACTITIONER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9102090" cy="249301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3200" dirty="0">
                <a:latin typeface="Lucida Sans Unicode"/>
                <a:cs typeface="Lucida Sans Unicode"/>
              </a:rPr>
              <a:t>Strong </a:t>
            </a:r>
            <a:r>
              <a:rPr sz="3200" spc="-5" dirty="0">
                <a:latin typeface="Lucida Sans Unicode"/>
                <a:cs typeface="Lucida Sans Unicode"/>
              </a:rPr>
              <a:t>grasp of </a:t>
            </a:r>
            <a:r>
              <a:rPr sz="3200" b="1" dirty="0">
                <a:latin typeface="Lucida Sans Unicode"/>
                <a:cs typeface="Lucida Sans Unicode"/>
              </a:rPr>
              <a:t>strategic</a:t>
            </a:r>
            <a:r>
              <a:rPr sz="3200" b="1" spc="-6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planning</a:t>
            </a:r>
            <a:endParaRPr sz="3200">
              <a:latin typeface="Lucida Sans Unicode"/>
              <a:cs typeface="Lucida Sans Unicode"/>
            </a:endParaRPr>
          </a:p>
          <a:p>
            <a:pPr marL="12700" marR="5080">
              <a:lnSpc>
                <a:spcPct val="126400"/>
              </a:lnSpc>
              <a:spcBef>
                <a:spcPts val="5"/>
              </a:spcBef>
            </a:pPr>
            <a:r>
              <a:rPr sz="3200" spc="-5" dirty="0">
                <a:latin typeface="Lucida Sans Unicode"/>
                <a:cs typeface="Lucida Sans Unicode"/>
              </a:rPr>
              <a:t>Estimation </a:t>
            </a:r>
            <a:r>
              <a:rPr sz="3200" dirty="0">
                <a:latin typeface="Lucida Sans Unicode"/>
                <a:cs typeface="Lucida Sans Unicode"/>
              </a:rPr>
              <a:t>of </a:t>
            </a:r>
            <a:r>
              <a:rPr sz="3200" b="1" dirty="0">
                <a:latin typeface="Lucida Sans Unicode"/>
                <a:cs typeface="Lucida Sans Unicode"/>
              </a:rPr>
              <a:t>human capital </a:t>
            </a:r>
            <a:r>
              <a:rPr sz="3200" b="1" spc="5" dirty="0">
                <a:latin typeface="Lucida Sans Unicode"/>
                <a:cs typeface="Lucida Sans Unicode"/>
              </a:rPr>
              <a:t>and </a:t>
            </a:r>
            <a:r>
              <a:rPr sz="3200" b="1" dirty="0">
                <a:latin typeface="Lucida Sans Unicode"/>
                <a:cs typeface="Lucida Sans Unicode"/>
              </a:rPr>
              <a:t>social capital  Align strategy </a:t>
            </a:r>
            <a:r>
              <a:rPr sz="3200" dirty="0">
                <a:latin typeface="Lucida Sans Unicode"/>
                <a:cs typeface="Lucida Sans Unicode"/>
              </a:rPr>
              <a:t>within </a:t>
            </a:r>
            <a:r>
              <a:rPr sz="3200" b="1" dirty="0">
                <a:latin typeface="Lucida Sans Unicode"/>
                <a:cs typeface="Lucida Sans Unicode"/>
              </a:rPr>
              <a:t>values </a:t>
            </a:r>
            <a:r>
              <a:rPr sz="3200" spc="-5" dirty="0">
                <a:latin typeface="Lucida Sans Unicode"/>
                <a:cs typeface="Lucida Sans Unicode"/>
              </a:rPr>
              <a:t>of organization  </a:t>
            </a:r>
            <a:r>
              <a:rPr sz="3200" dirty="0">
                <a:latin typeface="Lucida Sans Unicode"/>
                <a:cs typeface="Lucida Sans Unicode"/>
              </a:rPr>
              <a:t>Challenge</a:t>
            </a:r>
            <a:r>
              <a:rPr sz="3200" spc="-15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assumptions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3094" y="4594986"/>
            <a:ext cx="6784975" cy="200787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84175" marR="364490" indent="1228090">
              <a:lnSpc>
                <a:spcPct val="80000"/>
              </a:lnSpc>
              <a:spcBef>
                <a:spcPts val="1300"/>
              </a:spcBef>
            </a:pPr>
            <a:r>
              <a:rPr sz="5000" b="1" spc="100" dirty="0">
                <a:solidFill>
                  <a:srgbClr val="0D0D0D"/>
                </a:solidFill>
                <a:latin typeface="Arial"/>
                <a:cs typeface="Arial"/>
              </a:rPr>
              <a:t>1. </a:t>
            </a:r>
            <a:r>
              <a:rPr sz="5000" b="1" spc="60" dirty="0">
                <a:solidFill>
                  <a:srgbClr val="0D0D0D"/>
                </a:solidFill>
                <a:latin typeface="Arial"/>
                <a:cs typeface="Arial"/>
              </a:rPr>
              <a:t>WHAT </a:t>
            </a:r>
            <a:r>
              <a:rPr sz="5000" b="1" spc="100" dirty="0">
                <a:solidFill>
                  <a:srgbClr val="0D0D0D"/>
                </a:solidFill>
                <a:latin typeface="Arial"/>
                <a:cs typeface="Arial"/>
              </a:rPr>
              <a:t>IS  </a:t>
            </a:r>
            <a:r>
              <a:rPr sz="5000" b="1" spc="195" dirty="0">
                <a:solidFill>
                  <a:srgbClr val="0D0D0D"/>
                </a:solidFill>
                <a:latin typeface="Arial"/>
                <a:cs typeface="Arial"/>
              </a:rPr>
              <a:t>ORGAN</a:t>
            </a:r>
            <a:r>
              <a:rPr sz="5000" b="1" spc="200" dirty="0">
                <a:solidFill>
                  <a:srgbClr val="0D0D0D"/>
                </a:solidFill>
                <a:latin typeface="Arial"/>
                <a:cs typeface="Arial"/>
              </a:rPr>
              <a:t>IZ</a:t>
            </a:r>
            <a:r>
              <a:rPr sz="5000" b="1" spc="-185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sz="5000" b="1" spc="190" dirty="0">
                <a:solidFill>
                  <a:srgbClr val="0D0D0D"/>
                </a:solidFill>
                <a:latin typeface="Arial"/>
                <a:cs typeface="Arial"/>
              </a:rPr>
              <a:t>T</a:t>
            </a:r>
            <a:r>
              <a:rPr sz="5000" b="1" spc="185" dirty="0">
                <a:solidFill>
                  <a:srgbClr val="0D0D0D"/>
                </a:solidFill>
                <a:latin typeface="Arial"/>
                <a:cs typeface="Arial"/>
              </a:rPr>
              <a:t>I</a:t>
            </a:r>
            <a:r>
              <a:rPr sz="5000" b="1" spc="195" dirty="0">
                <a:solidFill>
                  <a:srgbClr val="0D0D0D"/>
                </a:solidFill>
                <a:latin typeface="Arial"/>
                <a:cs typeface="Arial"/>
              </a:rPr>
              <a:t>ON</a:t>
            </a:r>
            <a:r>
              <a:rPr sz="5000" b="1" spc="185" dirty="0">
                <a:solidFill>
                  <a:srgbClr val="0D0D0D"/>
                </a:solidFill>
                <a:latin typeface="Arial"/>
                <a:cs typeface="Arial"/>
              </a:rPr>
              <a:t>A</a:t>
            </a:r>
            <a:r>
              <a:rPr sz="5000" b="1" dirty="0">
                <a:solidFill>
                  <a:srgbClr val="0D0D0D"/>
                </a:solidFill>
                <a:latin typeface="Arial"/>
                <a:cs typeface="Arial"/>
              </a:rPr>
              <a:t>L</a:t>
            </a:r>
            <a:endParaRPr sz="5000">
              <a:latin typeface="Arial"/>
              <a:cs typeface="Arial"/>
            </a:endParaRPr>
          </a:p>
          <a:p>
            <a:pPr marL="12700">
              <a:lnSpc>
                <a:spcPts val="4800"/>
              </a:lnSpc>
            </a:pPr>
            <a:r>
              <a:rPr sz="5000" b="1" spc="175" dirty="0">
                <a:solidFill>
                  <a:srgbClr val="0D0D0D"/>
                </a:solidFill>
                <a:latin typeface="Arial"/>
                <a:cs typeface="Arial"/>
              </a:rPr>
              <a:t>DEVELOPMENT</a:t>
            </a:r>
            <a:r>
              <a:rPr sz="5000" b="1" spc="3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5000" b="1" spc="150" dirty="0">
                <a:solidFill>
                  <a:srgbClr val="0D0D0D"/>
                </a:solidFill>
                <a:latin typeface="Arial"/>
                <a:cs typeface="Arial"/>
              </a:rPr>
              <a:t>(OD)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03220" y="0"/>
            <a:ext cx="6096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542289"/>
            <a:ext cx="5248910" cy="139827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265"/>
              </a:spcBef>
            </a:pPr>
            <a:r>
              <a:rPr sz="5000" spc="65" dirty="0"/>
              <a:t>CORE </a:t>
            </a:r>
            <a:r>
              <a:rPr sz="5000" spc="15" dirty="0"/>
              <a:t>VALUES </a:t>
            </a:r>
            <a:r>
              <a:rPr sz="5000" dirty="0"/>
              <a:t>–  </a:t>
            </a:r>
            <a:r>
              <a:rPr sz="5000" spc="80" dirty="0"/>
              <a:t>HUMANISTIC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892" y="2223643"/>
            <a:ext cx="9058910" cy="21875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1477010" indent="36195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latin typeface="Lucida Sans Unicode"/>
                <a:cs typeface="Lucida Sans Unicode"/>
              </a:rPr>
              <a:t>Function as </a:t>
            </a:r>
            <a:r>
              <a:rPr sz="3200" b="1" spc="5" dirty="0">
                <a:latin typeface="Lucida Sans Unicode"/>
                <a:cs typeface="Lucida Sans Unicode"/>
              </a:rPr>
              <a:t>human </a:t>
            </a:r>
            <a:r>
              <a:rPr sz="3200" b="1" dirty="0">
                <a:latin typeface="Lucida Sans Unicode"/>
                <a:cs typeface="Lucida Sans Unicode"/>
              </a:rPr>
              <a:t>beings </a:t>
            </a:r>
            <a:r>
              <a:rPr sz="3200" spc="-5" dirty="0">
                <a:latin typeface="Lucida Sans Unicode"/>
                <a:cs typeface="Lucida Sans Unicode"/>
              </a:rPr>
              <a:t>rather than  </a:t>
            </a:r>
            <a:r>
              <a:rPr sz="3200" b="1" spc="-5" dirty="0">
                <a:latin typeface="Lucida Sans Unicode"/>
                <a:cs typeface="Lucida Sans Unicode"/>
              </a:rPr>
              <a:t>resources</a:t>
            </a:r>
            <a:endParaRPr sz="3200">
              <a:latin typeface="Lucida Sans Unicode"/>
              <a:cs typeface="Lucida Sans Unicode"/>
            </a:endParaRPr>
          </a:p>
          <a:p>
            <a:pPr marL="48895">
              <a:lnSpc>
                <a:spcPct val="100000"/>
              </a:lnSpc>
              <a:spcBef>
                <a:spcPts val="965"/>
              </a:spcBef>
            </a:pPr>
            <a:r>
              <a:rPr sz="3200" spc="-5" dirty="0">
                <a:latin typeface="Lucida Sans Unicode"/>
                <a:cs typeface="Lucida Sans Unicode"/>
              </a:rPr>
              <a:t>Develop </a:t>
            </a:r>
            <a:r>
              <a:rPr sz="3200" dirty="0">
                <a:latin typeface="Lucida Sans Unicode"/>
                <a:cs typeface="Lucida Sans Unicode"/>
              </a:rPr>
              <a:t>to </a:t>
            </a:r>
            <a:r>
              <a:rPr sz="3200" b="1" spc="5" dirty="0">
                <a:latin typeface="Lucida Sans Unicode"/>
                <a:cs typeface="Lucida Sans Unicode"/>
              </a:rPr>
              <a:t>full</a:t>
            </a:r>
            <a:r>
              <a:rPr sz="3200" b="1" spc="-55" dirty="0">
                <a:latin typeface="Lucida Sans Unicode"/>
                <a:cs typeface="Lucida Sans Unicode"/>
              </a:rPr>
              <a:t> </a:t>
            </a:r>
            <a:r>
              <a:rPr sz="3200" b="1" spc="-5" dirty="0">
                <a:latin typeface="Lucida Sans Unicode"/>
                <a:cs typeface="Lucida Sans Unicode"/>
              </a:rPr>
              <a:t>potential</a:t>
            </a:r>
            <a:endParaRPr sz="3200">
              <a:latin typeface="Lucida Sans Unicode"/>
              <a:cs typeface="Lucida Sans Unicode"/>
            </a:endParaRPr>
          </a:p>
          <a:p>
            <a:pPr marL="48895">
              <a:lnSpc>
                <a:spcPct val="100000"/>
              </a:lnSpc>
              <a:spcBef>
                <a:spcPts val="1019"/>
              </a:spcBef>
            </a:pPr>
            <a:r>
              <a:rPr sz="3200" dirty="0">
                <a:latin typeface="Lucida Sans Unicode"/>
                <a:cs typeface="Lucida Sans Unicode"/>
              </a:rPr>
              <a:t>Increase </a:t>
            </a:r>
            <a:r>
              <a:rPr sz="3200" b="1" dirty="0">
                <a:latin typeface="Lucida Sans Unicode"/>
                <a:cs typeface="Lucida Sans Unicode"/>
              </a:rPr>
              <a:t>effectiveness </a:t>
            </a:r>
            <a:r>
              <a:rPr sz="3200" spc="-5" dirty="0">
                <a:latin typeface="Lucida Sans Unicode"/>
                <a:cs typeface="Lucida Sans Unicode"/>
              </a:rPr>
              <a:t>of organizational</a:t>
            </a:r>
            <a:r>
              <a:rPr sz="3200" spc="-6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goals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542289"/>
            <a:ext cx="5248910" cy="139827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265"/>
              </a:spcBef>
            </a:pPr>
            <a:r>
              <a:rPr sz="5000" spc="65" dirty="0"/>
              <a:t>CORE </a:t>
            </a:r>
            <a:r>
              <a:rPr sz="5000" spc="15" dirty="0"/>
              <a:t>VALUES </a:t>
            </a:r>
            <a:r>
              <a:rPr sz="5000" dirty="0"/>
              <a:t>–  </a:t>
            </a:r>
            <a:r>
              <a:rPr sz="5000" spc="80" dirty="0"/>
              <a:t>HUMANISTIC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892" y="2095113"/>
            <a:ext cx="8492490" cy="169862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115"/>
              </a:spcBef>
            </a:pPr>
            <a:r>
              <a:rPr sz="3200" b="1" dirty="0">
                <a:latin typeface="Lucida Sans Unicode"/>
                <a:cs typeface="Lucida Sans Unicode"/>
              </a:rPr>
              <a:t>Exciting and</a:t>
            </a:r>
            <a:r>
              <a:rPr sz="3200" b="1" spc="-55" dirty="0">
                <a:latin typeface="Lucida Sans Unicode"/>
                <a:cs typeface="Lucida Sans Unicode"/>
              </a:rPr>
              <a:t> </a:t>
            </a:r>
            <a:r>
              <a:rPr sz="3200" b="1" spc="-5" dirty="0">
                <a:latin typeface="Lucida Sans Unicode"/>
                <a:cs typeface="Lucida Sans Unicode"/>
              </a:rPr>
              <a:t>challenging</a:t>
            </a:r>
            <a:endParaRPr sz="3200">
              <a:latin typeface="Lucida Sans Unicode"/>
              <a:cs typeface="Lucida Sans Unicode"/>
            </a:endParaRPr>
          </a:p>
          <a:p>
            <a:pPr marL="12700" marR="5080" indent="36195">
              <a:lnSpc>
                <a:spcPts val="3460"/>
              </a:lnSpc>
              <a:spcBef>
                <a:spcPts val="1450"/>
              </a:spcBef>
            </a:pPr>
            <a:r>
              <a:rPr sz="3200" spc="-5" dirty="0">
                <a:latin typeface="Lucida Sans Unicode"/>
                <a:cs typeface="Lucida Sans Unicode"/>
              </a:rPr>
              <a:t>Treating each </a:t>
            </a:r>
            <a:r>
              <a:rPr sz="3200" dirty="0">
                <a:latin typeface="Lucida Sans Unicode"/>
                <a:cs typeface="Lucida Sans Unicode"/>
              </a:rPr>
              <a:t>human </a:t>
            </a:r>
            <a:r>
              <a:rPr sz="3200" spc="-5" dirty="0">
                <a:latin typeface="Lucida Sans Unicode"/>
                <a:cs typeface="Lucida Sans Unicode"/>
              </a:rPr>
              <a:t>being </a:t>
            </a:r>
            <a:r>
              <a:rPr sz="3200" dirty="0">
                <a:latin typeface="Lucida Sans Unicode"/>
                <a:cs typeface="Lucida Sans Unicode"/>
              </a:rPr>
              <a:t>as </a:t>
            </a:r>
            <a:r>
              <a:rPr sz="3200" spc="-5" dirty="0">
                <a:latin typeface="Lucida Sans Unicode"/>
                <a:cs typeface="Lucida Sans Unicode"/>
              </a:rPr>
              <a:t>person </a:t>
            </a:r>
            <a:r>
              <a:rPr sz="3200" dirty="0">
                <a:latin typeface="Lucida Sans Unicode"/>
                <a:cs typeface="Lucida Sans Unicode"/>
              </a:rPr>
              <a:t>with  </a:t>
            </a:r>
            <a:r>
              <a:rPr sz="3200" b="1" dirty="0">
                <a:latin typeface="Lucida Sans Unicode"/>
                <a:cs typeface="Lucida Sans Unicode"/>
              </a:rPr>
              <a:t>complex </a:t>
            </a:r>
            <a:r>
              <a:rPr sz="3200" b="1" spc="5" dirty="0">
                <a:latin typeface="Lucida Sans Unicode"/>
                <a:cs typeface="Lucida Sans Unicode"/>
              </a:rPr>
              <a:t>set </a:t>
            </a:r>
            <a:r>
              <a:rPr sz="3200" b="1" dirty="0">
                <a:latin typeface="Lucida Sans Unicode"/>
                <a:cs typeface="Lucida Sans Unicode"/>
              </a:rPr>
              <a:t>of</a:t>
            </a:r>
            <a:r>
              <a:rPr sz="3200" b="1" spc="-95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needs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60839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45" dirty="0"/>
              <a:t>OD</a:t>
            </a:r>
            <a:r>
              <a:rPr sz="5000" spc="100" dirty="0"/>
              <a:t> </a:t>
            </a:r>
            <a:r>
              <a:rPr sz="5000" spc="85" dirty="0"/>
              <a:t>PRACTITIONER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892" y="2095113"/>
            <a:ext cx="9060180" cy="363347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115"/>
              </a:spcBef>
            </a:pPr>
            <a:r>
              <a:rPr sz="3200" spc="-5" dirty="0">
                <a:latin typeface="Lucida Sans Unicode"/>
                <a:cs typeface="Lucida Sans Unicode"/>
              </a:rPr>
              <a:t>Role </a:t>
            </a:r>
            <a:r>
              <a:rPr sz="3200" b="1" dirty="0">
                <a:latin typeface="Lucida Sans Unicode"/>
                <a:cs typeface="Lucida Sans Unicode"/>
              </a:rPr>
              <a:t>varied and</a:t>
            </a:r>
            <a:r>
              <a:rPr sz="3200" b="1" spc="-5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dynamic</a:t>
            </a:r>
            <a:endParaRPr sz="3200">
              <a:latin typeface="Lucida Sans Unicode"/>
              <a:cs typeface="Lucida Sans Unicode"/>
            </a:endParaRPr>
          </a:p>
          <a:p>
            <a:pPr marL="12700" marR="5080" indent="36195">
              <a:lnSpc>
                <a:spcPct val="90000"/>
              </a:lnSpc>
              <a:spcBef>
                <a:spcPts val="1405"/>
              </a:spcBef>
            </a:pPr>
            <a:r>
              <a:rPr sz="3200" dirty="0">
                <a:latin typeface="Lucida Sans Unicode"/>
                <a:cs typeface="Lucida Sans Unicode"/>
              </a:rPr>
              <a:t>Helper, </a:t>
            </a:r>
            <a:r>
              <a:rPr sz="3200" spc="-5" dirty="0">
                <a:latin typeface="Lucida Sans Unicode"/>
                <a:cs typeface="Lucida Sans Unicode"/>
              </a:rPr>
              <a:t>advisor, </a:t>
            </a:r>
            <a:r>
              <a:rPr sz="3200" dirty="0">
                <a:latin typeface="Lucida Sans Unicode"/>
                <a:cs typeface="Lucida Sans Unicode"/>
              </a:rPr>
              <a:t>sounding </a:t>
            </a:r>
            <a:r>
              <a:rPr sz="3200" spc="-5" dirty="0">
                <a:latin typeface="Lucida Sans Unicode"/>
                <a:cs typeface="Lucida Sans Unicode"/>
              </a:rPr>
              <a:t>board, navigator,  coach, facilitator, designer, developer, leader,  consultant, expert, partner, problem solver,  diagnostician, process </a:t>
            </a:r>
            <a:r>
              <a:rPr sz="3200" dirty="0">
                <a:latin typeface="Lucida Sans Unicode"/>
                <a:cs typeface="Lucida Sans Unicode"/>
              </a:rPr>
              <a:t>specialist </a:t>
            </a:r>
            <a:r>
              <a:rPr sz="3200" spc="-5" dirty="0">
                <a:latin typeface="Lucida Sans Unicode"/>
                <a:cs typeface="Lucida Sans Unicode"/>
              </a:rPr>
              <a:t>and  collaborator</a:t>
            </a:r>
            <a:endParaRPr sz="3200">
              <a:latin typeface="Lucida Sans Unicode"/>
              <a:cs typeface="Lucida Sans Unicode"/>
            </a:endParaRPr>
          </a:p>
          <a:p>
            <a:pPr marL="48895">
              <a:lnSpc>
                <a:spcPct val="100000"/>
              </a:lnSpc>
              <a:spcBef>
                <a:spcPts val="1019"/>
              </a:spcBef>
            </a:pPr>
            <a:r>
              <a:rPr sz="3200" b="1" dirty="0">
                <a:latin typeface="Lucida Sans Unicode"/>
                <a:cs typeface="Lucida Sans Unicode"/>
              </a:rPr>
              <a:t>Internal or external</a:t>
            </a:r>
            <a:r>
              <a:rPr sz="3200" b="1" spc="-8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consultant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60839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45" dirty="0"/>
              <a:t>OD</a:t>
            </a:r>
            <a:r>
              <a:rPr sz="5000" spc="100" dirty="0"/>
              <a:t> </a:t>
            </a:r>
            <a:r>
              <a:rPr sz="5000" spc="85" dirty="0"/>
              <a:t>PRACTITIONER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892" y="2223643"/>
            <a:ext cx="8961120" cy="15703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479425" indent="3619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Lucida Sans Unicode"/>
                <a:cs typeface="Lucida Sans Unicode"/>
              </a:rPr>
              <a:t>Helping </a:t>
            </a:r>
            <a:r>
              <a:rPr sz="3200" spc="-5" dirty="0">
                <a:latin typeface="Lucida Sans Unicode"/>
                <a:cs typeface="Lucida Sans Unicode"/>
              </a:rPr>
              <a:t>clients to improve </a:t>
            </a:r>
            <a:r>
              <a:rPr sz="3200" b="1" spc="-5" dirty="0">
                <a:latin typeface="Lucida Sans Unicode"/>
                <a:cs typeface="Lucida Sans Unicode"/>
              </a:rPr>
              <a:t>effectiveness </a:t>
            </a:r>
            <a:r>
              <a:rPr sz="3200" spc="-5" dirty="0">
                <a:latin typeface="Lucida Sans Unicode"/>
                <a:cs typeface="Lucida Sans Unicode"/>
              </a:rPr>
              <a:t>of  organization</a:t>
            </a:r>
            <a:endParaRPr sz="3200">
              <a:latin typeface="Lucida Sans Unicode"/>
              <a:cs typeface="Lucida Sans Unicode"/>
            </a:endParaRPr>
          </a:p>
          <a:p>
            <a:pPr marL="48895">
              <a:lnSpc>
                <a:spcPct val="100000"/>
              </a:lnSpc>
              <a:spcBef>
                <a:spcPts val="965"/>
              </a:spcBef>
            </a:pPr>
            <a:r>
              <a:rPr sz="3200" spc="-5" dirty="0">
                <a:latin typeface="Lucida Sans Unicode"/>
                <a:cs typeface="Lucida Sans Unicode"/>
              </a:rPr>
              <a:t>Develop both business and people</a:t>
            </a:r>
            <a:r>
              <a:rPr sz="3200" spc="3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processes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60839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45" dirty="0"/>
              <a:t>OD</a:t>
            </a:r>
            <a:r>
              <a:rPr sz="5000" spc="100" dirty="0"/>
              <a:t> </a:t>
            </a:r>
            <a:r>
              <a:rPr sz="5000" spc="85" dirty="0"/>
              <a:t>PRACTITIONER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892" y="2095113"/>
            <a:ext cx="8419465" cy="2931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895" marR="5080">
              <a:lnSpc>
                <a:spcPct val="126600"/>
              </a:lnSpc>
              <a:spcBef>
                <a:spcPts val="95"/>
              </a:spcBef>
            </a:pPr>
            <a:r>
              <a:rPr sz="3200" dirty="0">
                <a:latin typeface="Lucida Sans Unicode"/>
                <a:cs typeface="Lucida Sans Unicode"/>
              </a:rPr>
              <a:t>Centre </a:t>
            </a:r>
            <a:r>
              <a:rPr sz="3200" spc="-5" dirty="0">
                <a:latin typeface="Lucida Sans Unicode"/>
                <a:cs typeface="Lucida Sans Unicode"/>
              </a:rPr>
              <a:t>of </a:t>
            </a:r>
            <a:r>
              <a:rPr sz="3200" b="1" dirty="0">
                <a:latin typeface="Lucida Sans Unicode"/>
                <a:cs typeface="Lucida Sans Unicode"/>
              </a:rPr>
              <a:t>change </a:t>
            </a:r>
            <a:r>
              <a:rPr sz="3200" b="1" spc="5" dirty="0">
                <a:latin typeface="Lucida Sans Unicode"/>
                <a:cs typeface="Lucida Sans Unicode"/>
              </a:rPr>
              <a:t>and </a:t>
            </a:r>
            <a:r>
              <a:rPr sz="3200" b="1" dirty="0">
                <a:latin typeface="Lucida Sans Unicode"/>
                <a:cs typeface="Lucida Sans Unicode"/>
              </a:rPr>
              <a:t>development</a:t>
            </a:r>
            <a:r>
              <a:rPr sz="3200" b="1" spc="-15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efforts  </a:t>
            </a:r>
            <a:r>
              <a:rPr sz="3200" b="1" dirty="0">
                <a:latin typeface="Lucida Sans Unicode"/>
                <a:cs typeface="Lucida Sans Unicode"/>
              </a:rPr>
              <a:t>Drive</a:t>
            </a:r>
            <a:r>
              <a:rPr sz="3200" b="1" spc="-3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change</a:t>
            </a:r>
            <a:endParaRPr sz="3200">
              <a:latin typeface="Lucida Sans Unicode"/>
              <a:cs typeface="Lucida Sans Unicode"/>
            </a:endParaRPr>
          </a:p>
          <a:p>
            <a:pPr marL="48895">
              <a:lnSpc>
                <a:spcPct val="100000"/>
              </a:lnSpc>
              <a:spcBef>
                <a:spcPts val="1019"/>
              </a:spcBef>
            </a:pPr>
            <a:r>
              <a:rPr sz="3200" dirty="0">
                <a:latin typeface="Lucida Sans Unicode"/>
                <a:cs typeface="Lucida Sans Unicode"/>
              </a:rPr>
              <a:t>Help </a:t>
            </a:r>
            <a:r>
              <a:rPr sz="3200" spc="-5" dirty="0">
                <a:latin typeface="Lucida Sans Unicode"/>
                <a:cs typeface="Lucida Sans Unicode"/>
              </a:rPr>
              <a:t>organisation</a:t>
            </a:r>
            <a:r>
              <a:rPr sz="3200" spc="-3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develop</a:t>
            </a:r>
            <a:endParaRPr sz="3200">
              <a:latin typeface="Lucida Sans Unicode"/>
              <a:cs typeface="Lucida Sans Unicode"/>
            </a:endParaRPr>
          </a:p>
          <a:p>
            <a:pPr marL="12700" marR="1303020" indent="36195">
              <a:lnSpc>
                <a:spcPts val="3460"/>
              </a:lnSpc>
              <a:spcBef>
                <a:spcPts val="1440"/>
              </a:spcBef>
            </a:pPr>
            <a:r>
              <a:rPr sz="3200" dirty="0">
                <a:latin typeface="Lucida Sans Unicode"/>
                <a:cs typeface="Lucida Sans Unicode"/>
              </a:rPr>
              <a:t>Each </a:t>
            </a:r>
            <a:r>
              <a:rPr sz="3200" spc="-5" dirty="0">
                <a:latin typeface="Lucida Sans Unicode"/>
                <a:cs typeface="Lucida Sans Unicode"/>
              </a:rPr>
              <a:t>phase of </a:t>
            </a:r>
            <a:r>
              <a:rPr sz="3200" dirty="0">
                <a:latin typeface="Lucida Sans Unicode"/>
                <a:cs typeface="Lucida Sans Unicode"/>
              </a:rPr>
              <a:t>OD </a:t>
            </a:r>
            <a:r>
              <a:rPr sz="3200" spc="-5" dirty="0">
                <a:latin typeface="Lucida Sans Unicode"/>
                <a:cs typeface="Lucida Sans Unicode"/>
              </a:rPr>
              <a:t>cycle: </a:t>
            </a:r>
            <a:r>
              <a:rPr sz="3200" b="1" dirty="0">
                <a:latin typeface="Lucida Sans Unicode"/>
                <a:cs typeface="Lucida Sans Unicode"/>
              </a:rPr>
              <a:t>Diagnostic,  </a:t>
            </a:r>
            <a:r>
              <a:rPr sz="3200" b="1" spc="-5" dirty="0">
                <a:latin typeface="Lucida Sans Unicode"/>
                <a:cs typeface="Lucida Sans Unicode"/>
              </a:rPr>
              <a:t>Intervention </a:t>
            </a:r>
            <a:r>
              <a:rPr sz="3200" dirty="0">
                <a:latin typeface="Lucida Sans Unicode"/>
                <a:cs typeface="Lucida Sans Unicode"/>
              </a:rPr>
              <a:t>and</a:t>
            </a:r>
            <a:r>
              <a:rPr sz="3200" spc="-6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Evaluation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608393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45" dirty="0"/>
              <a:t>OD</a:t>
            </a:r>
            <a:r>
              <a:rPr sz="5000" spc="100" dirty="0"/>
              <a:t> </a:t>
            </a:r>
            <a:r>
              <a:rPr sz="5000" spc="85" dirty="0"/>
              <a:t>PRACTITIONER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6656070" cy="187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3200" spc="-5" dirty="0">
                <a:latin typeface="Lucida Sans Unicode"/>
                <a:cs typeface="Lucida Sans Unicode"/>
              </a:rPr>
              <a:t>Help organisations </a:t>
            </a:r>
            <a:r>
              <a:rPr sz="3200" b="1" dirty="0">
                <a:latin typeface="Lucida Sans Unicode"/>
                <a:cs typeface="Lucida Sans Unicode"/>
              </a:rPr>
              <a:t>define agenda  </a:t>
            </a:r>
            <a:r>
              <a:rPr sz="3200" dirty="0">
                <a:latin typeface="Lucida Sans Unicode"/>
                <a:cs typeface="Lucida Sans Unicode"/>
              </a:rPr>
              <a:t>Not </a:t>
            </a:r>
            <a:r>
              <a:rPr sz="3200" b="1" dirty="0">
                <a:latin typeface="Lucida Sans Unicode"/>
                <a:cs typeface="Lucida Sans Unicode"/>
              </a:rPr>
              <a:t>reactive </a:t>
            </a:r>
            <a:r>
              <a:rPr sz="3200" dirty="0">
                <a:latin typeface="Lucida Sans Unicode"/>
                <a:cs typeface="Lucida Sans Unicode"/>
              </a:rPr>
              <a:t>to</a:t>
            </a:r>
            <a:r>
              <a:rPr sz="3200" spc="-7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needs</a:t>
            </a: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sz="3200" spc="-5" dirty="0">
                <a:latin typeface="Lucida Sans Unicode"/>
                <a:cs typeface="Lucida Sans Unicode"/>
              </a:rPr>
              <a:t>Working at </a:t>
            </a:r>
            <a:r>
              <a:rPr sz="3200" b="1" dirty="0">
                <a:latin typeface="Lucida Sans Unicode"/>
                <a:cs typeface="Lucida Sans Unicode"/>
              </a:rPr>
              <a:t>process</a:t>
            </a:r>
            <a:r>
              <a:rPr sz="3200" b="1" spc="-2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level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847089"/>
            <a:ext cx="81197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45" dirty="0">
                <a:solidFill>
                  <a:srgbClr val="0D0D0D"/>
                </a:solidFill>
                <a:latin typeface="Arial"/>
                <a:cs typeface="Arial"/>
              </a:rPr>
              <a:t>1. </a:t>
            </a:r>
            <a:r>
              <a:rPr sz="5000" b="1" dirty="0">
                <a:solidFill>
                  <a:srgbClr val="0D0D0D"/>
                </a:solidFill>
                <a:latin typeface="Arial"/>
                <a:cs typeface="Arial"/>
              </a:rPr>
              <a:t>START </a:t>
            </a:r>
            <a:r>
              <a:rPr sz="5000" b="1" spc="70" dirty="0">
                <a:solidFill>
                  <a:srgbClr val="0D0D0D"/>
                </a:solidFill>
                <a:latin typeface="Arial"/>
                <a:cs typeface="Arial"/>
              </a:rPr>
              <a:t>WITH</a:t>
            </a:r>
            <a:r>
              <a:rPr sz="5000" b="1" spc="45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5000" b="1" spc="75" dirty="0">
                <a:solidFill>
                  <a:srgbClr val="0D0D0D"/>
                </a:solidFill>
                <a:latin typeface="Arial"/>
                <a:cs typeface="Arial"/>
              </a:rPr>
              <a:t>PROCESS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8892" y="2223643"/>
            <a:ext cx="929195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36195">
              <a:lnSpc>
                <a:spcPts val="3460"/>
              </a:lnSpc>
              <a:spcBef>
                <a:spcPts val="535"/>
              </a:spcBef>
            </a:pPr>
            <a:r>
              <a:rPr sz="3200" b="1" dirty="0">
                <a:latin typeface="Lucida Sans Unicode"/>
                <a:cs typeface="Lucida Sans Unicode"/>
              </a:rPr>
              <a:t>OD </a:t>
            </a:r>
            <a:r>
              <a:rPr sz="3200" b="1" spc="-5" dirty="0">
                <a:latin typeface="Lucida Sans Unicode"/>
                <a:cs typeface="Lucida Sans Unicode"/>
              </a:rPr>
              <a:t>practitioner </a:t>
            </a:r>
            <a:r>
              <a:rPr sz="3200" spc="-5" dirty="0">
                <a:latin typeface="Lucida Sans Unicode"/>
                <a:cs typeface="Lucida Sans Unicode"/>
              </a:rPr>
              <a:t>key to </a:t>
            </a:r>
            <a:r>
              <a:rPr sz="3200" dirty="0">
                <a:latin typeface="Lucida Sans Unicode"/>
                <a:cs typeface="Lucida Sans Unicode"/>
              </a:rPr>
              <a:t>success </a:t>
            </a:r>
            <a:r>
              <a:rPr sz="3200" spc="-5" dirty="0">
                <a:latin typeface="Lucida Sans Unicode"/>
                <a:cs typeface="Lucida Sans Unicode"/>
              </a:rPr>
              <a:t>or failure of </a:t>
            </a:r>
            <a:r>
              <a:rPr sz="3200" dirty="0">
                <a:latin typeface="Lucida Sans Unicode"/>
                <a:cs typeface="Lucida Sans Unicode"/>
              </a:rPr>
              <a:t>OD  </a:t>
            </a:r>
            <a:r>
              <a:rPr sz="3200" b="1" spc="-5" dirty="0">
                <a:latin typeface="Lucida Sans Unicode"/>
                <a:cs typeface="Lucida Sans Unicode"/>
              </a:rPr>
              <a:t>intervention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542289"/>
            <a:ext cx="6015355" cy="1398270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265"/>
              </a:spcBef>
            </a:pPr>
            <a:r>
              <a:rPr sz="5000" dirty="0"/>
              <a:t>2 </a:t>
            </a:r>
            <a:r>
              <a:rPr sz="5000" spc="40" dirty="0"/>
              <a:t>GATHERING </a:t>
            </a:r>
            <a:r>
              <a:rPr sz="5000" spc="60" dirty="0"/>
              <a:t>AND  </a:t>
            </a:r>
            <a:r>
              <a:rPr sz="5000" spc="80" dirty="0"/>
              <a:t>ASSESSING</a:t>
            </a:r>
            <a:r>
              <a:rPr sz="5000" spc="225" dirty="0"/>
              <a:t> </a:t>
            </a:r>
            <a:r>
              <a:rPr sz="5000" spc="-114" dirty="0"/>
              <a:t>DATA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9196070" cy="249301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3200" spc="-5" dirty="0">
                <a:latin typeface="Lucida Sans Unicode"/>
                <a:cs typeface="Lucida Sans Unicode"/>
              </a:rPr>
              <a:t>Decide </a:t>
            </a:r>
            <a:r>
              <a:rPr sz="3200" b="1" dirty="0">
                <a:latin typeface="Lucida Sans Unicode"/>
                <a:cs typeface="Lucida Sans Unicode"/>
              </a:rPr>
              <a:t>how to</a:t>
            </a:r>
            <a:r>
              <a:rPr sz="3200" b="1" spc="-5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intervene</a:t>
            </a:r>
            <a:endParaRPr sz="3200">
              <a:latin typeface="Lucida Sans Unicode"/>
              <a:cs typeface="Lucida Sans Unicode"/>
            </a:endParaRPr>
          </a:p>
          <a:p>
            <a:pPr marL="12700" marR="5080">
              <a:lnSpc>
                <a:spcPts val="4860"/>
              </a:lnSpc>
              <a:spcBef>
                <a:spcPts val="330"/>
              </a:spcBef>
            </a:pPr>
            <a:r>
              <a:rPr sz="3200" dirty="0">
                <a:latin typeface="Lucida Sans Unicode"/>
                <a:cs typeface="Lucida Sans Unicode"/>
              </a:rPr>
              <a:t>Ensure </a:t>
            </a:r>
            <a:r>
              <a:rPr sz="3200" spc="-5" dirty="0">
                <a:latin typeface="Lucida Sans Unicode"/>
                <a:cs typeface="Lucida Sans Unicode"/>
              </a:rPr>
              <a:t>intervention have impact </a:t>
            </a:r>
            <a:r>
              <a:rPr sz="3200" dirty="0">
                <a:latin typeface="Lucida Sans Unicode"/>
                <a:cs typeface="Lucida Sans Unicode"/>
              </a:rPr>
              <a:t>on </a:t>
            </a:r>
            <a:r>
              <a:rPr sz="3200" b="1" spc="5" dirty="0">
                <a:latin typeface="Lucida Sans Unicode"/>
                <a:cs typeface="Lucida Sans Unicode"/>
              </a:rPr>
              <a:t>root cause  </a:t>
            </a:r>
            <a:r>
              <a:rPr sz="3200" b="1" dirty="0">
                <a:latin typeface="Lucida Sans Unicode"/>
                <a:cs typeface="Lucida Sans Unicode"/>
              </a:rPr>
              <a:t>Action research</a:t>
            </a:r>
            <a:r>
              <a:rPr sz="3200" b="1" spc="-6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process</a:t>
            </a: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3200" b="1" dirty="0">
                <a:latin typeface="Lucida Sans Unicode"/>
                <a:cs typeface="Lucida Sans Unicode"/>
              </a:rPr>
              <a:t>Diagnostics </a:t>
            </a:r>
            <a:r>
              <a:rPr sz="3200" spc="-5" dirty="0">
                <a:latin typeface="Lucida Sans Unicode"/>
                <a:cs typeface="Lucida Sans Unicode"/>
              </a:rPr>
              <a:t>done </a:t>
            </a:r>
            <a:r>
              <a:rPr sz="3200" dirty="0">
                <a:latin typeface="Lucida Sans Unicode"/>
                <a:cs typeface="Lucida Sans Unicode"/>
              </a:rPr>
              <a:t>with</a:t>
            </a:r>
            <a:r>
              <a:rPr sz="3200" spc="-5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client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93198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45" dirty="0"/>
              <a:t>3. </a:t>
            </a:r>
            <a:r>
              <a:rPr sz="5000" spc="80" dirty="0"/>
              <a:t>FEEDBACK </a:t>
            </a:r>
            <a:r>
              <a:rPr sz="5000" spc="65" dirty="0"/>
              <a:t>AND</a:t>
            </a:r>
            <a:r>
              <a:rPr sz="5000" spc="265" dirty="0"/>
              <a:t> </a:t>
            </a:r>
            <a:r>
              <a:rPr sz="5000" spc="80" dirty="0"/>
              <a:t>DECISION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892" y="2223643"/>
            <a:ext cx="8611235" cy="28035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36195">
              <a:lnSpc>
                <a:spcPts val="3460"/>
              </a:lnSpc>
              <a:spcBef>
                <a:spcPts val="535"/>
              </a:spcBef>
            </a:pPr>
            <a:r>
              <a:rPr sz="3200" b="1" dirty="0">
                <a:latin typeface="Lucida Sans Unicode"/>
                <a:cs typeface="Lucida Sans Unicode"/>
              </a:rPr>
              <a:t>Communicate </a:t>
            </a:r>
            <a:r>
              <a:rPr sz="3200" spc="-5" dirty="0">
                <a:latin typeface="Lucida Sans Unicode"/>
                <a:cs typeface="Lucida Sans Unicode"/>
              </a:rPr>
              <a:t>outcomes in comprehensible  format</a:t>
            </a:r>
            <a:endParaRPr sz="3200">
              <a:latin typeface="Lucida Sans Unicode"/>
              <a:cs typeface="Lucida Sans Unicode"/>
            </a:endParaRPr>
          </a:p>
          <a:p>
            <a:pPr marL="48895">
              <a:lnSpc>
                <a:spcPct val="100000"/>
              </a:lnSpc>
              <a:spcBef>
                <a:spcPts val="965"/>
              </a:spcBef>
            </a:pPr>
            <a:r>
              <a:rPr sz="3200" b="1" spc="-5" dirty="0">
                <a:latin typeface="Lucida Sans Unicode"/>
                <a:cs typeface="Lucida Sans Unicode"/>
              </a:rPr>
              <a:t>Non-threatening</a:t>
            </a:r>
            <a:r>
              <a:rPr sz="3200" b="1" spc="-4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atmosphere</a:t>
            </a:r>
            <a:endParaRPr sz="3200">
              <a:latin typeface="Lucida Sans Unicode"/>
              <a:cs typeface="Lucida Sans Unicode"/>
            </a:endParaRPr>
          </a:p>
          <a:p>
            <a:pPr marL="48895" marR="4296410">
              <a:lnSpc>
                <a:spcPct val="126200"/>
              </a:lnSpc>
              <a:spcBef>
                <a:spcPts val="15"/>
              </a:spcBef>
            </a:pPr>
            <a:r>
              <a:rPr sz="3200" b="1" dirty="0">
                <a:latin typeface="Lucida Sans Unicode"/>
                <a:cs typeface="Lucida Sans Unicode"/>
              </a:rPr>
              <a:t>Ownership </a:t>
            </a:r>
            <a:r>
              <a:rPr sz="3200" spc="-5" dirty="0">
                <a:latin typeface="Lucida Sans Unicode"/>
                <a:cs typeface="Lucida Sans Unicode"/>
              </a:rPr>
              <a:t>in</a:t>
            </a:r>
            <a:r>
              <a:rPr sz="3200" spc="-9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process  </a:t>
            </a:r>
            <a:r>
              <a:rPr sz="3200" b="1" dirty="0">
                <a:latin typeface="Lucida Sans Unicode"/>
                <a:cs typeface="Lucida Sans Unicode"/>
              </a:rPr>
              <a:t>Process</a:t>
            </a:r>
            <a:r>
              <a:rPr sz="3200" b="1" spc="-4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consultation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46367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45" dirty="0"/>
              <a:t>4. </a:t>
            </a:r>
            <a:r>
              <a:rPr sz="5000" spc="70" dirty="0"/>
              <a:t>FORM</a:t>
            </a:r>
            <a:r>
              <a:rPr sz="5000" spc="229" dirty="0"/>
              <a:t> </a:t>
            </a:r>
            <a:r>
              <a:rPr sz="5000" spc="70" dirty="0"/>
              <a:t>PLAN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892" y="2095113"/>
            <a:ext cx="7563484" cy="293179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115"/>
              </a:spcBef>
            </a:pPr>
            <a:r>
              <a:rPr sz="3200" b="1" dirty="0">
                <a:latin typeface="Lucida Sans Unicode"/>
                <a:cs typeface="Lucida Sans Unicode"/>
              </a:rPr>
              <a:t>Considered</a:t>
            </a:r>
            <a:r>
              <a:rPr sz="3200" b="1" spc="-5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approach</a:t>
            </a:r>
            <a:endParaRPr sz="3200">
              <a:latin typeface="Lucida Sans Unicode"/>
              <a:cs typeface="Lucida Sans Unicode"/>
            </a:endParaRPr>
          </a:p>
          <a:p>
            <a:pPr marL="48895">
              <a:lnSpc>
                <a:spcPct val="100000"/>
              </a:lnSpc>
              <a:spcBef>
                <a:spcPts val="1019"/>
              </a:spcBef>
            </a:pPr>
            <a:r>
              <a:rPr sz="3200" spc="-5" dirty="0">
                <a:latin typeface="Lucida Sans Unicode"/>
                <a:cs typeface="Lucida Sans Unicode"/>
              </a:rPr>
              <a:t>Distil </a:t>
            </a:r>
            <a:r>
              <a:rPr sz="3200" b="1" spc="-5" dirty="0">
                <a:latin typeface="Lucida Sans Unicode"/>
                <a:cs typeface="Lucida Sans Unicode"/>
              </a:rPr>
              <a:t>recommendation</a:t>
            </a:r>
            <a:r>
              <a:rPr sz="3200" spc="-5" dirty="0">
                <a:latin typeface="Lucida Sans Unicode"/>
                <a:cs typeface="Lucida Sans Unicode"/>
              </a:rPr>
              <a:t>s </a:t>
            </a:r>
            <a:r>
              <a:rPr sz="3200" dirty="0">
                <a:latin typeface="Lucida Sans Unicode"/>
                <a:cs typeface="Lucida Sans Unicode"/>
              </a:rPr>
              <a:t>from</a:t>
            </a:r>
            <a:r>
              <a:rPr sz="3200" spc="-5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data</a:t>
            </a:r>
            <a:endParaRPr sz="3200">
              <a:latin typeface="Lucida Sans Unicode"/>
              <a:cs typeface="Lucida Sans Unicode"/>
            </a:endParaRPr>
          </a:p>
          <a:p>
            <a:pPr marL="12700" marR="5080" indent="36195">
              <a:lnSpc>
                <a:spcPts val="3460"/>
              </a:lnSpc>
              <a:spcBef>
                <a:spcPts val="1455"/>
              </a:spcBef>
            </a:pPr>
            <a:r>
              <a:rPr sz="3200" spc="-5" dirty="0">
                <a:latin typeface="Lucida Sans Unicode"/>
                <a:cs typeface="Lucida Sans Unicode"/>
              </a:rPr>
              <a:t>Focus </a:t>
            </a:r>
            <a:r>
              <a:rPr sz="3200" dirty="0">
                <a:latin typeface="Lucida Sans Unicode"/>
                <a:cs typeface="Lucida Sans Unicode"/>
              </a:rPr>
              <a:t>on </a:t>
            </a:r>
            <a:r>
              <a:rPr sz="3200" b="1" dirty="0">
                <a:latin typeface="Lucida Sans Unicode"/>
                <a:cs typeface="Lucida Sans Unicode"/>
              </a:rPr>
              <a:t>action with high impact</a:t>
            </a:r>
            <a:r>
              <a:rPr sz="3200" b="1" spc="-14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with  </a:t>
            </a:r>
            <a:r>
              <a:rPr sz="3200" b="1" spc="-5" dirty="0">
                <a:latin typeface="Lucida Sans Unicode"/>
                <a:cs typeface="Lucida Sans Unicode"/>
              </a:rPr>
              <a:t>minimum</a:t>
            </a:r>
            <a:r>
              <a:rPr sz="3200" b="1" spc="-30" dirty="0">
                <a:latin typeface="Lucida Sans Unicode"/>
                <a:cs typeface="Lucida Sans Unicode"/>
              </a:rPr>
              <a:t> </a:t>
            </a:r>
            <a:r>
              <a:rPr sz="3200" b="1" spc="5" dirty="0">
                <a:latin typeface="Lucida Sans Unicode"/>
                <a:cs typeface="Lucida Sans Unicode"/>
              </a:rPr>
              <a:t>costs</a:t>
            </a:r>
            <a:endParaRPr sz="3200">
              <a:latin typeface="Lucida Sans Unicode"/>
              <a:cs typeface="Lucida Sans Unicode"/>
            </a:endParaRPr>
          </a:p>
          <a:p>
            <a:pPr marL="48895">
              <a:lnSpc>
                <a:spcPct val="100000"/>
              </a:lnSpc>
              <a:spcBef>
                <a:spcPts val="950"/>
              </a:spcBef>
            </a:pPr>
            <a:r>
              <a:rPr sz="3200" b="1" spc="-5" dirty="0">
                <a:latin typeface="Lucida Sans Unicode"/>
                <a:cs typeface="Lucida Sans Unicode"/>
              </a:rPr>
              <a:t>Implement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847089"/>
            <a:ext cx="67310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45" dirty="0">
                <a:solidFill>
                  <a:srgbClr val="0D0D0D"/>
                </a:solidFill>
                <a:latin typeface="Arial"/>
                <a:cs typeface="Arial"/>
              </a:rPr>
              <a:t>HR</a:t>
            </a:r>
            <a:r>
              <a:rPr sz="5000" b="1" spc="11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5000" b="1" spc="85" dirty="0">
                <a:solidFill>
                  <a:srgbClr val="0D0D0D"/>
                </a:solidFill>
                <a:latin typeface="Arial"/>
                <a:cs typeface="Arial"/>
              </a:rPr>
              <a:t>PROFESSIONALS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3562985" cy="1259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3200" spc="-5" dirty="0">
                <a:latin typeface="Lucida Sans Unicode"/>
                <a:cs typeface="Lucida Sans Unicode"/>
              </a:rPr>
              <a:t>Be HR </a:t>
            </a:r>
            <a:r>
              <a:rPr sz="3200" b="1" spc="-5" dirty="0">
                <a:latin typeface="Lucida Sans Unicode"/>
                <a:cs typeface="Lucida Sans Unicode"/>
              </a:rPr>
              <a:t>Specialist  </a:t>
            </a:r>
            <a:r>
              <a:rPr sz="3200" b="1" spc="5" dirty="0">
                <a:latin typeface="Lucida Sans Unicode"/>
                <a:cs typeface="Lucida Sans Unicode"/>
              </a:rPr>
              <a:t>And </a:t>
            </a:r>
            <a:r>
              <a:rPr sz="3200" dirty="0">
                <a:latin typeface="Lucida Sans Unicode"/>
                <a:cs typeface="Lucida Sans Unicode"/>
              </a:rPr>
              <a:t>OD</a:t>
            </a:r>
            <a:r>
              <a:rPr sz="3200" spc="-80" dirty="0">
                <a:latin typeface="Lucida Sans Unicode"/>
                <a:cs typeface="Lucida Sans Unicode"/>
              </a:rPr>
              <a:t> </a:t>
            </a:r>
            <a:r>
              <a:rPr sz="3200" b="1" spc="-5" dirty="0">
                <a:latin typeface="Lucida Sans Unicode"/>
                <a:cs typeface="Lucida Sans Unicode"/>
              </a:rPr>
              <a:t>Practition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5707" y="2813888"/>
            <a:ext cx="394335" cy="62611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r>
              <a:rPr sz="3200" b="1" dirty="0">
                <a:latin typeface="Lucida Sans Unicode"/>
                <a:cs typeface="Lucida Sans Unicode"/>
              </a:rPr>
              <a:t>er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96778" y="3261841"/>
            <a:ext cx="3891242" cy="3342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429831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5</a:t>
            </a:r>
            <a:r>
              <a:rPr sz="5000" spc="125" dirty="0"/>
              <a:t> </a:t>
            </a:r>
            <a:r>
              <a:rPr sz="5000" spc="70" dirty="0"/>
              <a:t>INTERVENE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48892" y="2095113"/>
            <a:ext cx="8989060" cy="3810000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115"/>
              </a:spcBef>
            </a:pPr>
            <a:r>
              <a:rPr sz="3200" dirty="0">
                <a:latin typeface="Lucida Sans Unicode"/>
                <a:cs typeface="Lucida Sans Unicode"/>
              </a:rPr>
              <a:t>Intervention </a:t>
            </a:r>
            <a:r>
              <a:rPr sz="3200" spc="-5" dirty="0">
                <a:latin typeface="Lucida Sans Unicode"/>
                <a:cs typeface="Lucida Sans Unicode"/>
              </a:rPr>
              <a:t>pitched at right </a:t>
            </a:r>
            <a:r>
              <a:rPr sz="3200" b="1" dirty="0">
                <a:latin typeface="Lucida Sans Unicode"/>
                <a:cs typeface="Lucida Sans Unicode"/>
              </a:rPr>
              <a:t>emotional</a:t>
            </a:r>
            <a:r>
              <a:rPr sz="3200" b="1" spc="-3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depth</a:t>
            </a:r>
            <a:endParaRPr sz="3200">
              <a:latin typeface="Lucida Sans Unicode"/>
              <a:cs typeface="Lucida Sans Unicode"/>
            </a:endParaRPr>
          </a:p>
          <a:p>
            <a:pPr marL="12700" marR="436880" indent="36195">
              <a:lnSpc>
                <a:spcPts val="3460"/>
              </a:lnSpc>
              <a:spcBef>
                <a:spcPts val="1450"/>
              </a:spcBef>
            </a:pPr>
            <a:r>
              <a:rPr sz="3200" dirty="0">
                <a:latin typeface="Lucida Sans Unicode"/>
                <a:cs typeface="Lucida Sans Unicode"/>
              </a:rPr>
              <a:t>Clear on </a:t>
            </a:r>
            <a:r>
              <a:rPr sz="3200" b="1" dirty="0">
                <a:latin typeface="Lucida Sans Unicode"/>
                <a:cs typeface="Lucida Sans Unicode"/>
              </a:rPr>
              <a:t>focus </a:t>
            </a:r>
            <a:r>
              <a:rPr sz="3200" dirty="0">
                <a:latin typeface="Lucida Sans Unicode"/>
                <a:cs typeface="Lucida Sans Unicode"/>
              </a:rPr>
              <a:t>– </a:t>
            </a:r>
            <a:r>
              <a:rPr sz="3200" spc="-5" dirty="0">
                <a:latin typeface="Lucida Sans Unicode"/>
                <a:cs typeface="Lucida Sans Unicode"/>
              </a:rPr>
              <a:t>individual, group </a:t>
            </a:r>
            <a:r>
              <a:rPr sz="3200" dirty="0">
                <a:latin typeface="Lucida Sans Unicode"/>
                <a:cs typeface="Lucida Sans Unicode"/>
              </a:rPr>
              <a:t>or whole  </a:t>
            </a:r>
            <a:r>
              <a:rPr sz="3200" spc="-5" dirty="0">
                <a:latin typeface="Lucida Sans Unicode"/>
                <a:cs typeface="Lucida Sans Unicode"/>
              </a:rPr>
              <a:t>organisation</a:t>
            </a:r>
            <a:endParaRPr sz="3200">
              <a:latin typeface="Lucida Sans Unicode"/>
              <a:cs typeface="Lucida Sans Unicode"/>
            </a:endParaRPr>
          </a:p>
          <a:p>
            <a:pPr marL="48895" marR="1146810">
              <a:lnSpc>
                <a:spcPts val="4850"/>
              </a:lnSpc>
              <a:spcBef>
                <a:spcPts val="290"/>
              </a:spcBef>
              <a:tabLst>
                <a:tab pos="5130800" algn="l"/>
              </a:tabLst>
            </a:pPr>
            <a:r>
              <a:rPr sz="3200" dirty="0">
                <a:latin typeface="Lucida Sans Unicode"/>
                <a:cs typeface="Lucida Sans Unicode"/>
              </a:rPr>
              <a:t>Choose </a:t>
            </a:r>
            <a:r>
              <a:rPr sz="3200" b="1" spc="5" dirty="0">
                <a:latin typeface="Lucida Sans Unicode"/>
                <a:cs typeface="Lucida Sans Unicode"/>
              </a:rPr>
              <a:t>right </a:t>
            </a:r>
            <a:r>
              <a:rPr sz="3200" b="1" dirty="0">
                <a:latin typeface="Lucida Sans Unicode"/>
                <a:cs typeface="Lucida Sans Unicode"/>
              </a:rPr>
              <a:t>type </a:t>
            </a:r>
            <a:r>
              <a:rPr sz="3200" spc="-5" dirty="0">
                <a:latin typeface="Lucida Sans Unicode"/>
                <a:cs typeface="Lucida Sans Unicode"/>
              </a:rPr>
              <a:t>of intervention  </a:t>
            </a:r>
            <a:r>
              <a:rPr sz="3200" b="1" spc="5" dirty="0">
                <a:latin typeface="Lucida Sans Unicode"/>
                <a:cs typeface="Lucida Sans Unicode"/>
              </a:rPr>
              <a:t>D</a:t>
            </a:r>
            <a:r>
              <a:rPr sz="3200" b="1" spc="-5" dirty="0">
                <a:latin typeface="Lucida Sans Unicode"/>
                <a:cs typeface="Lucida Sans Unicode"/>
              </a:rPr>
              <a:t>i</a:t>
            </a:r>
            <a:r>
              <a:rPr sz="3200" b="1" spc="10" dirty="0">
                <a:latin typeface="Lucida Sans Unicode"/>
                <a:cs typeface="Lucida Sans Unicode"/>
              </a:rPr>
              <a:t>f</a:t>
            </a:r>
            <a:r>
              <a:rPr sz="3200" b="1" dirty="0">
                <a:latin typeface="Lucida Sans Unicode"/>
                <a:cs typeface="Lucida Sans Unicode"/>
              </a:rPr>
              <a:t>ferent</a:t>
            </a:r>
            <a:r>
              <a:rPr sz="3200" b="1" spc="-4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interventio</a:t>
            </a:r>
            <a:r>
              <a:rPr sz="3200" spc="5" dirty="0">
                <a:latin typeface="Lucida Sans Unicode"/>
                <a:cs typeface="Lucida Sans Unicode"/>
              </a:rPr>
              <a:t>n</a:t>
            </a:r>
            <a:r>
              <a:rPr sz="3200" dirty="0">
                <a:latin typeface="Lucida Sans Unicode"/>
                <a:cs typeface="Lucida Sans Unicode"/>
              </a:rPr>
              <a:t>s</a:t>
            </a:r>
            <a:r>
              <a:rPr sz="3200" spc="-1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-	</a:t>
            </a:r>
            <a:r>
              <a:rPr sz="3200" spc="-5" dirty="0">
                <a:latin typeface="Lucida Sans Unicode"/>
                <a:cs typeface="Lucida Sans Unicode"/>
              </a:rPr>
              <a:t>restructurin</a:t>
            </a:r>
            <a:r>
              <a:rPr sz="3200" spc="-20" dirty="0">
                <a:latin typeface="Lucida Sans Unicode"/>
                <a:cs typeface="Lucida Sans Unicode"/>
              </a:rPr>
              <a:t>g</a:t>
            </a:r>
            <a:r>
              <a:rPr sz="3200" dirty="0">
                <a:latin typeface="Lucida Sans Unicode"/>
                <a:cs typeface="Lucida Sans Unicode"/>
              </a:rPr>
              <a:t>,</a:t>
            </a: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ts val="2935"/>
              </a:lnSpc>
            </a:pPr>
            <a:r>
              <a:rPr sz="3200" spc="-5" dirty="0">
                <a:latin typeface="Lucida Sans Unicode"/>
                <a:cs typeface="Lucida Sans Unicode"/>
              </a:rPr>
              <a:t>coaching, transformational change,</a:t>
            </a:r>
            <a:r>
              <a:rPr sz="3200" spc="-1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learning</a:t>
            </a:r>
            <a:endParaRPr sz="3200">
              <a:latin typeface="Lucida Sans Unicode"/>
              <a:cs typeface="Lucida Sans Unicode"/>
            </a:endParaRPr>
          </a:p>
          <a:p>
            <a:pPr marL="12700">
              <a:lnSpc>
                <a:spcPts val="3650"/>
              </a:lnSpc>
            </a:pPr>
            <a:r>
              <a:rPr sz="3200" spc="-5" dirty="0">
                <a:latin typeface="Lucida Sans Unicode"/>
                <a:cs typeface="Lucida Sans Unicode"/>
              </a:rPr>
              <a:t>and</a:t>
            </a:r>
            <a:r>
              <a:rPr sz="3200" spc="-10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development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39922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/>
              <a:t>6</a:t>
            </a:r>
            <a:r>
              <a:rPr sz="5000" spc="125" dirty="0"/>
              <a:t> </a:t>
            </a:r>
            <a:r>
              <a:rPr sz="5000" spc="-15" dirty="0"/>
              <a:t>EVALUATE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1185468" y="2095113"/>
            <a:ext cx="8075930" cy="2493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017520">
              <a:lnSpc>
                <a:spcPct val="126600"/>
              </a:lnSpc>
              <a:spcBef>
                <a:spcPts val="95"/>
              </a:spcBef>
            </a:pPr>
            <a:r>
              <a:rPr sz="3200" b="1" dirty="0">
                <a:latin typeface="Lucida Sans Unicode"/>
                <a:cs typeface="Lucida Sans Unicode"/>
              </a:rPr>
              <a:t>Right </a:t>
            </a:r>
            <a:r>
              <a:rPr sz="3200" spc="-5" dirty="0">
                <a:latin typeface="Lucida Sans Unicode"/>
                <a:cs typeface="Lucida Sans Unicode"/>
              </a:rPr>
              <a:t>evaluation </a:t>
            </a:r>
            <a:r>
              <a:rPr sz="3200" dirty="0">
                <a:latin typeface="Lucida Sans Unicode"/>
                <a:cs typeface="Lucida Sans Unicode"/>
              </a:rPr>
              <a:t>method  </a:t>
            </a:r>
            <a:r>
              <a:rPr sz="3200" b="1" dirty="0">
                <a:latin typeface="Lucida Sans Unicode"/>
                <a:cs typeface="Lucida Sans Unicode"/>
              </a:rPr>
              <a:t>Action research</a:t>
            </a:r>
            <a:r>
              <a:rPr sz="3200" b="1" spc="-114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approach</a:t>
            </a:r>
            <a:endParaRPr sz="3200">
              <a:latin typeface="Lucida Sans Unicode"/>
              <a:cs typeface="Lucida Sans Unicode"/>
            </a:endParaRPr>
          </a:p>
          <a:p>
            <a:pPr marL="12700" marR="5080">
              <a:lnSpc>
                <a:spcPct val="126200"/>
              </a:lnSpc>
              <a:spcBef>
                <a:spcPts val="15"/>
              </a:spcBef>
            </a:pPr>
            <a:r>
              <a:rPr sz="3200" b="1" dirty="0">
                <a:latin typeface="Lucida Sans Unicode"/>
                <a:cs typeface="Lucida Sans Unicode"/>
              </a:rPr>
              <a:t>Continually assessing </a:t>
            </a:r>
            <a:r>
              <a:rPr sz="3200" spc="-5" dirty="0">
                <a:latin typeface="Lucida Sans Unicode"/>
                <a:cs typeface="Lucida Sans Unicode"/>
              </a:rPr>
              <a:t>impact and results  </a:t>
            </a:r>
            <a:r>
              <a:rPr sz="3200" b="1" spc="-5" dirty="0">
                <a:latin typeface="Lucida Sans Unicode"/>
                <a:cs typeface="Lucida Sans Unicode"/>
              </a:rPr>
              <a:t>Cultural</a:t>
            </a:r>
            <a:r>
              <a:rPr sz="3200" b="1" spc="-45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fit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6925" y="5204256"/>
            <a:ext cx="452056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95" dirty="0">
                <a:solidFill>
                  <a:srgbClr val="0D0D0D"/>
                </a:solidFill>
                <a:latin typeface="Arial"/>
                <a:cs typeface="Arial"/>
              </a:rPr>
              <a:t>CONC</a:t>
            </a:r>
            <a:r>
              <a:rPr sz="5000" b="1" spc="200" dirty="0">
                <a:solidFill>
                  <a:srgbClr val="0D0D0D"/>
                </a:solidFill>
                <a:latin typeface="Arial"/>
                <a:cs typeface="Arial"/>
              </a:rPr>
              <a:t>L</a:t>
            </a:r>
            <a:r>
              <a:rPr sz="5000" b="1" spc="195" dirty="0">
                <a:solidFill>
                  <a:srgbClr val="0D0D0D"/>
                </a:solidFill>
                <a:latin typeface="Arial"/>
                <a:cs typeface="Arial"/>
              </a:rPr>
              <a:t>US</a:t>
            </a:r>
            <a:r>
              <a:rPr sz="5000" b="1" spc="185" dirty="0">
                <a:solidFill>
                  <a:srgbClr val="0D0D0D"/>
                </a:solidFill>
                <a:latin typeface="Arial"/>
                <a:cs typeface="Arial"/>
              </a:rPr>
              <a:t>I</a:t>
            </a:r>
            <a:r>
              <a:rPr sz="5000" b="1" spc="195" dirty="0">
                <a:solidFill>
                  <a:srgbClr val="0D0D0D"/>
                </a:solidFill>
                <a:latin typeface="Arial"/>
                <a:cs typeface="Arial"/>
              </a:rPr>
              <a:t>O</a:t>
            </a:r>
            <a:r>
              <a:rPr sz="5000" b="1" dirty="0">
                <a:solidFill>
                  <a:srgbClr val="0D0D0D"/>
                </a:solidFill>
                <a:latin typeface="Arial"/>
                <a:cs typeface="Arial"/>
              </a:rPr>
              <a:t>N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75204" y="0"/>
            <a:ext cx="6188964" cy="4616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258953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90" dirty="0"/>
              <a:t>REVIE</a:t>
            </a:r>
            <a:r>
              <a:rPr sz="5000" dirty="0"/>
              <a:t>W</a:t>
            </a:r>
            <a:endParaRPr sz="5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pc="-5" dirty="0"/>
              <a:t>What is Organizational Development (OD)  </a:t>
            </a:r>
            <a:r>
              <a:rPr dirty="0"/>
              <a:t>OD in</a:t>
            </a:r>
            <a:r>
              <a:rPr spc="-5" dirty="0"/>
              <a:t> Practice</a:t>
            </a:r>
          </a:p>
          <a:p>
            <a:pPr marL="12700" marR="1400175">
              <a:lnSpc>
                <a:spcPct val="126200"/>
              </a:lnSpc>
              <a:spcBef>
                <a:spcPts val="15"/>
              </a:spcBef>
            </a:pPr>
            <a:r>
              <a:rPr spc="-5" dirty="0"/>
              <a:t>Relationship between </a:t>
            </a:r>
            <a:r>
              <a:rPr dirty="0"/>
              <a:t>HRD </a:t>
            </a:r>
            <a:r>
              <a:rPr spc="-5" dirty="0"/>
              <a:t>and </a:t>
            </a:r>
            <a:r>
              <a:rPr dirty="0"/>
              <a:t>OD  OD</a:t>
            </a:r>
            <a:r>
              <a:rPr spc="-5" dirty="0"/>
              <a:t> </a:t>
            </a:r>
            <a:r>
              <a:rPr dirty="0"/>
              <a:t>Practitioner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5468" y="2095113"/>
            <a:ext cx="7311390" cy="187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6600"/>
              </a:lnSpc>
              <a:spcBef>
                <a:spcPts val="95"/>
              </a:spcBef>
            </a:pPr>
            <a:r>
              <a:rPr sz="3200"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Organization's ability to </a:t>
            </a:r>
            <a:r>
              <a:rPr sz="3200" dirty="0">
                <a:solidFill>
                  <a:srgbClr val="000000"/>
                </a:solidFill>
                <a:latin typeface="Lucida Sans Unicode"/>
                <a:cs typeface="Lucida Sans Unicode"/>
              </a:rPr>
              <a:t>learn  </a:t>
            </a:r>
            <a:r>
              <a:rPr sz="3200"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Translate </a:t>
            </a:r>
            <a:r>
              <a:rPr sz="32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learning </a:t>
            </a:r>
            <a:r>
              <a:rPr sz="3200"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into </a:t>
            </a:r>
            <a:r>
              <a:rPr sz="3200" dirty="0">
                <a:solidFill>
                  <a:srgbClr val="000000"/>
                </a:solidFill>
                <a:latin typeface="Lucida Sans Unicode"/>
                <a:cs typeface="Lucida Sans Unicode"/>
              </a:rPr>
              <a:t>action </a:t>
            </a:r>
            <a:r>
              <a:rPr sz="3200" b="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rapidly  </a:t>
            </a:r>
            <a:r>
              <a:rPr sz="3200" b="0" dirty="0">
                <a:solidFill>
                  <a:srgbClr val="000000"/>
                </a:solidFill>
                <a:latin typeface="Lucida Sans Unicode"/>
                <a:cs typeface="Lucida Sans Unicode"/>
              </a:rPr>
              <a:t>The ultimate </a:t>
            </a:r>
            <a:r>
              <a:rPr sz="3200" spc="-5" dirty="0">
                <a:solidFill>
                  <a:srgbClr val="000000"/>
                </a:solidFill>
                <a:latin typeface="Lucida Sans Unicode"/>
                <a:cs typeface="Lucida Sans Unicode"/>
              </a:rPr>
              <a:t>competitive</a:t>
            </a:r>
            <a:r>
              <a:rPr sz="3200" spc="-65" dirty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000000"/>
                </a:solidFill>
                <a:latin typeface="Lucida Sans Unicode"/>
                <a:cs typeface="Lucida Sans Unicode"/>
              </a:rPr>
              <a:t>advantage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762" y="82676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9812">
            <a:solidFill>
              <a:srgbClr val="1CAC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8892" y="2095113"/>
            <a:ext cx="9309100" cy="293179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115"/>
              </a:spcBef>
            </a:pPr>
            <a:r>
              <a:rPr sz="3200" spc="-5" dirty="0">
                <a:latin typeface="Lucida Sans Unicode"/>
                <a:cs typeface="Lucida Sans Unicode"/>
              </a:rPr>
              <a:t>First comes</a:t>
            </a:r>
            <a:r>
              <a:rPr sz="3200" spc="5" dirty="0">
                <a:latin typeface="Lucida Sans Unicode"/>
                <a:cs typeface="Lucida Sans Unicode"/>
              </a:rPr>
              <a:t> </a:t>
            </a:r>
            <a:r>
              <a:rPr sz="3200" b="1" spc="-5" dirty="0">
                <a:latin typeface="Lucida Sans Unicode"/>
                <a:cs typeface="Lucida Sans Unicode"/>
              </a:rPr>
              <a:t>thought</a:t>
            </a:r>
            <a:endParaRPr sz="3200">
              <a:latin typeface="Lucida Sans Unicode"/>
              <a:cs typeface="Lucida Sans Unicode"/>
            </a:endParaRPr>
          </a:p>
          <a:p>
            <a:pPr marL="12700" marR="316865" indent="36195">
              <a:lnSpc>
                <a:spcPts val="3460"/>
              </a:lnSpc>
              <a:spcBef>
                <a:spcPts val="1450"/>
              </a:spcBef>
            </a:pPr>
            <a:r>
              <a:rPr sz="3200" dirty="0">
                <a:latin typeface="Lucida Sans Unicode"/>
                <a:cs typeface="Lucida Sans Unicode"/>
              </a:rPr>
              <a:t>Then </a:t>
            </a:r>
            <a:r>
              <a:rPr sz="3200" spc="-5" dirty="0">
                <a:latin typeface="Lucida Sans Unicode"/>
                <a:cs typeface="Lucida Sans Unicode"/>
              </a:rPr>
              <a:t>organization </a:t>
            </a:r>
            <a:r>
              <a:rPr sz="3200" dirty="0">
                <a:latin typeface="Lucida Sans Unicode"/>
                <a:cs typeface="Lucida Sans Unicode"/>
              </a:rPr>
              <a:t>of </a:t>
            </a:r>
            <a:r>
              <a:rPr sz="3200" spc="-5" dirty="0">
                <a:latin typeface="Lucida Sans Unicode"/>
                <a:cs typeface="Lucida Sans Unicode"/>
              </a:rPr>
              <a:t>that thought, into </a:t>
            </a:r>
            <a:r>
              <a:rPr sz="3200" b="1" dirty="0">
                <a:latin typeface="Lucida Sans Unicode"/>
                <a:cs typeface="Lucida Sans Unicode"/>
              </a:rPr>
              <a:t>ideas  and</a:t>
            </a:r>
            <a:r>
              <a:rPr sz="3200" b="1" spc="-2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plans</a:t>
            </a:r>
            <a:endParaRPr sz="3200">
              <a:latin typeface="Lucida Sans Unicode"/>
              <a:cs typeface="Lucida Sans Unicode"/>
            </a:endParaRPr>
          </a:p>
          <a:p>
            <a:pPr marL="48895" marR="5080">
              <a:lnSpc>
                <a:spcPts val="4850"/>
              </a:lnSpc>
              <a:spcBef>
                <a:spcPts val="290"/>
              </a:spcBef>
            </a:pPr>
            <a:r>
              <a:rPr sz="3200" dirty="0">
                <a:latin typeface="Lucida Sans Unicode"/>
                <a:cs typeface="Lucida Sans Unicode"/>
              </a:rPr>
              <a:t>Then </a:t>
            </a:r>
            <a:r>
              <a:rPr sz="3200" b="1" spc="-5" dirty="0">
                <a:latin typeface="Lucida Sans Unicode"/>
                <a:cs typeface="Lucida Sans Unicode"/>
              </a:rPr>
              <a:t>transformation </a:t>
            </a:r>
            <a:r>
              <a:rPr sz="3200" spc="-5" dirty="0">
                <a:latin typeface="Lucida Sans Unicode"/>
                <a:cs typeface="Lucida Sans Unicode"/>
              </a:rPr>
              <a:t>of </a:t>
            </a:r>
            <a:r>
              <a:rPr sz="3200" dirty="0">
                <a:latin typeface="Lucida Sans Unicode"/>
                <a:cs typeface="Lucida Sans Unicode"/>
              </a:rPr>
              <a:t>those plans </a:t>
            </a:r>
            <a:r>
              <a:rPr sz="3200" spc="-5" dirty="0">
                <a:latin typeface="Lucida Sans Unicode"/>
                <a:cs typeface="Lucida Sans Unicode"/>
              </a:rPr>
              <a:t>into </a:t>
            </a:r>
            <a:r>
              <a:rPr sz="3200" b="1" dirty="0">
                <a:latin typeface="Lucida Sans Unicode"/>
                <a:cs typeface="Lucida Sans Unicode"/>
              </a:rPr>
              <a:t>reality  </a:t>
            </a:r>
            <a:r>
              <a:rPr sz="3200" dirty="0">
                <a:latin typeface="Lucida Sans Unicode"/>
                <a:cs typeface="Lucida Sans Unicode"/>
              </a:rPr>
              <a:t>The </a:t>
            </a:r>
            <a:r>
              <a:rPr sz="3200" b="1" dirty="0">
                <a:latin typeface="Lucida Sans Unicode"/>
                <a:cs typeface="Lucida Sans Unicode"/>
              </a:rPr>
              <a:t>beginning </a:t>
            </a:r>
            <a:r>
              <a:rPr sz="3200" dirty="0">
                <a:latin typeface="Lucida Sans Unicode"/>
                <a:cs typeface="Lucida Sans Unicode"/>
              </a:rPr>
              <a:t>is in </a:t>
            </a:r>
            <a:r>
              <a:rPr sz="3200" spc="-5" dirty="0">
                <a:latin typeface="Lucida Sans Unicode"/>
                <a:cs typeface="Lucida Sans Unicode"/>
              </a:rPr>
              <a:t>your</a:t>
            </a:r>
            <a:r>
              <a:rPr sz="3200" spc="-30" dirty="0">
                <a:latin typeface="Lucida Sans Unicode"/>
                <a:cs typeface="Lucida Sans Unicode"/>
              </a:rPr>
              <a:t> </a:t>
            </a:r>
            <a:r>
              <a:rPr sz="3200" b="1" spc="-5" dirty="0">
                <a:latin typeface="Lucida Sans Unicode"/>
                <a:cs typeface="Lucida Sans Unicode"/>
              </a:rPr>
              <a:t>imagination!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4752" y="5204256"/>
            <a:ext cx="422338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spc="160" dirty="0">
                <a:solidFill>
                  <a:srgbClr val="0D0D0D"/>
                </a:solidFill>
                <a:latin typeface="Arial"/>
                <a:cs typeface="Arial"/>
              </a:rPr>
              <a:t>THANK</a:t>
            </a:r>
            <a:r>
              <a:rPr sz="5000" b="1" spc="18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5000" b="1" spc="145" dirty="0">
                <a:solidFill>
                  <a:srgbClr val="0D0D0D"/>
                </a:solidFill>
                <a:latin typeface="Arial"/>
                <a:cs typeface="Arial"/>
              </a:rPr>
              <a:t>YOU!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67684" y="0"/>
            <a:ext cx="4937760" cy="4657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500888"/>
            <a:ext cx="2232660" cy="125984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1140"/>
              </a:spcBef>
            </a:pPr>
            <a:r>
              <a:rPr sz="4500" spc="90" dirty="0"/>
              <a:t>OVE</a:t>
            </a:r>
            <a:r>
              <a:rPr sz="4500" dirty="0"/>
              <a:t>R</a:t>
            </a:r>
            <a:r>
              <a:rPr sz="4500" spc="90" dirty="0"/>
              <a:t>V</a:t>
            </a:r>
            <a:r>
              <a:rPr sz="4500" dirty="0"/>
              <a:t>I  </a:t>
            </a:r>
            <a:r>
              <a:rPr sz="4500" spc="90" dirty="0"/>
              <a:t>EW</a:t>
            </a:r>
            <a:endParaRPr sz="4500"/>
          </a:p>
        </p:txBody>
      </p:sp>
      <p:sp>
        <p:nvSpPr>
          <p:cNvPr id="3" name="object 3"/>
          <p:cNvSpPr/>
          <p:nvPr/>
        </p:nvSpPr>
        <p:spPr>
          <a:xfrm>
            <a:off x="3288791" y="1844039"/>
            <a:ext cx="5413375" cy="4825365"/>
          </a:xfrm>
          <a:custGeom>
            <a:avLst/>
            <a:gdLst/>
            <a:ahLst/>
            <a:cxnLst/>
            <a:rect l="l" t="t" r="r" b="b"/>
            <a:pathLst>
              <a:path w="5413375" h="4825365">
                <a:moveTo>
                  <a:pt x="0" y="0"/>
                </a:moveTo>
                <a:lnTo>
                  <a:pt x="0" y="4824984"/>
                </a:lnTo>
                <a:lnTo>
                  <a:pt x="5413248" y="4824984"/>
                </a:lnTo>
                <a:lnTo>
                  <a:pt x="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8791" y="1844039"/>
            <a:ext cx="5413375" cy="4825365"/>
          </a:xfrm>
          <a:custGeom>
            <a:avLst/>
            <a:gdLst/>
            <a:ahLst/>
            <a:cxnLst/>
            <a:rect l="l" t="t" r="r" b="b"/>
            <a:pathLst>
              <a:path w="5413375" h="4825365">
                <a:moveTo>
                  <a:pt x="0" y="4824984"/>
                </a:moveTo>
                <a:lnTo>
                  <a:pt x="0" y="0"/>
                </a:lnTo>
                <a:lnTo>
                  <a:pt x="5413248" y="4824984"/>
                </a:lnTo>
                <a:lnTo>
                  <a:pt x="0" y="4824984"/>
                </a:lnTo>
                <a:close/>
              </a:path>
            </a:pathLst>
          </a:custGeom>
          <a:ln w="15240">
            <a:solidFill>
              <a:srgbClr val="117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32172" y="4998821"/>
            <a:ext cx="13182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sz="4800" b="1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4800" b="1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D</a:t>
            </a:r>
            <a:endParaRPr sz="48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88791" y="1844039"/>
            <a:ext cx="5413375" cy="4825365"/>
          </a:xfrm>
          <a:custGeom>
            <a:avLst/>
            <a:gdLst/>
            <a:ahLst/>
            <a:cxnLst/>
            <a:rect l="l" t="t" r="r" b="b"/>
            <a:pathLst>
              <a:path w="5413375" h="4825365">
                <a:moveTo>
                  <a:pt x="5413248" y="0"/>
                </a:moveTo>
                <a:lnTo>
                  <a:pt x="0" y="0"/>
                </a:lnTo>
                <a:lnTo>
                  <a:pt x="5413248" y="4824984"/>
                </a:lnTo>
                <a:lnTo>
                  <a:pt x="54132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8791" y="1844039"/>
            <a:ext cx="5413375" cy="4825365"/>
          </a:xfrm>
          <a:custGeom>
            <a:avLst/>
            <a:gdLst/>
            <a:ahLst/>
            <a:cxnLst/>
            <a:rect l="l" t="t" r="r" b="b"/>
            <a:pathLst>
              <a:path w="5413375" h="4825365">
                <a:moveTo>
                  <a:pt x="5413248" y="0"/>
                </a:moveTo>
                <a:lnTo>
                  <a:pt x="5413248" y="4824984"/>
                </a:lnTo>
                <a:lnTo>
                  <a:pt x="0" y="0"/>
                </a:lnTo>
                <a:lnTo>
                  <a:pt x="5413248" y="0"/>
                </a:lnTo>
                <a:close/>
              </a:path>
            </a:pathLst>
          </a:custGeom>
          <a:ln w="15240">
            <a:solidFill>
              <a:srgbClr val="117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8252" y="2804160"/>
            <a:ext cx="1001268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76568" y="2792095"/>
            <a:ext cx="984250" cy="523875"/>
          </a:xfrm>
          <a:custGeom>
            <a:avLst/>
            <a:gdLst/>
            <a:ahLst/>
            <a:cxnLst/>
            <a:rect l="l" t="t" r="r" b="b"/>
            <a:pathLst>
              <a:path w="984250" h="523875">
                <a:moveTo>
                  <a:pt x="731647" y="12064"/>
                </a:moveTo>
                <a:lnTo>
                  <a:pt x="563372" y="12064"/>
                </a:lnTo>
                <a:lnTo>
                  <a:pt x="563372" y="511301"/>
                </a:lnTo>
                <a:lnTo>
                  <a:pt x="732662" y="511301"/>
                </a:lnTo>
                <a:lnTo>
                  <a:pt x="764359" y="510228"/>
                </a:lnTo>
                <a:lnTo>
                  <a:pt x="819656" y="501604"/>
                </a:lnTo>
                <a:lnTo>
                  <a:pt x="864901" y="484032"/>
                </a:lnTo>
                <a:lnTo>
                  <a:pt x="904144" y="455560"/>
                </a:lnTo>
                <a:lnTo>
                  <a:pt x="912900" y="446404"/>
                </a:lnTo>
                <a:lnTo>
                  <a:pt x="646049" y="446404"/>
                </a:lnTo>
                <a:lnTo>
                  <a:pt x="646049" y="77088"/>
                </a:lnTo>
                <a:lnTo>
                  <a:pt x="923016" y="77088"/>
                </a:lnTo>
                <a:lnTo>
                  <a:pt x="913034" y="66635"/>
                </a:lnTo>
                <a:lnTo>
                  <a:pt x="873220" y="38441"/>
                </a:lnTo>
                <a:lnTo>
                  <a:pt x="826283" y="21441"/>
                </a:lnTo>
                <a:lnTo>
                  <a:pt x="766605" y="13110"/>
                </a:lnTo>
                <a:lnTo>
                  <a:pt x="731647" y="12064"/>
                </a:lnTo>
                <a:close/>
              </a:path>
              <a:path w="984250" h="523875">
                <a:moveTo>
                  <a:pt x="923016" y="77088"/>
                </a:moveTo>
                <a:lnTo>
                  <a:pt x="695832" y="77088"/>
                </a:lnTo>
                <a:lnTo>
                  <a:pt x="728196" y="77735"/>
                </a:lnTo>
                <a:lnTo>
                  <a:pt x="756142" y="79692"/>
                </a:lnTo>
                <a:lnTo>
                  <a:pt x="798829" y="87629"/>
                </a:lnTo>
                <a:lnTo>
                  <a:pt x="844139" y="113543"/>
                </a:lnTo>
                <a:lnTo>
                  <a:pt x="874317" y="152405"/>
                </a:lnTo>
                <a:lnTo>
                  <a:pt x="894371" y="217505"/>
                </a:lnTo>
                <a:lnTo>
                  <a:pt x="896874" y="256793"/>
                </a:lnTo>
                <a:lnTo>
                  <a:pt x="894322" y="298989"/>
                </a:lnTo>
                <a:lnTo>
                  <a:pt x="886650" y="336613"/>
                </a:lnTo>
                <a:lnTo>
                  <a:pt x="855852" y="398144"/>
                </a:lnTo>
                <a:lnTo>
                  <a:pt x="805068" y="434324"/>
                </a:lnTo>
                <a:lnTo>
                  <a:pt x="727328" y="446404"/>
                </a:lnTo>
                <a:lnTo>
                  <a:pt x="912900" y="446404"/>
                </a:lnTo>
                <a:lnTo>
                  <a:pt x="948955" y="398458"/>
                </a:lnTo>
                <a:lnTo>
                  <a:pt x="968406" y="354425"/>
                </a:lnTo>
                <a:lnTo>
                  <a:pt x="980094" y="305010"/>
                </a:lnTo>
                <a:lnTo>
                  <a:pt x="983996" y="250189"/>
                </a:lnTo>
                <a:lnTo>
                  <a:pt x="980662" y="201640"/>
                </a:lnTo>
                <a:lnTo>
                  <a:pt x="970660" y="157924"/>
                </a:lnTo>
                <a:lnTo>
                  <a:pt x="953992" y="119066"/>
                </a:lnTo>
                <a:lnTo>
                  <a:pt x="930655" y="85089"/>
                </a:lnTo>
                <a:lnTo>
                  <a:pt x="923016" y="77088"/>
                </a:lnTo>
                <a:close/>
              </a:path>
              <a:path w="984250" h="523875">
                <a:moveTo>
                  <a:pt x="233933" y="0"/>
                </a:moveTo>
                <a:lnTo>
                  <a:pt x="183351" y="4476"/>
                </a:lnTo>
                <a:lnTo>
                  <a:pt x="138100" y="17907"/>
                </a:lnTo>
                <a:lnTo>
                  <a:pt x="98256" y="40237"/>
                </a:lnTo>
                <a:lnTo>
                  <a:pt x="63753" y="71500"/>
                </a:lnTo>
                <a:lnTo>
                  <a:pt x="35843" y="110192"/>
                </a:lnTo>
                <a:lnTo>
                  <a:pt x="15922" y="154812"/>
                </a:lnTo>
                <a:lnTo>
                  <a:pt x="3978" y="205339"/>
                </a:lnTo>
                <a:lnTo>
                  <a:pt x="0" y="261746"/>
                </a:lnTo>
                <a:lnTo>
                  <a:pt x="3976" y="318154"/>
                </a:lnTo>
                <a:lnTo>
                  <a:pt x="15906" y="368680"/>
                </a:lnTo>
                <a:lnTo>
                  <a:pt x="35790" y="413301"/>
                </a:lnTo>
                <a:lnTo>
                  <a:pt x="63626" y="451992"/>
                </a:lnTo>
                <a:lnTo>
                  <a:pt x="98202" y="483236"/>
                </a:lnTo>
                <a:lnTo>
                  <a:pt x="138112" y="505539"/>
                </a:lnTo>
                <a:lnTo>
                  <a:pt x="183356" y="518912"/>
                </a:lnTo>
                <a:lnTo>
                  <a:pt x="233933" y="523366"/>
                </a:lnTo>
                <a:lnTo>
                  <a:pt x="284531" y="518892"/>
                </a:lnTo>
                <a:lnTo>
                  <a:pt x="329819" y="505475"/>
                </a:lnTo>
                <a:lnTo>
                  <a:pt x="369772" y="483129"/>
                </a:lnTo>
                <a:lnTo>
                  <a:pt x="397060" y="458469"/>
                </a:lnTo>
                <a:lnTo>
                  <a:pt x="233933" y="458469"/>
                </a:lnTo>
                <a:lnTo>
                  <a:pt x="201308" y="455231"/>
                </a:lnTo>
                <a:lnTo>
                  <a:pt x="147316" y="429377"/>
                </a:lnTo>
                <a:lnTo>
                  <a:pt x="108962" y="378305"/>
                </a:lnTo>
                <a:lnTo>
                  <a:pt x="89438" y="305355"/>
                </a:lnTo>
                <a:lnTo>
                  <a:pt x="86995" y="261112"/>
                </a:lnTo>
                <a:lnTo>
                  <a:pt x="89443" y="216987"/>
                </a:lnTo>
                <a:lnTo>
                  <a:pt x="96774" y="178149"/>
                </a:lnTo>
                <a:lnTo>
                  <a:pt x="125983" y="116331"/>
                </a:lnTo>
                <a:lnTo>
                  <a:pt x="172386" y="77819"/>
                </a:lnTo>
                <a:lnTo>
                  <a:pt x="233933" y="65024"/>
                </a:lnTo>
                <a:lnTo>
                  <a:pt x="396954" y="65024"/>
                </a:lnTo>
                <a:lnTo>
                  <a:pt x="369665" y="40290"/>
                </a:lnTo>
                <a:lnTo>
                  <a:pt x="329702" y="17891"/>
                </a:lnTo>
                <a:lnTo>
                  <a:pt x="284489" y="4474"/>
                </a:lnTo>
                <a:lnTo>
                  <a:pt x="233933" y="0"/>
                </a:lnTo>
                <a:close/>
              </a:path>
              <a:path w="984250" h="523875">
                <a:moveTo>
                  <a:pt x="396954" y="65024"/>
                </a:moveTo>
                <a:lnTo>
                  <a:pt x="233933" y="65024"/>
                </a:lnTo>
                <a:lnTo>
                  <a:pt x="266608" y="68238"/>
                </a:lnTo>
                <a:lnTo>
                  <a:pt x="295497" y="77882"/>
                </a:lnTo>
                <a:lnTo>
                  <a:pt x="342010" y="116458"/>
                </a:lnTo>
                <a:lnTo>
                  <a:pt x="371268" y="178307"/>
                </a:lnTo>
                <a:lnTo>
                  <a:pt x="378569" y="217078"/>
                </a:lnTo>
                <a:lnTo>
                  <a:pt x="381000" y="261112"/>
                </a:lnTo>
                <a:lnTo>
                  <a:pt x="378552" y="305446"/>
                </a:lnTo>
                <a:lnTo>
                  <a:pt x="371268" y="344360"/>
                </a:lnTo>
                <a:lnTo>
                  <a:pt x="342010" y="406653"/>
                </a:lnTo>
                <a:lnTo>
                  <a:pt x="295402" y="445531"/>
                </a:lnTo>
                <a:lnTo>
                  <a:pt x="233933" y="458469"/>
                </a:lnTo>
                <a:lnTo>
                  <a:pt x="397060" y="458469"/>
                </a:lnTo>
                <a:lnTo>
                  <a:pt x="432224" y="413123"/>
                </a:lnTo>
                <a:lnTo>
                  <a:pt x="452151" y="368522"/>
                </a:lnTo>
                <a:lnTo>
                  <a:pt x="464125" y="318063"/>
                </a:lnTo>
                <a:lnTo>
                  <a:pt x="468122" y="261746"/>
                </a:lnTo>
                <a:lnTo>
                  <a:pt x="464123" y="205430"/>
                </a:lnTo>
                <a:lnTo>
                  <a:pt x="452135" y="154971"/>
                </a:lnTo>
                <a:lnTo>
                  <a:pt x="432171" y="110370"/>
                </a:lnTo>
                <a:lnTo>
                  <a:pt x="404240" y="71627"/>
                </a:lnTo>
                <a:lnTo>
                  <a:pt x="396954" y="6502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22617" y="2869183"/>
            <a:ext cx="250825" cy="369570"/>
          </a:xfrm>
          <a:custGeom>
            <a:avLst/>
            <a:gdLst/>
            <a:ahLst/>
            <a:cxnLst/>
            <a:rect l="l" t="t" r="r" b="b"/>
            <a:pathLst>
              <a:path w="250825" h="369569">
                <a:moveTo>
                  <a:pt x="0" y="0"/>
                </a:moveTo>
                <a:lnTo>
                  <a:pt x="0" y="369315"/>
                </a:lnTo>
                <a:lnTo>
                  <a:pt x="81279" y="369315"/>
                </a:lnTo>
                <a:lnTo>
                  <a:pt x="123525" y="366293"/>
                </a:lnTo>
                <a:lnTo>
                  <a:pt x="187775" y="342151"/>
                </a:lnTo>
                <a:lnTo>
                  <a:pt x="227786" y="292576"/>
                </a:lnTo>
                <a:lnTo>
                  <a:pt x="248273" y="221900"/>
                </a:lnTo>
                <a:lnTo>
                  <a:pt x="250825" y="179704"/>
                </a:lnTo>
                <a:lnTo>
                  <a:pt x="248322" y="140416"/>
                </a:lnTo>
                <a:lnTo>
                  <a:pt x="228268" y="75316"/>
                </a:lnTo>
                <a:lnTo>
                  <a:pt x="198090" y="36454"/>
                </a:lnTo>
                <a:lnTo>
                  <a:pt x="152780" y="10540"/>
                </a:lnTo>
                <a:lnTo>
                  <a:pt x="110093" y="2603"/>
                </a:lnTo>
                <a:lnTo>
                  <a:pt x="49783" y="0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63563" y="2857119"/>
            <a:ext cx="294005" cy="393700"/>
          </a:xfrm>
          <a:custGeom>
            <a:avLst/>
            <a:gdLst/>
            <a:ahLst/>
            <a:cxnLst/>
            <a:rect l="l" t="t" r="r" b="b"/>
            <a:pathLst>
              <a:path w="294004" h="393700">
                <a:moveTo>
                  <a:pt x="146938" y="0"/>
                </a:moveTo>
                <a:lnTo>
                  <a:pt x="85391" y="12795"/>
                </a:lnTo>
                <a:lnTo>
                  <a:pt x="38988" y="51307"/>
                </a:lnTo>
                <a:lnTo>
                  <a:pt x="9778" y="113125"/>
                </a:lnTo>
                <a:lnTo>
                  <a:pt x="2448" y="151963"/>
                </a:lnTo>
                <a:lnTo>
                  <a:pt x="0" y="196087"/>
                </a:lnTo>
                <a:lnTo>
                  <a:pt x="2448" y="240422"/>
                </a:lnTo>
                <a:lnTo>
                  <a:pt x="9778" y="279495"/>
                </a:lnTo>
                <a:lnTo>
                  <a:pt x="38988" y="341756"/>
                </a:lnTo>
                <a:lnTo>
                  <a:pt x="85439" y="380507"/>
                </a:lnTo>
                <a:lnTo>
                  <a:pt x="146938" y="393445"/>
                </a:lnTo>
                <a:lnTo>
                  <a:pt x="179560" y="390207"/>
                </a:lnTo>
                <a:lnTo>
                  <a:pt x="233610" y="364299"/>
                </a:lnTo>
                <a:lnTo>
                  <a:pt x="272091" y="313102"/>
                </a:lnTo>
                <a:lnTo>
                  <a:pt x="291574" y="240331"/>
                </a:lnTo>
                <a:lnTo>
                  <a:pt x="294004" y="196087"/>
                </a:lnTo>
                <a:lnTo>
                  <a:pt x="291574" y="152054"/>
                </a:lnTo>
                <a:lnTo>
                  <a:pt x="284273" y="113283"/>
                </a:lnTo>
                <a:lnTo>
                  <a:pt x="255015" y="51434"/>
                </a:lnTo>
                <a:lnTo>
                  <a:pt x="208502" y="12858"/>
                </a:lnTo>
                <a:lnTo>
                  <a:pt x="146938" y="0"/>
                </a:lnTo>
                <a:close/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39940" y="2804160"/>
            <a:ext cx="421005" cy="499745"/>
          </a:xfrm>
          <a:custGeom>
            <a:avLst/>
            <a:gdLst/>
            <a:ahLst/>
            <a:cxnLst/>
            <a:rect l="l" t="t" r="r" b="b"/>
            <a:pathLst>
              <a:path w="421004" h="499745">
                <a:moveTo>
                  <a:pt x="0" y="0"/>
                </a:moveTo>
                <a:lnTo>
                  <a:pt x="168275" y="0"/>
                </a:lnTo>
                <a:lnTo>
                  <a:pt x="203233" y="1045"/>
                </a:lnTo>
                <a:lnTo>
                  <a:pt x="262911" y="9376"/>
                </a:lnTo>
                <a:lnTo>
                  <a:pt x="309848" y="26376"/>
                </a:lnTo>
                <a:lnTo>
                  <a:pt x="349662" y="54570"/>
                </a:lnTo>
                <a:lnTo>
                  <a:pt x="390620" y="107001"/>
                </a:lnTo>
                <a:lnTo>
                  <a:pt x="407288" y="145859"/>
                </a:lnTo>
                <a:lnTo>
                  <a:pt x="417290" y="189575"/>
                </a:lnTo>
                <a:lnTo>
                  <a:pt x="420624" y="238125"/>
                </a:lnTo>
                <a:lnTo>
                  <a:pt x="416722" y="292945"/>
                </a:lnTo>
                <a:lnTo>
                  <a:pt x="405034" y="342360"/>
                </a:lnTo>
                <a:lnTo>
                  <a:pt x="385583" y="386393"/>
                </a:lnTo>
                <a:lnTo>
                  <a:pt x="358393" y="425068"/>
                </a:lnTo>
                <a:lnTo>
                  <a:pt x="321818" y="459136"/>
                </a:lnTo>
                <a:lnTo>
                  <a:pt x="279907" y="481964"/>
                </a:lnTo>
                <a:lnTo>
                  <a:pt x="229981" y="494934"/>
                </a:lnTo>
                <a:lnTo>
                  <a:pt x="169290" y="499237"/>
                </a:lnTo>
                <a:lnTo>
                  <a:pt x="0" y="499237"/>
                </a:lnTo>
                <a:lnTo>
                  <a:pt x="0" y="0"/>
                </a:lnTo>
                <a:close/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76568" y="2792095"/>
            <a:ext cx="468630" cy="523875"/>
          </a:xfrm>
          <a:custGeom>
            <a:avLst/>
            <a:gdLst/>
            <a:ahLst/>
            <a:cxnLst/>
            <a:rect l="l" t="t" r="r" b="b"/>
            <a:pathLst>
              <a:path w="468629" h="523875">
                <a:moveTo>
                  <a:pt x="233933" y="0"/>
                </a:moveTo>
                <a:lnTo>
                  <a:pt x="284511" y="4476"/>
                </a:lnTo>
                <a:lnTo>
                  <a:pt x="329755" y="17907"/>
                </a:lnTo>
                <a:lnTo>
                  <a:pt x="369665" y="40290"/>
                </a:lnTo>
                <a:lnTo>
                  <a:pt x="404240" y="71627"/>
                </a:lnTo>
                <a:lnTo>
                  <a:pt x="432171" y="110370"/>
                </a:lnTo>
                <a:lnTo>
                  <a:pt x="452135" y="154971"/>
                </a:lnTo>
                <a:lnTo>
                  <a:pt x="464123" y="205430"/>
                </a:lnTo>
                <a:lnTo>
                  <a:pt x="468122" y="261746"/>
                </a:lnTo>
                <a:lnTo>
                  <a:pt x="464125" y="318063"/>
                </a:lnTo>
                <a:lnTo>
                  <a:pt x="452151" y="368522"/>
                </a:lnTo>
                <a:lnTo>
                  <a:pt x="432224" y="413123"/>
                </a:lnTo>
                <a:lnTo>
                  <a:pt x="404367" y="451865"/>
                </a:lnTo>
                <a:lnTo>
                  <a:pt x="369772" y="483129"/>
                </a:lnTo>
                <a:lnTo>
                  <a:pt x="329819" y="505475"/>
                </a:lnTo>
                <a:lnTo>
                  <a:pt x="284531" y="518892"/>
                </a:lnTo>
                <a:lnTo>
                  <a:pt x="233933" y="523366"/>
                </a:lnTo>
                <a:lnTo>
                  <a:pt x="183356" y="518912"/>
                </a:lnTo>
                <a:lnTo>
                  <a:pt x="138112" y="505539"/>
                </a:lnTo>
                <a:lnTo>
                  <a:pt x="98202" y="483236"/>
                </a:lnTo>
                <a:lnTo>
                  <a:pt x="63626" y="451992"/>
                </a:lnTo>
                <a:lnTo>
                  <a:pt x="35790" y="413301"/>
                </a:lnTo>
                <a:lnTo>
                  <a:pt x="15906" y="368680"/>
                </a:lnTo>
                <a:lnTo>
                  <a:pt x="3976" y="318154"/>
                </a:lnTo>
                <a:lnTo>
                  <a:pt x="0" y="261746"/>
                </a:lnTo>
                <a:lnTo>
                  <a:pt x="3978" y="205339"/>
                </a:lnTo>
                <a:lnTo>
                  <a:pt x="15922" y="154812"/>
                </a:lnTo>
                <a:lnTo>
                  <a:pt x="35843" y="110192"/>
                </a:lnTo>
                <a:lnTo>
                  <a:pt x="63753" y="71500"/>
                </a:lnTo>
                <a:lnTo>
                  <a:pt x="98256" y="40237"/>
                </a:lnTo>
                <a:lnTo>
                  <a:pt x="138128" y="17891"/>
                </a:lnTo>
                <a:lnTo>
                  <a:pt x="183358" y="4474"/>
                </a:lnTo>
                <a:lnTo>
                  <a:pt x="233933" y="0"/>
                </a:lnTo>
                <a:close/>
              </a:path>
            </a:pathLst>
          </a:custGeom>
          <a:ln w="137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69339" y="2838958"/>
            <a:ext cx="179705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"/>
              <a:tabLst>
                <a:tab pos="372745" algn="l"/>
              </a:tabLst>
            </a:pPr>
            <a:r>
              <a:rPr sz="3600" b="1" dirty="0">
                <a:latin typeface="Lucida Sans Unicode"/>
                <a:cs typeface="Lucida Sans Unicode"/>
              </a:rPr>
              <a:t>STAFF</a:t>
            </a:r>
            <a:endParaRPr sz="3600">
              <a:latin typeface="Lucida Sans Unicode"/>
              <a:cs typeface="Lucida Sans Unicode"/>
            </a:endParaRPr>
          </a:p>
          <a:p>
            <a:pPr marL="372110" indent="-360045">
              <a:lnSpc>
                <a:spcPct val="100000"/>
              </a:lnSpc>
              <a:buSzPct val="97222"/>
              <a:buFont typeface="Wingdings"/>
              <a:buChar char=""/>
              <a:tabLst>
                <a:tab pos="372745" algn="l"/>
              </a:tabLst>
            </a:pPr>
            <a:r>
              <a:rPr sz="3600" b="1" spc="5" dirty="0">
                <a:latin typeface="Lucida Sans Unicode"/>
                <a:cs typeface="Lucida Sans Unicode"/>
              </a:rPr>
              <a:t>SK</a:t>
            </a:r>
            <a:r>
              <a:rPr sz="3600" b="1" spc="-10" dirty="0">
                <a:latin typeface="Lucida Sans Unicode"/>
                <a:cs typeface="Lucida Sans Unicode"/>
              </a:rPr>
              <a:t>ILLS</a:t>
            </a:r>
            <a:endParaRPr sz="3600">
              <a:latin typeface="Lucida Sans Unicode"/>
              <a:cs typeface="Lucida Sans Unicode"/>
            </a:endParaRPr>
          </a:p>
          <a:p>
            <a:pPr marL="372110" indent="-360045">
              <a:lnSpc>
                <a:spcPct val="100000"/>
              </a:lnSpc>
              <a:buSzPct val="97222"/>
              <a:buFont typeface="Wingdings"/>
              <a:buChar char=""/>
              <a:tabLst>
                <a:tab pos="372745" algn="l"/>
              </a:tabLst>
            </a:pPr>
            <a:r>
              <a:rPr sz="3600" b="1" dirty="0">
                <a:latin typeface="Lucida Sans Unicode"/>
                <a:cs typeface="Lucida Sans Unicode"/>
              </a:rPr>
              <a:t>STYLE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33180" y="2470150"/>
            <a:ext cx="298640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110" indent="-360045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"/>
              <a:tabLst>
                <a:tab pos="372745" algn="l"/>
              </a:tabLst>
            </a:pPr>
            <a:r>
              <a:rPr sz="3600" b="1" spc="5" dirty="0">
                <a:latin typeface="Lucida Sans Unicode"/>
                <a:cs typeface="Lucida Sans Unicode"/>
              </a:rPr>
              <a:t>ST</a:t>
            </a:r>
            <a:r>
              <a:rPr sz="3600" b="1" spc="-10" dirty="0">
                <a:latin typeface="Lucida Sans Unicode"/>
                <a:cs typeface="Lucida Sans Unicode"/>
              </a:rPr>
              <a:t>RUCTURE</a:t>
            </a:r>
            <a:endParaRPr sz="3600">
              <a:latin typeface="Lucida Sans Unicode"/>
              <a:cs typeface="Lucida Sans Unicode"/>
            </a:endParaRPr>
          </a:p>
          <a:p>
            <a:pPr marL="372110" indent="-360045">
              <a:lnSpc>
                <a:spcPct val="100000"/>
              </a:lnSpc>
              <a:buSzPct val="97222"/>
              <a:buFont typeface="Wingdings"/>
              <a:buChar char=""/>
              <a:tabLst>
                <a:tab pos="372745" algn="l"/>
              </a:tabLst>
            </a:pPr>
            <a:r>
              <a:rPr sz="3600" b="1" dirty="0">
                <a:latin typeface="Lucida Sans Unicode"/>
                <a:cs typeface="Lucida Sans Unicode"/>
              </a:rPr>
              <a:t>SYSTEMS</a:t>
            </a:r>
            <a:endParaRPr sz="3600">
              <a:latin typeface="Lucida Sans Unicode"/>
              <a:cs typeface="Lucida Sans Unicode"/>
            </a:endParaRPr>
          </a:p>
          <a:p>
            <a:pPr marL="372745" indent="-360680">
              <a:lnSpc>
                <a:spcPct val="100000"/>
              </a:lnSpc>
              <a:buSzPct val="97222"/>
              <a:buFont typeface="Wingdings"/>
              <a:buChar char=""/>
              <a:tabLst>
                <a:tab pos="373380" algn="l"/>
              </a:tabLst>
            </a:pPr>
            <a:r>
              <a:rPr sz="3600" b="1" spc="-5" dirty="0">
                <a:latin typeface="Lucida Sans Unicode"/>
                <a:cs typeface="Lucida Sans Unicode"/>
              </a:rPr>
              <a:t>STRATEGY</a:t>
            </a:r>
            <a:endParaRPr sz="36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03771" y="4216146"/>
            <a:ext cx="2664460" cy="2575560"/>
          </a:xfrm>
          <a:custGeom>
            <a:avLst/>
            <a:gdLst/>
            <a:ahLst/>
            <a:cxnLst/>
            <a:rect l="l" t="t" r="r" b="b"/>
            <a:pathLst>
              <a:path w="2664459" h="2575559">
                <a:moveTo>
                  <a:pt x="26288" y="1586166"/>
                </a:moveTo>
                <a:lnTo>
                  <a:pt x="0" y="2548656"/>
                </a:lnTo>
                <a:lnTo>
                  <a:pt x="962405" y="2574965"/>
                </a:lnTo>
                <a:lnTo>
                  <a:pt x="728472" y="2327770"/>
                </a:lnTo>
                <a:lnTo>
                  <a:pt x="1250622" y="1833371"/>
                </a:lnTo>
                <a:lnTo>
                  <a:pt x="260350" y="1833371"/>
                </a:lnTo>
                <a:lnTo>
                  <a:pt x="26288" y="1586166"/>
                </a:lnTo>
                <a:close/>
              </a:path>
              <a:path w="2664459" h="2575559">
                <a:moveTo>
                  <a:pt x="1701673" y="0"/>
                </a:moveTo>
                <a:lnTo>
                  <a:pt x="1935733" y="247141"/>
                </a:lnTo>
                <a:lnTo>
                  <a:pt x="260350" y="1833371"/>
                </a:lnTo>
                <a:lnTo>
                  <a:pt x="1250622" y="1833371"/>
                </a:lnTo>
                <a:lnTo>
                  <a:pt x="2403729" y="741552"/>
                </a:lnTo>
                <a:lnTo>
                  <a:pt x="2644573" y="741552"/>
                </a:lnTo>
                <a:lnTo>
                  <a:pt x="2664205" y="26288"/>
                </a:lnTo>
                <a:lnTo>
                  <a:pt x="1701673" y="0"/>
                </a:lnTo>
                <a:close/>
              </a:path>
              <a:path w="2664459" h="2575559">
                <a:moveTo>
                  <a:pt x="2644573" y="741552"/>
                </a:moveTo>
                <a:lnTo>
                  <a:pt x="2403729" y="741552"/>
                </a:lnTo>
                <a:lnTo>
                  <a:pt x="2637789" y="988694"/>
                </a:lnTo>
                <a:lnTo>
                  <a:pt x="2644573" y="7415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03771" y="4216146"/>
            <a:ext cx="2664460" cy="2575560"/>
          </a:xfrm>
          <a:custGeom>
            <a:avLst/>
            <a:gdLst/>
            <a:ahLst/>
            <a:cxnLst/>
            <a:rect l="l" t="t" r="r" b="b"/>
            <a:pathLst>
              <a:path w="2664459" h="2575559">
                <a:moveTo>
                  <a:pt x="0" y="2548656"/>
                </a:moveTo>
                <a:lnTo>
                  <a:pt x="26288" y="1586166"/>
                </a:lnTo>
                <a:lnTo>
                  <a:pt x="260350" y="1833371"/>
                </a:lnTo>
                <a:lnTo>
                  <a:pt x="1935733" y="247141"/>
                </a:lnTo>
                <a:lnTo>
                  <a:pt x="1701673" y="0"/>
                </a:lnTo>
                <a:lnTo>
                  <a:pt x="2664205" y="26288"/>
                </a:lnTo>
                <a:lnTo>
                  <a:pt x="2637789" y="988694"/>
                </a:lnTo>
                <a:lnTo>
                  <a:pt x="2403729" y="741552"/>
                </a:lnTo>
                <a:lnTo>
                  <a:pt x="728472" y="2327770"/>
                </a:lnTo>
                <a:lnTo>
                  <a:pt x="962405" y="2574965"/>
                </a:lnTo>
                <a:lnTo>
                  <a:pt x="0" y="2548656"/>
                </a:lnTo>
                <a:close/>
              </a:path>
            </a:pathLst>
          </a:custGeom>
          <a:ln w="15875">
            <a:solidFill>
              <a:srgbClr val="117D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6964" y="4593590"/>
            <a:ext cx="1831975" cy="1779905"/>
          </a:xfrm>
          <a:custGeom>
            <a:avLst/>
            <a:gdLst/>
            <a:ahLst/>
            <a:cxnLst/>
            <a:rect l="l" t="t" r="r" b="b"/>
            <a:pathLst>
              <a:path w="1831975" h="1779904">
                <a:moveTo>
                  <a:pt x="201206" y="1664159"/>
                </a:moveTo>
                <a:lnTo>
                  <a:pt x="140227" y="1664159"/>
                </a:lnTo>
                <a:lnTo>
                  <a:pt x="146303" y="1664423"/>
                </a:lnTo>
                <a:lnTo>
                  <a:pt x="153288" y="1665351"/>
                </a:lnTo>
                <a:lnTo>
                  <a:pt x="173100" y="1697634"/>
                </a:lnTo>
                <a:lnTo>
                  <a:pt x="171765" y="1704159"/>
                </a:lnTo>
                <a:lnTo>
                  <a:pt x="136921" y="1738096"/>
                </a:lnTo>
                <a:lnTo>
                  <a:pt x="102107" y="1753489"/>
                </a:lnTo>
                <a:lnTo>
                  <a:pt x="126618" y="1779358"/>
                </a:lnTo>
                <a:lnTo>
                  <a:pt x="167088" y="1754257"/>
                </a:lnTo>
                <a:lnTo>
                  <a:pt x="196453" y="1721183"/>
                </a:lnTo>
                <a:lnTo>
                  <a:pt x="205722" y="1680627"/>
                </a:lnTo>
                <a:lnTo>
                  <a:pt x="202993" y="1667895"/>
                </a:lnTo>
                <a:lnTo>
                  <a:pt x="201206" y="1664159"/>
                </a:lnTo>
                <a:close/>
              </a:path>
              <a:path w="1831975" h="1779904">
                <a:moveTo>
                  <a:pt x="70103" y="1539176"/>
                </a:moveTo>
                <a:lnTo>
                  <a:pt x="33206" y="1562357"/>
                </a:lnTo>
                <a:lnTo>
                  <a:pt x="6969" y="1592233"/>
                </a:lnTo>
                <a:lnTo>
                  <a:pt x="0" y="1616278"/>
                </a:lnTo>
                <a:lnTo>
                  <a:pt x="173" y="1626260"/>
                </a:lnTo>
                <a:lnTo>
                  <a:pt x="23074" y="1667173"/>
                </a:lnTo>
                <a:lnTo>
                  <a:pt x="57906" y="1677986"/>
                </a:lnTo>
                <a:lnTo>
                  <a:pt x="69103" y="1677201"/>
                </a:lnTo>
                <a:lnTo>
                  <a:pt x="81563" y="1675076"/>
                </a:lnTo>
                <a:lnTo>
                  <a:pt x="95250" y="1671612"/>
                </a:lnTo>
                <a:lnTo>
                  <a:pt x="112902" y="1668551"/>
                </a:lnTo>
                <a:lnTo>
                  <a:pt x="123551" y="1666222"/>
                </a:lnTo>
                <a:lnTo>
                  <a:pt x="132651" y="1664758"/>
                </a:lnTo>
                <a:lnTo>
                  <a:pt x="140227" y="1664159"/>
                </a:lnTo>
                <a:lnTo>
                  <a:pt x="201206" y="1664159"/>
                </a:lnTo>
                <a:lnTo>
                  <a:pt x="197288" y="1655971"/>
                </a:lnTo>
                <a:lnTo>
                  <a:pt x="188594" y="1644853"/>
                </a:lnTo>
                <a:lnTo>
                  <a:pt x="184283" y="1640905"/>
                </a:lnTo>
                <a:lnTo>
                  <a:pt x="55752" y="1640903"/>
                </a:lnTo>
                <a:lnTo>
                  <a:pt x="48767" y="1640395"/>
                </a:lnTo>
                <a:lnTo>
                  <a:pt x="43052" y="1637792"/>
                </a:lnTo>
                <a:lnTo>
                  <a:pt x="38607" y="1633093"/>
                </a:lnTo>
                <a:lnTo>
                  <a:pt x="33274" y="1627543"/>
                </a:lnTo>
                <a:lnTo>
                  <a:pt x="31241" y="1620774"/>
                </a:lnTo>
                <a:lnTo>
                  <a:pt x="33274" y="1604772"/>
                </a:lnTo>
                <a:lnTo>
                  <a:pt x="37337" y="1597393"/>
                </a:lnTo>
                <a:lnTo>
                  <a:pt x="76150" y="1571054"/>
                </a:lnTo>
                <a:lnTo>
                  <a:pt x="92963" y="1563217"/>
                </a:lnTo>
                <a:lnTo>
                  <a:pt x="70103" y="1539176"/>
                </a:lnTo>
                <a:close/>
              </a:path>
              <a:path w="1831975" h="1779904">
                <a:moveTo>
                  <a:pt x="134365" y="1473161"/>
                </a:moveTo>
                <a:lnTo>
                  <a:pt x="107695" y="1498434"/>
                </a:lnTo>
                <a:lnTo>
                  <a:pt x="260222" y="1659572"/>
                </a:lnTo>
                <a:lnTo>
                  <a:pt x="286892" y="1634299"/>
                </a:lnTo>
                <a:lnTo>
                  <a:pt x="216788" y="1560271"/>
                </a:lnTo>
                <a:lnTo>
                  <a:pt x="238963" y="1539303"/>
                </a:lnTo>
                <a:lnTo>
                  <a:pt x="196976" y="1539303"/>
                </a:lnTo>
                <a:lnTo>
                  <a:pt x="134365" y="1473161"/>
                </a:lnTo>
                <a:close/>
              </a:path>
              <a:path w="1831975" h="1779904">
                <a:moveTo>
                  <a:pt x="145680" y="1626260"/>
                </a:moveTo>
                <a:lnTo>
                  <a:pt x="133889" y="1626870"/>
                </a:lnTo>
                <a:lnTo>
                  <a:pt x="120431" y="1628813"/>
                </a:lnTo>
                <a:lnTo>
                  <a:pt x="105282" y="1632089"/>
                </a:lnTo>
                <a:lnTo>
                  <a:pt x="88010" y="1636356"/>
                </a:lnTo>
                <a:lnTo>
                  <a:pt x="77773" y="1638633"/>
                </a:lnTo>
                <a:lnTo>
                  <a:pt x="68976" y="1640149"/>
                </a:lnTo>
                <a:lnTo>
                  <a:pt x="61632" y="1640905"/>
                </a:lnTo>
                <a:lnTo>
                  <a:pt x="184283" y="1640905"/>
                </a:lnTo>
                <a:lnTo>
                  <a:pt x="181189" y="1638073"/>
                </a:lnTo>
                <a:lnTo>
                  <a:pt x="173259" y="1632837"/>
                </a:lnTo>
                <a:lnTo>
                  <a:pt x="164806" y="1629142"/>
                </a:lnTo>
                <a:lnTo>
                  <a:pt x="155828" y="1626984"/>
                </a:lnTo>
                <a:lnTo>
                  <a:pt x="145680" y="1626260"/>
                </a:lnTo>
                <a:close/>
              </a:path>
              <a:path w="1831975" h="1779904">
                <a:moveTo>
                  <a:pt x="337605" y="1493862"/>
                </a:moveTo>
                <a:lnTo>
                  <a:pt x="287019" y="1493862"/>
                </a:lnTo>
                <a:lnTo>
                  <a:pt x="357124" y="1567891"/>
                </a:lnTo>
                <a:lnTo>
                  <a:pt x="383793" y="1542618"/>
                </a:lnTo>
                <a:lnTo>
                  <a:pt x="337605" y="1493862"/>
                </a:lnTo>
                <a:close/>
              </a:path>
              <a:path w="1831975" h="1779904">
                <a:moveTo>
                  <a:pt x="231139" y="1381480"/>
                </a:moveTo>
                <a:lnTo>
                  <a:pt x="204469" y="1406753"/>
                </a:lnTo>
                <a:lnTo>
                  <a:pt x="267080" y="1472895"/>
                </a:lnTo>
                <a:lnTo>
                  <a:pt x="196976" y="1539303"/>
                </a:lnTo>
                <a:lnTo>
                  <a:pt x="238963" y="1539303"/>
                </a:lnTo>
                <a:lnTo>
                  <a:pt x="287019" y="1493862"/>
                </a:lnTo>
                <a:lnTo>
                  <a:pt x="337605" y="1493862"/>
                </a:lnTo>
                <a:lnTo>
                  <a:pt x="231139" y="1381480"/>
                </a:lnTo>
                <a:close/>
              </a:path>
              <a:path w="1831975" h="1779904">
                <a:moveTo>
                  <a:pt x="340994" y="1277505"/>
                </a:moveTo>
                <a:lnTo>
                  <a:pt x="315975" y="1301229"/>
                </a:lnTo>
                <a:lnTo>
                  <a:pt x="405637" y="1521904"/>
                </a:lnTo>
                <a:lnTo>
                  <a:pt x="430021" y="1498790"/>
                </a:lnTo>
                <a:lnTo>
                  <a:pt x="406272" y="1439075"/>
                </a:lnTo>
                <a:lnTo>
                  <a:pt x="435517" y="1411389"/>
                </a:lnTo>
                <a:lnTo>
                  <a:pt x="393572" y="1411389"/>
                </a:lnTo>
                <a:lnTo>
                  <a:pt x="358266" y="1324864"/>
                </a:lnTo>
                <a:lnTo>
                  <a:pt x="440125" y="1324864"/>
                </a:lnTo>
                <a:lnTo>
                  <a:pt x="340994" y="1277505"/>
                </a:lnTo>
                <a:close/>
              </a:path>
              <a:path w="1831975" h="1779904">
                <a:moveTo>
                  <a:pt x="440125" y="1324864"/>
                </a:moveTo>
                <a:lnTo>
                  <a:pt x="358266" y="1324864"/>
                </a:lnTo>
                <a:lnTo>
                  <a:pt x="442721" y="1364894"/>
                </a:lnTo>
                <a:lnTo>
                  <a:pt x="393572" y="1411389"/>
                </a:lnTo>
                <a:lnTo>
                  <a:pt x="435517" y="1411389"/>
                </a:lnTo>
                <a:lnTo>
                  <a:pt x="469645" y="1379080"/>
                </a:lnTo>
                <a:lnTo>
                  <a:pt x="553610" y="1379080"/>
                </a:lnTo>
                <a:lnTo>
                  <a:pt x="440125" y="1324864"/>
                </a:lnTo>
                <a:close/>
              </a:path>
              <a:path w="1831975" h="1779904">
                <a:moveTo>
                  <a:pt x="553610" y="1379080"/>
                </a:moveTo>
                <a:lnTo>
                  <a:pt x="469645" y="1379080"/>
                </a:lnTo>
                <a:lnTo>
                  <a:pt x="527811" y="1406283"/>
                </a:lnTo>
                <a:lnTo>
                  <a:pt x="555497" y="1379982"/>
                </a:lnTo>
                <a:lnTo>
                  <a:pt x="553610" y="1379080"/>
                </a:lnTo>
                <a:close/>
              </a:path>
              <a:path w="1831975" h="1779904">
                <a:moveTo>
                  <a:pt x="521080" y="1127048"/>
                </a:moveTo>
                <a:lnTo>
                  <a:pt x="474979" y="1150721"/>
                </a:lnTo>
                <a:lnTo>
                  <a:pt x="425322" y="1197724"/>
                </a:lnTo>
                <a:lnTo>
                  <a:pt x="577850" y="1358861"/>
                </a:lnTo>
                <a:lnTo>
                  <a:pt x="604265" y="1333792"/>
                </a:lnTo>
                <a:lnTo>
                  <a:pt x="541527" y="1267434"/>
                </a:lnTo>
                <a:lnTo>
                  <a:pt x="558800" y="1251102"/>
                </a:lnTo>
                <a:lnTo>
                  <a:pt x="691699" y="1251102"/>
                </a:lnTo>
                <a:lnTo>
                  <a:pt x="696605" y="1246466"/>
                </a:lnTo>
                <a:lnTo>
                  <a:pt x="521588" y="1246466"/>
                </a:lnTo>
                <a:lnTo>
                  <a:pt x="471550" y="1193622"/>
                </a:lnTo>
                <a:lnTo>
                  <a:pt x="483361" y="1182497"/>
                </a:lnTo>
                <a:lnTo>
                  <a:pt x="499173" y="1170174"/>
                </a:lnTo>
                <a:lnTo>
                  <a:pt x="513460" y="1164542"/>
                </a:lnTo>
                <a:lnTo>
                  <a:pt x="575392" y="1164542"/>
                </a:lnTo>
                <a:lnTo>
                  <a:pt x="574500" y="1162265"/>
                </a:lnTo>
                <a:lnTo>
                  <a:pt x="542861" y="1130885"/>
                </a:lnTo>
                <a:lnTo>
                  <a:pt x="532197" y="1127627"/>
                </a:lnTo>
                <a:lnTo>
                  <a:pt x="521080" y="1127048"/>
                </a:lnTo>
                <a:close/>
              </a:path>
              <a:path w="1831975" h="1779904">
                <a:moveTo>
                  <a:pt x="691699" y="1251102"/>
                </a:moveTo>
                <a:lnTo>
                  <a:pt x="558800" y="1251102"/>
                </a:lnTo>
                <a:lnTo>
                  <a:pt x="666241" y="1275156"/>
                </a:lnTo>
                <a:lnTo>
                  <a:pt x="691699" y="1251102"/>
                </a:lnTo>
                <a:close/>
              </a:path>
              <a:path w="1831975" h="1779904">
                <a:moveTo>
                  <a:pt x="575392" y="1164542"/>
                </a:moveTo>
                <a:lnTo>
                  <a:pt x="513460" y="1164542"/>
                </a:lnTo>
                <a:lnTo>
                  <a:pt x="526224" y="1165602"/>
                </a:lnTo>
                <a:lnTo>
                  <a:pt x="537463" y="1173353"/>
                </a:lnTo>
                <a:lnTo>
                  <a:pt x="543538" y="1181010"/>
                </a:lnTo>
                <a:lnTo>
                  <a:pt x="547481" y="1188953"/>
                </a:lnTo>
                <a:lnTo>
                  <a:pt x="549304" y="1197179"/>
                </a:lnTo>
                <a:lnTo>
                  <a:pt x="549020" y="1205687"/>
                </a:lnTo>
                <a:lnTo>
                  <a:pt x="526541" y="1241780"/>
                </a:lnTo>
                <a:lnTo>
                  <a:pt x="521588" y="1246466"/>
                </a:lnTo>
                <a:lnTo>
                  <a:pt x="696605" y="1246466"/>
                </a:lnTo>
                <a:lnTo>
                  <a:pt x="697102" y="1245997"/>
                </a:lnTo>
                <a:lnTo>
                  <a:pt x="574039" y="1220901"/>
                </a:lnTo>
                <a:lnTo>
                  <a:pt x="577851" y="1211317"/>
                </a:lnTo>
                <a:lnTo>
                  <a:pt x="580151" y="1201554"/>
                </a:lnTo>
                <a:lnTo>
                  <a:pt x="580951" y="1191614"/>
                </a:lnTo>
                <a:lnTo>
                  <a:pt x="580262" y="1181493"/>
                </a:lnTo>
                <a:lnTo>
                  <a:pt x="578149" y="1171580"/>
                </a:lnTo>
                <a:lnTo>
                  <a:pt x="575392" y="1164542"/>
                </a:lnTo>
                <a:close/>
              </a:path>
              <a:path w="1831975" h="1779904">
                <a:moveTo>
                  <a:pt x="657859" y="977519"/>
                </a:moveTo>
                <a:lnTo>
                  <a:pt x="565784" y="1064653"/>
                </a:lnTo>
                <a:lnTo>
                  <a:pt x="718438" y="1225791"/>
                </a:lnTo>
                <a:lnTo>
                  <a:pt x="767235" y="1179550"/>
                </a:lnTo>
                <a:lnTo>
                  <a:pt x="725296" y="1179550"/>
                </a:lnTo>
                <a:lnTo>
                  <a:pt x="675639" y="1127137"/>
                </a:lnTo>
                <a:lnTo>
                  <a:pt x="697545" y="1106385"/>
                </a:lnTo>
                <a:lnTo>
                  <a:pt x="655954" y="1106385"/>
                </a:lnTo>
                <a:lnTo>
                  <a:pt x="612393" y="1060348"/>
                </a:lnTo>
                <a:lnTo>
                  <a:pt x="677799" y="998461"/>
                </a:lnTo>
                <a:lnTo>
                  <a:pt x="657859" y="977519"/>
                </a:lnTo>
                <a:close/>
              </a:path>
              <a:path w="1831975" h="1779904">
                <a:moveTo>
                  <a:pt x="795146" y="1113358"/>
                </a:moveTo>
                <a:lnTo>
                  <a:pt x="725296" y="1179550"/>
                </a:lnTo>
                <a:lnTo>
                  <a:pt x="767235" y="1179550"/>
                </a:lnTo>
                <a:lnTo>
                  <a:pt x="814958" y="1134325"/>
                </a:lnTo>
                <a:lnTo>
                  <a:pt x="795146" y="1113358"/>
                </a:lnTo>
                <a:close/>
              </a:path>
              <a:path w="1831975" h="1779904">
                <a:moveTo>
                  <a:pt x="815963" y="861202"/>
                </a:moveTo>
                <a:lnTo>
                  <a:pt x="774188" y="873136"/>
                </a:lnTo>
                <a:lnTo>
                  <a:pt x="740790" y="899033"/>
                </a:lnTo>
                <a:lnTo>
                  <a:pt x="686434" y="950468"/>
                </a:lnTo>
                <a:lnTo>
                  <a:pt x="838961" y="1111592"/>
                </a:lnTo>
                <a:lnTo>
                  <a:pt x="887905" y="1065352"/>
                </a:lnTo>
                <a:lnTo>
                  <a:pt x="845819" y="1065352"/>
                </a:lnTo>
                <a:lnTo>
                  <a:pt x="733043" y="946150"/>
                </a:lnTo>
                <a:lnTo>
                  <a:pt x="769334" y="913352"/>
                </a:lnTo>
                <a:lnTo>
                  <a:pt x="808053" y="897378"/>
                </a:lnTo>
                <a:lnTo>
                  <a:pt x="893447" y="897378"/>
                </a:lnTo>
                <a:lnTo>
                  <a:pt x="879034" y="884110"/>
                </a:lnTo>
                <a:lnTo>
                  <a:pt x="862456" y="873061"/>
                </a:lnTo>
                <a:lnTo>
                  <a:pt x="845212" y="865632"/>
                </a:lnTo>
                <a:lnTo>
                  <a:pt x="827277" y="861822"/>
                </a:lnTo>
                <a:lnTo>
                  <a:pt x="815963" y="861202"/>
                </a:lnTo>
                <a:close/>
              </a:path>
              <a:path w="1831975" h="1779904">
                <a:moveTo>
                  <a:pt x="710691" y="1054531"/>
                </a:moveTo>
                <a:lnTo>
                  <a:pt x="655954" y="1106385"/>
                </a:lnTo>
                <a:lnTo>
                  <a:pt x="697545" y="1106385"/>
                </a:lnTo>
                <a:lnTo>
                  <a:pt x="730376" y="1075283"/>
                </a:lnTo>
                <a:lnTo>
                  <a:pt x="710691" y="1054531"/>
                </a:lnTo>
                <a:close/>
              </a:path>
              <a:path w="1831975" h="1779904">
                <a:moveTo>
                  <a:pt x="893447" y="897378"/>
                </a:moveTo>
                <a:lnTo>
                  <a:pt x="808053" y="897378"/>
                </a:lnTo>
                <a:lnTo>
                  <a:pt x="816101" y="897763"/>
                </a:lnTo>
                <a:lnTo>
                  <a:pt x="829679" y="900691"/>
                </a:lnTo>
                <a:lnTo>
                  <a:pt x="868933" y="927481"/>
                </a:lnTo>
                <a:lnTo>
                  <a:pt x="895901" y="971004"/>
                </a:lnTo>
                <a:lnTo>
                  <a:pt x="898778" y="985647"/>
                </a:lnTo>
                <a:lnTo>
                  <a:pt x="898165" y="999206"/>
                </a:lnTo>
                <a:lnTo>
                  <a:pt x="893492" y="1012871"/>
                </a:lnTo>
                <a:lnTo>
                  <a:pt x="884795" y="1026643"/>
                </a:lnTo>
                <a:lnTo>
                  <a:pt x="872108" y="1040523"/>
                </a:lnTo>
                <a:lnTo>
                  <a:pt x="845819" y="1065352"/>
                </a:lnTo>
                <a:lnTo>
                  <a:pt x="887905" y="1065352"/>
                </a:lnTo>
                <a:lnTo>
                  <a:pt x="918737" y="1030133"/>
                </a:lnTo>
                <a:lnTo>
                  <a:pt x="931981" y="989448"/>
                </a:lnTo>
                <a:lnTo>
                  <a:pt x="931960" y="977519"/>
                </a:lnTo>
                <a:lnTo>
                  <a:pt x="929008" y="957339"/>
                </a:lnTo>
                <a:lnTo>
                  <a:pt x="921797" y="937180"/>
                </a:lnTo>
                <a:lnTo>
                  <a:pt x="910443" y="917664"/>
                </a:lnTo>
                <a:lnTo>
                  <a:pt x="894968" y="898779"/>
                </a:lnTo>
                <a:lnTo>
                  <a:pt x="893447" y="897378"/>
                </a:lnTo>
                <a:close/>
              </a:path>
              <a:path w="1831975" h="1779904">
                <a:moveTo>
                  <a:pt x="929512" y="720344"/>
                </a:moveTo>
                <a:lnTo>
                  <a:pt x="903477" y="744982"/>
                </a:lnTo>
                <a:lnTo>
                  <a:pt x="1115949" y="849376"/>
                </a:lnTo>
                <a:lnTo>
                  <a:pt x="1140078" y="826516"/>
                </a:lnTo>
                <a:lnTo>
                  <a:pt x="1130232" y="804164"/>
                </a:lnTo>
                <a:lnTo>
                  <a:pt x="1097787" y="804164"/>
                </a:lnTo>
                <a:lnTo>
                  <a:pt x="929512" y="720344"/>
                </a:lnTo>
                <a:close/>
              </a:path>
              <a:path w="1831975" h="1779904">
                <a:moveTo>
                  <a:pt x="1045082" y="610870"/>
                </a:moveTo>
                <a:lnTo>
                  <a:pt x="1021714" y="632968"/>
                </a:lnTo>
                <a:lnTo>
                  <a:pt x="1097787" y="804164"/>
                </a:lnTo>
                <a:lnTo>
                  <a:pt x="1130232" y="804164"/>
                </a:lnTo>
                <a:lnTo>
                  <a:pt x="1045082" y="610870"/>
                </a:lnTo>
                <a:close/>
              </a:path>
              <a:path w="1831975" h="1779904">
                <a:moveTo>
                  <a:pt x="1135633" y="525145"/>
                </a:moveTo>
                <a:lnTo>
                  <a:pt x="1110487" y="548894"/>
                </a:lnTo>
                <a:lnTo>
                  <a:pt x="1200277" y="769620"/>
                </a:lnTo>
                <a:lnTo>
                  <a:pt x="1224660" y="746506"/>
                </a:lnTo>
                <a:lnTo>
                  <a:pt x="1200911" y="686816"/>
                </a:lnTo>
                <a:lnTo>
                  <a:pt x="1230119" y="659130"/>
                </a:lnTo>
                <a:lnTo>
                  <a:pt x="1188211" y="659130"/>
                </a:lnTo>
                <a:lnTo>
                  <a:pt x="1152778" y="572516"/>
                </a:lnTo>
                <a:lnTo>
                  <a:pt x="1234778" y="572516"/>
                </a:lnTo>
                <a:lnTo>
                  <a:pt x="1135633" y="525145"/>
                </a:lnTo>
                <a:close/>
              </a:path>
              <a:path w="1831975" h="1779904">
                <a:moveTo>
                  <a:pt x="1234778" y="572516"/>
                </a:moveTo>
                <a:lnTo>
                  <a:pt x="1152778" y="572516"/>
                </a:lnTo>
                <a:lnTo>
                  <a:pt x="1237233" y="612648"/>
                </a:lnTo>
                <a:lnTo>
                  <a:pt x="1188211" y="659130"/>
                </a:lnTo>
                <a:lnTo>
                  <a:pt x="1230119" y="659130"/>
                </a:lnTo>
                <a:lnTo>
                  <a:pt x="1264284" y="626745"/>
                </a:lnTo>
                <a:lnTo>
                  <a:pt x="1348276" y="626745"/>
                </a:lnTo>
                <a:lnTo>
                  <a:pt x="1234778" y="572516"/>
                </a:lnTo>
                <a:close/>
              </a:path>
              <a:path w="1831975" h="1779904">
                <a:moveTo>
                  <a:pt x="1348276" y="626745"/>
                </a:moveTo>
                <a:lnTo>
                  <a:pt x="1264284" y="626745"/>
                </a:lnTo>
                <a:lnTo>
                  <a:pt x="1322324" y="653923"/>
                </a:lnTo>
                <a:lnTo>
                  <a:pt x="1350136" y="627634"/>
                </a:lnTo>
                <a:lnTo>
                  <a:pt x="1348276" y="626745"/>
                </a:lnTo>
                <a:close/>
              </a:path>
              <a:path w="1831975" h="1779904">
                <a:moveTo>
                  <a:pt x="1246631" y="420116"/>
                </a:moveTo>
                <a:lnTo>
                  <a:pt x="1219834" y="445389"/>
                </a:lnTo>
                <a:lnTo>
                  <a:pt x="1372488" y="606552"/>
                </a:lnTo>
                <a:lnTo>
                  <a:pt x="1421267" y="560324"/>
                </a:lnTo>
                <a:lnTo>
                  <a:pt x="1379219" y="560324"/>
                </a:lnTo>
                <a:lnTo>
                  <a:pt x="1246631" y="420116"/>
                </a:lnTo>
                <a:close/>
              </a:path>
              <a:path w="1831975" h="1779904">
                <a:moveTo>
                  <a:pt x="1449831" y="493522"/>
                </a:moveTo>
                <a:lnTo>
                  <a:pt x="1379219" y="560324"/>
                </a:lnTo>
                <a:lnTo>
                  <a:pt x="1421267" y="560324"/>
                </a:lnTo>
                <a:lnTo>
                  <a:pt x="1469643" y="514477"/>
                </a:lnTo>
                <a:lnTo>
                  <a:pt x="1449831" y="493522"/>
                </a:lnTo>
                <a:close/>
              </a:path>
              <a:path w="1831975" h="1779904">
                <a:moveTo>
                  <a:pt x="1363852" y="309118"/>
                </a:moveTo>
                <a:lnTo>
                  <a:pt x="1432821" y="435483"/>
                </a:lnTo>
                <a:lnTo>
                  <a:pt x="1463246" y="460390"/>
                </a:lnTo>
                <a:lnTo>
                  <a:pt x="1493138" y="469900"/>
                </a:lnTo>
                <a:lnTo>
                  <a:pt x="1507974" y="468901"/>
                </a:lnTo>
                <a:lnTo>
                  <a:pt x="1522952" y="464010"/>
                </a:lnTo>
                <a:lnTo>
                  <a:pt x="1538073" y="455237"/>
                </a:lnTo>
                <a:lnTo>
                  <a:pt x="1553336" y="442595"/>
                </a:lnTo>
                <a:lnTo>
                  <a:pt x="1560016" y="435483"/>
                </a:lnTo>
                <a:lnTo>
                  <a:pt x="1498853" y="435483"/>
                </a:lnTo>
                <a:lnTo>
                  <a:pt x="1489755" y="433052"/>
                </a:lnTo>
                <a:lnTo>
                  <a:pt x="1480169" y="428037"/>
                </a:lnTo>
                <a:lnTo>
                  <a:pt x="1470082" y="420427"/>
                </a:lnTo>
                <a:lnTo>
                  <a:pt x="1459483" y="410210"/>
                </a:lnTo>
                <a:lnTo>
                  <a:pt x="1363852" y="309118"/>
                </a:lnTo>
                <a:close/>
              </a:path>
              <a:path w="1831975" h="1779904">
                <a:moveTo>
                  <a:pt x="1454022" y="223774"/>
                </a:moveTo>
                <a:lnTo>
                  <a:pt x="1430019" y="246380"/>
                </a:lnTo>
                <a:lnTo>
                  <a:pt x="1526412" y="348234"/>
                </a:lnTo>
                <a:lnTo>
                  <a:pt x="1536251" y="359499"/>
                </a:lnTo>
                <a:lnTo>
                  <a:pt x="1543494" y="369871"/>
                </a:lnTo>
                <a:lnTo>
                  <a:pt x="1548165" y="379362"/>
                </a:lnTo>
                <a:lnTo>
                  <a:pt x="1550288" y="387985"/>
                </a:lnTo>
                <a:lnTo>
                  <a:pt x="1549933" y="396105"/>
                </a:lnTo>
                <a:lnTo>
                  <a:pt x="1525464" y="428089"/>
                </a:lnTo>
                <a:lnTo>
                  <a:pt x="1498853" y="435483"/>
                </a:lnTo>
                <a:lnTo>
                  <a:pt x="1560016" y="435483"/>
                </a:lnTo>
                <a:lnTo>
                  <a:pt x="1580641" y="396367"/>
                </a:lnTo>
                <a:lnTo>
                  <a:pt x="1581382" y="386965"/>
                </a:lnTo>
                <a:lnTo>
                  <a:pt x="1580943" y="378015"/>
                </a:lnTo>
                <a:lnTo>
                  <a:pt x="1559236" y="335369"/>
                </a:lnTo>
                <a:lnTo>
                  <a:pt x="1550161" y="325247"/>
                </a:lnTo>
                <a:lnTo>
                  <a:pt x="1454022" y="223774"/>
                </a:lnTo>
                <a:close/>
              </a:path>
              <a:path w="1831975" h="1779904">
                <a:moveTo>
                  <a:pt x="1584197" y="100457"/>
                </a:moveTo>
                <a:lnTo>
                  <a:pt x="1492122" y="187706"/>
                </a:lnTo>
                <a:lnTo>
                  <a:pt x="1644650" y="348742"/>
                </a:lnTo>
                <a:lnTo>
                  <a:pt x="1693510" y="302514"/>
                </a:lnTo>
                <a:lnTo>
                  <a:pt x="1651507" y="302514"/>
                </a:lnTo>
                <a:lnTo>
                  <a:pt x="1601851" y="250190"/>
                </a:lnTo>
                <a:lnTo>
                  <a:pt x="1623850" y="229362"/>
                </a:lnTo>
                <a:lnTo>
                  <a:pt x="1582292" y="229362"/>
                </a:lnTo>
                <a:lnTo>
                  <a:pt x="1538604" y="183387"/>
                </a:lnTo>
                <a:lnTo>
                  <a:pt x="1604009" y="121412"/>
                </a:lnTo>
                <a:lnTo>
                  <a:pt x="1584197" y="100457"/>
                </a:lnTo>
                <a:close/>
              </a:path>
              <a:path w="1831975" h="1779904">
                <a:moveTo>
                  <a:pt x="1721484" y="236347"/>
                </a:moveTo>
                <a:lnTo>
                  <a:pt x="1651507" y="302514"/>
                </a:lnTo>
                <a:lnTo>
                  <a:pt x="1693510" y="302514"/>
                </a:lnTo>
                <a:lnTo>
                  <a:pt x="1741296" y="257302"/>
                </a:lnTo>
                <a:lnTo>
                  <a:pt x="1721484" y="236347"/>
                </a:lnTo>
                <a:close/>
              </a:path>
              <a:path w="1831975" h="1779904">
                <a:moveTo>
                  <a:pt x="1826951" y="124983"/>
                </a:moveTo>
                <a:lnTo>
                  <a:pt x="1765954" y="124983"/>
                </a:lnTo>
                <a:lnTo>
                  <a:pt x="1772030" y="125222"/>
                </a:lnTo>
                <a:lnTo>
                  <a:pt x="1779015" y="126111"/>
                </a:lnTo>
                <a:lnTo>
                  <a:pt x="1798827" y="158496"/>
                </a:lnTo>
                <a:lnTo>
                  <a:pt x="1797490" y="164973"/>
                </a:lnTo>
                <a:lnTo>
                  <a:pt x="1762585" y="198897"/>
                </a:lnTo>
                <a:lnTo>
                  <a:pt x="1727834" y="214249"/>
                </a:lnTo>
                <a:lnTo>
                  <a:pt x="1752345" y="240157"/>
                </a:lnTo>
                <a:lnTo>
                  <a:pt x="1792815" y="215100"/>
                </a:lnTo>
                <a:lnTo>
                  <a:pt x="1822180" y="182006"/>
                </a:lnTo>
                <a:lnTo>
                  <a:pt x="1831449" y="141418"/>
                </a:lnTo>
                <a:lnTo>
                  <a:pt x="1828720" y="128682"/>
                </a:lnTo>
                <a:lnTo>
                  <a:pt x="1826951" y="124983"/>
                </a:lnTo>
                <a:close/>
              </a:path>
              <a:path w="1831975" h="1779904">
                <a:moveTo>
                  <a:pt x="1637029" y="177546"/>
                </a:moveTo>
                <a:lnTo>
                  <a:pt x="1582292" y="229362"/>
                </a:lnTo>
                <a:lnTo>
                  <a:pt x="1623850" y="229362"/>
                </a:lnTo>
                <a:lnTo>
                  <a:pt x="1656714" y="198247"/>
                </a:lnTo>
                <a:lnTo>
                  <a:pt x="1637029" y="177546"/>
                </a:lnTo>
                <a:close/>
              </a:path>
              <a:path w="1831975" h="1779904">
                <a:moveTo>
                  <a:pt x="1695830" y="0"/>
                </a:moveTo>
                <a:lnTo>
                  <a:pt x="1658879" y="23199"/>
                </a:lnTo>
                <a:lnTo>
                  <a:pt x="1632696" y="53086"/>
                </a:lnTo>
                <a:lnTo>
                  <a:pt x="1625727" y="77089"/>
                </a:lnTo>
                <a:lnTo>
                  <a:pt x="1625901" y="87068"/>
                </a:lnTo>
                <a:lnTo>
                  <a:pt x="1648783" y="127998"/>
                </a:lnTo>
                <a:lnTo>
                  <a:pt x="1683615" y="138801"/>
                </a:lnTo>
                <a:lnTo>
                  <a:pt x="1694783" y="138001"/>
                </a:lnTo>
                <a:lnTo>
                  <a:pt x="1707237" y="135891"/>
                </a:lnTo>
                <a:lnTo>
                  <a:pt x="1720977" y="132461"/>
                </a:lnTo>
                <a:lnTo>
                  <a:pt x="1738629" y="129412"/>
                </a:lnTo>
                <a:lnTo>
                  <a:pt x="1749278" y="127079"/>
                </a:lnTo>
                <a:lnTo>
                  <a:pt x="1758378" y="125602"/>
                </a:lnTo>
                <a:lnTo>
                  <a:pt x="1765954" y="124983"/>
                </a:lnTo>
                <a:lnTo>
                  <a:pt x="1826951" y="124983"/>
                </a:lnTo>
                <a:lnTo>
                  <a:pt x="1823015" y="116756"/>
                </a:lnTo>
                <a:lnTo>
                  <a:pt x="1814321" y="105664"/>
                </a:lnTo>
                <a:lnTo>
                  <a:pt x="1810010" y="101727"/>
                </a:lnTo>
                <a:lnTo>
                  <a:pt x="1681352" y="101727"/>
                </a:lnTo>
                <a:lnTo>
                  <a:pt x="1674494" y="101218"/>
                </a:lnTo>
                <a:lnTo>
                  <a:pt x="1668779" y="98552"/>
                </a:lnTo>
                <a:lnTo>
                  <a:pt x="1664334" y="93853"/>
                </a:lnTo>
                <a:lnTo>
                  <a:pt x="1659001" y="88392"/>
                </a:lnTo>
                <a:lnTo>
                  <a:pt x="1656968" y="81534"/>
                </a:lnTo>
                <a:lnTo>
                  <a:pt x="1659001" y="65532"/>
                </a:lnTo>
                <a:lnTo>
                  <a:pt x="1663064" y="58166"/>
                </a:lnTo>
                <a:lnTo>
                  <a:pt x="1701877" y="31861"/>
                </a:lnTo>
                <a:lnTo>
                  <a:pt x="1718690" y="24003"/>
                </a:lnTo>
                <a:lnTo>
                  <a:pt x="1695830" y="0"/>
                </a:lnTo>
                <a:close/>
              </a:path>
              <a:path w="1831975" h="1779904">
                <a:moveTo>
                  <a:pt x="1771407" y="87068"/>
                </a:moveTo>
                <a:lnTo>
                  <a:pt x="1759616" y="87677"/>
                </a:lnTo>
                <a:lnTo>
                  <a:pt x="1746158" y="89596"/>
                </a:lnTo>
                <a:lnTo>
                  <a:pt x="1731009" y="92837"/>
                </a:lnTo>
                <a:lnTo>
                  <a:pt x="1713737" y="97155"/>
                </a:lnTo>
                <a:lnTo>
                  <a:pt x="1703498" y="99441"/>
                </a:lnTo>
                <a:lnTo>
                  <a:pt x="1694687" y="100965"/>
                </a:lnTo>
                <a:lnTo>
                  <a:pt x="1687306" y="101727"/>
                </a:lnTo>
                <a:lnTo>
                  <a:pt x="1810010" y="101727"/>
                </a:lnTo>
                <a:lnTo>
                  <a:pt x="1806916" y="98901"/>
                </a:lnTo>
                <a:lnTo>
                  <a:pt x="1798986" y="93662"/>
                </a:lnTo>
                <a:lnTo>
                  <a:pt x="1790533" y="89947"/>
                </a:lnTo>
                <a:lnTo>
                  <a:pt x="1781555" y="87757"/>
                </a:lnTo>
                <a:lnTo>
                  <a:pt x="1771407" y="87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30276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45" dirty="0"/>
              <a:t>OD</a:t>
            </a:r>
            <a:r>
              <a:rPr sz="5000" spc="130" dirty="0"/>
              <a:t> </a:t>
            </a:r>
            <a:r>
              <a:rPr sz="5000" spc="65" dirty="0"/>
              <a:t>LOOP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4061459" y="585216"/>
            <a:ext cx="7318248" cy="5843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3172" y="847089"/>
            <a:ext cx="100203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90" dirty="0"/>
              <a:t>OD</a:t>
            </a:r>
            <a:endParaRPr sz="5000"/>
          </a:p>
        </p:txBody>
      </p:sp>
      <p:sp>
        <p:nvSpPr>
          <p:cNvPr id="3" name="object 3"/>
          <p:cNvSpPr txBox="1"/>
          <p:nvPr/>
        </p:nvSpPr>
        <p:spPr>
          <a:xfrm>
            <a:off x="8855709" y="2197003"/>
            <a:ext cx="618490" cy="6254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0"/>
              </a:spcBef>
            </a:pPr>
            <a:r>
              <a:rPr sz="3200" dirty="0">
                <a:latin typeface="Lucida Sans Unicode"/>
                <a:cs typeface="Lucida Sans Unicode"/>
              </a:rPr>
              <a:t>ool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5468" y="2095113"/>
            <a:ext cx="7791450" cy="3110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6045" algn="just">
              <a:lnSpc>
                <a:spcPct val="126600"/>
              </a:lnSpc>
              <a:spcBef>
                <a:spcPts val="95"/>
              </a:spcBef>
            </a:pPr>
            <a:r>
              <a:rPr sz="3200" dirty="0">
                <a:latin typeface="Lucida Sans Unicode"/>
                <a:cs typeface="Lucida Sans Unicode"/>
              </a:rPr>
              <a:t>Effective </a:t>
            </a:r>
            <a:r>
              <a:rPr sz="3200" b="1" dirty="0">
                <a:latin typeface="Lucida Sans Unicode"/>
                <a:cs typeface="Lucida Sans Unicode"/>
              </a:rPr>
              <a:t>diagnostic </a:t>
            </a:r>
            <a:r>
              <a:rPr sz="3200" b="1" spc="5" dirty="0">
                <a:latin typeface="Lucida Sans Unicode"/>
                <a:cs typeface="Lucida Sans Unicode"/>
              </a:rPr>
              <a:t>and </a:t>
            </a:r>
            <a:r>
              <a:rPr sz="3200" b="1" dirty="0">
                <a:latin typeface="Lucida Sans Unicode"/>
                <a:cs typeface="Lucida Sans Unicode"/>
              </a:rPr>
              <a:t>development</a:t>
            </a:r>
            <a:r>
              <a:rPr sz="3200" b="1" spc="-170" dirty="0">
                <a:latin typeface="Lucida Sans Unicode"/>
                <a:cs typeface="Lucida Sans Unicode"/>
              </a:rPr>
              <a:t> </a:t>
            </a:r>
            <a:r>
              <a:rPr sz="3200" dirty="0">
                <a:latin typeface="Lucida Sans Unicode"/>
                <a:cs typeface="Lucida Sans Unicode"/>
              </a:rPr>
              <a:t>t  Strategic and </a:t>
            </a:r>
            <a:r>
              <a:rPr sz="3200" spc="-5" dirty="0">
                <a:latin typeface="Lucida Sans Unicode"/>
                <a:cs typeface="Lucida Sans Unicode"/>
              </a:rPr>
              <a:t>operational </a:t>
            </a:r>
            <a:r>
              <a:rPr sz="3200" b="1" spc="-5" dirty="0">
                <a:latin typeface="Lucida Sans Unicode"/>
                <a:cs typeface="Lucida Sans Unicode"/>
              </a:rPr>
              <a:t>interventions  </a:t>
            </a:r>
            <a:r>
              <a:rPr sz="3200" spc="-5" dirty="0">
                <a:latin typeface="Lucida Sans Unicode"/>
                <a:cs typeface="Lucida Sans Unicode"/>
              </a:rPr>
              <a:t>Lead </a:t>
            </a:r>
            <a:r>
              <a:rPr sz="3200" dirty="0">
                <a:latin typeface="Lucida Sans Unicode"/>
                <a:cs typeface="Lucida Sans Unicode"/>
              </a:rPr>
              <a:t>to </a:t>
            </a:r>
            <a:r>
              <a:rPr sz="3200" b="1" dirty="0">
                <a:latin typeface="Lucida Sans Unicode"/>
                <a:cs typeface="Lucida Sans Unicode"/>
              </a:rPr>
              <a:t>change</a:t>
            </a:r>
            <a:endParaRPr sz="32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1005"/>
              </a:spcBef>
            </a:pPr>
            <a:r>
              <a:rPr sz="3200" b="1" dirty="0">
                <a:latin typeface="Lucida Sans Unicode"/>
                <a:cs typeface="Lucida Sans Unicode"/>
              </a:rPr>
              <a:t>Long-range</a:t>
            </a:r>
            <a:r>
              <a:rPr sz="3200" b="1" spc="-5" dirty="0">
                <a:latin typeface="Lucida Sans Unicode"/>
                <a:cs typeface="Lucida Sans Unicode"/>
              </a:rPr>
              <a:t> </a:t>
            </a:r>
            <a:r>
              <a:rPr sz="3200" spc="-5" dirty="0">
                <a:latin typeface="Lucida Sans Unicode"/>
                <a:cs typeface="Lucida Sans Unicode"/>
              </a:rPr>
              <a:t>effect</a:t>
            </a:r>
            <a:endParaRPr sz="3200">
              <a:latin typeface="Lucida Sans Unicode"/>
              <a:cs typeface="Lucida Sans Unicode"/>
            </a:endParaRPr>
          </a:p>
          <a:p>
            <a:pPr marL="12700" algn="just">
              <a:lnSpc>
                <a:spcPct val="100000"/>
              </a:lnSpc>
              <a:spcBef>
                <a:spcPts val="1025"/>
              </a:spcBef>
            </a:pPr>
            <a:r>
              <a:rPr sz="3200" b="1" dirty="0">
                <a:latin typeface="Lucida Sans Unicode"/>
                <a:cs typeface="Lucida Sans Unicode"/>
              </a:rPr>
              <a:t>Problem solving </a:t>
            </a:r>
            <a:r>
              <a:rPr sz="3200" spc="-5" dirty="0">
                <a:latin typeface="Lucida Sans Unicode"/>
                <a:cs typeface="Lucida Sans Unicode"/>
              </a:rPr>
              <a:t>and </a:t>
            </a:r>
            <a:r>
              <a:rPr sz="3200" b="1" dirty="0">
                <a:latin typeface="Lucida Sans Unicode"/>
                <a:cs typeface="Lucida Sans Unicode"/>
              </a:rPr>
              <a:t>renewal</a:t>
            </a:r>
            <a:r>
              <a:rPr sz="3200" b="1" spc="-140" dirty="0">
                <a:latin typeface="Lucida Sans Unicode"/>
                <a:cs typeface="Lucida Sans Unicode"/>
              </a:rPr>
              <a:t> </a:t>
            </a:r>
            <a:r>
              <a:rPr sz="3200" b="1" dirty="0">
                <a:latin typeface="Lucida Sans Unicode"/>
                <a:cs typeface="Lucida Sans Unicode"/>
              </a:rPr>
              <a:t>processes</a:t>
            </a:r>
            <a:endParaRPr sz="32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35722" y="89915"/>
            <a:ext cx="2852807" cy="3457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901</Words>
  <Application>Microsoft Office PowerPoint</Application>
  <PresentationFormat>Widescreen</PresentationFormat>
  <Paragraphs>186</Paragraphs>
  <Slides>66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2" baseType="lpstr">
      <vt:lpstr>Arial</vt:lpstr>
      <vt:lpstr>Calibri</vt:lpstr>
      <vt:lpstr>Century Gothic</vt:lpstr>
      <vt:lpstr>Lucida Sans Unicode</vt:lpstr>
      <vt:lpstr>Wingdings</vt:lpstr>
      <vt:lpstr>Office Theme</vt:lpstr>
      <vt:lpstr>PowerPoint Presentation</vt:lpstr>
      <vt:lpstr>PowerPoint Presentation</vt:lpstr>
      <vt:lpstr>PowerPoint Presentation</vt:lpstr>
      <vt:lpstr>OVERVIEW</vt:lpstr>
      <vt:lpstr>PowerPoint Presentation</vt:lpstr>
      <vt:lpstr>PowerPoint Presentation</vt:lpstr>
      <vt:lpstr>OVERVI  EW</vt:lpstr>
      <vt:lpstr>OD LOOP</vt:lpstr>
      <vt:lpstr>OD</vt:lpstr>
      <vt:lpstr>How groups and organizations function How people interact to accomplish work</vt:lpstr>
      <vt:lpstr>OD FRAMEWORK</vt:lpstr>
      <vt:lpstr>ORGANIZATIONAL  INTERVENTIONS</vt:lpstr>
      <vt:lpstr>ORGANIZATIONAL  ALIGNMENTS</vt:lpstr>
      <vt:lpstr>OD PROCESS</vt:lpstr>
      <vt:lpstr>OD PRO</vt:lpstr>
      <vt:lpstr>OD STRATEGY MAP</vt:lpstr>
      <vt:lpstr>OD DRIVING FORCES</vt:lpstr>
      <vt:lpstr>OD DRIVING FORCES</vt:lpstr>
      <vt:lpstr>OD</vt:lpstr>
      <vt:lpstr>PowerPoint Presentation</vt:lpstr>
      <vt:lpstr>KEY CHARACTERISTICS OF  OD</vt:lpstr>
      <vt:lpstr>PowerPoint Presentation</vt:lpstr>
      <vt:lpstr>Behaviora  l</vt:lpstr>
      <vt:lpstr>PowerPoint Presentation</vt:lpstr>
      <vt:lpstr>STRUCTURAL APPROACH</vt:lpstr>
      <vt:lpstr>TECHNICAL APPROACH</vt:lpstr>
      <vt:lpstr>PowerPoint Presentation</vt:lpstr>
      <vt:lpstr>PowerPoint Presentation</vt:lpstr>
      <vt:lpstr>PowerPoint Presentation</vt:lpstr>
      <vt:lpstr>OD INTERVENTION</vt:lpstr>
      <vt:lpstr>PowerPoint Presentation</vt:lpstr>
      <vt:lpstr>PowerPoint Presentation</vt:lpstr>
      <vt:lpstr>OD INTERVENTIONS</vt:lpstr>
      <vt:lpstr>PowerPoint Presentation</vt:lpstr>
      <vt:lpstr>OD</vt:lpstr>
      <vt:lpstr>PowerPoint Presentation</vt:lpstr>
      <vt:lpstr>OD</vt:lpstr>
      <vt:lpstr>DELIVERING OD</vt:lpstr>
      <vt:lpstr>PowerPoint Presentation</vt:lpstr>
      <vt:lpstr>OD</vt:lpstr>
      <vt:lpstr>PowerPoint Presentation</vt:lpstr>
      <vt:lpstr>PowerPoint Presentation</vt:lpstr>
      <vt:lpstr>PowerPoint Presentation</vt:lpstr>
      <vt:lpstr>OD PRACTITIONER</vt:lpstr>
      <vt:lpstr>KEY COMPETENCIES</vt:lpstr>
      <vt:lpstr>KEY COMPETENCIES</vt:lpstr>
      <vt:lpstr>PowerPoint Presentation</vt:lpstr>
      <vt:lpstr>PowerPoint Presentation</vt:lpstr>
      <vt:lpstr>OD PRACTITIONER</vt:lpstr>
      <vt:lpstr>CORE VALUES –  HUMANISTIC</vt:lpstr>
      <vt:lpstr>CORE VALUES –  HUMANISTIC</vt:lpstr>
      <vt:lpstr>OD PRACTITIONER</vt:lpstr>
      <vt:lpstr>OD PRACTITIONER</vt:lpstr>
      <vt:lpstr>OD PRACTITIONER</vt:lpstr>
      <vt:lpstr>OD PRACTITIONER</vt:lpstr>
      <vt:lpstr>PowerPoint Presentation</vt:lpstr>
      <vt:lpstr>2 GATHERING AND  ASSESSING DATA</vt:lpstr>
      <vt:lpstr>3. FEEDBACK AND DECISION</vt:lpstr>
      <vt:lpstr>4. FORM PLAN</vt:lpstr>
      <vt:lpstr>5 INTERVENE</vt:lpstr>
      <vt:lpstr>6 EVALUATE</vt:lpstr>
      <vt:lpstr>PowerPoint Presentation</vt:lpstr>
      <vt:lpstr>REVIEW</vt:lpstr>
      <vt:lpstr>Organization's ability to learn  Translate learning into action rapidly  The ultimate competitive advantage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 clara</dc:creator>
  <cp:lastModifiedBy>clara clara</cp:lastModifiedBy>
  <cp:revision>1</cp:revision>
  <dcterms:created xsi:type="dcterms:W3CDTF">2020-06-22T06:04:30Z</dcterms:created>
  <dcterms:modified xsi:type="dcterms:W3CDTF">2020-06-22T06:05:05Z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2020-06-22T00:00:00Z</vt:filetime>
  </property>
</Properties>
</file>