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710" y="4674870"/>
            <a:ext cx="743457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215" y="1092200"/>
            <a:ext cx="8243569" cy="3376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2709" y="581659"/>
            <a:ext cx="3184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Leadership</a:t>
            </a: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0000"/>
                </a:solidFill>
              </a:rPr>
              <a:t>The Power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Works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3450" y="723900"/>
            <a:ext cx="4907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4979" y="723900"/>
            <a:ext cx="5824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Leader </a:t>
            </a:r>
            <a:r>
              <a:rPr dirty="0"/>
              <a:t>is </a:t>
            </a:r>
            <a:r>
              <a:rPr spc="-5" dirty="0"/>
              <a:t>a</a:t>
            </a:r>
            <a:r>
              <a:rPr spc="-45" dirty="0"/>
              <a:t> </a:t>
            </a:r>
            <a:r>
              <a:rPr spc="-5" dirty="0"/>
              <a:t>Politician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8110" y="5581650"/>
            <a:ext cx="6539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</a:t>
            </a:r>
            <a:r>
              <a:rPr dirty="0">
                <a:solidFill>
                  <a:srgbClr val="FF0000"/>
                </a:solidFill>
              </a:rPr>
              <a:t>is </a:t>
            </a:r>
            <a:r>
              <a:rPr spc="-5" dirty="0">
                <a:solidFill>
                  <a:srgbClr val="FF0000"/>
                </a:solidFill>
              </a:rPr>
              <a:t>a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Salesperson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69" y="866140"/>
            <a:ext cx="73317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</a:t>
            </a:r>
            <a:r>
              <a:rPr dirty="0">
                <a:solidFill>
                  <a:srgbClr val="FF0000"/>
                </a:solidFill>
              </a:rPr>
              <a:t>is </a:t>
            </a:r>
            <a:r>
              <a:rPr spc="-5" dirty="0">
                <a:solidFill>
                  <a:srgbClr val="FF0000"/>
                </a:solidFill>
              </a:rPr>
              <a:t>a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Communicator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730" y="0"/>
                </a:moveTo>
                <a:lnTo>
                  <a:pt x="0" y="0"/>
                </a:lnTo>
                <a:lnTo>
                  <a:pt x="0" y="6856730"/>
                </a:lnTo>
                <a:lnTo>
                  <a:pt x="9142730" y="6856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5080" algn="ctr">
              <a:lnSpc>
                <a:spcPct val="99900"/>
              </a:lnSpc>
              <a:spcBef>
                <a:spcPts val="105"/>
              </a:spcBef>
            </a:pPr>
            <a:r>
              <a:rPr spc="-5" dirty="0"/>
              <a:t>Your difficult boss, customer,  prospect, voter, student...  probably not stupid,  probably just</a:t>
            </a:r>
            <a:r>
              <a:rPr spc="-15" dirty="0"/>
              <a:t> </a:t>
            </a:r>
            <a:r>
              <a:rPr spc="-5" dirty="0"/>
              <a:t>uninformed.</a:t>
            </a:r>
          </a:p>
          <a:p>
            <a:pPr marL="29209" algn="ctr">
              <a:lnSpc>
                <a:spcPct val="100000"/>
              </a:lnSpc>
            </a:pPr>
            <a:r>
              <a:rPr spc="-5" dirty="0"/>
              <a:t>There's a huge</a:t>
            </a:r>
            <a:r>
              <a:rPr dirty="0"/>
              <a:t> </a:t>
            </a:r>
            <a:r>
              <a:rPr spc="-5" dirty="0"/>
              <a:t>difference.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1920" y="5784850"/>
            <a:ext cx="1310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Eras Bold ITC"/>
                <a:cs typeface="Eras Bold ITC"/>
              </a:rPr>
              <a:t>[Seth</a:t>
            </a:r>
            <a:r>
              <a:rPr sz="1600" b="1" spc="-6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Eras Bold ITC"/>
                <a:cs typeface="Eras Bold ITC"/>
              </a:rPr>
              <a:t>Godin]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039" y="5581650"/>
            <a:ext cx="74047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</a:t>
            </a:r>
            <a:r>
              <a:rPr dirty="0">
                <a:solidFill>
                  <a:srgbClr val="FF0000"/>
                </a:solidFill>
              </a:rPr>
              <a:t>is </a:t>
            </a:r>
            <a:r>
              <a:rPr spc="-5" dirty="0">
                <a:solidFill>
                  <a:srgbClr val="FF0000"/>
                </a:solidFill>
              </a:rPr>
              <a:t>a Problem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Solver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0989" y="5510529"/>
            <a:ext cx="617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Leader manages</a:t>
            </a:r>
            <a:r>
              <a:rPr spc="-60" dirty="0"/>
              <a:t> </a:t>
            </a:r>
            <a:r>
              <a:rPr spc="-5" dirty="0"/>
              <a:t>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960" y="5510529"/>
            <a:ext cx="6906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 manages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Quality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850" y="5581650"/>
            <a:ext cx="7651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manages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Chemistry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819" y="5581650"/>
            <a:ext cx="6099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manages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Goal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1229"/>
            <a:ext cx="9144000" cy="463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330" y="795020"/>
            <a:ext cx="68268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What </a:t>
            </a:r>
            <a:r>
              <a:rPr spc="5"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Leadership?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519" y="5581650"/>
            <a:ext cx="7345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 manages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Numbers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550" y="5581650"/>
            <a:ext cx="8468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Leader speaks </a:t>
            </a:r>
            <a:r>
              <a:rPr dirty="0"/>
              <a:t>in</a:t>
            </a:r>
            <a:r>
              <a:rPr spc="-35" dirty="0"/>
              <a:t> </a:t>
            </a:r>
            <a:r>
              <a:rPr spc="-5" dirty="0"/>
              <a:t>Performance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0019" y="866140"/>
            <a:ext cx="6456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Makes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Decision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5970" y="5581650"/>
            <a:ext cx="5221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Leader takes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Risks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6854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00" y="5045709"/>
            <a:ext cx="81699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5645" algn="l"/>
                <a:tab pos="4493895" algn="l"/>
              </a:tabLst>
            </a:pPr>
            <a:r>
              <a:rPr spc="320" dirty="0">
                <a:solidFill>
                  <a:srgbClr val="FF0000"/>
                </a:solidFill>
              </a:rPr>
              <a:t>Emotions	</a:t>
            </a:r>
            <a:r>
              <a:rPr spc="240" dirty="0">
                <a:solidFill>
                  <a:srgbClr val="FF0000"/>
                </a:solidFill>
              </a:rPr>
              <a:t>are	</a:t>
            </a:r>
            <a:r>
              <a:rPr spc="330" dirty="0">
                <a:solidFill>
                  <a:srgbClr val="FF0000"/>
                </a:solidFill>
              </a:rPr>
              <a:t>Contagious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9460" y="5581650"/>
            <a:ext cx="5256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Discipline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Yourself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9" y="5581650"/>
            <a:ext cx="5086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Be </a:t>
            </a:r>
            <a:r>
              <a:rPr spc="-5" dirty="0">
                <a:solidFill>
                  <a:srgbClr val="FF0000"/>
                </a:solidFill>
              </a:rPr>
              <a:t>Better than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All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5220" y="5581650"/>
            <a:ext cx="4522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Rent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Autonomy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9579" y="4889500"/>
            <a:ext cx="587311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805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Communicate  More, Faster,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Clearer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459" y="4960620"/>
            <a:ext cx="8528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But,</a:t>
            </a: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</a:rPr>
              <a:t>Deal Information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Strategically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2339"/>
            <a:ext cx="9144000" cy="464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3700" y="795020"/>
            <a:ext cx="34467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Leadership?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490" y="3125470"/>
            <a:ext cx="7893684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Eras Bold ITC"/>
                <a:cs typeface="Eras Bold ITC"/>
              </a:rPr>
              <a:t>Perform </a:t>
            </a:r>
            <a:r>
              <a:rPr sz="2000" b="1" dirty="0">
                <a:solidFill>
                  <a:srgbClr val="FF0000"/>
                </a:solidFill>
                <a:latin typeface="Eras Bold ITC"/>
                <a:cs typeface="Eras Bold ITC"/>
              </a:rPr>
              <a:t>one </a:t>
            </a:r>
            <a:r>
              <a:rPr sz="2000" b="1" spc="-10" dirty="0">
                <a:solidFill>
                  <a:srgbClr val="FF0000"/>
                </a:solidFill>
                <a:latin typeface="Eras Bold ITC"/>
                <a:cs typeface="Eras Bold ITC"/>
              </a:rPr>
              <a:t>or </a:t>
            </a:r>
            <a:r>
              <a:rPr sz="2000" b="1" dirty="0">
                <a:solidFill>
                  <a:srgbClr val="FF0000"/>
                </a:solidFill>
                <a:latin typeface="Eras Bold ITC"/>
                <a:cs typeface="Eras Bold ITC"/>
              </a:rPr>
              <a:t>more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acts of</a:t>
            </a:r>
            <a:r>
              <a:rPr sz="2000" b="1" spc="4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leading.</a:t>
            </a:r>
            <a:endParaRPr sz="2000">
              <a:latin typeface="Eras Bold ITC"/>
              <a:cs typeface="Eras Bold IT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Eras Bold ITC"/>
              <a:cs typeface="Eras Bold ITC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Eras Bold ITC"/>
                <a:cs typeface="Eras Bold ITC"/>
              </a:rPr>
              <a:t>Affect </a:t>
            </a:r>
            <a:r>
              <a:rPr sz="2000" b="1" dirty="0">
                <a:latin typeface="Eras Bold ITC"/>
                <a:cs typeface="Eras Bold ITC"/>
              </a:rPr>
              <a:t>human </a:t>
            </a:r>
            <a:r>
              <a:rPr sz="2000" b="1" spc="-5" dirty="0">
                <a:latin typeface="Eras Bold ITC"/>
                <a:cs typeface="Eras Bold ITC"/>
              </a:rPr>
              <a:t>behavior so </a:t>
            </a:r>
            <a:r>
              <a:rPr sz="2000" b="1" dirty="0">
                <a:latin typeface="Eras Bold ITC"/>
                <a:cs typeface="Eras Bold ITC"/>
              </a:rPr>
              <a:t>as </a:t>
            </a:r>
            <a:r>
              <a:rPr sz="2000" b="1" dirty="0">
                <a:solidFill>
                  <a:srgbClr val="FF0000"/>
                </a:solidFill>
                <a:latin typeface="Eras Bold ITC"/>
                <a:cs typeface="Eras Bold ITC"/>
              </a:rPr>
              <a:t>to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accomplish a</a:t>
            </a:r>
            <a:r>
              <a:rPr sz="2000" b="1" spc="5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2000" b="1" dirty="0">
                <a:solidFill>
                  <a:srgbClr val="FF0000"/>
                </a:solidFill>
                <a:latin typeface="Eras Bold ITC"/>
                <a:cs typeface="Eras Bold ITC"/>
              </a:rPr>
              <a:t>mission</a:t>
            </a:r>
            <a:r>
              <a:rPr sz="2000" b="1" dirty="0">
                <a:latin typeface="Eras Bold ITC"/>
                <a:cs typeface="Eras Bold ITC"/>
              </a:rPr>
              <a:t>.</a:t>
            </a:r>
            <a:endParaRPr sz="2000">
              <a:latin typeface="Eras Bold ITC"/>
              <a:cs typeface="Eras Bold ITC"/>
            </a:endParaRPr>
          </a:p>
          <a:p>
            <a:pPr marL="269240" marR="828675" indent="-256540">
              <a:lnSpc>
                <a:spcPts val="4810"/>
              </a:lnSpc>
              <a:spcBef>
                <a:spcPts val="550"/>
              </a:spcBef>
            </a:pPr>
            <a:r>
              <a:rPr sz="2000" b="1" dirty="0">
                <a:latin typeface="Eras Bold ITC"/>
                <a:cs typeface="Eras Bold ITC"/>
              </a:rPr>
              <a:t>Influencing </a:t>
            </a:r>
            <a:r>
              <a:rPr sz="2000" b="1" spc="-5" dirty="0">
                <a:latin typeface="Eras Bold ITC"/>
                <a:cs typeface="Eras Bold ITC"/>
              </a:rPr>
              <a:t>a </a:t>
            </a:r>
            <a:r>
              <a:rPr sz="2000" b="1" dirty="0">
                <a:latin typeface="Eras Bold ITC"/>
                <a:cs typeface="Eras Bold ITC"/>
              </a:rPr>
              <a:t>group </a:t>
            </a:r>
            <a:r>
              <a:rPr sz="2000" b="1" spc="-10" dirty="0">
                <a:latin typeface="Eras Bold ITC"/>
                <a:cs typeface="Eras Bold ITC"/>
              </a:rPr>
              <a:t>of </a:t>
            </a:r>
            <a:r>
              <a:rPr sz="2000" b="1" dirty="0">
                <a:latin typeface="Eras Bold ITC"/>
                <a:cs typeface="Eras Bold ITC"/>
              </a:rPr>
              <a:t>people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to </a:t>
            </a:r>
            <a:r>
              <a:rPr sz="2000" b="1" dirty="0">
                <a:solidFill>
                  <a:srgbClr val="FF0000"/>
                </a:solidFill>
                <a:latin typeface="Eras Bold ITC"/>
                <a:cs typeface="Eras Bold ITC"/>
              </a:rPr>
              <a:t>move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towards its goal  setting or goal</a:t>
            </a:r>
            <a:r>
              <a:rPr sz="2000" b="1" spc="2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Eras Bold ITC"/>
                <a:cs typeface="Eras Bold ITC"/>
              </a:rPr>
              <a:t>achievement</a:t>
            </a:r>
            <a:r>
              <a:rPr sz="2000" b="1" spc="-5" dirty="0">
                <a:latin typeface="Eras Bold ITC"/>
                <a:cs typeface="Eras Bold ITC"/>
              </a:rPr>
              <a:t>.</a:t>
            </a:r>
            <a:endParaRPr sz="2000">
              <a:latin typeface="Eras Bold ITC"/>
              <a:cs typeface="Eras Bold ITC"/>
            </a:endParaRPr>
          </a:p>
          <a:p>
            <a:pPr>
              <a:lnSpc>
                <a:spcPct val="100000"/>
              </a:lnSpc>
            </a:pPr>
            <a:endParaRPr sz="2300">
              <a:latin typeface="Eras Bold ITC"/>
              <a:cs typeface="Eras Bold ITC"/>
            </a:endParaRPr>
          </a:p>
          <a:p>
            <a:pPr marR="5080" algn="r">
              <a:lnSpc>
                <a:spcPct val="100000"/>
              </a:lnSpc>
              <a:spcBef>
                <a:spcPts val="1575"/>
              </a:spcBef>
            </a:pPr>
            <a:r>
              <a:rPr sz="2000" b="1" spc="-5" dirty="0">
                <a:latin typeface="Eras Bold ITC"/>
                <a:cs typeface="Eras Bold ITC"/>
              </a:rPr>
              <a:t>Stogdill</a:t>
            </a:r>
            <a:r>
              <a:rPr sz="2000" b="1" spc="-70" dirty="0">
                <a:latin typeface="Eras Bold ITC"/>
                <a:cs typeface="Eras Bold ITC"/>
              </a:rPr>
              <a:t> </a:t>
            </a:r>
            <a:r>
              <a:rPr sz="2000" b="1" dirty="0">
                <a:latin typeface="Eras Bold ITC"/>
                <a:cs typeface="Eras Bold ITC"/>
              </a:rPr>
              <a:t>1950)</a:t>
            </a:r>
            <a:endParaRPr sz="20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4175759"/>
            <a:ext cx="76466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Eras Bold ITC"/>
                <a:cs typeface="Eras Bold ITC"/>
              </a:rPr>
              <a:t>Lead by Asking Questions  Not By Issuing</a:t>
            </a:r>
            <a:r>
              <a:rPr sz="4400" b="1" spc="-45" dirty="0">
                <a:latin typeface="Eras Bold ITC"/>
                <a:cs typeface="Eras Bold ITC"/>
              </a:rPr>
              <a:t> </a:t>
            </a:r>
            <a:r>
              <a:rPr sz="4400" b="1" spc="-5" dirty="0">
                <a:latin typeface="Eras Bold ITC"/>
                <a:cs typeface="Eras Bold ITC"/>
              </a:rPr>
              <a:t>Instructions</a:t>
            </a:r>
            <a:endParaRPr sz="4400">
              <a:latin typeface="Eras Bold ITC"/>
              <a:cs typeface="Eras Bold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220" y="6080759"/>
            <a:ext cx="3065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Eras Bold ITC"/>
                <a:cs typeface="Eras Bold ITC"/>
              </a:rPr>
              <a:t>Source: </a:t>
            </a:r>
            <a:r>
              <a:rPr sz="1600" b="1" spc="-5" dirty="0">
                <a:latin typeface="Eras Bold ITC"/>
                <a:cs typeface="Eras Bold ITC"/>
              </a:rPr>
              <a:t>The 60 Second</a:t>
            </a:r>
            <a:r>
              <a:rPr sz="1600" b="1" spc="-45" dirty="0">
                <a:latin typeface="Eras Bold ITC"/>
                <a:cs typeface="Eras Bold ITC"/>
              </a:rPr>
              <a:t> </a:t>
            </a:r>
            <a:r>
              <a:rPr sz="1600" b="1" spc="-5" dirty="0">
                <a:latin typeface="Eras Bold ITC"/>
                <a:cs typeface="Eras Bold ITC"/>
              </a:rPr>
              <a:t>Leader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5119" y="889000"/>
            <a:ext cx="595376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‘To </a:t>
            </a:r>
            <a:r>
              <a:rPr dirty="0">
                <a:solidFill>
                  <a:srgbClr val="FF0000"/>
                </a:solidFill>
              </a:rPr>
              <a:t>Do </a:t>
            </a:r>
            <a:r>
              <a:rPr spc="-5" dirty="0">
                <a:solidFill>
                  <a:srgbClr val="FF0000"/>
                </a:solidFill>
              </a:rPr>
              <a:t>or </a:t>
            </a:r>
            <a:r>
              <a:rPr dirty="0">
                <a:solidFill>
                  <a:srgbClr val="FF0000"/>
                </a:solidFill>
              </a:rPr>
              <a:t>To </a:t>
            </a:r>
            <a:r>
              <a:rPr spc="-5" dirty="0">
                <a:solidFill>
                  <a:srgbClr val="FF0000"/>
                </a:solidFill>
              </a:rPr>
              <a:t>Be?” 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THAT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 </a:t>
            </a:r>
            <a:r>
              <a:rPr spc="-5" dirty="0">
                <a:solidFill>
                  <a:srgbClr val="FF0000"/>
                </a:solidFill>
              </a:rPr>
              <a:t>the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question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1220" y="6080759"/>
            <a:ext cx="3065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Eras Bold ITC"/>
                <a:cs typeface="Eras Bold ITC"/>
              </a:rPr>
              <a:t>Source: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The 60 Second</a:t>
            </a:r>
            <a:r>
              <a:rPr sz="1600" b="1" spc="-4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Leader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650" y="3389629"/>
            <a:ext cx="788670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0810"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0000"/>
                </a:solidFill>
                <a:latin typeface="Eras Bold ITC"/>
                <a:cs typeface="Eras Bold ITC"/>
              </a:rPr>
              <a:t>Failure</a:t>
            </a:r>
            <a:r>
              <a:rPr sz="4400" b="1" spc="-1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4400" b="1" dirty="0">
                <a:solidFill>
                  <a:srgbClr val="FF0000"/>
                </a:solidFill>
                <a:latin typeface="Eras Bold ITC"/>
                <a:cs typeface="Eras Bold ITC"/>
              </a:rPr>
              <a:t>is</a:t>
            </a:r>
            <a:endParaRPr sz="4400">
              <a:latin typeface="Eras Bold ITC"/>
              <a:cs typeface="Eras Bold ITC"/>
            </a:endParaRPr>
          </a:p>
          <a:p>
            <a:pPr algn="ctr">
              <a:lnSpc>
                <a:spcPct val="100000"/>
              </a:lnSpc>
            </a:pPr>
            <a:r>
              <a:rPr sz="4400" b="1" spc="-10" dirty="0">
                <a:solidFill>
                  <a:srgbClr val="FF0000"/>
                </a:solidFill>
                <a:latin typeface="Eras Bold ITC"/>
                <a:cs typeface="Eras Bold ITC"/>
              </a:rPr>
              <a:t>Not </a:t>
            </a:r>
            <a:r>
              <a:rPr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the Opposite of</a:t>
            </a:r>
            <a:r>
              <a:rPr sz="4400" b="1" spc="-5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4400" b="1" dirty="0">
                <a:solidFill>
                  <a:srgbClr val="FF0000"/>
                </a:solidFill>
                <a:latin typeface="Eras Bold ITC"/>
                <a:cs typeface="Eras Bold ITC"/>
              </a:rPr>
              <a:t>Success</a:t>
            </a:r>
            <a:endParaRPr sz="4400">
              <a:latin typeface="Eras Bold ITC"/>
              <a:cs typeface="Eras Bold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220" y="6033770"/>
            <a:ext cx="3065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Eras Bold ITC"/>
                <a:cs typeface="Eras Bold ITC"/>
              </a:rPr>
              <a:t>Source: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The 60 Second</a:t>
            </a:r>
            <a:r>
              <a:rPr sz="1600" b="1" spc="-4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Leader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110" y="4509770"/>
            <a:ext cx="7129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Only Make New</a:t>
            </a:r>
            <a:r>
              <a:rPr sz="4400" b="1" spc="-40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Mistakes</a:t>
            </a:r>
            <a:endParaRPr sz="4400">
              <a:latin typeface="Eras Bold ITC"/>
              <a:cs typeface="Eras Bold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220" y="6080759"/>
            <a:ext cx="3065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Eras Bold ITC"/>
                <a:cs typeface="Eras Bold ITC"/>
              </a:rPr>
              <a:t>Source: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The 60 Second</a:t>
            </a:r>
            <a:r>
              <a:rPr sz="1600" b="1" spc="-4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Eras Bold ITC"/>
                <a:cs typeface="Eras Bold ITC"/>
              </a:rPr>
              <a:t>Leader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“Leadership, </a:t>
            </a:r>
            <a:r>
              <a:rPr dirty="0"/>
              <a:t>like</a:t>
            </a:r>
            <a:r>
              <a:rPr spc="-50" dirty="0"/>
              <a:t> </a:t>
            </a:r>
            <a:r>
              <a:rPr spc="-5" dirty="0"/>
              <a:t>swimming,  cannot be learnt by reading  about</a:t>
            </a:r>
            <a:r>
              <a:rPr spc="-15" dirty="0"/>
              <a:t> </a:t>
            </a:r>
            <a:r>
              <a:rPr dirty="0"/>
              <a:t>it”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9950" y="5414836"/>
            <a:ext cx="3067050" cy="1006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110"/>
              </a:spcBef>
            </a:pPr>
            <a:r>
              <a:rPr sz="1850" b="1" i="1" spc="-35" dirty="0">
                <a:latin typeface="Eras Bold ITC"/>
                <a:cs typeface="Eras Bold ITC"/>
              </a:rPr>
              <a:t>Henry</a:t>
            </a:r>
            <a:r>
              <a:rPr sz="1850" b="1" i="1" spc="-5" dirty="0">
                <a:latin typeface="Eras Bold ITC"/>
                <a:cs typeface="Eras Bold ITC"/>
              </a:rPr>
              <a:t> </a:t>
            </a:r>
            <a:r>
              <a:rPr sz="1850" b="1" i="1" spc="-35" dirty="0">
                <a:latin typeface="Eras Bold ITC"/>
                <a:cs typeface="Eras Bold ITC"/>
              </a:rPr>
              <a:t>Mintzberg</a:t>
            </a:r>
            <a:endParaRPr sz="1850">
              <a:latin typeface="Eras Bold ITC"/>
              <a:cs typeface="Eras Bold IT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Eras Bold ITC"/>
              <a:cs typeface="Eras Bold ITC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Eras Bold ITC"/>
                <a:cs typeface="Eras Bold ITC"/>
              </a:rPr>
              <a:t>Source: </a:t>
            </a:r>
            <a:r>
              <a:rPr sz="1600" b="1" spc="-5" dirty="0">
                <a:latin typeface="Eras Bold ITC"/>
                <a:cs typeface="Eras Bold ITC"/>
              </a:rPr>
              <a:t>The 60 Second</a:t>
            </a:r>
            <a:r>
              <a:rPr sz="1600" b="1" spc="-40" dirty="0">
                <a:latin typeface="Eras Bold ITC"/>
                <a:cs typeface="Eras Bold ITC"/>
              </a:rPr>
              <a:t> </a:t>
            </a:r>
            <a:r>
              <a:rPr sz="1600" b="1" spc="-5" dirty="0">
                <a:latin typeface="Eras Bold ITC"/>
                <a:cs typeface="Eras Bold ITC"/>
              </a:rPr>
              <a:t>Leader</a:t>
            </a:r>
            <a:endParaRPr sz="16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730" y="0"/>
                </a:moveTo>
                <a:lnTo>
                  <a:pt x="0" y="0"/>
                </a:lnTo>
                <a:lnTo>
                  <a:pt x="0" y="6856730"/>
                </a:lnTo>
                <a:lnTo>
                  <a:pt x="9142730" y="6856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096510"/>
            <a:chOff x="0" y="0"/>
            <a:chExt cx="9144000" cy="50965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98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43000"/>
              <a:ext cx="9144000" cy="3953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810250"/>
            <a:ext cx="9144000" cy="1002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37639" y="5058409"/>
            <a:ext cx="6410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 Manager </a:t>
            </a:r>
            <a:r>
              <a:rPr dirty="0"/>
              <a:t>in</a:t>
            </a:r>
            <a:r>
              <a:rPr spc="-45" dirty="0"/>
              <a:t> </a:t>
            </a:r>
            <a:r>
              <a:rPr spc="-5" dirty="0"/>
              <a:t>Agency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1539" y="5438140"/>
            <a:ext cx="4819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Ticket </a:t>
            </a:r>
            <a:r>
              <a:rPr spc="-10" dirty="0">
                <a:solidFill>
                  <a:srgbClr val="FF0000"/>
                </a:solidFill>
              </a:rPr>
              <a:t>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Where?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659" y="5581650"/>
            <a:ext cx="7726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Where is </a:t>
            </a:r>
            <a:r>
              <a:rPr spc="-5" dirty="0">
                <a:solidFill>
                  <a:srgbClr val="000000"/>
                </a:solidFill>
              </a:rPr>
              <a:t>Your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Destination?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581659"/>
            <a:ext cx="8075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Check </a:t>
            </a:r>
            <a:r>
              <a:rPr spc="-5" dirty="0">
                <a:solidFill>
                  <a:srgbClr val="FF0000"/>
                </a:solidFill>
              </a:rPr>
              <a:t>Reference on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Yourself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5680" y="1224279"/>
            <a:ext cx="7154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Keep Your Own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Specialty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09" y="795020"/>
            <a:ext cx="2524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L</a:t>
            </a:r>
            <a:r>
              <a:rPr spc="-10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a</a:t>
            </a:r>
            <a:r>
              <a:rPr spc="-10" dirty="0">
                <a:solidFill>
                  <a:srgbClr val="FF0000"/>
                </a:solidFill>
              </a:rPr>
              <a:t>d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5" dirty="0">
                <a:solidFill>
                  <a:srgbClr val="FF0000"/>
                </a:solidFill>
              </a:rPr>
              <a:t>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8710" y="3031490"/>
            <a:ext cx="59677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Strategic</a:t>
            </a:r>
            <a:r>
              <a:rPr sz="2800" b="1" spc="-1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Eras Bold ITC"/>
                <a:cs typeface="Eras Bold ITC"/>
              </a:rPr>
              <a:t>Thinkers</a:t>
            </a:r>
            <a:endParaRPr sz="2800">
              <a:latin typeface="Eras Bold ITC"/>
              <a:cs typeface="Eras Bold ITC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Look </a:t>
            </a:r>
            <a:r>
              <a:rPr sz="2800" b="1" spc="-10" dirty="0">
                <a:solidFill>
                  <a:srgbClr val="FF0000"/>
                </a:solidFill>
                <a:latin typeface="Eras Bold ITC"/>
                <a:cs typeface="Eras Bold ITC"/>
              </a:rPr>
              <a:t>Forward and Create </a:t>
            </a: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Visions  </a:t>
            </a:r>
            <a:r>
              <a:rPr sz="2800" b="1" spc="-10" dirty="0">
                <a:solidFill>
                  <a:srgbClr val="FF0000"/>
                </a:solidFill>
                <a:latin typeface="Eras Bold ITC"/>
                <a:cs typeface="Eras Bold ITC"/>
              </a:rPr>
              <a:t>Challenge</a:t>
            </a:r>
            <a:endParaRPr sz="2800">
              <a:latin typeface="Eras Bold ITC"/>
              <a:cs typeface="Eras Bold ITC"/>
            </a:endParaRPr>
          </a:p>
          <a:p>
            <a:pPr marL="12700" marR="434276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M</a:t>
            </a:r>
            <a:r>
              <a:rPr sz="2800" b="1" spc="-15" dirty="0">
                <a:solidFill>
                  <a:srgbClr val="FF0000"/>
                </a:solidFill>
                <a:latin typeface="Eras Bold ITC"/>
                <a:cs typeface="Eras Bold ITC"/>
              </a:rPr>
              <a:t>o</a:t>
            </a:r>
            <a:r>
              <a:rPr sz="2800" b="1" spc="-10" dirty="0">
                <a:solidFill>
                  <a:srgbClr val="FF0000"/>
                </a:solidFill>
                <a:latin typeface="Eras Bold ITC"/>
                <a:cs typeface="Eras Bold ITC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i</a:t>
            </a:r>
            <a:r>
              <a:rPr sz="2800" b="1" spc="-15" dirty="0">
                <a:solidFill>
                  <a:srgbClr val="FF0000"/>
                </a:solidFill>
                <a:latin typeface="Eras Bold ITC"/>
                <a:cs typeface="Eras Bold ITC"/>
              </a:rPr>
              <a:t>v</a:t>
            </a:r>
            <a:r>
              <a:rPr sz="2800" b="1" spc="-10" dirty="0">
                <a:solidFill>
                  <a:srgbClr val="FF0000"/>
                </a:solidFill>
                <a:latin typeface="Eras Bold ITC"/>
                <a:cs typeface="Eras Bold ITC"/>
              </a:rPr>
              <a:t>ate  </a:t>
            </a:r>
            <a:r>
              <a:rPr sz="2800" b="1" spc="-5" dirty="0">
                <a:solidFill>
                  <a:srgbClr val="FF0000"/>
                </a:solidFill>
                <a:latin typeface="Eras Bold ITC"/>
                <a:cs typeface="Eras Bold ITC"/>
              </a:rPr>
              <a:t>Inspire</a:t>
            </a:r>
            <a:endParaRPr sz="28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" y="4483100"/>
            <a:ext cx="8197850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3709">
              <a:lnSpc>
                <a:spcPct val="100000"/>
              </a:lnSpc>
              <a:spcBef>
                <a:spcPts val="100"/>
              </a:spcBef>
              <a:tabLst>
                <a:tab pos="1179195" algn="l"/>
                <a:tab pos="2470150" algn="l"/>
                <a:tab pos="2856865" algn="l"/>
                <a:tab pos="4645025" algn="l"/>
                <a:tab pos="5603240" algn="l"/>
                <a:tab pos="6034405" algn="l"/>
                <a:tab pos="6921500" algn="l"/>
                <a:tab pos="7440930" algn="l"/>
              </a:tabLst>
            </a:pPr>
            <a:r>
              <a:rPr spc="180" dirty="0">
                <a:solidFill>
                  <a:srgbClr val="FFFF00"/>
                </a:solidFill>
              </a:rPr>
              <a:t>If	</a:t>
            </a:r>
            <a:r>
              <a:rPr spc="275" dirty="0">
                <a:solidFill>
                  <a:srgbClr val="FFFF00"/>
                </a:solidFill>
              </a:rPr>
              <a:t>your	</a:t>
            </a:r>
            <a:r>
              <a:rPr spc="315" dirty="0">
                <a:solidFill>
                  <a:srgbClr val="FFFF00"/>
                </a:solidFill>
              </a:rPr>
              <a:t>product	</a:t>
            </a:r>
            <a:r>
              <a:rPr spc="240" dirty="0">
                <a:solidFill>
                  <a:srgbClr val="FFFF00"/>
                </a:solidFill>
              </a:rPr>
              <a:t>has	</a:t>
            </a:r>
            <a:r>
              <a:rPr spc="180" dirty="0">
                <a:solidFill>
                  <a:srgbClr val="FFFF00"/>
                </a:solidFill>
              </a:rPr>
              <a:t>no  </a:t>
            </a:r>
            <a:r>
              <a:rPr spc="365" dirty="0">
                <a:solidFill>
                  <a:srgbClr val="FFFF00"/>
                </a:solidFill>
              </a:rPr>
              <a:t>un</a:t>
            </a:r>
            <a:r>
              <a:rPr spc="370" dirty="0">
                <a:solidFill>
                  <a:srgbClr val="FFFF00"/>
                </a:solidFill>
              </a:rPr>
              <a:t>iq</a:t>
            </a:r>
            <a:r>
              <a:rPr spc="365" dirty="0">
                <a:solidFill>
                  <a:srgbClr val="FFFF00"/>
                </a:solidFill>
              </a:rPr>
              <a:t>u</a:t>
            </a:r>
            <a:r>
              <a:rPr spc="-5" dirty="0">
                <a:solidFill>
                  <a:srgbClr val="FFFF00"/>
                </a:solidFill>
              </a:rPr>
              <a:t>e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370" dirty="0">
                <a:solidFill>
                  <a:srgbClr val="FFFF00"/>
                </a:solidFill>
              </a:rPr>
              <a:t>v</a:t>
            </a:r>
            <a:r>
              <a:rPr spc="360" dirty="0">
                <a:solidFill>
                  <a:srgbClr val="FFFF00"/>
                </a:solidFill>
              </a:rPr>
              <a:t>a</a:t>
            </a:r>
            <a:r>
              <a:rPr spc="370" dirty="0">
                <a:solidFill>
                  <a:srgbClr val="FFFF00"/>
                </a:solidFill>
              </a:rPr>
              <a:t>lu</a:t>
            </a:r>
            <a:r>
              <a:rPr spc="360" dirty="0">
                <a:solidFill>
                  <a:srgbClr val="FFFF00"/>
                </a:solidFill>
              </a:rPr>
              <a:t>e</a:t>
            </a:r>
            <a:r>
              <a:rPr spc="-5" dirty="0">
                <a:solidFill>
                  <a:srgbClr val="FFFF00"/>
                </a:solidFill>
              </a:rPr>
              <a:t>,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360" dirty="0">
                <a:solidFill>
                  <a:srgbClr val="FFFF00"/>
                </a:solidFill>
              </a:rPr>
              <a:t>y</a:t>
            </a:r>
            <a:r>
              <a:rPr spc="365" dirty="0">
                <a:solidFill>
                  <a:srgbClr val="FFFF00"/>
                </a:solidFill>
              </a:rPr>
              <a:t>o</a:t>
            </a:r>
            <a:r>
              <a:rPr spc="-5" dirty="0">
                <a:solidFill>
                  <a:srgbClr val="FFFF00"/>
                </a:solidFill>
              </a:rPr>
              <a:t>u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370" dirty="0">
                <a:solidFill>
                  <a:srgbClr val="FFFF00"/>
                </a:solidFill>
              </a:rPr>
              <a:t>wil</a:t>
            </a:r>
            <a:r>
              <a:rPr spc="-5" dirty="0">
                <a:solidFill>
                  <a:srgbClr val="FFFF00"/>
                </a:solidFill>
              </a:rPr>
              <a:t>l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365" dirty="0">
                <a:solidFill>
                  <a:srgbClr val="FFFF00"/>
                </a:solidFill>
              </a:rPr>
              <a:t>b</a:t>
            </a:r>
            <a:r>
              <a:rPr spc="-5" dirty="0">
                <a:solidFill>
                  <a:srgbClr val="FFFF00"/>
                </a:solidFill>
              </a:rPr>
              <a:t>e</a:t>
            </a:r>
          </a:p>
          <a:p>
            <a:pPr marL="488950">
              <a:lnSpc>
                <a:spcPts val="5270"/>
              </a:lnSpc>
              <a:tabLst>
                <a:tab pos="2877185" algn="l"/>
                <a:tab pos="3901440" algn="l"/>
                <a:tab pos="5722620" algn="l"/>
              </a:tabLst>
            </a:pPr>
            <a:r>
              <a:rPr spc="315" dirty="0">
                <a:solidFill>
                  <a:srgbClr val="FFFF00"/>
                </a:solidFill>
              </a:rPr>
              <a:t>selling	</a:t>
            </a:r>
            <a:r>
              <a:rPr spc="180" dirty="0">
                <a:solidFill>
                  <a:srgbClr val="FFFF00"/>
                </a:solidFill>
              </a:rPr>
              <a:t>on	</a:t>
            </a:r>
            <a:r>
              <a:rPr spc="295" dirty="0">
                <a:solidFill>
                  <a:srgbClr val="FFFF00"/>
                </a:solidFill>
              </a:rPr>
              <a:t>price	</a:t>
            </a:r>
            <a:r>
              <a:rPr spc="305" dirty="0">
                <a:solidFill>
                  <a:srgbClr val="FFFF00"/>
                </a:solidFill>
              </a:rPr>
              <a:t>alone.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5230" y="5010150"/>
            <a:ext cx="694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Build Reputation on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You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5080" indent="6807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Excellent Managers  Create Excellent</a:t>
            </a:r>
            <a:r>
              <a:rPr spc="-50" dirty="0"/>
              <a:t> </a:t>
            </a:r>
            <a:r>
              <a:rPr spc="-5" dirty="0"/>
              <a:t>Agency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9250" y="5438140"/>
            <a:ext cx="5624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What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Our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Vision?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9250" y="5438140"/>
            <a:ext cx="5624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Eras Bold ITC"/>
                <a:cs typeface="Eras Bold ITC"/>
              </a:rPr>
              <a:t>What </a:t>
            </a:r>
            <a:r>
              <a:rPr sz="4400" b="1" dirty="0">
                <a:latin typeface="Eras Bold ITC"/>
                <a:cs typeface="Eras Bold ITC"/>
              </a:rPr>
              <a:t>is </a:t>
            </a:r>
            <a:r>
              <a:rPr sz="4400" b="1" spc="-5" dirty="0">
                <a:latin typeface="Eras Bold ITC"/>
                <a:cs typeface="Eras Bold ITC"/>
              </a:rPr>
              <a:t>Our</a:t>
            </a:r>
            <a:r>
              <a:rPr sz="4400" b="1" spc="-50" dirty="0">
                <a:latin typeface="Eras Bold ITC"/>
                <a:cs typeface="Eras Bold ITC"/>
              </a:rPr>
              <a:t> </a:t>
            </a:r>
            <a:r>
              <a:rPr sz="4400" b="1" spc="-5" dirty="0">
                <a:latin typeface="Eras Bold ITC"/>
                <a:cs typeface="Eras Bold ITC"/>
              </a:rPr>
              <a:t>Vision?</a:t>
            </a:r>
            <a:endParaRPr sz="4400">
              <a:latin typeface="Eras Bold ITC"/>
              <a:cs typeface="Eras Bold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9239" y="340359"/>
            <a:ext cx="3591560" cy="2409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7179" y="1559559"/>
            <a:ext cx="948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4610" algn="just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ess  </a:t>
            </a:r>
            <a:r>
              <a:rPr sz="2000" spc="-5" dirty="0">
                <a:latin typeface="Calibri"/>
                <a:cs typeface="Calibri"/>
              </a:rPr>
              <a:t>Organic  Growth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3150" y="2700020"/>
            <a:ext cx="3591560" cy="2407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2970" y="3916679"/>
            <a:ext cx="13442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Timeless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8350" y="2700020"/>
            <a:ext cx="3585209" cy="2407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23559" y="3916679"/>
            <a:ext cx="1444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Priceless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Life 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geme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8120" y="2903220"/>
            <a:ext cx="1162050" cy="1164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7689" y="795020"/>
            <a:ext cx="3098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</a:t>
            </a:r>
            <a:r>
              <a:rPr spc="-5" dirty="0"/>
              <a:t>an</a:t>
            </a:r>
            <a:r>
              <a:rPr spc="-10" dirty="0"/>
              <a:t>ag</a:t>
            </a:r>
            <a:r>
              <a:rPr dirty="0"/>
              <a:t>e</a:t>
            </a:r>
            <a:r>
              <a:rPr spc="5" dirty="0"/>
              <a:t>r</a:t>
            </a:r>
            <a:r>
              <a:rPr spc="-10" dirty="0"/>
              <a:t>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7930" y="2454909"/>
            <a:ext cx="4297045" cy="258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Eras Bold ITC"/>
                <a:cs typeface="Eras Bold ITC"/>
              </a:rPr>
              <a:t>Maintain the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status</a:t>
            </a:r>
            <a:r>
              <a:rPr sz="2800" b="1" spc="-7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quo  Monitor </a:t>
            </a:r>
            <a:r>
              <a:rPr sz="2800" b="1" spc="-5" dirty="0">
                <a:solidFill>
                  <a:srgbClr val="FFFFFF"/>
                </a:solidFill>
                <a:latin typeface="Eras Bold ITC"/>
                <a:cs typeface="Eras Bold ITC"/>
              </a:rPr>
              <a:t>situation 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Allocate </a:t>
            </a:r>
            <a:r>
              <a:rPr sz="2800" b="1" spc="-5" dirty="0">
                <a:solidFill>
                  <a:srgbClr val="FFFFFF"/>
                </a:solidFill>
                <a:latin typeface="Eras Bold ITC"/>
                <a:cs typeface="Eras Bold ITC"/>
              </a:rPr>
              <a:t>resources 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Communicate targets  </a:t>
            </a:r>
            <a:r>
              <a:rPr sz="2800" b="1" spc="-5" dirty="0">
                <a:solidFill>
                  <a:srgbClr val="FFFFFF"/>
                </a:solidFill>
                <a:latin typeface="Eras Bold ITC"/>
                <a:cs typeface="Eras Bold ITC"/>
              </a:rPr>
              <a:t>Measure the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results  Feedback on </a:t>
            </a:r>
            <a:r>
              <a:rPr sz="2800" b="1" spc="-5" dirty="0">
                <a:solidFill>
                  <a:srgbClr val="FFFFFF"/>
                </a:solidFill>
                <a:latin typeface="Eras Bold ITC"/>
                <a:cs typeface="Eras Bold ITC"/>
              </a:rPr>
              <a:t>the</a:t>
            </a:r>
            <a:r>
              <a:rPr sz="2800" b="1" spc="-40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Eras Bold ITC"/>
                <a:cs typeface="Eras Bold ITC"/>
              </a:rPr>
              <a:t>trends</a:t>
            </a:r>
            <a:endParaRPr sz="28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270" y="5295900"/>
            <a:ext cx="5617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030" algn="l"/>
              </a:tabLst>
            </a:pPr>
            <a:r>
              <a:rPr spc="-5" dirty="0"/>
              <a:t>Formal	vs.</a:t>
            </a:r>
            <a:r>
              <a:rPr spc="-80" dirty="0"/>
              <a:t> </a:t>
            </a:r>
            <a:r>
              <a:rPr spc="-5" dirty="0"/>
              <a:t>Informal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270" y="5438140"/>
            <a:ext cx="5501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Leader vs.</a:t>
            </a:r>
            <a:r>
              <a:rPr spc="-45" dirty="0"/>
              <a:t> </a:t>
            </a:r>
            <a:r>
              <a:rPr spc="-5" dirty="0"/>
              <a:t>Follower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795020"/>
            <a:ext cx="7307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Where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the Power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from?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078350"/>
            <a:ext cx="9144000" cy="424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3200" y="723900"/>
            <a:ext cx="6367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Leader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an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Innovator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349</Words>
  <Application>Microsoft Office PowerPoint</Application>
  <PresentationFormat>On-screen Show (4:3)</PresentationFormat>
  <Paragraphs>70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Calibri</vt:lpstr>
      <vt:lpstr>Eras Bold ITC</vt:lpstr>
      <vt:lpstr>Office Theme</vt:lpstr>
      <vt:lpstr>Leadership The Power Works</vt:lpstr>
      <vt:lpstr>What is the Leadership?</vt:lpstr>
      <vt:lpstr>Leadership?</vt:lpstr>
      <vt:lpstr>Leaders?</vt:lpstr>
      <vt:lpstr>Managers?</vt:lpstr>
      <vt:lpstr>Formal vs. Informal</vt:lpstr>
      <vt:lpstr>Leader vs. Follower</vt:lpstr>
      <vt:lpstr>Where is the Power from?</vt:lpstr>
      <vt:lpstr>Leader is an Innovator</vt:lpstr>
      <vt:lpstr>Leader is a Coach</vt:lpstr>
      <vt:lpstr>Leader is a Politician</vt:lpstr>
      <vt:lpstr>Leader is a Salesperson</vt:lpstr>
      <vt:lpstr>Leader is a Communicator</vt:lpstr>
      <vt:lpstr>PowerPoint Presentation</vt:lpstr>
      <vt:lpstr>Leader is a Problem Solver</vt:lpstr>
      <vt:lpstr>Leader manages Time</vt:lpstr>
      <vt:lpstr>Leader manages Quality</vt:lpstr>
      <vt:lpstr>Leader manages Chemistry</vt:lpstr>
      <vt:lpstr>Leader manages Goal</vt:lpstr>
      <vt:lpstr>Leader manages Numbers</vt:lpstr>
      <vt:lpstr>Leader speaks in Performance</vt:lpstr>
      <vt:lpstr>Leader Makes Decision</vt:lpstr>
      <vt:lpstr>Leader takes Risks</vt:lpstr>
      <vt:lpstr>Emotions are Contagious</vt:lpstr>
      <vt:lpstr>Discipline Yourself</vt:lpstr>
      <vt:lpstr>Be Better than All</vt:lpstr>
      <vt:lpstr>Rent Autonomy</vt:lpstr>
      <vt:lpstr>Communicate  More, Faster, Clearer</vt:lpstr>
      <vt:lpstr>But, Deal Information Strategically</vt:lpstr>
      <vt:lpstr>PowerPoint Presentation</vt:lpstr>
      <vt:lpstr>‘To Do or To Be?”  THAT is the question</vt:lpstr>
      <vt:lpstr>PowerPoint Presentation</vt:lpstr>
      <vt:lpstr>PowerPoint Presentation</vt:lpstr>
      <vt:lpstr>PowerPoint Presentation</vt:lpstr>
      <vt:lpstr>PR Manager in Agency</vt:lpstr>
      <vt:lpstr>Ticket to Where?</vt:lpstr>
      <vt:lpstr>Where is Your Destination?</vt:lpstr>
      <vt:lpstr>Check Reference on Yourself</vt:lpstr>
      <vt:lpstr>Keep Your Own Specialty</vt:lpstr>
      <vt:lpstr>If your product has no  unique value, you will be selling on price alone.</vt:lpstr>
      <vt:lpstr>Build Reputation on You</vt:lpstr>
      <vt:lpstr>Excellent Managers  Create Excellent Agency</vt:lpstr>
      <vt:lpstr>What is Our Vision?</vt:lpstr>
      <vt:lpstr>Limitless  Organic 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ck10</dc:creator>
  <cp:lastModifiedBy>clara clara</cp:lastModifiedBy>
  <cp:revision>1</cp:revision>
  <dcterms:created xsi:type="dcterms:W3CDTF">2020-06-22T05:58:24Z</dcterms:created>
  <dcterms:modified xsi:type="dcterms:W3CDTF">2020-06-22T06:01:48Z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2012-02-20T00:00:00Z</vt:filetime>
  </property>
  <property fmtid="{D5CDD505-2E9C-101B-9397-08002B2CF9AE}" pid="3" name="Creator">
    <vt:lpwstr>Impress</vt:lpwstr>
  </property>
  <property fmtid="{D5CDD505-2E9C-101B-9397-08002B2CF9AE}" pid="4" name="LastSaved">
    <vt:filetime>2020-06-22T00:00:00Z</vt:filetime>
  </property>
</Properties>
</file>