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52400" y="1393316"/>
            <a:ext cx="8839200" cy="4995545"/>
          </a:xfrm>
          <a:custGeom>
            <a:avLst/>
            <a:gdLst/>
            <a:ahLst/>
            <a:cxnLst/>
            <a:rect l="l" t="t" r="r" b="b"/>
            <a:pathLst>
              <a:path w="8839200" h="4995545">
                <a:moveTo>
                  <a:pt x="0" y="4995062"/>
                </a:moveTo>
                <a:lnTo>
                  <a:pt x="8839200" y="4995062"/>
                </a:lnTo>
                <a:lnTo>
                  <a:pt x="8839200" y="0"/>
                </a:lnTo>
                <a:lnTo>
                  <a:pt x="0" y="0"/>
                </a:lnTo>
                <a:lnTo>
                  <a:pt x="0" y="4995062"/>
                </a:lnTo>
                <a:close/>
              </a:path>
            </a:pathLst>
          </a:custGeom>
          <a:solidFill>
            <a:srgbClr val="C5D1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52400" y="6697941"/>
            <a:ext cx="8839200" cy="8255"/>
          </a:xfrm>
          <a:custGeom>
            <a:avLst/>
            <a:gdLst/>
            <a:ahLst/>
            <a:cxnLst/>
            <a:rect l="l" t="t" r="r" b="b"/>
            <a:pathLst>
              <a:path w="8839200" h="8254">
                <a:moveTo>
                  <a:pt x="0" y="7658"/>
                </a:moveTo>
                <a:lnTo>
                  <a:pt x="8839200" y="7658"/>
                </a:lnTo>
                <a:lnTo>
                  <a:pt x="8839200" y="0"/>
                </a:lnTo>
                <a:lnTo>
                  <a:pt x="0" y="0"/>
                </a:lnTo>
                <a:lnTo>
                  <a:pt x="0" y="7658"/>
                </a:lnTo>
                <a:close/>
              </a:path>
            </a:pathLst>
          </a:custGeom>
          <a:solidFill>
            <a:srgbClr val="C5D1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52400" y="6705600"/>
            <a:ext cx="8839200" cy="152400"/>
          </a:xfrm>
          <a:custGeom>
            <a:avLst/>
            <a:gdLst/>
            <a:ahLst/>
            <a:cxnLst/>
            <a:rect l="l" t="t" r="r" b="b"/>
            <a:pathLst>
              <a:path w="8839200" h="152400">
                <a:moveTo>
                  <a:pt x="0" y="152400"/>
                </a:moveTo>
                <a:lnTo>
                  <a:pt x="8839200" y="152400"/>
                </a:lnTo>
                <a:lnTo>
                  <a:pt x="88392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52400" y="0"/>
            <a:ext cx="8839200" cy="1393825"/>
          </a:xfrm>
          <a:custGeom>
            <a:avLst/>
            <a:gdLst/>
            <a:ahLst/>
            <a:cxnLst/>
            <a:rect l="l" t="t" r="r" b="b"/>
            <a:pathLst>
              <a:path w="8839200" h="1393825">
                <a:moveTo>
                  <a:pt x="0" y="1393316"/>
                </a:moveTo>
                <a:lnTo>
                  <a:pt x="8839200" y="1393316"/>
                </a:lnTo>
                <a:lnTo>
                  <a:pt x="8839200" y="0"/>
                </a:lnTo>
                <a:lnTo>
                  <a:pt x="0" y="0"/>
                </a:lnTo>
                <a:lnTo>
                  <a:pt x="0" y="13933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0"/>
            <a:ext cx="152400" cy="6858000"/>
          </a:xfrm>
          <a:custGeom>
            <a:avLst/>
            <a:gdLst/>
            <a:ahLst/>
            <a:cxnLst/>
            <a:rect l="l" t="t" r="r" b="b"/>
            <a:pathLst>
              <a:path w="152400" h="6858000">
                <a:moveTo>
                  <a:pt x="0" y="6858000"/>
                </a:moveTo>
                <a:lnTo>
                  <a:pt x="152400" y="6858000"/>
                </a:lnTo>
                <a:lnTo>
                  <a:pt x="1524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8991600" y="0"/>
            <a:ext cx="152400" cy="6858000"/>
          </a:xfrm>
          <a:custGeom>
            <a:avLst/>
            <a:gdLst/>
            <a:ahLst/>
            <a:cxnLst/>
            <a:rect l="l" t="t" r="r" b="b"/>
            <a:pathLst>
              <a:path w="152400" h="6858000">
                <a:moveTo>
                  <a:pt x="0" y="6858000"/>
                </a:moveTo>
                <a:lnTo>
                  <a:pt x="152400" y="6858000"/>
                </a:lnTo>
                <a:lnTo>
                  <a:pt x="1524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49352" y="638837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562"/>
                </a:moveTo>
                <a:lnTo>
                  <a:pt x="8833104" y="309562"/>
                </a:lnTo>
                <a:lnTo>
                  <a:pt x="8833104" y="0"/>
                </a:lnTo>
                <a:lnTo>
                  <a:pt x="0" y="0"/>
                </a:lnTo>
                <a:lnTo>
                  <a:pt x="0" y="309562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52400" y="155447"/>
            <a:ext cx="8833485" cy="6547484"/>
          </a:xfrm>
          <a:custGeom>
            <a:avLst/>
            <a:gdLst/>
            <a:ahLst/>
            <a:cxnLst/>
            <a:rect l="l" t="t" r="r" b="b"/>
            <a:pathLst>
              <a:path w="8833485" h="6547484">
                <a:moveTo>
                  <a:pt x="0" y="6547104"/>
                </a:moveTo>
                <a:lnTo>
                  <a:pt x="8833104" y="6547104"/>
                </a:lnTo>
                <a:lnTo>
                  <a:pt x="8833104" y="0"/>
                </a:lnTo>
                <a:lnTo>
                  <a:pt x="0" y="0"/>
                </a:lnTo>
                <a:lnTo>
                  <a:pt x="0" y="6547104"/>
                </a:lnTo>
                <a:close/>
              </a:path>
            </a:pathLst>
          </a:custGeom>
          <a:ln w="12699">
            <a:solidFill>
              <a:srgbClr val="7A97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52400" y="1270380"/>
            <a:ext cx="8833485" cy="12700"/>
          </a:xfrm>
          <a:custGeom>
            <a:avLst/>
            <a:gdLst/>
            <a:ahLst/>
            <a:cxnLst/>
            <a:rect l="l" t="t" r="r" b="b"/>
            <a:pathLst>
              <a:path w="8833485" h="12700">
                <a:moveTo>
                  <a:pt x="0" y="12700"/>
                </a:moveTo>
                <a:lnTo>
                  <a:pt x="8833104" y="12700"/>
                </a:lnTo>
                <a:lnTo>
                  <a:pt x="883310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A97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4267200" y="956055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800" y="0"/>
                </a:moveTo>
                <a:lnTo>
                  <a:pt x="255374" y="3987"/>
                </a:lnTo>
                <a:lnTo>
                  <a:pt x="208483" y="15532"/>
                </a:lnTo>
                <a:lnTo>
                  <a:pt x="164753" y="34008"/>
                </a:lnTo>
                <a:lnTo>
                  <a:pt x="124815" y="58789"/>
                </a:lnTo>
                <a:lnTo>
                  <a:pt x="89296" y="89249"/>
                </a:lnTo>
                <a:lnTo>
                  <a:pt x="58826" y="124760"/>
                </a:lnTo>
                <a:lnTo>
                  <a:pt x="34032" y="164697"/>
                </a:lnTo>
                <a:lnTo>
                  <a:pt x="15544" y="208434"/>
                </a:lnTo>
                <a:lnTo>
                  <a:pt x="3990" y="255343"/>
                </a:lnTo>
                <a:lnTo>
                  <a:pt x="0" y="304800"/>
                </a:lnTo>
                <a:lnTo>
                  <a:pt x="3990" y="354225"/>
                </a:lnTo>
                <a:lnTo>
                  <a:pt x="15544" y="401116"/>
                </a:lnTo>
                <a:lnTo>
                  <a:pt x="34032" y="444846"/>
                </a:lnTo>
                <a:lnTo>
                  <a:pt x="58826" y="484784"/>
                </a:lnTo>
                <a:lnTo>
                  <a:pt x="89296" y="520303"/>
                </a:lnTo>
                <a:lnTo>
                  <a:pt x="124815" y="550773"/>
                </a:lnTo>
                <a:lnTo>
                  <a:pt x="164753" y="575567"/>
                </a:lnTo>
                <a:lnTo>
                  <a:pt x="208483" y="594055"/>
                </a:lnTo>
                <a:lnTo>
                  <a:pt x="255374" y="605609"/>
                </a:lnTo>
                <a:lnTo>
                  <a:pt x="304800" y="609600"/>
                </a:lnTo>
                <a:lnTo>
                  <a:pt x="354225" y="605609"/>
                </a:lnTo>
                <a:lnTo>
                  <a:pt x="401116" y="594055"/>
                </a:lnTo>
                <a:lnTo>
                  <a:pt x="444846" y="575567"/>
                </a:lnTo>
                <a:lnTo>
                  <a:pt x="484784" y="550773"/>
                </a:lnTo>
                <a:lnTo>
                  <a:pt x="520303" y="520303"/>
                </a:lnTo>
                <a:lnTo>
                  <a:pt x="550773" y="484784"/>
                </a:lnTo>
                <a:lnTo>
                  <a:pt x="575567" y="444846"/>
                </a:lnTo>
                <a:lnTo>
                  <a:pt x="594055" y="401116"/>
                </a:lnTo>
                <a:lnTo>
                  <a:pt x="605609" y="354225"/>
                </a:lnTo>
                <a:lnTo>
                  <a:pt x="609600" y="304800"/>
                </a:lnTo>
                <a:lnTo>
                  <a:pt x="605609" y="255343"/>
                </a:lnTo>
                <a:lnTo>
                  <a:pt x="594055" y="208434"/>
                </a:lnTo>
                <a:lnTo>
                  <a:pt x="575567" y="164697"/>
                </a:lnTo>
                <a:lnTo>
                  <a:pt x="550773" y="124760"/>
                </a:lnTo>
                <a:lnTo>
                  <a:pt x="520303" y="89249"/>
                </a:lnTo>
                <a:lnTo>
                  <a:pt x="484784" y="58789"/>
                </a:lnTo>
                <a:lnTo>
                  <a:pt x="444846" y="34008"/>
                </a:lnTo>
                <a:lnTo>
                  <a:pt x="401116" y="15532"/>
                </a:lnTo>
                <a:lnTo>
                  <a:pt x="354225" y="3987"/>
                </a:lnTo>
                <a:lnTo>
                  <a:pt x="3048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4361688" y="1050544"/>
            <a:ext cx="421005" cy="421005"/>
          </a:xfrm>
          <a:custGeom>
            <a:avLst/>
            <a:gdLst/>
            <a:ahLst/>
            <a:cxnLst/>
            <a:rect l="l" t="t" r="r" b="b"/>
            <a:pathLst>
              <a:path w="421004" h="421005">
                <a:moveTo>
                  <a:pt x="210312" y="0"/>
                </a:moveTo>
                <a:lnTo>
                  <a:pt x="162072" y="5551"/>
                </a:lnTo>
                <a:lnTo>
                  <a:pt x="117798" y="21367"/>
                </a:lnTo>
                <a:lnTo>
                  <a:pt x="78750" y="46186"/>
                </a:lnTo>
                <a:lnTo>
                  <a:pt x="46186" y="78750"/>
                </a:lnTo>
                <a:lnTo>
                  <a:pt x="21367" y="117798"/>
                </a:lnTo>
                <a:lnTo>
                  <a:pt x="5551" y="162072"/>
                </a:lnTo>
                <a:lnTo>
                  <a:pt x="0" y="210311"/>
                </a:lnTo>
                <a:lnTo>
                  <a:pt x="5551" y="258511"/>
                </a:lnTo>
                <a:lnTo>
                  <a:pt x="21367" y="302769"/>
                </a:lnTo>
                <a:lnTo>
                  <a:pt x="46186" y="341820"/>
                </a:lnTo>
                <a:lnTo>
                  <a:pt x="78750" y="374397"/>
                </a:lnTo>
                <a:lnTo>
                  <a:pt x="117798" y="399234"/>
                </a:lnTo>
                <a:lnTo>
                  <a:pt x="162072" y="415065"/>
                </a:lnTo>
                <a:lnTo>
                  <a:pt x="210312" y="420623"/>
                </a:lnTo>
                <a:lnTo>
                  <a:pt x="258551" y="415065"/>
                </a:lnTo>
                <a:lnTo>
                  <a:pt x="302825" y="399234"/>
                </a:lnTo>
                <a:lnTo>
                  <a:pt x="341873" y="374397"/>
                </a:lnTo>
                <a:lnTo>
                  <a:pt x="374437" y="341820"/>
                </a:lnTo>
                <a:lnTo>
                  <a:pt x="399256" y="302769"/>
                </a:lnTo>
                <a:lnTo>
                  <a:pt x="415072" y="258511"/>
                </a:lnTo>
                <a:lnTo>
                  <a:pt x="420624" y="210311"/>
                </a:lnTo>
                <a:lnTo>
                  <a:pt x="415072" y="162072"/>
                </a:lnTo>
                <a:lnTo>
                  <a:pt x="399256" y="117798"/>
                </a:lnTo>
                <a:lnTo>
                  <a:pt x="374437" y="78750"/>
                </a:lnTo>
                <a:lnTo>
                  <a:pt x="341873" y="46186"/>
                </a:lnTo>
                <a:lnTo>
                  <a:pt x="302825" y="21367"/>
                </a:lnTo>
                <a:lnTo>
                  <a:pt x="258551" y="5551"/>
                </a:lnTo>
                <a:lnTo>
                  <a:pt x="2103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336288" y="1025397"/>
            <a:ext cx="471805" cy="471170"/>
          </a:xfrm>
          <a:custGeom>
            <a:avLst/>
            <a:gdLst/>
            <a:ahLst/>
            <a:cxnLst/>
            <a:rect l="l" t="t" r="r" b="b"/>
            <a:pathLst>
              <a:path w="471804" h="471169">
                <a:moveTo>
                  <a:pt x="234441" y="0"/>
                </a:moveTo>
                <a:lnTo>
                  <a:pt x="187071" y="5080"/>
                </a:lnTo>
                <a:lnTo>
                  <a:pt x="142875" y="19050"/>
                </a:lnTo>
                <a:lnTo>
                  <a:pt x="102997" y="41910"/>
                </a:lnTo>
                <a:lnTo>
                  <a:pt x="68325" y="69850"/>
                </a:lnTo>
                <a:lnTo>
                  <a:pt x="39624" y="105410"/>
                </a:lnTo>
                <a:lnTo>
                  <a:pt x="18161" y="146050"/>
                </a:lnTo>
                <a:lnTo>
                  <a:pt x="4572" y="190500"/>
                </a:lnTo>
                <a:lnTo>
                  <a:pt x="0" y="237490"/>
                </a:lnTo>
                <a:lnTo>
                  <a:pt x="1397" y="261620"/>
                </a:lnTo>
                <a:lnTo>
                  <a:pt x="11049" y="307340"/>
                </a:lnTo>
                <a:lnTo>
                  <a:pt x="29083" y="349250"/>
                </a:lnTo>
                <a:lnTo>
                  <a:pt x="54610" y="387350"/>
                </a:lnTo>
                <a:lnTo>
                  <a:pt x="86740" y="419100"/>
                </a:lnTo>
                <a:lnTo>
                  <a:pt x="124460" y="444500"/>
                </a:lnTo>
                <a:lnTo>
                  <a:pt x="166877" y="462280"/>
                </a:lnTo>
                <a:lnTo>
                  <a:pt x="212978" y="471170"/>
                </a:lnTo>
                <a:lnTo>
                  <a:pt x="261112" y="471170"/>
                </a:lnTo>
                <a:lnTo>
                  <a:pt x="284352" y="467360"/>
                </a:lnTo>
                <a:lnTo>
                  <a:pt x="307086" y="461010"/>
                </a:lnTo>
                <a:lnTo>
                  <a:pt x="322507" y="454660"/>
                </a:lnTo>
                <a:lnTo>
                  <a:pt x="236092" y="454660"/>
                </a:lnTo>
                <a:lnTo>
                  <a:pt x="213740" y="453390"/>
                </a:lnTo>
                <a:lnTo>
                  <a:pt x="171069" y="445770"/>
                </a:lnTo>
                <a:lnTo>
                  <a:pt x="131825" y="429260"/>
                </a:lnTo>
                <a:lnTo>
                  <a:pt x="96900" y="405130"/>
                </a:lnTo>
                <a:lnTo>
                  <a:pt x="67183" y="375920"/>
                </a:lnTo>
                <a:lnTo>
                  <a:pt x="43561" y="340360"/>
                </a:lnTo>
                <a:lnTo>
                  <a:pt x="26924" y="302260"/>
                </a:lnTo>
                <a:lnTo>
                  <a:pt x="18034" y="259080"/>
                </a:lnTo>
                <a:lnTo>
                  <a:pt x="16954" y="237490"/>
                </a:lnTo>
                <a:lnTo>
                  <a:pt x="16958" y="234950"/>
                </a:lnTo>
                <a:lnTo>
                  <a:pt x="21336" y="193040"/>
                </a:lnTo>
                <a:lnTo>
                  <a:pt x="34036" y="151130"/>
                </a:lnTo>
                <a:lnTo>
                  <a:pt x="54101" y="114300"/>
                </a:lnTo>
                <a:lnTo>
                  <a:pt x="80772" y="81280"/>
                </a:lnTo>
                <a:lnTo>
                  <a:pt x="113157" y="54610"/>
                </a:lnTo>
                <a:lnTo>
                  <a:pt x="150240" y="34290"/>
                </a:lnTo>
                <a:lnTo>
                  <a:pt x="191262" y="21590"/>
                </a:lnTo>
                <a:lnTo>
                  <a:pt x="235331" y="17780"/>
                </a:lnTo>
                <a:lnTo>
                  <a:pt x="323160" y="17780"/>
                </a:lnTo>
                <a:lnTo>
                  <a:pt x="304546" y="10160"/>
                </a:lnTo>
                <a:lnTo>
                  <a:pt x="281939" y="5080"/>
                </a:lnTo>
                <a:lnTo>
                  <a:pt x="258445" y="1270"/>
                </a:lnTo>
                <a:lnTo>
                  <a:pt x="234441" y="0"/>
                </a:lnTo>
                <a:close/>
              </a:path>
              <a:path w="471804" h="471169">
                <a:moveTo>
                  <a:pt x="323160" y="17780"/>
                </a:moveTo>
                <a:lnTo>
                  <a:pt x="235331" y="17780"/>
                </a:lnTo>
                <a:lnTo>
                  <a:pt x="257683" y="19050"/>
                </a:lnTo>
                <a:lnTo>
                  <a:pt x="279400" y="21590"/>
                </a:lnTo>
                <a:lnTo>
                  <a:pt x="320548" y="34290"/>
                </a:lnTo>
                <a:lnTo>
                  <a:pt x="357759" y="54610"/>
                </a:lnTo>
                <a:lnTo>
                  <a:pt x="390144" y="81280"/>
                </a:lnTo>
                <a:lnTo>
                  <a:pt x="416940" y="113030"/>
                </a:lnTo>
                <a:lnTo>
                  <a:pt x="437134" y="151130"/>
                </a:lnTo>
                <a:lnTo>
                  <a:pt x="449961" y="191770"/>
                </a:lnTo>
                <a:lnTo>
                  <a:pt x="454469" y="234950"/>
                </a:lnTo>
                <a:lnTo>
                  <a:pt x="454465" y="237490"/>
                </a:lnTo>
                <a:lnTo>
                  <a:pt x="450088" y="279400"/>
                </a:lnTo>
                <a:lnTo>
                  <a:pt x="437514" y="321310"/>
                </a:lnTo>
                <a:lnTo>
                  <a:pt x="417322" y="358140"/>
                </a:lnTo>
                <a:lnTo>
                  <a:pt x="390778" y="391160"/>
                </a:lnTo>
                <a:lnTo>
                  <a:pt x="358394" y="417830"/>
                </a:lnTo>
                <a:lnTo>
                  <a:pt x="321310" y="438150"/>
                </a:lnTo>
                <a:lnTo>
                  <a:pt x="280162" y="450850"/>
                </a:lnTo>
                <a:lnTo>
                  <a:pt x="236092" y="454660"/>
                </a:lnTo>
                <a:lnTo>
                  <a:pt x="322507" y="454660"/>
                </a:lnTo>
                <a:lnTo>
                  <a:pt x="368553" y="430530"/>
                </a:lnTo>
                <a:lnTo>
                  <a:pt x="403351" y="401320"/>
                </a:lnTo>
                <a:lnTo>
                  <a:pt x="431800" y="367030"/>
                </a:lnTo>
                <a:lnTo>
                  <a:pt x="453389" y="326390"/>
                </a:lnTo>
                <a:lnTo>
                  <a:pt x="466851" y="281940"/>
                </a:lnTo>
                <a:lnTo>
                  <a:pt x="471424" y="234950"/>
                </a:lnTo>
                <a:lnTo>
                  <a:pt x="470026" y="210820"/>
                </a:lnTo>
                <a:lnTo>
                  <a:pt x="460501" y="165100"/>
                </a:lnTo>
                <a:lnTo>
                  <a:pt x="442340" y="123190"/>
                </a:lnTo>
                <a:lnTo>
                  <a:pt x="416813" y="85090"/>
                </a:lnTo>
                <a:lnTo>
                  <a:pt x="384683" y="53340"/>
                </a:lnTo>
                <a:lnTo>
                  <a:pt x="347090" y="27940"/>
                </a:lnTo>
                <a:lnTo>
                  <a:pt x="326263" y="19050"/>
                </a:lnTo>
                <a:lnTo>
                  <a:pt x="323160" y="17780"/>
                </a:lnTo>
                <a:close/>
              </a:path>
              <a:path w="471804" h="471169">
                <a:moveTo>
                  <a:pt x="236092" y="34290"/>
                </a:moveTo>
                <a:lnTo>
                  <a:pt x="195452" y="38100"/>
                </a:lnTo>
                <a:lnTo>
                  <a:pt x="157607" y="49530"/>
                </a:lnTo>
                <a:lnTo>
                  <a:pt x="123189" y="68580"/>
                </a:lnTo>
                <a:lnTo>
                  <a:pt x="93217" y="92710"/>
                </a:lnTo>
                <a:lnTo>
                  <a:pt x="68579" y="123190"/>
                </a:lnTo>
                <a:lnTo>
                  <a:pt x="49911" y="157480"/>
                </a:lnTo>
                <a:lnTo>
                  <a:pt x="38100" y="195580"/>
                </a:lnTo>
                <a:lnTo>
                  <a:pt x="33968" y="234950"/>
                </a:lnTo>
                <a:lnTo>
                  <a:pt x="33964" y="237490"/>
                </a:lnTo>
                <a:lnTo>
                  <a:pt x="34798" y="256540"/>
                </a:lnTo>
                <a:lnTo>
                  <a:pt x="42799" y="295910"/>
                </a:lnTo>
                <a:lnTo>
                  <a:pt x="58038" y="331470"/>
                </a:lnTo>
                <a:lnTo>
                  <a:pt x="79628" y="364490"/>
                </a:lnTo>
                <a:lnTo>
                  <a:pt x="107061" y="391160"/>
                </a:lnTo>
                <a:lnTo>
                  <a:pt x="139191" y="414020"/>
                </a:lnTo>
                <a:lnTo>
                  <a:pt x="175387" y="429260"/>
                </a:lnTo>
                <a:lnTo>
                  <a:pt x="214629" y="436880"/>
                </a:lnTo>
                <a:lnTo>
                  <a:pt x="235331" y="438150"/>
                </a:lnTo>
                <a:lnTo>
                  <a:pt x="255904" y="436880"/>
                </a:lnTo>
                <a:lnTo>
                  <a:pt x="275971" y="434340"/>
                </a:lnTo>
                <a:lnTo>
                  <a:pt x="295401" y="429260"/>
                </a:lnTo>
                <a:lnTo>
                  <a:pt x="313944" y="422910"/>
                </a:lnTo>
                <a:lnTo>
                  <a:pt x="316465" y="421640"/>
                </a:lnTo>
                <a:lnTo>
                  <a:pt x="234441" y="421640"/>
                </a:lnTo>
                <a:lnTo>
                  <a:pt x="215391" y="420370"/>
                </a:lnTo>
                <a:lnTo>
                  <a:pt x="162687" y="406400"/>
                </a:lnTo>
                <a:lnTo>
                  <a:pt x="117221" y="378460"/>
                </a:lnTo>
                <a:lnTo>
                  <a:pt x="81661" y="337820"/>
                </a:lnTo>
                <a:lnTo>
                  <a:pt x="58674" y="289560"/>
                </a:lnTo>
                <a:lnTo>
                  <a:pt x="50800" y="234950"/>
                </a:lnTo>
                <a:lnTo>
                  <a:pt x="51815" y="215900"/>
                </a:lnTo>
                <a:lnTo>
                  <a:pt x="65786" y="162560"/>
                </a:lnTo>
                <a:lnTo>
                  <a:pt x="93725" y="118110"/>
                </a:lnTo>
                <a:lnTo>
                  <a:pt x="133350" y="82550"/>
                </a:lnTo>
                <a:lnTo>
                  <a:pt x="181863" y="59690"/>
                </a:lnTo>
                <a:lnTo>
                  <a:pt x="236982" y="50800"/>
                </a:lnTo>
                <a:lnTo>
                  <a:pt x="314706" y="50800"/>
                </a:lnTo>
                <a:lnTo>
                  <a:pt x="296163" y="43180"/>
                </a:lnTo>
                <a:lnTo>
                  <a:pt x="276860" y="38100"/>
                </a:lnTo>
                <a:lnTo>
                  <a:pt x="256794" y="35560"/>
                </a:lnTo>
                <a:lnTo>
                  <a:pt x="236092" y="34290"/>
                </a:lnTo>
                <a:close/>
              </a:path>
              <a:path w="471804" h="471169">
                <a:moveTo>
                  <a:pt x="314706" y="50800"/>
                </a:moveTo>
                <a:lnTo>
                  <a:pt x="236982" y="50800"/>
                </a:lnTo>
                <a:lnTo>
                  <a:pt x="256032" y="52070"/>
                </a:lnTo>
                <a:lnTo>
                  <a:pt x="291973" y="59690"/>
                </a:lnTo>
                <a:lnTo>
                  <a:pt x="340106" y="83820"/>
                </a:lnTo>
                <a:lnTo>
                  <a:pt x="379222" y="119380"/>
                </a:lnTo>
                <a:lnTo>
                  <a:pt x="406653" y="165100"/>
                </a:lnTo>
                <a:lnTo>
                  <a:pt x="419862" y="218440"/>
                </a:lnTo>
                <a:lnTo>
                  <a:pt x="420624" y="237490"/>
                </a:lnTo>
                <a:lnTo>
                  <a:pt x="419608" y="256540"/>
                </a:lnTo>
                <a:lnTo>
                  <a:pt x="405638" y="309880"/>
                </a:lnTo>
                <a:lnTo>
                  <a:pt x="377698" y="354330"/>
                </a:lnTo>
                <a:lnTo>
                  <a:pt x="338200" y="389890"/>
                </a:lnTo>
                <a:lnTo>
                  <a:pt x="271779" y="417830"/>
                </a:lnTo>
                <a:lnTo>
                  <a:pt x="234441" y="421640"/>
                </a:lnTo>
                <a:lnTo>
                  <a:pt x="316465" y="421640"/>
                </a:lnTo>
                <a:lnTo>
                  <a:pt x="363854" y="392430"/>
                </a:lnTo>
                <a:lnTo>
                  <a:pt x="391287" y="364490"/>
                </a:lnTo>
                <a:lnTo>
                  <a:pt x="413003" y="332740"/>
                </a:lnTo>
                <a:lnTo>
                  <a:pt x="428371" y="297180"/>
                </a:lnTo>
                <a:lnTo>
                  <a:pt x="436499" y="257810"/>
                </a:lnTo>
                <a:lnTo>
                  <a:pt x="437459" y="234950"/>
                </a:lnTo>
                <a:lnTo>
                  <a:pt x="436625" y="215900"/>
                </a:lnTo>
                <a:lnTo>
                  <a:pt x="428625" y="176530"/>
                </a:lnTo>
                <a:lnTo>
                  <a:pt x="413512" y="139700"/>
                </a:lnTo>
                <a:lnTo>
                  <a:pt x="391795" y="107950"/>
                </a:lnTo>
                <a:lnTo>
                  <a:pt x="364489" y="81280"/>
                </a:lnTo>
                <a:lnTo>
                  <a:pt x="332359" y="58420"/>
                </a:lnTo>
                <a:lnTo>
                  <a:pt x="314706" y="50800"/>
                </a:lnTo>
                <a:close/>
              </a:path>
            </a:pathLst>
          </a:custGeom>
          <a:solidFill>
            <a:srgbClr val="7A97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F1F1F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F1F1F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52400" y="2514600"/>
            <a:ext cx="8839200" cy="3877310"/>
          </a:xfrm>
          <a:custGeom>
            <a:avLst/>
            <a:gdLst/>
            <a:ahLst/>
            <a:cxnLst/>
            <a:rect l="l" t="t" r="r" b="b"/>
            <a:pathLst>
              <a:path w="8839200" h="3877310">
                <a:moveTo>
                  <a:pt x="0" y="3877055"/>
                </a:moveTo>
                <a:lnTo>
                  <a:pt x="8839200" y="3877055"/>
                </a:lnTo>
                <a:lnTo>
                  <a:pt x="8839200" y="0"/>
                </a:lnTo>
                <a:lnTo>
                  <a:pt x="0" y="0"/>
                </a:lnTo>
                <a:lnTo>
                  <a:pt x="0" y="3877055"/>
                </a:lnTo>
                <a:close/>
              </a:path>
            </a:pathLst>
          </a:custGeom>
          <a:solidFill>
            <a:srgbClr val="C5D1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52400" y="6701218"/>
            <a:ext cx="8839200" cy="4445"/>
          </a:xfrm>
          <a:custGeom>
            <a:avLst/>
            <a:gdLst/>
            <a:ahLst/>
            <a:cxnLst/>
            <a:rect l="l" t="t" r="r" b="b"/>
            <a:pathLst>
              <a:path w="8839200" h="4445">
                <a:moveTo>
                  <a:pt x="0" y="4381"/>
                </a:moveTo>
                <a:lnTo>
                  <a:pt x="8839200" y="4381"/>
                </a:lnTo>
                <a:lnTo>
                  <a:pt x="8839200" y="0"/>
                </a:lnTo>
                <a:lnTo>
                  <a:pt x="0" y="0"/>
                </a:lnTo>
                <a:lnTo>
                  <a:pt x="0" y="4381"/>
                </a:lnTo>
                <a:close/>
              </a:path>
            </a:pathLst>
          </a:custGeom>
          <a:solidFill>
            <a:srgbClr val="C5D1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52400" y="6705600"/>
            <a:ext cx="8839200" cy="152400"/>
          </a:xfrm>
          <a:custGeom>
            <a:avLst/>
            <a:gdLst/>
            <a:ahLst/>
            <a:cxnLst/>
            <a:rect l="l" t="t" r="r" b="b"/>
            <a:pathLst>
              <a:path w="8839200" h="152400">
                <a:moveTo>
                  <a:pt x="0" y="152400"/>
                </a:moveTo>
                <a:lnTo>
                  <a:pt x="8839200" y="152400"/>
                </a:lnTo>
                <a:lnTo>
                  <a:pt x="88392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8991600" y="2514600"/>
            <a:ext cx="152400" cy="4343400"/>
          </a:xfrm>
          <a:custGeom>
            <a:avLst/>
            <a:gdLst/>
            <a:ahLst/>
            <a:cxnLst/>
            <a:rect l="l" t="t" r="r" b="b"/>
            <a:pathLst>
              <a:path w="152400" h="4343400">
                <a:moveTo>
                  <a:pt x="0" y="4343398"/>
                </a:moveTo>
                <a:lnTo>
                  <a:pt x="152400" y="4343398"/>
                </a:lnTo>
                <a:lnTo>
                  <a:pt x="152400" y="0"/>
                </a:lnTo>
                <a:lnTo>
                  <a:pt x="0" y="0"/>
                </a:lnTo>
                <a:lnTo>
                  <a:pt x="0" y="434339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2514600"/>
            <a:ext cx="152400" cy="4343400"/>
          </a:xfrm>
          <a:custGeom>
            <a:avLst/>
            <a:gdLst/>
            <a:ahLst/>
            <a:cxnLst/>
            <a:rect l="l" t="t" r="r" b="b"/>
            <a:pathLst>
              <a:path w="152400" h="4343400">
                <a:moveTo>
                  <a:pt x="0" y="4343399"/>
                </a:moveTo>
                <a:lnTo>
                  <a:pt x="152400" y="4343399"/>
                </a:lnTo>
                <a:lnTo>
                  <a:pt x="152400" y="0"/>
                </a:lnTo>
                <a:lnTo>
                  <a:pt x="0" y="0"/>
                </a:lnTo>
                <a:lnTo>
                  <a:pt x="0" y="434339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0" y="0"/>
            <a:ext cx="9144000" cy="2514600"/>
          </a:xfrm>
          <a:custGeom>
            <a:avLst/>
            <a:gdLst/>
            <a:ahLst/>
            <a:cxnLst/>
            <a:rect l="l" t="t" r="r" b="b"/>
            <a:pathLst>
              <a:path w="9144000" h="2514600">
                <a:moveTo>
                  <a:pt x="0" y="2514600"/>
                </a:moveTo>
                <a:lnTo>
                  <a:pt x="9144000" y="2514600"/>
                </a:lnTo>
                <a:lnTo>
                  <a:pt x="9144000" y="0"/>
                </a:lnTo>
                <a:lnTo>
                  <a:pt x="0" y="0"/>
                </a:lnTo>
                <a:lnTo>
                  <a:pt x="0" y="25146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46304" y="6391655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562"/>
                </a:moveTo>
                <a:lnTo>
                  <a:pt x="8833104" y="309562"/>
                </a:lnTo>
                <a:lnTo>
                  <a:pt x="8833104" y="0"/>
                </a:lnTo>
                <a:lnTo>
                  <a:pt x="0" y="0"/>
                </a:lnTo>
                <a:lnTo>
                  <a:pt x="0" y="309562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55447" y="2420111"/>
            <a:ext cx="8833485" cy="0"/>
          </a:xfrm>
          <a:custGeom>
            <a:avLst/>
            <a:gdLst/>
            <a:ahLst/>
            <a:cxnLst/>
            <a:rect l="l" t="t" r="r" b="b"/>
            <a:pathLst>
              <a:path w="8833485">
                <a:moveTo>
                  <a:pt x="0" y="0"/>
                </a:moveTo>
                <a:lnTo>
                  <a:pt x="8833104" y="0"/>
                </a:lnTo>
              </a:path>
            </a:pathLst>
          </a:custGeom>
          <a:ln w="12700">
            <a:solidFill>
              <a:srgbClr val="7A9799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52400" y="152400"/>
            <a:ext cx="8833485" cy="6547484"/>
          </a:xfrm>
          <a:custGeom>
            <a:avLst/>
            <a:gdLst/>
            <a:ahLst/>
            <a:cxnLst/>
            <a:rect l="l" t="t" r="r" b="b"/>
            <a:pathLst>
              <a:path w="8833485" h="6547484">
                <a:moveTo>
                  <a:pt x="0" y="6547104"/>
                </a:moveTo>
                <a:lnTo>
                  <a:pt x="8833104" y="6547104"/>
                </a:lnTo>
                <a:lnTo>
                  <a:pt x="8833104" y="0"/>
                </a:lnTo>
                <a:lnTo>
                  <a:pt x="0" y="0"/>
                </a:lnTo>
                <a:lnTo>
                  <a:pt x="0" y="6547104"/>
                </a:lnTo>
                <a:close/>
              </a:path>
            </a:pathLst>
          </a:custGeom>
          <a:ln w="12699">
            <a:solidFill>
              <a:srgbClr val="7A97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4267200" y="2115311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800" y="0"/>
                </a:moveTo>
                <a:lnTo>
                  <a:pt x="255374" y="3990"/>
                </a:lnTo>
                <a:lnTo>
                  <a:pt x="208483" y="15544"/>
                </a:lnTo>
                <a:lnTo>
                  <a:pt x="164753" y="34032"/>
                </a:lnTo>
                <a:lnTo>
                  <a:pt x="124815" y="58826"/>
                </a:lnTo>
                <a:lnTo>
                  <a:pt x="89296" y="89296"/>
                </a:lnTo>
                <a:lnTo>
                  <a:pt x="58826" y="124815"/>
                </a:lnTo>
                <a:lnTo>
                  <a:pt x="34032" y="164753"/>
                </a:lnTo>
                <a:lnTo>
                  <a:pt x="15544" y="208483"/>
                </a:lnTo>
                <a:lnTo>
                  <a:pt x="3990" y="255374"/>
                </a:lnTo>
                <a:lnTo>
                  <a:pt x="0" y="304800"/>
                </a:lnTo>
                <a:lnTo>
                  <a:pt x="3990" y="354225"/>
                </a:lnTo>
                <a:lnTo>
                  <a:pt x="15544" y="401116"/>
                </a:lnTo>
                <a:lnTo>
                  <a:pt x="34032" y="444846"/>
                </a:lnTo>
                <a:lnTo>
                  <a:pt x="58826" y="484784"/>
                </a:lnTo>
                <a:lnTo>
                  <a:pt x="89296" y="520303"/>
                </a:lnTo>
                <a:lnTo>
                  <a:pt x="124815" y="550773"/>
                </a:lnTo>
                <a:lnTo>
                  <a:pt x="164753" y="575567"/>
                </a:lnTo>
                <a:lnTo>
                  <a:pt x="208483" y="594055"/>
                </a:lnTo>
                <a:lnTo>
                  <a:pt x="255374" y="605609"/>
                </a:lnTo>
                <a:lnTo>
                  <a:pt x="304800" y="609600"/>
                </a:lnTo>
                <a:lnTo>
                  <a:pt x="354225" y="605609"/>
                </a:lnTo>
                <a:lnTo>
                  <a:pt x="401116" y="594055"/>
                </a:lnTo>
                <a:lnTo>
                  <a:pt x="444846" y="575567"/>
                </a:lnTo>
                <a:lnTo>
                  <a:pt x="484784" y="550773"/>
                </a:lnTo>
                <a:lnTo>
                  <a:pt x="520303" y="520303"/>
                </a:lnTo>
                <a:lnTo>
                  <a:pt x="550773" y="484784"/>
                </a:lnTo>
                <a:lnTo>
                  <a:pt x="575567" y="444846"/>
                </a:lnTo>
                <a:lnTo>
                  <a:pt x="594055" y="401116"/>
                </a:lnTo>
                <a:lnTo>
                  <a:pt x="605609" y="354225"/>
                </a:lnTo>
                <a:lnTo>
                  <a:pt x="609600" y="304800"/>
                </a:lnTo>
                <a:lnTo>
                  <a:pt x="605609" y="255374"/>
                </a:lnTo>
                <a:lnTo>
                  <a:pt x="594055" y="208483"/>
                </a:lnTo>
                <a:lnTo>
                  <a:pt x="575567" y="164753"/>
                </a:lnTo>
                <a:lnTo>
                  <a:pt x="550773" y="124815"/>
                </a:lnTo>
                <a:lnTo>
                  <a:pt x="520303" y="89296"/>
                </a:lnTo>
                <a:lnTo>
                  <a:pt x="484784" y="58826"/>
                </a:lnTo>
                <a:lnTo>
                  <a:pt x="444846" y="34032"/>
                </a:lnTo>
                <a:lnTo>
                  <a:pt x="401116" y="15544"/>
                </a:lnTo>
                <a:lnTo>
                  <a:pt x="354225" y="3990"/>
                </a:lnTo>
                <a:lnTo>
                  <a:pt x="3048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4361688" y="2209800"/>
            <a:ext cx="421005" cy="421005"/>
          </a:xfrm>
          <a:custGeom>
            <a:avLst/>
            <a:gdLst/>
            <a:ahLst/>
            <a:cxnLst/>
            <a:rect l="l" t="t" r="r" b="b"/>
            <a:pathLst>
              <a:path w="421004" h="421005">
                <a:moveTo>
                  <a:pt x="210312" y="0"/>
                </a:moveTo>
                <a:lnTo>
                  <a:pt x="162072" y="5551"/>
                </a:lnTo>
                <a:lnTo>
                  <a:pt x="117798" y="21367"/>
                </a:lnTo>
                <a:lnTo>
                  <a:pt x="78750" y="46186"/>
                </a:lnTo>
                <a:lnTo>
                  <a:pt x="46186" y="78750"/>
                </a:lnTo>
                <a:lnTo>
                  <a:pt x="21367" y="117798"/>
                </a:lnTo>
                <a:lnTo>
                  <a:pt x="5551" y="162072"/>
                </a:lnTo>
                <a:lnTo>
                  <a:pt x="0" y="210312"/>
                </a:lnTo>
                <a:lnTo>
                  <a:pt x="5551" y="258551"/>
                </a:lnTo>
                <a:lnTo>
                  <a:pt x="21367" y="302825"/>
                </a:lnTo>
                <a:lnTo>
                  <a:pt x="46186" y="341873"/>
                </a:lnTo>
                <a:lnTo>
                  <a:pt x="78750" y="374437"/>
                </a:lnTo>
                <a:lnTo>
                  <a:pt x="117798" y="399256"/>
                </a:lnTo>
                <a:lnTo>
                  <a:pt x="162072" y="415072"/>
                </a:lnTo>
                <a:lnTo>
                  <a:pt x="210312" y="420624"/>
                </a:lnTo>
                <a:lnTo>
                  <a:pt x="258551" y="415072"/>
                </a:lnTo>
                <a:lnTo>
                  <a:pt x="302825" y="399256"/>
                </a:lnTo>
                <a:lnTo>
                  <a:pt x="341873" y="374437"/>
                </a:lnTo>
                <a:lnTo>
                  <a:pt x="374437" y="341873"/>
                </a:lnTo>
                <a:lnTo>
                  <a:pt x="399256" y="302825"/>
                </a:lnTo>
                <a:lnTo>
                  <a:pt x="415072" y="258551"/>
                </a:lnTo>
                <a:lnTo>
                  <a:pt x="420624" y="210312"/>
                </a:lnTo>
                <a:lnTo>
                  <a:pt x="415072" y="162072"/>
                </a:lnTo>
                <a:lnTo>
                  <a:pt x="399256" y="117798"/>
                </a:lnTo>
                <a:lnTo>
                  <a:pt x="374437" y="78750"/>
                </a:lnTo>
                <a:lnTo>
                  <a:pt x="341873" y="46186"/>
                </a:lnTo>
                <a:lnTo>
                  <a:pt x="302825" y="21367"/>
                </a:lnTo>
                <a:lnTo>
                  <a:pt x="258551" y="5551"/>
                </a:lnTo>
                <a:lnTo>
                  <a:pt x="2103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336288" y="2184654"/>
            <a:ext cx="471805" cy="471170"/>
          </a:xfrm>
          <a:custGeom>
            <a:avLst/>
            <a:gdLst/>
            <a:ahLst/>
            <a:cxnLst/>
            <a:rect l="l" t="t" r="r" b="b"/>
            <a:pathLst>
              <a:path w="471804" h="471169">
                <a:moveTo>
                  <a:pt x="234441" y="0"/>
                </a:moveTo>
                <a:lnTo>
                  <a:pt x="187071" y="5080"/>
                </a:lnTo>
                <a:lnTo>
                  <a:pt x="142875" y="19050"/>
                </a:lnTo>
                <a:lnTo>
                  <a:pt x="102997" y="41910"/>
                </a:lnTo>
                <a:lnTo>
                  <a:pt x="68199" y="69850"/>
                </a:lnTo>
                <a:lnTo>
                  <a:pt x="39624" y="105410"/>
                </a:lnTo>
                <a:lnTo>
                  <a:pt x="18161" y="146050"/>
                </a:lnTo>
                <a:lnTo>
                  <a:pt x="4572" y="190500"/>
                </a:lnTo>
                <a:lnTo>
                  <a:pt x="0" y="237490"/>
                </a:lnTo>
                <a:lnTo>
                  <a:pt x="1397" y="261620"/>
                </a:lnTo>
                <a:lnTo>
                  <a:pt x="11049" y="307340"/>
                </a:lnTo>
                <a:lnTo>
                  <a:pt x="29083" y="349250"/>
                </a:lnTo>
                <a:lnTo>
                  <a:pt x="54610" y="387350"/>
                </a:lnTo>
                <a:lnTo>
                  <a:pt x="86740" y="419100"/>
                </a:lnTo>
                <a:lnTo>
                  <a:pt x="124460" y="444500"/>
                </a:lnTo>
                <a:lnTo>
                  <a:pt x="166877" y="461010"/>
                </a:lnTo>
                <a:lnTo>
                  <a:pt x="212978" y="471170"/>
                </a:lnTo>
                <a:lnTo>
                  <a:pt x="236982" y="471170"/>
                </a:lnTo>
                <a:lnTo>
                  <a:pt x="261112" y="469900"/>
                </a:lnTo>
                <a:lnTo>
                  <a:pt x="284352" y="467360"/>
                </a:lnTo>
                <a:lnTo>
                  <a:pt x="306959" y="461010"/>
                </a:lnTo>
                <a:lnTo>
                  <a:pt x="322471" y="454660"/>
                </a:lnTo>
                <a:lnTo>
                  <a:pt x="236092" y="454660"/>
                </a:lnTo>
                <a:lnTo>
                  <a:pt x="213740" y="453390"/>
                </a:lnTo>
                <a:lnTo>
                  <a:pt x="171069" y="444500"/>
                </a:lnTo>
                <a:lnTo>
                  <a:pt x="131825" y="429260"/>
                </a:lnTo>
                <a:lnTo>
                  <a:pt x="96900" y="405130"/>
                </a:lnTo>
                <a:lnTo>
                  <a:pt x="67183" y="375920"/>
                </a:lnTo>
                <a:lnTo>
                  <a:pt x="43561" y="340360"/>
                </a:lnTo>
                <a:lnTo>
                  <a:pt x="26924" y="302260"/>
                </a:lnTo>
                <a:lnTo>
                  <a:pt x="18034" y="259080"/>
                </a:lnTo>
                <a:lnTo>
                  <a:pt x="16954" y="237490"/>
                </a:lnTo>
                <a:lnTo>
                  <a:pt x="16958" y="234950"/>
                </a:lnTo>
                <a:lnTo>
                  <a:pt x="21336" y="191770"/>
                </a:lnTo>
                <a:lnTo>
                  <a:pt x="34036" y="151130"/>
                </a:lnTo>
                <a:lnTo>
                  <a:pt x="54101" y="114300"/>
                </a:lnTo>
                <a:lnTo>
                  <a:pt x="80772" y="81280"/>
                </a:lnTo>
                <a:lnTo>
                  <a:pt x="113157" y="54610"/>
                </a:lnTo>
                <a:lnTo>
                  <a:pt x="150240" y="34290"/>
                </a:lnTo>
                <a:lnTo>
                  <a:pt x="191262" y="21590"/>
                </a:lnTo>
                <a:lnTo>
                  <a:pt x="235331" y="17780"/>
                </a:lnTo>
                <a:lnTo>
                  <a:pt x="323269" y="17780"/>
                </a:lnTo>
                <a:lnTo>
                  <a:pt x="304546" y="10160"/>
                </a:lnTo>
                <a:lnTo>
                  <a:pt x="281939" y="5080"/>
                </a:lnTo>
                <a:lnTo>
                  <a:pt x="258445" y="1270"/>
                </a:lnTo>
                <a:lnTo>
                  <a:pt x="234441" y="0"/>
                </a:lnTo>
                <a:close/>
              </a:path>
              <a:path w="471804" h="471169">
                <a:moveTo>
                  <a:pt x="323269" y="17780"/>
                </a:moveTo>
                <a:lnTo>
                  <a:pt x="235331" y="17780"/>
                </a:lnTo>
                <a:lnTo>
                  <a:pt x="257683" y="19050"/>
                </a:lnTo>
                <a:lnTo>
                  <a:pt x="279400" y="21590"/>
                </a:lnTo>
                <a:lnTo>
                  <a:pt x="320548" y="34290"/>
                </a:lnTo>
                <a:lnTo>
                  <a:pt x="357759" y="54610"/>
                </a:lnTo>
                <a:lnTo>
                  <a:pt x="390144" y="81280"/>
                </a:lnTo>
                <a:lnTo>
                  <a:pt x="416940" y="113030"/>
                </a:lnTo>
                <a:lnTo>
                  <a:pt x="437134" y="151130"/>
                </a:lnTo>
                <a:lnTo>
                  <a:pt x="449961" y="191770"/>
                </a:lnTo>
                <a:lnTo>
                  <a:pt x="454469" y="234950"/>
                </a:lnTo>
                <a:lnTo>
                  <a:pt x="454465" y="237490"/>
                </a:lnTo>
                <a:lnTo>
                  <a:pt x="450088" y="279400"/>
                </a:lnTo>
                <a:lnTo>
                  <a:pt x="437514" y="321310"/>
                </a:lnTo>
                <a:lnTo>
                  <a:pt x="417322" y="358140"/>
                </a:lnTo>
                <a:lnTo>
                  <a:pt x="390778" y="391160"/>
                </a:lnTo>
                <a:lnTo>
                  <a:pt x="358394" y="417830"/>
                </a:lnTo>
                <a:lnTo>
                  <a:pt x="321310" y="438150"/>
                </a:lnTo>
                <a:lnTo>
                  <a:pt x="280162" y="450850"/>
                </a:lnTo>
                <a:lnTo>
                  <a:pt x="236092" y="454660"/>
                </a:lnTo>
                <a:lnTo>
                  <a:pt x="322471" y="454660"/>
                </a:lnTo>
                <a:lnTo>
                  <a:pt x="368553" y="430530"/>
                </a:lnTo>
                <a:lnTo>
                  <a:pt x="403351" y="401320"/>
                </a:lnTo>
                <a:lnTo>
                  <a:pt x="431800" y="367030"/>
                </a:lnTo>
                <a:lnTo>
                  <a:pt x="453389" y="326390"/>
                </a:lnTo>
                <a:lnTo>
                  <a:pt x="466851" y="281940"/>
                </a:lnTo>
                <a:lnTo>
                  <a:pt x="471424" y="234950"/>
                </a:lnTo>
                <a:lnTo>
                  <a:pt x="470026" y="210820"/>
                </a:lnTo>
                <a:lnTo>
                  <a:pt x="460501" y="165100"/>
                </a:lnTo>
                <a:lnTo>
                  <a:pt x="442340" y="123190"/>
                </a:lnTo>
                <a:lnTo>
                  <a:pt x="416813" y="85090"/>
                </a:lnTo>
                <a:lnTo>
                  <a:pt x="384683" y="53340"/>
                </a:lnTo>
                <a:lnTo>
                  <a:pt x="347090" y="27940"/>
                </a:lnTo>
                <a:lnTo>
                  <a:pt x="326389" y="19050"/>
                </a:lnTo>
                <a:lnTo>
                  <a:pt x="323269" y="17780"/>
                </a:lnTo>
                <a:close/>
              </a:path>
              <a:path w="471804" h="471169">
                <a:moveTo>
                  <a:pt x="236092" y="34290"/>
                </a:moveTo>
                <a:lnTo>
                  <a:pt x="195452" y="38100"/>
                </a:lnTo>
                <a:lnTo>
                  <a:pt x="157607" y="49530"/>
                </a:lnTo>
                <a:lnTo>
                  <a:pt x="123189" y="68580"/>
                </a:lnTo>
                <a:lnTo>
                  <a:pt x="93345" y="92710"/>
                </a:lnTo>
                <a:lnTo>
                  <a:pt x="68579" y="123190"/>
                </a:lnTo>
                <a:lnTo>
                  <a:pt x="49911" y="157480"/>
                </a:lnTo>
                <a:lnTo>
                  <a:pt x="38100" y="194310"/>
                </a:lnTo>
                <a:lnTo>
                  <a:pt x="33968" y="234950"/>
                </a:lnTo>
                <a:lnTo>
                  <a:pt x="33964" y="237490"/>
                </a:lnTo>
                <a:lnTo>
                  <a:pt x="34798" y="256540"/>
                </a:lnTo>
                <a:lnTo>
                  <a:pt x="42799" y="295910"/>
                </a:lnTo>
                <a:lnTo>
                  <a:pt x="58038" y="331470"/>
                </a:lnTo>
                <a:lnTo>
                  <a:pt x="79628" y="364490"/>
                </a:lnTo>
                <a:lnTo>
                  <a:pt x="107061" y="391160"/>
                </a:lnTo>
                <a:lnTo>
                  <a:pt x="139191" y="412750"/>
                </a:lnTo>
                <a:lnTo>
                  <a:pt x="175387" y="429260"/>
                </a:lnTo>
                <a:lnTo>
                  <a:pt x="214629" y="436880"/>
                </a:lnTo>
                <a:lnTo>
                  <a:pt x="235331" y="438150"/>
                </a:lnTo>
                <a:lnTo>
                  <a:pt x="255904" y="436880"/>
                </a:lnTo>
                <a:lnTo>
                  <a:pt x="275971" y="434340"/>
                </a:lnTo>
                <a:lnTo>
                  <a:pt x="295401" y="429260"/>
                </a:lnTo>
                <a:lnTo>
                  <a:pt x="313944" y="422910"/>
                </a:lnTo>
                <a:lnTo>
                  <a:pt x="318987" y="420370"/>
                </a:lnTo>
                <a:lnTo>
                  <a:pt x="215391" y="420370"/>
                </a:lnTo>
                <a:lnTo>
                  <a:pt x="179577" y="412750"/>
                </a:lnTo>
                <a:lnTo>
                  <a:pt x="131445" y="388620"/>
                </a:lnTo>
                <a:lnTo>
                  <a:pt x="92201" y="353060"/>
                </a:lnTo>
                <a:lnTo>
                  <a:pt x="64897" y="307340"/>
                </a:lnTo>
                <a:lnTo>
                  <a:pt x="51562" y="254000"/>
                </a:lnTo>
                <a:lnTo>
                  <a:pt x="50800" y="234950"/>
                </a:lnTo>
                <a:lnTo>
                  <a:pt x="51815" y="215900"/>
                </a:lnTo>
                <a:lnTo>
                  <a:pt x="65786" y="162560"/>
                </a:lnTo>
                <a:lnTo>
                  <a:pt x="93725" y="118110"/>
                </a:lnTo>
                <a:lnTo>
                  <a:pt x="133350" y="82550"/>
                </a:lnTo>
                <a:lnTo>
                  <a:pt x="181990" y="58420"/>
                </a:lnTo>
                <a:lnTo>
                  <a:pt x="236982" y="50800"/>
                </a:lnTo>
                <a:lnTo>
                  <a:pt x="314706" y="50800"/>
                </a:lnTo>
                <a:lnTo>
                  <a:pt x="296163" y="43180"/>
                </a:lnTo>
                <a:lnTo>
                  <a:pt x="276860" y="38100"/>
                </a:lnTo>
                <a:lnTo>
                  <a:pt x="256794" y="35560"/>
                </a:lnTo>
                <a:lnTo>
                  <a:pt x="236092" y="34290"/>
                </a:lnTo>
                <a:close/>
              </a:path>
              <a:path w="471804" h="471169">
                <a:moveTo>
                  <a:pt x="314706" y="50800"/>
                </a:moveTo>
                <a:lnTo>
                  <a:pt x="236982" y="50800"/>
                </a:lnTo>
                <a:lnTo>
                  <a:pt x="256032" y="52070"/>
                </a:lnTo>
                <a:lnTo>
                  <a:pt x="274192" y="54610"/>
                </a:lnTo>
                <a:lnTo>
                  <a:pt x="324992" y="73660"/>
                </a:lnTo>
                <a:lnTo>
                  <a:pt x="367411" y="106680"/>
                </a:lnTo>
                <a:lnTo>
                  <a:pt x="399034" y="148590"/>
                </a:lnTo>
                <a:lnTo>
                  <a:pt x="417067" y="200660"/>
                </a:lnTo>
                <a:lnTo>
                  <a:pt x="420624" y="237490"/>
                </a:lnTo>
                <a:lnTo>
                  <a:pt x="419608" y="256540"/>
                </a:lnTo>
                <a:lnTo>
                  <a:pt x="405638" y="308610"/>
                </a:lnTo>
                <a:lnTo>
                  <a:pt x="377698" y="354330"/>
                </a:lnTo>
                <a:lnTo>
                  <a:pt x="338200" y="389890"/>
                </a:lnTo>
                <a:lnTo>
                  <a:pt x="289560" y="412750"/>
                </a:lnTo>
                <a:lnTo>
                  <a:pt x="253364" y="420370"/>
                </a:lnTo>
                <a:lnTo>
                  <a:pt x="318987" y="420370"/>
                </a:lnTo>
                <a:lnTo>
                  <a:pt x="363854" y="392430"/>
                </a:lnTo>
                <a:lnTo>
                  <a:pt x="391287" y="364490"/>
                </a:lnTo>
                <a:lnTo>
                  <a:pt x="413003" y="332740"/>
                </a:lnTo>
                <a:lnTo>
                  <a:pt x="428371" y="295910"/>
                </a:lnTo>
                <a:lnTo>
                  <a:pt x="436499" y="257810"/>
                </a:lnTo>
                <a:lnTo>
                  <a:pt x="437459" y="234950"/>
                </a:lnTo>
                <a:lnTo>
                  <a:pt x="436625" y="215900"/>
                </a:lnTo>
                <a:lnTo>
                  <a:pt x="428625" y="176530"/>
                </a:lnTo>
                <a:lnTo>
                  <a:pt x="413512" y="139700"/>
                </a:lnTo>
                <a:lnTo>
                  <a:pt x="391795" y="107950"/>
                </a:lnTo>
                <a:lnTo>
                  <a:pt x="364489" y="80010"/>
                </a:lnTo>
                <a:lnTo>
                  <a:pt x="332359" y="58420"/>
                </a:lnTo>
                <a:lnTo>
                  <a:pt x="314706" y="50800"/>
                </a:lnTo>
                <a:close/>
              </a:path>
            </a:pathLst>
          </a:custGeom>
          <a:solidFill>
            <a:srgbClr val="7A97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0" y="0"/>
            <a:ext cx="9143950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400" b="0" i="0">
                <a:solidFill>
                  <a:srgbClr val="F1F1F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52400" y="1393316"/>
            <a:ext cx="8839200" cy="4995545"/>
          </a:xfrm>
          <a:custGeom>
            <a:avLst/>
            <a:gdLst/>
            <a:ahLst/>
            <a:cxnLst/>
            <a:rect l="l" t="t" r="r" b="b"/>
            <a:pathLst>
              <a:path w="8839200" h="4995545">
                <a:moveTo>
                  <a:pt x="0" y="4995062"/>
                </a:moveTo>
                <a:lnTo>
                  <a:pt x="8839200" y="4995062"/>
                </a:lnTo>
                <a:lnTo>
                  <a:pt x="8839200" y="0"/>
                </a:lnTo>
                <a:lnTo>
                  <a:pt x="0" y="0"/>
                </a:lnTo>
                <a:lnTo>
                  <a:pt x="0" y="4995062"/>
                </a:lnTo>
                <a:close/>
              </a:path>
            </a:pathLst>
          </a:custGeom>
          <a:solidFill>
            <a:srgbClr val="C5D1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52400" y="6697941"/>
            <a:ext cx="8839200" cy="8255"/>
          </a:xfrm>
          <a:custGeom>
            <a:avLst/>
            <a:gdLst/>
            <a:ahLst/>
            <a:cxnLst/>
            <a:rect l="l" t="t" r="r" b="b"/>
            <a:pathLst>
              <a:path w="8839200" h="8254">
                <a:moveTo>
                  <a:pt x="0" y="7658"/>
                </a:moveTo>
                <a:lnTo>
                  <a:pt x="8839200" y="7658"/>
                </a:lnTo>
                <a:lnTo>
                  <a:pt x="8839200" y="0"/>
                </a:lnTo>
                <a:lnTo>
                  <a:pt x="0" y="0"/>
                </a:lnTo>
                <a:lnTo>
                  <a:pt x="0" y="7658"/>
                </a:lnTo>
                <a:close/>
              </a:path>
            </a:pathLst>
          </a:custGeom>
          <a:solidFill>
            <a:srgbClr val="C5D1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152400" y="6705600"/>
            <a:ext cx="8839200" cy="152400"/>
          </a:xfrm>
          <a:custGeom>
            <a:avLst/>
            <a:gdLst/>
            <a:ahLst/>
            <a:cxnLst/>
            <a:rect l="l" t="t" r="r" b="b"/>
            <a:pathLst>
              <a:path w="8839200" h="152400">
                <a:moveTo>
                  <a:pt x="0" y="152400"/>
                </a:moveTo>
                <a:lnTo>
                  <a:pt x="8839200" y="152400"/>
                </a:lnTo>
                <a:lnTo>
                  <a:pt x="8839200" y="0"/>
                </a:lnTo>
                <a:lnTo>
                  <a:pt x="0" y="0"/>
                </a:lnTo>
                <a:lnTo>
                  <a:pt x="0" y="1524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52400" y="0"/>
            <a:ext cx="8839200" cy="1393825"/>
          </a:xfrm>
          <a:custGeom>
            <a:avLst/>
            <a:gdLst/>
            <a:ahLst/>
            <a:cxnLst/>
            <a:rect l="l" t="t" r="r" b="b"/>
            <a:pathLst>
              <a:path w="8839200" h="1393825">
                <a:moveTo>
                  <a:pt x="0" y="1393316"/>
                </a:moveTo>
                <a:lnTo>
                  <a:pt x="8839200" y="1393316"/>
                </a:lnTo>
                <a:lnTo>
                  <a:pt x="8839200" y="0"/>
                </a:lnTo>
                <a:lnTo>
                  <a:pt x="0" y="0"/>
                </a:lnTo>
                <a:lnTo>
                  <a:pt x="0" y="13933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0" y="0"/>
            <a:ext cx="152400" cy="6858000"/>
          </a:xfrm>
          <a:custGeom>
            <a:avLst/>
            <a:gdLst/>
            <a:ahLst/>
            <a:cxnLst/>
            <a:rect l="l" t="t" r="r" b="b"/>
            <a:pathLst>
              <a:path w="152400" h="6858000">
                <a:moveTo>
                  <a:pt x="0" y="6858000"/>
                </a:moveTo>
                <a:lnTo>
                  <a:pt x="152400" y="6858000"/>
                </a:lnTo>
                <a:lnTo>
                  <a:pt x="1524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8991600" y="0"/>
            <a:ext cx="152400" cy="6858000"/>
          </a:xfrm>
          <a:custGeom>
            <a:avLst/>
            <a:gdLst/>
            <a:ahLst/>
            <a:cxnLst/>
            <a:rect l="l" t="t" r="r" b="b"/>
            <a:pathLst>
              <a:path w="152400" h="6858000">
                <a:moveTo>
                  <a:pt x="0" y="6858000"/>
                </a:moveTo>
                <a:lnTo>
                  <a:pt x="152400" y="6858000"/>
                </a:lnTo>
                <a:lnTo>
                  <a:pt x="1524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149352" y="6388379"/>
            <a:ext cx="8833485" cy="309880"/>
          </a:xfrm>
          <a:custGeom>
            <a:avLst/>
            <a:gdLst/>
            <a:ahLst/>
            <a:cxnLst/>
            <a:rect l="l" t="t" r="r" b="b"/>
            <a:pathLst>
              <a:path w="8833485" h="309879">
                <a:moveTo>
                  <a:pt x="0" y="309562"/>
                </a:moveTo>
                <a:lnTo>
                  <a:pt x="8833104" y="309562"/>
                </a:lnTo>
                <a:lnTo>
                  <a:pt x="8833104" y="0"/>
                </a:lnTo>
                <a:lnTo>
                  <a:pt x="0" y="0"/>
                </a:lnTo>
                <a:lnTo>
                  <a:pt x="0" y="309562"/>
                </a:lnTo>
                <a:close/>
              </a:path>
            </a:pathLst>
          </a:custGeom>
          <a:solidFill>
            <a:srgbClr val="8BAC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152400" y="155447"/>
            <a:ext cx="8833485" cy="6547484"/>
          </a:xfrm>
          <a:custGeom>
            <a:avLst/>
            <a:gdLst/>
            <a:ahLst/>
            <a:cxnLst/>
            <a:rect l="l" t="t" r="r" b="b"/>
            <a:pathLst>
              <a:path w="8833485" h="6547484">
                <a:moveTo>
                  <a:pt x="0" y="6547104"/>
                </a:moveTo>
                <a:lnTo>
                  <a:pt x="8833104" y="6547104"/>
                </a:lnTo>
                <a:lnTo>
                  <a:pt x="8833104" y="0"/>
                </a:lnTo>
                <a:lnTo>
                  <a:pt x="0" y="0"/>
                </a:lnTo>
                <a:lnTo>
                  <a:pt x="0" y="6547104"/>
                </a:lnTo>
                <a:close/>
              </a:path>
            </a:pathLst>
          </a:custGeom>
          <a:ln w="12699">
            <a:solidFill>
              <a:srgbClr val="7A97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152400" y="1270380"/>
            <a:ext cx="8833485" cy="12700"/>
          </a:xfrm>
          <a:custGeom>
            <a:avLst/>
            <a:gdLst/>
            <a:ahLst/>
            <a:cxnLst/>
            <a:rect l="l" t="t" r="r" b="b"/>
            <a:pathLst>
              <a:path w="8833485" h="12700">
                <a:moveTo>
                  <a:pt x="0" y="12700"/>
                </a:moveTo>
                <a:lnTo>
                  <a:pt x="8833104" y="12700"/>
                </a:lnTo>
                <a:lnTo>
                  <a:pt x="883310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7A97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4267200" y="956055"/>
            <a:ext cx="609600" cy="609600"/>
          </a:xfrm>
          <a:custGeom>
            <a:avLst/>
            <a:gdLst/>
            <a:ahLst/>
            <a:cxnLst/>
            <a:rect l="l" t="t" r="r" b="b"/>
            <a:pathLst>
              <a:path w="609600" h="609600">
                <a:moveTo>
                  <a:pt x="304800" y="0"/>
                </a:moveTo>
                <a:lnTo>
                  <a:pt x="255374" y="3987"/>
                </a:lnTo>
                <a:lnTo>
                  <a:pt x="208483" y="15532"/>
                </a:lnTo>
                <a:lnTo>
                  <a:pt x="164753" y="34008"/>
                </a:lnTo>
                <a:lnTo>
                  <a:pt x="124815" y="58789"/>
                </a:lnTo>
                <a:lnTo>
                  <a:pt x="89296" y="89249"/>
                </a:lnTo>
                <a:lnTo>
                  <a:pt x="58826" y="124760"/>
                </a:lnTo>
                <a:lnTo>
                  <a:pt x="34032" y="164697"/>
                </a:lnTo>
                <a:lnTo>
                  <a:pt x="15544" y="208434"/>
                </a:lnTo>
                <a:lnTo>
                  <a:pt x="3990" y="255343"/>
                </a:lnTo>
                <a:lnTo>
                  <a:pt x="0" y="304800"/>
                </a:lnTo>
                <a:lnTo>
                  <a:pt x="3990" y="354225"/>
                </a:lnTo>
                <a:lnTo>
                  <a:pt x="15544" y="401116"/>
                </a:lnTo>
                <a:lnTo>
                  <a:pt x="34032" y="444846"/>
                </a:lnTo>
                <a:lnTo>
                  <a:pt x="58826" y="484784"/>
                </a:lnTo>
                <a:lnTo>
                  <a:pt x="89296" y="520303"/>
                </a:lnTo>
                <a:lnTo>
                  <a:pt x="124815" y="550773"/>
                </a:lnTo>
                <a:lnTo>
                  <a:pt x="164753" y="575567"/>
                </a:lnTo>
                <a:lnTo>
                  <a:pt x="208483" y="594055"/>
                </a:lnTo>
                <a:lnTo>
                  <a:pt x="255374" y="605609"/>
                </a:lnTo>
                <a:lnTo>
                  <a:pt x="304800" y="609600"/>
                </a:lnTo>
                <a:lnTo>
                  <a:pt x="354225" y="605609"/>
                </a:lnTo>
                <a:lnTo>
                  <a:pt x="401116" y="594055"/>
                </a:lnTo>
                <a:lnTo>
                  <a:pt x="444846" y="575567"/>
                </a:lnTo>
                <a:lnTo>
                  <a:pt x="484784" y="550773"/>
                </a:lnTo>
                <a:lnTo>
                  <a:pt x="520303" y="520303"/>
                </a:lnTo>
                <a:lnTo>
                  <a:pt x="550773" y="484784"/>
                </a:lnTo>
                <a:lnTo>
                  <a:pt x="575567" y="444846"/>
                </a:lnTo>
                <a:lnTo>
                  <a:pt x="594055" y="401116"/>
                </a:lnTo>
                <a:lnTo>
                  <a:pt x="605609" y="354225"/>
                </a:lnTo>
                <a:lnTo>
                  <a:pt x="609600" y="304800"/>
                </a:lnTo>
                <a:lnTo>
                  <a:pt x="605609" y="255343"/>
                </a:lnTo>
                <a:lnTo>
                  <a:pt x="594055" y="208434"/>
                </a:lnTo>
                <a:lnTo>
                  <a:pt x="575567" y="164697"/>
                </a:lnTo>
                <a:lnTo>
                  <a:pt x="550773" y="124760"/>
                </a:lnTo>
                <a:lnTo>
                  <a:pt x="520303" y="89249"/>
                </a:lnTo>
                <a:lnTo>
                  <a:pt x="484784" y="58789"/>
                </a:lnTo>
                <a:lnTo>
                  <a:pt x="444846" y="34008"/>
                </a:lnTo>
                <a:lnTo>
                  <a:pt x="401116" y="15532"/>
                </a:lnTo>
                <a:lnTo>
                  <a:pt x="354225" y="3987"/>
                </a:lnTo>
                <a:lnTo>
                  <a:pt x="3048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4361688" y="1050544"/>
            <a:ext cx="421005" cy="421005"/>
          </a:xfrm>
          <a:custGeom>
            <a:avLst/>
            <a:gdLst/>
            <a:ahLst/>
            <a:cxnLst/>
            <a:rect l="l" t="t" r="r" b="b"/>
            <a:pathLst>
              <a:path w="421004" h="421005">
                <a:moveTo>
                  <a:pt x="210312" y="0"/>
                </a:moveTo>
                <a:lnTo>
                  <a:pt x="162072" y="5551"/>
                </a:lnTo>
                <a:lnTo>
                  <a:pt x="117798" y="21367"/>
                </a:lnTo>
                <a:lnTo>
                  <a:pt x="78750" y="46186"/>
                </a:lnTo>
                <a:lnTo>
                  <a:pt x="46186" y="78750"/>
                </a:lnTo>
                <a:lnTo>
                  <a:pt x="21367" y="117798"/>
                </a:lnTo>
                <a:lnTo>
                  <a:pt x="5551" y="162072"/>
                </a:lnTo>
                <a:lnTo>
                  <a:pt x="0" y="210311"/>
                </a:lnTo>
                <a:lnTo>
                  <a:pt x="5551" y="258511"/>
                </a:lnTo>
                <a:lnTo>
                  <a:pt x="21367" y="302769"/>
                </a:lnTo>
                <a:lnTo>
                  <a:pt x="46186" y="341820"/>
                </a:lnTo>
                <a:lnTo>
                  <a:pt x="78750" y="374397"/>
                </a:lnTo>
                <a:lnTo>
                  <a:pt x="117798" y="399234"/>
                </a:lnTo>
                <a:lnTo>
                  <a:pt x="162072" y="415065"/>
                </a:lnTo>
                <a:lnTo>
                  <a:pt x="210312" y="420623"/>
                </a:lnTo>
                <a:lnTo>
                  <a:pt x="258551" y="415065"/>
                </a:lnTo>
                <a:lnTo>
                  <a:pt x="302825" y="399234"/>
                </a:lnTo>
                <a:lnTo>
                  <a:pt x="341873" y="374397"/>
                </a:lnTo>
                <a:lnTo>
                  <a:pt x="374437" y="341820"/>
                </a:lnTo>
                <a:lnTo>
                  <a:pt x="399256" y="302769"/>
                </a:lnTo>
                <a:lnTo>
                  <a:pt x="415072" y="258511"/>
                </a:lnTo>
                <a:lnTo>
                  <a:pt x="420624" y="210311"/>
                </a:lnTo>
                <a:lnTo>
                  <a:pt x="415072" y="162072"/>
                </a:lnTo>
                <a:lnTo>
                  <a:pt x="399256" y="117798"/>
                </a:lnTo>
                <a:lnTo>
                  <a:pt x="374437" y="78750"/>
                </a:lnTo>
                <a:lnTo>
                  <a:pt x="341873" y="46186"/>
                </a:lnTo>
                <a:lnTo>
                  <a:pt x="302825" y="21367"/>
                </a:lnTo>
                <a:lnTo>
                  <a:pt x="258551" y="5551"/>
                </a:lnTo>
                <a:lnTo>
                  <a:pt x="2103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336288" y="1025397"/>
            <a:ext cx="471805" cy="471170"/>
          </a:xfrm>
          <a:custGeom>
            <a:avLst/>
            <a:gdLst/>
            <a:ahLst/>
            <a:cxnLst/>
            <a:rect l="l" t="t" r="r" b="b"/>
            <a:pathLst>
              <a:path w="471804" h="471169">
                <a:moveTo>
                  <a:pt x="234441" y="0"/>
                </a:moveTo>
                <a:lnTo>
                  <a:pt x="187071" y="5080"/>
                </a:lnTo>
                <a:lnTo>
                  <a:pt x="142875" y="19050"/>
                </a:lnTo>
                <a:lnTo>
                  <a:pt x="102997" y="41910"/>
                </a:lnTo>
                <a:lnTo>
                  <a:pt x="68325" y="69850"/>
                </a:lnTo>
                <a:lnTo>
                  <a:pt x="39624" y="105410"/>
                </a:lnTo>
                <a:lnTo>
                  <a:pt x="18161" y="146050"/>
                </a:lnTo>
                <a:lnTo>
                  <a:pt x="4572" y="190500"/>
                </a:lnTo>
                <a:lnTo>
                  <a:pt x="0" y="237490"/>
                </a:lnTo>
                <a:lnTo>
                  <a:pt x="1397" y="261620"/>
                </a:lnTo>
                <a:lnTo>
                  <a:pt x="11049" y="307340"/>
                </a:lnTo>
                <a:lnTo>
                  <a:pt x="29083" y="349250"/>
                </a:lnTo>
                <a:lnTo>
                  <a:pt x="54610" y="387350"/>
                </a:lnTo>
                <a:lnTo>
                  <a:pt x="86740" y="419100"/>
                </a:lnTo>
                <a:lnTo>
                  <a:pt x="124460" y="444500"/>
                </a:lnTo>
                <a:lnTo>
                  <a:pt x="166877" y="462280"/>
                </a:lnTo>
                <a:lnTo>
                  <a:pt x="212978" y="471170"/>
                </a:lnTo>
                <a:lnTo>
                  <a:pt x="261112" y="471170"/>
                </a:lnTo>
                <a:lnTo>
                  <a:pt x="284352" y="467360"/>
                </a:lnTo>
                <a:lnTo>
                  <a:pt x="307086" y="461010"/>
                </a:lnTo>
                <a:lnTo>
                  <a:pt x="322507" y="454660"/>
                </a:lnTo>
                <a:lnTo>
                  <a:pt x="236092" y="454660"/>
                </a:lnTo>
                <a:lnTo>
                  <a:pt x="213740" y="453390"/>
                </a:lnTo>
                <a:lnTo>
                  <a:pt x="171069" y="445770"/>
                </a:lnTo>
                <a:lnTo>
                  <a:pt x="131825" y="429260"/>
                </a:lnTo>
                <a:lnTo>
                  <a:pt x="96900" y="405130"/>
                </a:lnTo>
                <a:lnTo>
                  <a:pt x="67183" y="375920"/>
                </a:lnTo>
                <a:lnTo>
                  <a:pt x="43561" y="340360"/>
                </a:lnTo>
                <a:lnTo>
                  <a:pt x="26924" y="302260"/>
                </a:lnTo>
                <a:lnTo>
                  <a:pt x="18034" y="259080"/>
                </a:lnTo>
                <a:lnTo>
                  <a:pt x="16954" y="237490"/>
                </a:lnTo>
                <a:lnTo>
                  <a:pt x="16958" y="234950"/>
                </a:lnTo>
                <a:lnTo>
                  <a:pt x="21336" y="193040"/>
                </a:lnTo>
                <a:lnTo>
                  <a:pt x="34036" y="151130"/>
                </a:lnTo>
                <a:lnTo>
                  <a:pt x="54101" y="114300"/>
                </a:lnTo>
                <a:lnTo>
                  <a:pt x="80772" y="81280"/>
                </a:lnTo>
                <a:lnTo>
                  <a:pt x="113157" y="54610"/>
                </a:lnTo>
                <a:lnTo>
                  <a:pt x="150240" y="34290"/>
                </a:lnTo>
                <a:lnTo>
                  <a:pt x="191262" y="21590"/>
                </a:lnTo>
                <a:lnTo>
                  <a:pt x="235331" y="17780"/>
                </a:lnTo>
                <a:lnTo>
                  <a:pt x="323160" y="17780"/>
                </a:lnTo>
                <a:lnTo>
                  <a:pt x="304546" y="10160"/>
                </a:lnTo>
                <a:lnTo>
                  <a:pt x="281939" y="5080"/>
                </a:lnTo>
                <a:lnTo>
                  <a:pt x="258445" y="1270"/>
                </a:lnTo>
                <a:lnTo>
                  <a:pt x="234441" y="0"/>
                </a:lnTo>
                <a:close/>
              </a:path>
              <a:path w="471804" h="471169">
                <a:moveTo>
                  <a:pt x="323160" y="17780"/>
                </a:moveTo>
                <a:lnTo>
                  <a:pt x="235331" y="17780"/>
                </a:lnTo>
                <a:lnTo>
                  <a:pt x="257683" y="19050"/>
                </a:lnTo>
                <a:lnTo>
                  <a:pt x="279400" y="21590"/>
                </a:lnTo>
                <a:lnTo>
                  <a:pt x="320548" y="34290"/>
                </a:lnTo>
                <a:lnTo>
                  <a:pt x="357759" y="54610"/>
                </a:lnTo>
                <a:lnTo>
                  <a:pt x="390144" y="81280"/>
                </a:lnTo>
                <a:lnTo>
                  <a:pt x="416940" y="113030"/>
                </a:lnTo>
                <a:lnTo>
                  <a:pt x="437134" y="151130"/>
                </a:lnTo>
                <a:lnTo>
                  <a:pt x="449961" y="191770"/>
                </a:lnTo>
                <a:lnTo>
                  <a:pt x="454469" y="234950"/>
                </a:lnTo>
                <a:lnTo>
                  <a:pt x="454465" y="237490"/>
                </a:lnTo>
                <a:lnTo>
                  <a:pt x="450088" y="279400"/>
                </a:lnTo>
                <a:lnTo>
                  <a:pt x="437514" y="321310"/>
                </a:lnTo>
                <a:lnTo>
                  <a:pt x="417322" y="358140"/>
                </a:lnTo>
                <a:lnTo>
                  <a:pt x="390778" y="391160"/>
                </a:lnTo>
                <a:lnTo>
                  <a:pt x="358394" y="417830"/>
                </a:lnTo>
                <a:lnTo>
                  <a:pt x="321310" y="438150"/>
                </a:lnTo>
                <a:lnTo>
                  <a:pt x="280162" y="450850"/>
                </a:lnTo>
                <a:lnTo>
                  <a:pt x="236092" y="454660"/>
                </a:lnTo>
                <a:lnTo>
                  <a:pt x="322507" y="454660"/>
                </a:lnTo>
                <a:lnTo>
                  <a:pt x="368553" y="430530"/>
                </a:lnTo>
                <a:lnTo>
                  <a:pt x="403351" y="401320"/>
                </a:lnTo>
                <a:lnTo>
                  <a:pt x="431800" y="367030"/>
                </a:lnTo>
                <a:lnTo>
                  <a:pt x="453389" y="326390"/>
                </a:lnTo>
                <a:lnTo>
                  <a:pt x="466851" y="281940"/>
                </a:lnTo>
                <a:lnTo>
                  <a:pt x="471424" y="234950"/>
                </a:lnTo>
                <a:lnTo>
                  <a:pt x="470026" y="210820"/>
                </a:lnTo>
                <a:lnTo>
                  <a:pt x="460501" y="165100"/>
                </a:lnTo>
                <a:lnTo>
                  <a:pt x="442340" y="123190"/>
                </a:lnTo>
                <a:lnTo>
                  <a:pt x="416813" y="85090"/>
                </a:lnTo>
                <a:lnTo>
                  <a:pt x="384683" y="53340"/>
                </a:lnTo>
                <a:lnTo>
                  <a:pt x="347090" y="27940"/>
                </a:lnTo>
                <a:lnTo>
                  <a:pt x="326263" y="19050"/>
                </a:lnTo>
                <a:lnTo>
                  <a:pt x="323160" y="17780"/>
                </a:lnTo>
                <a:close/>
              </a:path>
              <a:path w="471804" h="471169">
                <a:moveTo>
                  <a:pt x="236092" y="34290"/>
                </a:moveTo>
                <a:lnTo>
                  <a:pt x="195452" y="38100"/>
                </a:lnTo>
                <a:lnTo>
                  <a:pt x="157607" y="49530"/>
                </a:lnTo>
                <a:lnTo>
                  <a:pt x="123189" y="68580"/>
                </a:lnTo>
                <a:lnTo>
                  <a:pt x="93217" y="92710"/>
                </a:lnTo>
                <a:lnTo>
                  <a:pt x="68579" y="123190"/>
                </a:lnTo>
                <a:lnTo>
                  <a:pt x="49911" y="157480"/>
                </a:lnTo>
                <a:lnTo>
                  <a:pt x="38100" y="195580"/>
                </a:lnTo>
                <a:lnTo>
                  <a:pt x="33968" y="234950"/>
                </a:lnTo>
                <a:lnTo>
                  <a:pt x="33964" y="237490"/>
                </a:lnTo>
                <a:lnTo>
                  <a:pt x="34798" y="256540"/>
                </a:lnTo>
                <a:lnTo>
                  <a:pt x="42799" y="295910"/>
                </a:lnTo>
                <a:lnTo>
                  <a:pt x="58038" y="331470"/>
                </a:lnTo>
                <a:lnTo>
                  <a:pt x="79628" y="364490"/>
                </a:lnTo>
                <a:lnTo>
                  <a:pt x="107061" y="391160"/>
                </a:lnTo>
                <a:lnTo>
                  <a:pt x="139191" y="414020"/>
                </a:lnTo>
                <a:lnTo>
                  <a:pt x="175387" y="429260"/>
                </a:lnTo>
                <a:lnTo>
                  <a:pt x="214629" y="436880"/>
                </a:lnTo>
                <a:lnTo>
                  <a:pt x="235331" y="438150"/>
                </a:lnTo>
                <a:lnTo>
                  <a:pt x="255904" y="436880"/>
                </a:lnTo>
                <a:lnTo>
                  <a:pt x="275971" y="434340"/>
                </a:lnTo>
                <a:lnTo>
                  <a:pt x="295401" y="429260"/>
                </a:lnTo>
                <a:lnTo>
                  <a:pt x="313944" y="422910"/>
                </a:lnTo>
                <a:lnTo>
                  <a:pt x="316465" y="421640"/>
                </a:lnTo>
                <a:lnTo>
                  <a:pt x="234441" y="421640"/>
                </a:lnTo>
                <a:lnTo>
                  <a:pt x="215391" y="420370"/>
                </a:lnTo>
                <a:lnTo>
                  <a:pt x="162687" y="406400"/>
                </a:lnTo>
                <a:lnTo>
                  <a:pt x="117221" y="378460"/>
                </a:lnTo>
                <a:lnTo>
                  <a:pt x="81661" y="337820"/>
                </a:lnTo>
                <a:lnTo>
                  <a:pt x="58674" y="289560"/>
                </a:lnTo>
                <a:lnTo>
                  <a:pt x="50800" y="234950"/>
                </a:lnTo>
                <a:lnTo>
                  <a:pt x="51815" y="215900"/>
                </a:lnTo>
                <a:lnTo>
                  <a:pt x="65786" y="162560"/>
                </a:lnTo>
                <a:lnTo>
                  <a:pt x="93725" y="118110"/>
                </a:lnTo>
                <a:lnTo>
                  <a:pt x="133350" y="82550"/>
                </a:lnTo>
                <a:lnTo>
                  <a:pt x="181863" y="59690"/>
                </a:lnTo>
                <a:lnTo>
                  <a:pt x="236982" y="50800"/>
                </a:lnTo>
                <a:lnTo>
                  <a:pt x="314706" y="50800"/>
                </a:lnTo>
                <a:lnTo>
                  <a:pt x="296163" y="43180"/>
                </a:lnTo>
                <a:lnTo>
                  <a:pt x="276860" y="38100"/>
                </a:lnTo>
                <a:lnTo>
                  <a:pt x="256794" y="35560"/>
                </a:lnTo>
                <a:lnTo>
                  <a:pt x="236092" y="34290"/>
                </a:lnTo>
                <a:close/>
              </a:path>
              <a:path w="471804" h="471169">
                <a:moveTo>
                  <a:pt x="314706" y="50800"/>
                </a:moveTo>
                <a:lnTo>
                  <a:pt x="236982" y="50800"/>
                </a:lnTo>
                <a:lnTo>
                  <a:pt x="256032" y="52070"/>
                </a:lnTo>
                <a:lnTo>
                  <a:pt x="291973" y="59690"/>
                </a:lnTo>
                <a:lnTo>
                  <a:pt x="340106" y="83820"/>
                </a:lnTo>
                <a:lnTo>
                  <a:pt x="379222" y="119380"/>
                </a:lnTo>
                <a:lnTo>
                  <a:pt x="406653" y="165100"/>
                </a:lnTo>
                <a:lnTo>
                  <a:pt x="419862" y="218440"/>
                </a:lnTo>
                <a:lnTo>
                  <a:pt x="420624" y="237490"/>
                </a:lnTo>
                <a:lnTo>
                  <a:pt x="419608" y="256540"/>
                </a:lnTo>
                <a:lnTo>
                  <a:pt x="405638" y="309880"/>
                </a:lnTo>
                <a:lnTo>
                  <a:pt x="377698" y="354330"/>
                </a:lnTo>
                <a:lnTo>
                  <a:pt x="338200" y="389890"/>
                </a:lnTo>
                <a:lnTo>
                  <a:pt x="271779" y="417830"/>
                </a:lnTo>
                <a:lnTo>
                  <a:pt x="234441" y="421640"/>
                </a:lnTo>
                <a:lnTo>
                  <a:pt x="316465" y="421640"/>
                </a:lnTo>
                <a:lnTo>
                  <a:pt x="363854" y="392430"/>
                </a:lnTo>
                <a:lnTo>
                  <a:pt x="391287" y="364490"/>
                </a:lnTo>
                <a:lnTo>
                  <a:pt x="413003" y="332740"/>
                </a:lnTo>
                <a:lnTo>
                  <a:pt x="428371" y="297180"/>
                </a:lnTo>
                <a:lnTo>
                  <a:pt x="436499" y="257810"/>
                </a:lnTo>
                <a:lnTo>
                  <a:pt x="437459" y="234950"/>
                </a:lnTo>
                <a:lnTo>
                  <a:pt x="436625" y="215900"/>
                </a:lnTo>
                <a:lnTo>
                  <a:pt x="428625" y="176530"/>
                </a:lnTo>
                <a:lnTo>
                  <a:pt x="413512" y="139700"/>
                </a:lnTo>
                <a:lnTo>
                  <a:pt x="391795" y="107950"/>
                </a:lnTo>
                <a:lnTo>
                  <a:pt x="364489" y="81280"/>
                </a:lnTo>
                <a:lnTo>
                  <a:pt x="332359" y="58420"/>
                </a:lnTo>
                <a:lnTo>
                  <a:pt x="314706" y="50800"/>
                </a:lnTo>
                <a:close/>
              </a:path>
            </a:pathLst>
          </a:custGeom>
          <a:solidFill>
            <a:srgbClr val="7A97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835276" y="804417"/>
            <a:ext cx="5481320" cy="1671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0" i="0">
                <a:solidFill>
                  <a:srgbClr val="F1F1F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9496" y="1549653"/>
            <a:ext cx="8265007" cy="26600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6409" marR="5080" indent="-474345">
              <a:lnSpc>
                <a:spcPct val="100000"/>
              </a:lnSpc>
              <a:spcBef>
                <a:spcPts val="100"/>
              </a:spcBef>
            </a:pPr>
            <a:r>
              <a:rPr dirty="0"/>
              <a:t>Interpersonal</a:t>
            </a:r>
            <a:r>
              <a:rPr spc="-95" dirty="0"/>
              <a:t> </a:t>
            </a:r>
            <a:r>
              <a:rPr dirty="0"/>
              <a:t>and  </a:t>
            </a:r>
            <a:r>
              <a:rPr spc="-5" dirty="0"/>
              <a:t>Organizational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114169" y="2450719"/>
            <a:ext cx="4912995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spc="-5" dirty="0">
                <a:solidFill>
                  <a:srgbClr val="F1F1F1"/>
                </a:solidFill>
                <a:latin typeface="Georgia"/>
                <a:cs typeface="Georgia"/>
              </a:rPr>
              <a:t>Communication</a:t>
            </a:r>
            <a:endParaRPr sz="5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3857" y="412445"/>
            <a:ext cx="5330825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>
                <a:solidFill>
                  <a:srgbClr val="000000"/>
                </a:solidFill>
              </a:rPr>
              <a:t>The </a:t>
            </a:r>
            <a:r>
              <a:rPr sz="3300" spc="-5" dirty="0">
                <a:solidFill>
                  <a:srgbClr val="000000"/>
                </a:solidFill>
              </a:rPr>
              <a:t>Communication</a:t>
            </a:r>
            <a:r>
              <a:rPr sz="3300" spc="-40" dirty="0">
                <a:solidFill>
                  <a:srgbClr val="000000"/>
                </a:solidFill>
              </a:rPr>
              <a:t> </a:t>
            </a:r>
            <a:r>
              <a:rPr sz="3300" spc="-5" dirty="0">
                <a:solidFill>
                  <a:srgbClr val="000000"/>
                </a:solidFill>
              </a:rPr>
              <a:t>Process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380491" y="1549653"/>
            <a:ext cx="8247380" cy="3071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0330" algn="ctr">
              <a:lnSpc>
                <a:spcPct val="100000"/>
              </a:lnSpc>
              <a:spcBef>
                <a:spcPts val="100"/>
              </a:spcBef>
            </a:pPr>
            <a:r>
              <a:rPr sz="2700" b="1" spc="-5" dirty="0">
                <a:latin typeface="Georgia"/>
                <a:cs typeface="Georgia"/>
              </a:rPr>
              <a:t>Encode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900">
              <a:latin typeface="Times New Roman"/>
              <a:cs typeface="Times New Roman"/>
            </a:endParaRPr>
          </a:p>
          <a:p>
            <a:pPr marL="287020" marR="5080" indent="-274320">
              <a:lnSpc>
                <a:spcPct val="100000"/>
              </a:lnSpc>
              <a:spcBef>
                <a:spcPts val="5"/>
              </a:spcBef>
            </a:pPr>
            <a:r>
              <a:rPr sz="2700" dirty="0">
                <a:latin typeface="Georgia"/>
                <a:cs typeface="Georgia"/>
              </a:rPr>
              <a:t>The idea is </a:t>
            </a:r>
            <a:r>
              <a:rPr sz="2700" spc="-5" dirty="0">
                <a:latin typeface="Georgia"/>
                <a:cs typeface="Georgia"/>
              </a:rPr>
              <a:t>put </a:t>
            </a:r>
            <a:r>
              <a:rPr sz="2700" dirty="0">
                <a:latin typeface="Georgia"/>
                <a:cs typeface="Georgia"/>
              </a:rPr>
              <a:t>into </a:t>
            </a:r>
            <a:r>
              <a:rPr sz="2700" spc="-10" dirty="0">
                <a:latin typeface="Georgia"/>
                <a:cs typeface="Georgia"/>
              </a:rPr>
              <a:t>suitable </a:t>
            </a:r>
            <a:r>
              <a:rPr sz="2700" spc="-5" dirty="0">
                <a:latin typeface="Georgia"/>
                <a:cs typeface="Georgia"/>
              </a:rPr>
              <a:t>words, charts or other  symbols for transmission. The sender </a:t>
            </a:r>
            <a:r>
              <a:rPr sz="2700" spc="-10" dirty="0">
                <a:latin typeface="Georgia"/>
                <a:cs typeface="Georgia"/>
              </a:rPr>
              <a:t>should  </a:t>
            </a:r>
            <a:r>
              <a:rPr sz="2700" spc="-5" dirty="0">
                <a:latin typeface="Georgia"/>
                <a:cs typeface="Georgia"/>
              </a:rPr>
              <a:t>determine </a:t>
            </a:r>
            <a:r>
              <a:rPr sz="2700" dirty="0">
                <a:latin typeface="Georgia"/>
                <a:cs typeface="Georgia"/>
              </a:rPr>
              <a:t>at </a:t>
            </a:r>
            <a:r>
              <a:rPr sz="2700" spc="-5" dirty="0">
                <a:latin typeface="Georgia"/>
                <a:cs typeface="Georgia"/>
              </a:rPr>
              <a:t>this point the </a:t>
            </a:r>
            <a:r>
              <a:rPr sz="2700" dirty="0">
                <a:latin typeface="Georgia"/>
                <a:cs typeface="Georgia"/>
              </a:rPr>
              <a:t>method </a:t>
            </a:r>
            <a:r>
              <a:rPr sz="2700" spc="-5" dirty="0">
                <a:latin typeface="Georgia"/>
                <a:cs typeface="Georgia"/>
              </a:rPr>
              <a:t>of transmission  so that the words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symbols may be organized </a:t>
            </a:r>
            <a:r>
              <a:rPr sz="2700" dirty="0">
                <a:latin typeface="Georgia"/>
                <a:cs typeface="Georgia"/>
              </a:rPr>
              <a:t>in a  manner </a:t>
            </a:r>
            <a:r>
              <a:rPr sz="2700" spc="-10" dirty="0">
                <a:latin typeface="Georgia"/>
                <a:cs typeface="Georgia"/>
              </a:rPr>
              <a:t>suitable </a:t>
            </a:r>
            <a:r>
              <a:rPr sz="2700" spc="-5" dirty="0">
                <a:latin typeface="Georgia"/>
                <a:cs typeface="Georgia"/>
              </a:rPr>
              <a:t>for the type of transmission</a:t>
            </a:r>
            <a:r>
              <a:rPr sz="2700" spc="-3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chosen.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3857" y="412445"/>
            <a:ext cx="5330825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>
                <a:solidFill>
                  <a:srgbClr val="000000"/>
                </a:solidFill>
              </a:rPr>
              <a:t>The </a:t>
            </a:r>
            <a:r>
              <a:rPr sz="3300" spc="-5" dirty="0">
                <a:solidFill>
                  <a:srgbClr val="000000"/>
                </a:solidFill>
              </a:rPr>
              <a:t>Communication</a:t>
            </a:r>
            <a:r>
              <a:rPr sz="3300" spc="-40" dirty="0">
                <a:solidFill>
                  <a:srgbClr val="000000"/>
                </a:solidFill>
              </a:rPr>
              <a:t> </a:t>
            </a:r>
            <a:r>
              <a:rPr sz="3300" spc="-5" dirty="0">
                <a:solidFill>
                  <a:srgbClr val="000000"/>
                </a:solidFill>
              </a:rPr>
              <a:t>Process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307340" y="1470405"/>
            <a:ext cx="7988300" cy="38944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8140" algn="ctr">
              <a:lnSpc>
                <a:spcPct val="100000"/>
              </a:lnSpc>
              <a:spcBef>
                <a:spcPts val="100"/>
              </a:spcBef>
            </a:pPr>
            <a:r>
              <a:rPr sz="2700" b="1" spc="-5" dirty="0">
                <a:latin typeface="Georgia"/>
                <a:cs typeface="Georgia"/>
              </a:rPr>
              <a:t>Transmit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900">
              <a:latin typeface="Times New Roman"/>
              <a:cs typeface="Times New Roman"/>
            </a:endParaRPr>
          </a:p>
          <a:p>
            <a:pPr marL="286385" marR="5080" indent="-274320">
              <a:lnSpc>
                <a:spcPct val="100000"/>
              </a:lnSpc>
              <a:spcBef>
                <a:spcPts val="5"/>
              </a:spcBef>
            </a:pPr>
            <a:r>
              <a:rPr sz="2700" dirty="0">
                <a:latin typeface="Georgia"/>
                <a:cs typeface="Georgia"/>
              </a:rPr>
              <a:t>The </a:t>
            </a:r>
            <a:r>
              <a:rPr sz="2700" spc="-5" dirty="0">
                <a:latin typeface="Georgia"/>
                <a:cs typeface="Georgia"/>
              </a:rPr>
              <a:t>channels of </a:t>
            </a:r>
            <a:r>
              <a:rPr sz="2700" spc="-10" dirty="0">
                <a:latin typeface="Georgia"/>
                <a:cs typeface="Georgia"/>
              </a:rPr>
              <a:t>communication should </a:t>
            </a:r>
            <a:r>
              <a:rPr sz="2700" spc="-5" dirty="0">
                <a:latin typeface="Georgia"/>
                <a:cs typeface="Georgia"/>
              </a:rPr>
              <a:t>likewise be  determined together with the proper timing </a:t>
            </a:r>
            <a:r>
              <a:rPr sz="2700" dirty="0">
                <a:latin typeface="Georgia"/>
                <a:cs typeface="Georgia"/>
              </a:rPr>
              <a:t>in  </a:t>
            </a:r>
            <a:r>
              <a:rPr sz="2700" spc="-5" dirty="0">
                <a:latin typeface="Georgia"/>
                <a:cs typeface="Georgia"/>
              </a:rPr>
              <a:t>sending the message. </a:t>
            </a:r>
            <a:r>
              <a:rPr sz="2700" dirty="0">
                <a:latin typeface="Georgia"/>
                <a:cs typeface="Georgia"/>
              </a:rPr>
              <a:t>The </a:t>
            </a:r>
            <a:r>
              <a:rPr sz="2700" spc="-10" dirty="0">
                <a:latin typeface="Georgia"/>
                <a:cs typeface="Georgia"/>
              </a:rPr>
              <a:t>communication </a:t>
            </a:r>
            <a:r>
              <a:rPr sz="2700" spc="-5" dirty="0">
                <a:latin typeface="Georgia"/>
                <a:cs typeface="Georgia"/>
              </a:rPr>
              <a:t>channel  </a:t>
            </a:r>
            <a:r>
              <a:rPr sz="2700" spc="-10" dirty="0">
                <a:latin typeface="Georgia"/>
                <a:cs typeface="Georgia"/>
              </a:rPr>
              <a:t>should as </a:t>
            </a:r>
            <a:r>
              <a:rPr sz="2700" spc="-5" dirty="0">
                <a:latin typeface="Georgia"/>
                <a:cs typeface="Georgia"/>
              </a:rPr>
              <a:t>much </a:t>
            </a:r>
            <a:r>
              <a:rPr sz="2700" spc="-10" dirty="0">
                <a:latin typeface="Georgia"/>
                <a:cs typeface="Georgia"/>
              </a:rPr>
              <a:t>as </a:t>
            </a:r>
            <a:r>
              <a:rPr sz="2700" spc="-5" dirty="0">
                <a:latin typeface="Georgia"/>
                <a:cs typeface="Georgia"/>
              </a:rPr>
              <a:t>possible be free from barriers or  </a:t>
            </a:r>
            <a:r>
              <a:rPr sz="2700" dirty="0">
                <a:latin typeface="Georgia"/>
                <a:cs typeface="Georgia"/>
              </a:rPr>
              <a:t>interferences, in </a:t>
            </a:r>
            <a:r>
              <a:rPr sz="2700" spc="-5" dirty="0">
                <a:latin typeface="Georgia"/>
                <a:cs typeface="Georgia"/>
              </a:rPr>
              <a:t>order that the message will have </a:t>
            </a:r>
            <a:r>
              <a:rPr sz="2700" dirty="0">
                <a:latin typeface="Georgia"/>
                <a:cs typeface="Georgia"/>
              </a:rPr>
              <a:t>a  </a:t>
            </a:r>
            <a:r>
              <a:rPr sz="2700" spc="-5" dirty="0">
                <a:latin typeface="Georgia"/>
                <a:cs typeface="Georgia"/>
              </a:rPr>
              <a:t>good chance </a:t>
            </a:r>
            <a:r>
              <a:rPr sz="2700" spc="-10" dirty="0">
                <a:latin typeface="Georgia"/>
                <a:cs typeface="Georgia"/>
              </a:rPr>
              <a:t>of </a:t>
            </a:r>
            <a:r>
              <a:rPr sz="2700" spc="-5" dirty="0">
                <a:latin typeface="Georgia"/>
                <a:cs typeface="Georgia"/>
              </a:rPr>
              <a:t>reaching the </a:t>
            </a:r>
            <a:r>
              <a:rPr sz="2700" dirty="0">
                <a:latin typeface="Georgia"/>
                <a:cs typeface="Georgia"/>
              </a:rPr>
              <a:t>intended receiver and  </a:t>
            </a:r>
            <a:r>
              <a:rPr sz="2700" spc="-5" dirty="0">
                <a:latin typeface="Georgia"/>
                <a:cs typeface="Georgia"/>
              </a:rPr>
              <a:t>holding the </a:t>
            </a:r>
            <a:r>
              <a:rPr sz="2700" dirty="0">
                <a:latin typeface="Georgia"/>
                <a:cs typeface="Georgia"/>
              </a:rPr>
              <a:t>receiver’s</a:t>
            </a:r>
            <a:r>
              <a:rPr sz="2700" spc="-6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attention.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3857" y="412445"/>
            <a:ext cx="5330825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>
                <a:solidFill>
                  <a:srgbClr val="000000"/>
                </a:solidFill>
              </a:rPr>
              <a:t>The </a:t>
            </a:r>
            <a:r>
              <a:rPr sz="3300" spc="-5" dirty="0">
                <a:solidFill>
                  <a:srgbClr val="000000"/>
                </a:solidFill>
              </a:rPr>
              <a:t>Communication</a:t>
            </a:r>
            <a:r>
              <a:rPr sz="3300" spc="-40" dirty="0">
                <a:solidFill>
                  <a:srgbClr val="000000"/>
                </a:solidFill>
              </a:rPr>
              <a:t> </a:t>
            </a:r>
            <a:r>
              <a:rPr sz="3300" spc="-5" dirty="0">
                <a:solidFill>
                  <a:srgbClr val="000000"/>
                </a:solidFill>
              </a:rPr>
              <a:t>Process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432612" y="1549653"/>
            <a:ext cx="8242300" cy="2247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700" b="1" spc="-5" dirty="0">
                <a:latin typeface="Georgia"/>
                <a:cs typeface="Georgia"/>
              </a:rPr>
              <a:t>Receive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900">
              <a:latin typeface="Times New Roman"/>
              <a:cs typeface="Times New Roman"/>
            </a:endParaRPr>
          </a:p>
          <a:p>
            <a:pPr marL="447040" marR="5080" indent="-434975">
              <a:lnSpc>
                <a:spcPct val="100000"/>
              </a:lnSpc>
              <a:spcBef>
                <a:spcPts val="5"/>
              </a:spcBef>
            </a:pPr>
            <a:r>
              <a:rPr sz="2700" dirty="0">
                <a:latin typeface="Georgia"/>
                <a:cs typeface="Georgia"/>
              </a:rPr>
              <a:t>The </a:t>
            </a:r>
            <a:r>
              <a:rPr sz="2700" spc="-5" dirty="0">
                <a:latin typeface="Georgia"/>
                <a:cs typeface="Georgia"/>
              </a:rPr>
              <a:t>message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10" dirty="0">
                <a:latin typeface="Georgia"/>
                <a:cs typeface="Georgia"/>
              </a:rPr>
              <a:t>transferred </a:t>
            </a:r>
            <a:r>
              <a:rPr sz="2700" spc="-5" dirty="0">
                <a:latin typeface="Georgia"/>
                <a:cs typeface="Georgia"/>
              </a:rPr>
              <a:t>to the </a:t>
            </a:r>
            <a:r>
              <a:rPr sz="2700" dirty="0">
                <a:latin typeface="Georgia"/>
                <a:cs typeface="Georgia"/>
              </a:rPr>
              <a:t>receiver </a:t>
            </a:r>
            <a:r>
              <a:rPr sz="2700" spc="-5" dirty="0">
                <a:latin typeface="Georgia"/>
                <a:cs typeface="Georgia"/>
              </a:rPr>
              <a:t>who tunes </a:t>
            </a:r>
            <a:r>
              <a:rPr sz="2700" dirty="0">
                <a:latin typeface="Georgia"/>
                <a:cs typeface="Georgia"/>
              </a:rPr>
              <a:t>it  </a:t>
            </a:r>
            <a:r>
              <a:rPr sz="2700" spc="-5" dirty="0">
                <a:latin typeface="Georgia"/>
                <a:cs typeface="Georgia"/>
              </a:rPr>
              <a:t>up to </a:t>
            </a:r>
            <a:r>
              <a:rPr sz="2700" dirty="0">
                <a:latin typeface="Georgia"/>
                <a:cs typeface="Georgia"/>
              </a:rPr>
              <a:t>receive it. </a:t>
            </a:r>
            <a:r>
              <a:rPr sz="2700" spc="-5" dirty="0">
                <a:latin typeface="Georgia"/>
                <a:cs typeface="Georgia"/>
              </a:rPr>
              <a:t>Without </a:t>
            </a:r>
            <a:r>
              <a:rPr sz="2700" spc="-10" dirty="0">
                <a:latin typeface="Georgia"/>
                <a:cs typeface="Georgia"/>
              </a:rPr>
              <a:t>an </a:t>
            </a:r>
            <a:r>
              <a:rPr sz="2700" spc="-5" dirty="0">
                <a:latin typeface="Georgia"/>
                <a:cs typeface="Georgia"/>
              </a:rPr>
              <a:t>effective reception,</a:t>
            </a:r>
            <a:r>
              <a:rPr sz="2700" spc="-114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the</a:t>
            </a:r>
            <a:endParaRPr sz="2700">
              <a:latin typeface="Georgia"/>
              <a:cs typeface="Georgia"/>
            </a:endParaRPr>
          </a:p>
          <a:p>
            <a:pPr marL="1468120">
              <a:lnSpc>
                <a:spcPct val="100000"/>
              </a:lnSpc>
            </a:pPr>
            <a:r>
              <a:rPr sz="2700" spc="-5" dirty="0">
                <a:latin typeface="Georgia"/>
                <a:cs typeface="Georgia"/>
              </a:rPr>
              <a:t>message fizzles out </a:t>
            </a:r>
            <a:r>
              <a:rPr sz="2700" dirty="0">
                <a:latin typeface="Georgia"/>
                <a:cs typeface="Georgia"/>
              </a:rPr>
              <a:t>into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nothingness.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3857" y="412445"/>
            <a:ext cx="5330825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>
                <a:solidFill>
                  <a:srgbClr val="000000"/>
                </a:solidFill>
              </a:rPr>
              <a:t>The </a:t>
            </a:r>
            <a:r>
              <a:rPr sz="3300" spc="-5" dirty="0">
                <a:solidFill>
                  <a:srgbClr val="000000"/>
                </a:solidFill>
              </a:rPr>
              <a:t>Communication</a:t>
            </a:r>
            <a:r>
              <a:rPr sz="3300" spc="-40" dirty="0">
                <a:solidFill>
                  <a:srgbClr val="000000"/>
                </a:solidFill>
              </a:rPr>
              <a:t> </a:t>
            </a:r>
            <a:r>
              <a:rPr sz="3300" spc="-5" dirty="0">
                <a:solidFill>
                  <a:srgbClr val="000000"/>
                </a:solidFill>
              </a:rPr>
              <a:t>Process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380491" y="1466976"/>
            <a:ext cx="8314690" cy="2660015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3519804">
              <a:lnSpc>
                <a:spcPct val="100000"/>
              </a:lnSpc>
              <a:spcBef>
                <a:spcPts val="750"/>
              </a:spcBef>
            </a:pPr>
            <a:r>
              <a:rPr sz="2700" b="1" dirty="0">
                <a:latin typeface="Georgia"/>
                <a:cs typeface="Georgia"/>
              </a:rPr>
              <a:t>Decode</a:t>
            </a:r>
            <a:endParaRPr sz="2700">
              <a:latin typeface="Georgia"/>
              <a:cs typeface="Georgia"/>
            </a:endParaRPr>
          </a:p>
          <a:p>
            <a:pPr marL="287020" marR="5080" indent="-274320">
              <a:lnSpc>
                <a:spcPct val="100000"/>
              </a:lnSpc>
              <a:spcBef>
                <a:spcPts val="650"/>
              </a:spcBef>
              <a:tabLst>
                <a:tab pos="2668270" algn="l"/>
              </a:tabLst>
            </a:pPr>
            <a:r>
              <a:rPr sz="2700" dirty="0">
                <a:latin typeface="Georgia"/>
                <a:cs typeface="Georgia"/>
              </a:rPr>
              <a:t>The </a:t>
            </a:r>
            <a:r>
              <a:rPr sz="2700" spc="-5" dirty="0">
                <a:latin typeface="Georgia"/>
                <a:cs typeface="Georgia"/>
              </a:rPr>
              <a:t>sender’s </a:t>
            </a:r>
            <a:r>
              <a:rPr sz="2700" dirty="0">
                <a:latin typeface="Georgia"/>
                <a:cs typeface="Georgia"/>
              </a:rPr>
              <a:t>intention is </a:t>
            </a:r>
            <a:r>
              <a:rPr sz="2700" spc="-5" dirty="0">
                <a:latin typeface="Georgia"/>
                <a:cs typeface="Georgia"/>
              </a:rPr>
              <a:t>for the </a:t>
            </a:r>
            <a:r>
              <a:rPr sz="2700" dirty="0">
                <a:latin typeface="Georgia"/>
                <a:cs typeface="Georgia"/>
              </a:rPr>
              <a:t>receiver </a:t>
            </a:r>
            <a:r>
              <a:rPr sz="2700" spc="-5" dirty="0">
                <a:latin typeface="Georgia"/>
                <a:cs typeface="Georgia"/>
              </a:rPr>
              <a:t>to </a:t>
            </a:r>
            <a:r>
              <a:rPr sz="2700" spc="-10" dirty="0">
                <a:latin typeface="Georgia"/>
                <a:cs typeface="Georgia"/>
              </a:rPr>
              <a:t>understand 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10" dirty="0">
                <a:latin typeface="Georgia"/>
                <a:cs typeface="Georgia"/>
              </a:rPr>
              <a:t>full </a:t>
            </a:r>
            <a:r>
              <a:rPr sz="2700" spc="-5" dirty="0">
                <a:latin typeface="Georgia"/>
                <a:cs typeface="Georgia"/>
              </a:rPr>
              <a:t>the message conveyed. </a:t>
            </a:r>
            <a:r>
              <a:rPr sz="2700" dirty="0">
                <a:latin typeface="Georgia"/>
                <a:cs typeface="Georgia"/>
              </a:rPr>
              <a:t>It is in </a:t>
            </a:r>
            <a:r>
              <a:rPr sz="2700" spc="-5" dirty="0">
                <a:latin typeface="Georgia"/>
                <a:cs typeface="Georgia"/>
              </a:rPr>
              <a:t>the </a:t>
            </a:r>
            <a:r>
              <a:rPr sz="2700" dirty="0">
                <a:latin typeface="Georgia"/>
                <a:cs typeface="Georgia"/>
              </a:rPr>
              <a:t>receiver's  mind </a:t>
            </a:r>
            <a:r>
              <a:rPr sz="2700" spc="-5" dirty="0">
                <a:latin typeface="Georgia"/>
                <a:cs typeface="Georgia"/>
              </a:rPr>
              <a:t>that understanding can take place. </a:t>
            </a:r>
            <a:r>
              <a:rPr sz="2700" dirty="0">
                <a:latin typeface="Georgia"/>
                <a:cs typeface="Georgia"/>
              </a:rPr>
              <a:t>Telling is  not </a:t>
            </a:r>
            <a:r>
              <a:rPr sz="2700" spc="-5" dirty="0">
                <a:latin typeface="Georgia"/>
                <a:cs typeface="Georgia"/>
              </a:rPr>
              <a:t>sufficient communication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5" dirty="0">
                <a:latin typeface="Georgia"/>
                <a:cs typeface="Georgia"/>
              </a:rPr>
              <a:t>unless  understanding	</a:t>
            </a:r>
            <a:r>
              <a:rPr sz="2700" dirty="0">
                <a:latin typeface="Georgia"/>
                <a:cs typeface="Georgia"/>
              </a:rPr>
              <a:t>at </a:t>
            </a:r>
            <a:r>
              <a:rPr sz="2700" spc="-5" dirty="0">
                <a:latin typeface="Georgia"/>
                <a:cs typeface="Georgia"/>
              </a:rPr>
              <a:t>the other end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brought</a:t>
            </a:r>
            <a:r>
              <a:rPr sz="2700" spc="-60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about.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3857" y="412445"/>
            <a:ext cx="5330825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>
                <a:solidFill>
                  <a:srgbClr val="000000"/>
                </a:solidFill>
              </a:rPr>
              <a:t>The </a:t>
            </a:r>
            <a:r>
              <a:rPr sz="3300" spc="-5" dirty="0">
                <a:solidFill>
                  <a:srgbClr val="000000"/>
                </a:solidFill>
              </a:rPr>
              <a:t>Communication</a:t>
            </a:r>
            <a:r>
              <a:rPr sz="3300" spc="-40" dirty="0">
                <a:solidFill>
                  <a:srgbClr val="000000"/>
                </a:solidFill>
              </a:rPr>
              <a:t> </a:t>
            </a:r>
            <a:r>
              <a:rPr sz="3300" spc="-5" dirty="0">
                <a:solidFill>
                  <a:srgbClr val="000000"/>
                </a:solidFill>
              </a:rPr>
              <a:t>Process</a:t>
            </a:r>
            <a:endParaRPr sz="330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0495" marR="179705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Use</a:t>
            </a:r>
          </a:p>
          <a:p>
            <a:pPr marL="151130">
              <a:lnSpc>
                <a:spcPct val="100000"/>
              </a:lnSpc>
              <a:spcBef>
                <a:spcPts val="50"/>
              </a:spcBef>
            </a:pPr>
            <a:endParaRPr sz="3900">
              <a:latin typeface="Times New Roman"/>
              <a:cs typeface="Times New Roman"/>
            </a:endParaRPr>
          </a:p>
          <a:p>
            <a:pPr marL="247650" marR="5080" indent="-83820">
              <a:lnSpc>
                <a:spcPct val="100000"/>
              </a:lnSpc>
              <a:spcBef>
                <a:spcPts val="5"/>
              </a:spcBef>
            </a:pPr>
            <a:r>
              <a:rPr b="0" dirty="0">
                <a:latin typeface="Georgia"/>
                <a:cs typeface="Georgia"/>
              </a:rPr>
              <a:t>The </a:t>
            </a:r>
            <a:r>
              <a:rPr b="0" spc="-5" dirty="0">
                <a:latin typeface="Georgia"/>
                <a:cs typeface="Georgia"/>
              </a:rPr>
              <a:t>final step </a:t>
            </a:r>
            <a:r>
              <a:rPr b="0" dirty="0">
                <a:latin typeface="Georgia"/>
                <a:cs typeface="Georgia"/>
              </a:rPr>
              <a:t>in </a:t>
            </a:r>
            <a:r>
              <a:rPr b="0" spc="-5" dirty="0">
                <a:latin typeface="Georgia"/>
                <a:cs typeface="Georgia"/>
              </a:rPr>
              <a:t>the process </a:t>
            </a:r>
            <a:r>
              <a:rPr b="0" dirty="0">
                <a:latin typeface="Georgia"/>
                <a:cs typeface="Georgia"/>
              </a:rPr>
              <a:t>is </a:t>
            </a:r>
            <a:r>
              <a:rPr b="0" spc="-5" dirty="0">
                <a:latin typeface="Georgia"/>
                <a:cs typeface="Georgia"/>
              </a:rPr>
              <a:t>for the </a:t>
            </a:r>
            <a:r>
              <a:rPr b="0" dirty="0">
                <a:latin typeface="Georgia"/>
                <a:cs typeface="Georgia"/>
              </a:rPr>
              <a:t>receiver </a:t>
            </a:r>
            <a:r>
              <a:rPr b="0" spc="-5" dirty="0">
                <a:latin typeface="Georgia"/>
                <a:cs typeface="Georgia"/>
              </a:rPr>
              <a:t>to use  the </a:t>
            </a:r>
            <a:r>
              <a:rPr b="0" spc="-10" dirty="0">
                <a:latin typeface="Georgia"/>
                <a:cs typeface="Georgia"/>
              </a:rPr>
              <a:t>communication, </a:t>
            </a:r>
            <a:r>
              <a:rPr b="0" spc="-5" dirty="0">
                <a:latin typeface="Georgia"/>
                <a:cs typeface="Georgia"/>
              </a:rPr>
              <a:t>either by </a:t>
            </a:r>
            <a:r>
              <a:rPr b="0" dirty="0">
                <a:latin typeface="Georgia"/>
                <a:cs typeface="Georgia"/>
              </a:rPr>
              <a:t>ignoring it, </a:t>
            </a:r>
            <a:r>
              <a:rPr b="0" spc="-5" dirty="0">
                <a:latin typeface="Georgia"/>
                <a:cs typeface="Georgia"/>
              </a:rPr>
              <a:t>performing  the task </a:t>
            </a:r>
            <a:r>
              <a:rPr b="0" spc="-10" dirty="0">
                <a:latin typeface="Georgia"/>
                <a:cs typeface="Georgia"/>
              </a:rPr>
              <a:t>called </a:t>
            </a:r>
            <a:r>
              <a:rPr b="0" spc="-5" dirty="0">
                <a:latin typeface="Georgia"/>
                <a:cs typeface="Georgia"/>
              </a:rPr>
              <a:t>for, storing the information </a:t>
            </a:r>
            <a:r>
              <a:rPr b="0" spc="-10" dirty="0">
                <a:latin typeface="Georgia"/>
                <a:cs typeface="Georgia"/>
              </a:rPr>
              <a:t>or</a:t>
            </a:r>
            <a:r>
              <a:rPr b="0" spc="-5" dirty="0">
                <a:latin typeface="Georgia"/>
                <a:cs typeface="Georgia"/>
              </a:rPr>
              <a:t> doing</a:t>
            </a:r>
          </a:p>
          <a:p>
            <a:pPr marL="2559685">
              <a:lnSpc>
                <a:spcPct val="100000"/>
              </a:lnSpc>
            </a:pPr>
            <a:r>
              <a:rPr b="0" spc="-5" dirty="0">
                <a:latin typeface="Georgia"/>
                <a:cs typeface="Georgia"/>
              </a:rPr>
              <a:t>otherwise, </a:t>
            </a:r>
            <a:r>
              <a:rPr b="0" dirty="0">
                <a:latin typeface="Georgia"/>
                <a:cs typeface="Georgia"/>
              </a:rPr>
              <a:t>as</a:t>
            </a:r>
            <a:r>
              <a:rPr b="0" spc="-60" dirty="0">
                <a:latin typeface="Georgia"/>
                <a:cs typeface="Georgia"/>
              </a:rPr>
              <a:t> </a:t>
            </a:r>
            <a:r>
              <a:rPr b="0" spc="-5" dirty="0">
                <a:latin typeface="Georgia"/>
                <a:cs typeface="Georgia"/>
              </a:rPr>
              <a:t>directed.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7238" y="412445"/>
            <a:ext cx="3042285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>
                <a:solidFill>
                  <a:srgbClr val="000000"/>
                </a:solidFill>
              </a:rPr>
              <a:t>The </a:t>
            </a:r>
            <a:r>
              <a:rPr sz="3300" spc="-5" dirty="0">
                <a:solidFill>
                  <a:srgbClr val="000000"/>
                </a:solidFill>
              </a:rPr>
              <a:t>Rule of</a:t>
            </a:r>
            <a:r>
              <a:rPr sz="3300" spc="-60" dirty="0">
                <a:solidFill>
                  <a:srgbClr val="000000"/>
                </a:solidFill>
              </a:rPr>
              <a:t> </a:t>
            </a:r>
            <a:r>
              <a:rPr sz="3300" spc="-5" dirty="0">
                <a:solidFill>
                  <a:srgbClr val="000000"/>
                </a:solidFill>
              </a:rPr>
              <a:t>Five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380491" y="1462785"/>
            <a:ext cx="8021955" cy="3106420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78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The </a:t>
            </a:r>
            <a:r>
              <a:rPr sz="2700" spc="-5" dirty="0">
                <a:latin typeface="Georgia"/>
                <a:cs typeface="Georgia"/>
              </a:rPr>
              <a:t>entire set of five receiver</a:t>
            </a:r>
            <a:r>
              <a:rPr sz="2700" spc="-8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steps:</a:t>
            </a:r>
            <a:endParaRPr sz="2700">
              <a:latin typeface="Georgia"/>
              <a:cs typeface="Georgia"/>
            </a:endParaRPr>
          </a:p>
          <a:p>
            <a:pPr marL="1155700" marR="5654675">
              <a:lnSpc>
                <a:spcPct val="120100"/>
              </a:lnSpc>
              <a:spcBef>
                <a:spcPts val="20"/>
              </a:spcBef>
            </a:pPr>
            <a:r>
              <a:rPr sz="1800" spc="-5" dirty="0">
                <a:latin typeface="Georgia"/>
                <a:cs typeface="Georgia"/>
              </a:rPr>
              <a:t>Receive  Underst</a:t>
            </a:r>
            <a:r>
              <a:rPr sz="1800" spc="5" dirty="0">
                <a:latin typeface="Georgia"/>
                <a:cs typeface="Georgia"/>
              </a:rPr>
              <a:t>a</a:t>
            </a:r>
            <a:r>
              <a:rPr sz="1800" dirty="0">
                <a:latin typeface="Georgia"/>
                <a:cs typeface="Georgia"/>
              </a:rPr>
              <a:t>nd  </a:t>
            </a:r>
            <a:r>
              <a:rPr sz="1800" spc="-5" dirty="0">
                <a:latin typeface="Georgia"/>
                <a:cs typeface="Georgia"/>
              </a:rPr>
              <a:t>Accept</a:t>
            </a:r>
            <a:endParaRPr sz="1800">
              <a:latin typeface="Georgia"/>
              <a:cs typeface="Georgia"/>
            </a:endParaRPr>
          </a:p>
          <a:p>
            <a:pPr marL="1155700" marR="5897880">
              <a:lnSpc>
                <a:spcPct val="120000"/>
              </a:lnSpc>
            </a:pPr>
            <a:r>
              <a:rPr sz="1800" spc="-5" dirty="0">
                <a:latin typeface="Georgia"/>
                <a:cs typeface="Georgia"/>
              </a:rPr>
              <a:t>Use  F</a:t>
            </a:r>
            <a:r>
              <a:rPr sz="1800" spc="5" dirty="0">
                <a:latin typeface="Georgia"/>
                <a:cs typeface="Georgia"/>
              </a:rPr>
              <a:t>e</a:t>
            </a:r>
            <a:r>
              <a:rPr sz="1800" dirty="0">
                <a:latin typeface="Georgia"/>
                <a:cs typeface="Georgia"/>
              </a:rPr>
              <a:t>e</a:t>
            </a:r>
            <a:r>
              <a:rPr sz="1800" spc="-5" dirty="0">
                <a:latin typeface="Georgia"/>
                <a:cs typeface="Georgia"/>
              </a:rPr>
              <a:t>dback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00">
              <a:latin typeface="Times New Roman"/>
              <a:cs typeface="Times New Roman"/>
            </a:endParaRPr>
          </a:p>
          <a:p>
            <a:pPr marL="1384300" marR="5080" indent="-228600">
              <a:lnSpc>
                <a:spcPct val="100000"/>
              </a:lnSpc>
            </a:pPr>
            <a:r>
              <a:rPr sz="1800" spc="-5" dirty="0">
                <a:latin typeface="Georgia"/>
                <a:cs typeface="Georgia"/>
              </a:rPr>
              <a:t>If the communication successfully undergoes these five steps </a:t>
            </a:r>
            <a:r>
              <a:rPr sz="1800" dirty="0">
                <a:latin typeface="Georgia"/>
                <a:cs typeface="Georgia"/>
              </a:rPr>
              <a:t>with a  </a:t>
            </a:r>
            <a:r>
              <a:rPr sz="1800" spc="-5" dirty="0">
                <a:latin typeface="Georgia"/>
                <a:cs typeface="Georgia"/>
              </a:rPr>
              <a:t>receiver, the communication can be </a:t>
            </a:r>
            <a:r>
              <a:rPr sz="1800" dirty="0">
                <a:latin typeface="Georgia"/>
                <a:cs typeface="Georgia"/>
              </a:rPr>
              <a:t>said </a:t>
            </a:r>
            <a:r>
              <a:rPr sz="1800" spc="-5" dirty="0">
                <a:latin typeface="Georgia"/>
                <a:cs typeface="Georgia"/>
              </a:rPr>
              <a:t>to be</a:t>
            </a:r>
            <a:r>
              <a:rPr sz="1800" spc="55" dirty="0">
                <a:latin typeface="Georgia"/>
                <a:cs typeface="Georgia"/>
              </a:rPr>
              <a:t> </a:t>
            </a:r>
            <a:r>
              <a:rPr sz="1800" spc="-5" dirty="0">
                <a:latin typeface="Georgia"/>
                <a:cs typeface="Georgia"/>
              </a:rPr>
              <a:t>successful.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3604" y="412445"/>
            <a:ext cx="4792980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solidFill>
                  <a:srgbClr val="000000"/>
                </a:solidFill>
              </a:rPr>
              <a:t>Two-way</a:t>
            </a:r>
            <a:r>
              <a:rPr sz="3300" spc="-40" dirty="0">
                <a:solidFill>
                  <a:srgbClr val="000000"/>
                </a:solidFill>
              </a:rPr>
              <a:t> </a:t>
            </a:r>
            <a:r>
              <a:rPr sz="3300" spc="-5" dirty="0">
                <a:solidFill>
                  <a:srgbClr val="000000"/>
                </a:solidFill>
              </a:rPr>
              <a:t>Communication</a:t>
            </a:r>
            <a:endParaRPr sz="3300"/>
          </a:p>
        </p:txBody>
      </p:sp>
      <p:sp>
        <p:nvSpPr>
          <p:cNvPr id="3" name="object 3"/>
          <p:cNvSpPr/>
          <p:nvPr/>
        </p:nvSpPr>
        <p:spPr>
          <a:xfrm>
            <a:off x="1905000" y="1905000"/>
            <a:ext cx="5715000" cy="28928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74394" y="5206441"/>
            <a:ext cx="549719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Georgia"/>
                <a:cs typeface="Georgia"/>
              </a:rPr>
              <a:t>The </a:t>
            </a:r>
            <a:r>
              <a:rPr sz="2000" spc="-5" dirty="0">
                <a:latin typeface="Georgia"/>
                <a:cs typeface="Georgia"/>
              </a:rPr>
              <a:t>two-way flow </a:t>
            </a:r>
            <a:r>
              <a:rPr sz="2000" dirty="0">
                <a:latin typeface="Georgia"/>
                <a:cs typeface="Georgia"/>
              </a:rPr>
              <a:t>of </a:t>
            </a:r>
            <a:r>
              <a:rPr sz="2000" spc="-5" dirty="0">
                <a:latin typeface="Georgia"/>
                <a:cs typeface="Georgia"/>
              </a:rPr>
              <a:t>information </a:t>
            </a:r>
            <a:r>
              <a:rPr sz="2000" dirty="0">
                <a:latin typeface="Georgia"/>
                <a:cs typeface="Georgia"/>
              </a:rPr>
              <a:t>is </a:t>
            </a:r>
            <a:r>
              <a:rPr sz="2000" spc="-5" dirty="0">
                <a:latin typeface="Georgia"/>
                <a:cs typeface="Georgia"/>
              </a:rPr>
              <a:t>referred </a:t>
            </a:r>
            <a:r>
              <a:rPr sz="2000" dirty="0">
                <a:latin typeface="Georgia"/>
                <a:cs typeface="Georgia"/>
              </a:rPr>
              <a:t>to</a:t>
            </a:r>
            <a:r>
              <a:rPr sz="2000" spc="-20" dirty="0">
                <a:latin typeface="Georgia"/>
                <a:cs typeface="Georgia"/>
              </a:rPr>
              <a:t> </a:t>
            </a:r>
            <a:r>
              <a:rPr sz="2000" dirty="0">
                <a:latin typeface="Georgia"/>
                <a:cs typeface="Georgia"/>
              </a:rPr>
              <a:t>as</a:t>
            </a:r>
            <a:endParaRPr sz="20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Georgia"/>
                <a:cs typeface="Georgia"/>
              </a:rPr>
              <a:t>feedback loop </a:t>
            </a:r>
            <a:r>
              <a:rPr sz="2000" dirty="0">
                <a:latin typeface="Georgia"/>
                <a:cs typeface="Georgia"/>
              </a:rPr>
              <a:t>and </a:t>
            </a:r>
            <a:r>
              <a:rPr sz="2000" spc="-5" dirty="0">
                <a:latin typeface="Georgia"/>
                <a:cs typeface="Georgia"/>
              </a:rPr>
              <a:t>communication</a:t>
            </a:r>
            <a:r>
              <a:rPr sz="2000" spc="-30" dirty="0">
                <a:latin typeface="Georgia"/>
                <a:cs typeface="Georgia"/>
              </a:rPr>
              <a:t> </a:t>
            </a:r>
            <a:r>
              <a:rPr sz="2000" spc="-5" dirty="0">
                <a:latin typeface="Georgia"/>
                <a:cs typeface="Georgia"/>
              </a:rPr>
              <a:t>loop.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33166" y="412445"/>
            <a:ext cx="2672080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solidFill>
                  <a:srgbClr val="000000"/>
                </a:solidFill>
              </a:rPr>
              <a:t>Other</a:t>
            </a:r>
            <a:r>
              <a:rPr sz="3300" spc="-80" dirty="0">
                <a:solidFill>
                  <a:srgbClr val="000000"/>
                </a:solidFill>
              </a:rPr>
              <a:t> </a:t>
            </a:r>
            <a:r>
              <a:rPr sz="3300" spc="-5" dirty="0">
                <a:solidFill>
                  <a:srgbClr val="000000"/>
                </a:solidFill>
              </a:rPr>
              <a:t>benefits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380491" y="2001139"/>
            <a:ext cx="7848600" cy="183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marR="5080" indent="-5156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AutoNum type="arabicParenR"/>
              <a:tabLst>
                <a:tab pos="527685" algn="l"/>
                <a:tab pos="528320" algn="l"/>
              </a:tabLst>
            </a:pPr>
            <a:r>
              <a:rPr sz="2700" spc="-10" dirty="0">
                <a:latin typeface="Georgia"/>
                <a:cs typeface="Georgia"/>
              </a:rPr>
              <a:t>Frustration </a:t>
            </a:r>
            <a:r>
              <a:rPr sz="2700" dirty="0">
                <a:latin typeface="Georgia"/>
                <a:cs typeface="Georgia"/>
              </a:rPr>
              <a:t>is reduced and </a:t>
            </a:r>
            <a:r>
              <a:rPr sz="2700" spc="-10" dirty="0">
                <a:latin typeface="Georgia"/>
                <a:cs typeface="Georgia"/>
              </a:rPr>
              <a:t>favorable </a:t>
            </a:r>
            <a:r>
              <a:rPr sz="2700" spc="-5" dirty="0">
                <a:latin typeface="Georgia"/>
                <a:cs typeface="Georgia"/>
              </a:rPr>
              <a:t>feelings </a:t>
            </a:r>
            <a:r>
              <a:rPr sz="2700" dirty="0">
                <a:latin typeface="Georgia"/>
                <a:cs typeface="Georgia"/>
              </a:rPr>
              <a:t>are  </a:t>
            </a:r>
            <a:r>
              <a:rPr sz="2700" spc="-10" dirty="0">
                <a:latin typeface="Georgia"/>
                <a:cs typeface="Georgia"/>
              </a:rPr>
              <a:t>usually </a:t>
            </a:r>
            <a:r>
              <a:rPr sz="2700" spc="-5" dirty="0">
                <a:latin typeface="Georgia"/>
                <a:cs typeface="Georgia"/>
              </a:rPr>
              <a:t>generated.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D16248"/>
              </a:buClr>
              <a:buFont typeface="Georgia"/>
              <a:buAutoNum type="arabicParenR"/>
            </a:pPr>
            <a:endParaRPr sz="3900">
              <a:latin typeface="Times New Roman"/>
              <a:cs typeface="Times New Roman"/>
            </a:endParaRPr>
          </a:p>
          <a:p>
            <a:pPr marL="527685" indent="-515620">
              <a:lnSpc>
                <a:spcPct val="100000"/>
              </a:lnSpc>
              <a:buClr>
                <a:srgbClr val="D16248"/>
              </a:buClr>
              <a:buSzPct val="85185"/>
              <a:buAutoNum type="arabicParenR"/>
              <a:tabLst>
                <a:tab pos="527685" algn="l"/>
                <a:tab pos="528320" algn="l"/>
              </a:tabLst>
            </a:pPr>
            <a:r>
              <a:rPr sz="2700" spc="-5" dirty="0">
                <a:latin typeface="Georgia"/>
                <a:cs typeface="Georgia"/>
              </a:rPr>
              <a:t>Accuracy of work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much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enhanced.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38657" y="459689"/>
            <a:ext cx="7860665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5" dirty="0">
                <a:solidFill>
                  <a:srgbClr val="000000"/>
                </a:solidFill>
              </a:rPr>
              <a:t>Difficulties caused by two-way</a:t>
            </a:r>
            <a:r>
              <a:rPr sz="3000" spc="-45" dirty="0">
                <a:solidFill>
                  <a:srgbClr val="000000"/>
                </a:solidFill>
              </a:rPr>
              <a:t> </a:t>
            </a:r>
            <a:r>
              <a:rPr sz="3000" spc="-5" dirty="0">
                <a:solidFill>
                  <a:srgbClr val="000000"/>
                </a:solidFill>
              </a:rPr>
              <a:t>communication</a:t>
            </a:r>
            <a:endParaRPr sz="3000"/>
          </a:p>
        </p:txBody>
      </p:sp>
      <p:sp>
        <p:nvSpPr>
          <p:cNvPr id="3" name="object 3"/>
          <p:cNvSpPr txBox="1"/>
          <p:nvPr/>
        </p:nvSpPr>
        <p:spPr>
          <a:xfrm>
            <a:off x="380491" y="1735582"/>
            <a:ext cx="8245475" cy="3071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27685" marR="628650" indent="-5156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AutoNum type="arabicPeriod"/>
              <a:tabLst>
                <a:tab pos="527685" algn="l"/>
                <a:tab pos="528320" algn="l"/>
              </a:tabLst>
            </a:pPr>
            <a:r>
              <a:rPr sz="2700" dirty="0">
                <a:latin typeface="Georgia"/>
                <a:cs typeface="Georgia"/>
              </a:rPr>
              <a:t>Two </a:t>
            </a:r>
            <a:r>
              <a:rPr sz="2700" spc="-5" dirty="0">
                <a:latin typeface="Georgia"/>
                <a:cs typeface="Georgia"/>
              </a:rPr>
              <a:t>people </a:t>
            </a:r>
            <a:r>
              <a:rPr sz="2700" dirty="0">
                <a:latin typeface="Georgia"/>
                <a:cs typeface="Georgia"/>
              </a:rPr>
              <a:t>may </a:t>
            </a:r>
            <a:r>
              <a:rPr sz="2700" spc="-5" dirty="0">
                <a:latin typeface="Georgia"/>
                <a:cs typeface="Georgia"/>
              </a:rPr>
              <a:t>strongly disagree about some  </a:t>
            </a:r>
            <a:r>
              <a:rPr sz="2700" dirty="0">
                <a:latin typeface="Georgia"/>
                <a:cs typeface="Georgia"/>
              </a:rPr>
              <a:t>item, </a:t>
            </a:r>
            <a:r>
              <a:rPr sz="2700" spc="-5" dirty="0">
                <a:latin typeface="Georgia"/>
                <a:cs typeface="Georgia"/>
              </a:rPr>
              <a:t>but may not realize until they established  two-way</a:t>
            </a:r>
            <a:r>
              <a:rPr sz="2700" spc="-25" dirty="0">
                <a:latin typeface="Georgia"/>
                <a:cs typeface="Georgia"/>
              </a:rPr>
              <a:t> </a:t>
            </a:r>
            <a:r>
              <a:rPr sz="2700" spc="-10" dirty="0">
                <a:latin typeface="Georgia"/>
                <a:cs typeface="Georgia"/>
              </a:rPr>
              <a:t>communications.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D16248"/>
              </a:buClr>
              <a:buFont typeface="Georgia"/>
              <a:buAutoNum type="arabicPeriod"/>
            </a:pPr>
            <a:endParaRPr sz="3900">
              <a:latin typeface="Times New Roman"/>
              <a:cs typeface="Times New Roman"/>
            </a:endParaRPr>
          </a:p>
          <a:p>
            <a:pPr marL="527685" marR="5080" indent="-515620">
              <a:lnSpc>
                <a:spcPct val="100000"/>
              </a:lnSpc>
              <a:buClr>
                <a:srgbClr val="D16248"/>
              </a:buClr>
              <a:buSzPct val="85185"/>
              <a:buAutoNum type="arabicPeriod"/>
              <a:tabLst>
                <a:tab pos="527685" algn="l"/>
                <a:tab pos="528320" algn="l"/>
              </a:tabLst>
            </a:pPr>
            <a:r>
              <a:rPr sz="2700" spc="-5" dirty="0">
                <a:latin typeface="Georgia"/>
                <a:cs typeface="Georgia"/>
              </a:rPr>
              <a:t>Cognitive dissonance takes place when people  </a:t>
            </a:r>
            <a:r>
              <a:rPr sz="2700" dirty="0">
                <a:latin typeface="Georgia"/>
                <a:cs typeface="Georgia"/>
              </a:rPr>
              <a:t>receive </a:t>
            </a:r>
            <a:r>
              <a:rPr sz="2700" spc="-5" dirty="0">
                <a:latin typeface="Georgia"/>
                <a:cs typeface="Georgia"/>
              </a:rPr>
              <a:t>information which </a:t>
            </a:r>
            <a:r>
              <a:rPr sz="2700" dirty="0">
                <a:latin typeface="Georgia"/>
                <a:cs typeface="Georgia"/>
              </a:rPr>
              <a:t>is incompatible </a:t>
            </a:r>
            <a:r>
              <a:rPr sz="2700" spc="-5" dirty="0">
                <a:latin typeface="Georgia"/>
                <a:cs typeface="Georgia"/>
              </a:rPr>
              <a:t>with  their value systems or other information they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have.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3999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0491" y="1013205"/>
            <a:ext cx="8114665" cy="34829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209550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Communication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10" dirty="0">
                <a:latin typeface="Georgia"/>
                <a:cs typeface="Georgia"/>
              </a:rPr>
              <a:t>an </a:t>
            </a:r>
            <a:r>
              <a:rPr sz="2700" spc="-5" dirty="0">
                <a:latin typeface="Georgia"/>
                <a:cs typeface="Georgia"/>
              </a:rPr>
              <a:t>organization </a:t>
            </a:r>
            <a:r>
              <a:rPr sz="2700" dirty="0">
                <a:latin typeface="Georgia"/>
                <a:cs typeface="Georgia"/>
              </a:rPr>
              <a:t>is important in  </a:t>
            </a:r>
            <a:r>
              <a:rPr sz="2700" spc="-5" dirty="0">
                <a:latin typeface="Georgia"/>
                <a:cs typeface="Georgia"/>
              </a:rPr>
              <a:t>bringing about coordination, understanding </a:t>
            </a:r>
            <a:r>
              <a:rPr sz="2700" dirty="0">
                <a:latin typeface="Georgia"/>
                <a:cs typeface="Georgia"/>
              </a:rPr>
              <a:t>and  </a:t>
            </a:r>
            <a:r>
              <a:rPr sz="2700" spc="-5" dirty="0">
                <a:latin typeface="Georgia"/>
                <a:cs typeface="Georgia"/>
              </a:rPr>
              <a:t>unity </a:t>
            </a:r>
            <a:r>
              <a:rPr sz="2700" dirty="0">
                <a:latin typeface="Georgia"/>
                <a:cs typeface="Georgia"/>
              </a:rPr>
              <a:t>in </a:t>
            </a:r>
            <a:r>
              <a:rPr sz="2700" spc="-5" dirty="0">
                <a:latin typeface="Georgia"/>
                <a:cs typeface="Georgia"/>
              </a:rPr>
              <a:t>the overall strife to </a:t>
            </a:r>
            <a:r>
              <a:rPr sz="2700" dirty="0">
                <a:latin typeface="Georgia"/>
                <a:cs typeface="Georgia"/>
              </a:rPr>
              <a:t>attain </a:t>
            </a:r>
            <a:r>
              <a:rPr sz="2700" spc="-10" dirty="0">
                <a:latin typeface="Georgia"/>
                <a:cs typeface="Georgia"/>
              </a:rPr>
              <a:t>organizational  </a:t>
            </a:r>
            <a:r>
              <a:rPr sz="2700" spc="-5" dirty="0">
                <a:latin typeface="Georgia"/>
                <a:cs typeface="Georgia"/>
              </a:rPr>
              <a:t>objectives.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D16248"/>
              </a:buClr>
              <a:buFont typeface="Wingdings 2"/>
              <a:buChar char=""/>
            </a:pPr>
            <a:endParaRPr sz="3900">
              <a:latin typeface="Times New Roman"/>
              <a:cs typeface="Times New Roman"/>
            </a:endParaRPr>
          </a:p>
          <a:p>
            <a:pPr marL="287020" marR="5080" indent="-274320">
              <a:lnSpc>
                <a:spcPct val="100000"/>
              </a:lnSpc>
              <a:spcBef>
                <a:spcPts val="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There are </a:t>
            </a:r>
            <a:r>
              <a:rPr sz="2700" spc="-5" dirty="0">
                <a:latin typeface="Georgia"/>
                <a:cs typeface="Georgia"/>
              </a:rPr>
              <a:t>various </a:t>
            </a:r>
            <a:r>
              <a:rPr sz="2700" dirty="0">
                <a:latin typeface="Georgia"/>
                <a:cs typeface="Georgia"/>
              </a:rPr>
              <a:t>means </a:t>
            </a:r>
            <a:r>
              <a:rPr sz="2700" spc="-5" dirty="0">
                <a:latin typeface="Georgia"/>
                <a:cs typeface="Georgia"/>
              </a:rPr>
              <a:t>by which </a:t>
            </a:r>
            <a:r>
              <a:rPr sz="2700" spc="-10" dirty="0">
                <a:latin typeface="Georgia"/>
                <a:cs typeface="Georgia"/>
              </a:rPr>
              <a:t>messages </a:t>
            </a:r>
            <a:r>
              <a:rPr sz="2700" dirty="0">
                <a:latin typeface="Georgia"/>
                <a:cs typeface="Georgia"/>
              </a:rPr>
              <a:t>may</a:t>
            </a:r>
            <a:r>
              <a:rPr sz="2700" spc="-9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be  transmitted such </a:t>
            </a:r>
            <a:r>
              <a:rPr sz="2700" dirty="0">
                <a:latin typeface="Georgia"/>
                <a:cs typeface="Georgia"/>
              </a:rPr>
              <a:t>as </a:t>
            </a:r>
            <a:r>
              <a:rPr sz="2700" spc="-5" dirty="0">
                <a:latin typeface="Georgia"/>
                <a:cs typeface="Georgia"/>
              </a:rPr>
              <a:t>words, pictures,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body  languages.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0491" y="973582"/>
            <a:ext cx="8267065" cy="38944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401955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  <a:tab pos="1202055" algn="l"/>
              </a:tabLst>
            </a:pPr>
            <a:r>
              <a:rPr sz="2700" spc="-5" dirty="0">
                <a:latin typeface="Georgia"/>
                <a:cs typeface="Georgia"/>
              </a:rPr>
              <a:t>Each	manager </a:t>
            </a:r>
            <a:r>
              <a:rPr sz="2700" spc="-10" dirty="0">
                <a:latin typeface="Georgia"/>
                <a:cs typeface="Georgia"/>
              </a:rPr>
              <a:t>has </a:t>
            </a:r>
            <a:r>
              <a:rPr sz="2700" dirty="0">
                <a:latin typeface="Georgia"/>
                <a:cs typeface="Georgia"/>
              </a:rPr>
              <a:t>a number </a:t>
            </a:r>
            <a:r>
              <a:rPr sz="2700" spc="-5" dirty="0">
                <a:latin typeface="Georgia"/>
                <a:cs typeface="Georgia"/>
              </a:rPr>
              <a:t>of relationships with  other individuals </a:t>
            </a:r>
            <a:r>
              <a:rPr sz="2700" dirty="0">
                <a:latin typeface="Georgia"/>
                <a:cs typeface="Georgia"/>
              </a:rPr>
              <a:t>within </a:t>
            </a:r>
            <a:r>
              <a:rPr sz="2700" spc="-5" dirty="0">
                <a:latin typeface="Georgia"/>
                <a:cs typeface="Georgia"/>
              </a:rPr>
              <a:t>his area of</a:t>
            </a:r>
            <a:r>
              <a:rPr sz="2700" spc="-7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responsibility.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D16248"/>
              </a:buClr>
              <a:buFont typeface="Wingdings 2"/>
              <a:buChar char=""/>
            </a:pPr>
            <a:endParaRPr sz="3900">
              <a:latin typeface="Times New Roman"/>
              <a:cs typeface="Times New Roman"/>
            </a:endParaRPr>
          </a:p>
          <a:p>
            <a:pPr marL="287020" marR="5080" indent="-274320">
              <a:lnSpc>
                <a:spcPct val="100000"/>
              </a:lnSpc>
              <a:spcBef>
                <a:spcPts val="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Methods have been to developed to </a:t>
            </a:r>
            <a:r>
              <a:rPr sz="2700" dirty="0">
                <a:latin typeface="Georgia"/>
                <a:cs typeface="Georgia"/>
              </a:rPr>
              <a:t>improve </a:t>
            </a:r>
            <a:r>
              <a:rPr sz="2700" spc="-5" dirty="0">
                <a:latin typeface="Georgia"/>
                <a:cs typeface="Georgia"/>
              </a:rPr>
              <a:t>upward  </a:t>
            </a:r>
            <a:r>
              <a:rPr sz="2700" spc="-10" dirty="0">
                <a:latin typeface="Georgia"/>
                <a:cs typeface="Georgia"/>
              </a:rPr>
              <a:t>communication </a:t>
            </a:r>
            <a:r>
              <a:rPr sz="2700" spc="-5" dirty="0">
                <a:latin typeface="Georgia"/>
                <a:cs typeface="Georgia"/>
              </a:rPr>
              <a:t>such </a:t>
            </a:r>
            <a:r>
              <a:rPr sz="2700" dirty="0">
                <a:latin typeface="Georgia"/>
                <a:cs typeface="Georgia"/>
              </a:rPr>
              <a:t>as </a:t>
            </a:r>
            <a:r>
              <a:rPr sz="2700" spc="-5" dirty="0">
                <a:latin typeface="Georgia"/>
                <a:cs typeface="Georgia"/>
              </a:rPr>
              <a:t>counseling, grievance  systems, </a:t>
            </a:r>
            <a:r>
              <a:rPr sz="2700" spc="-10" dirty="0">
                <a:latin typeface="Georgia"/>
                <a:cs typeface="Georgia"/>
              </a:rPr>
              <a:t>consultative </a:t>
            </a:r>
            <a:r>
              <a:rPr sz="2700" spc="-5" dirty="0">
                <a:latin typeface="Georgia"/>
                <a:cs typeface="Georgia"/>
              </a:rPr>
              <a:t>supervision, </a:t>
            </a:r>
            <a:r>
              <a:rPr sz="2700" dirty="0">
                <a:latin typeface="Georgia"/>
                <a:cs typeface="Georgia"/>
              </a:rPr>
              <a:t>meetings,  </a:t>
            </a:r>
            <a:r>
              <a:rPr sz="2700" spc="-5" dirty="0">
                <a:latin typeface="Georgia"/>
                <a:cs typeface="Georgia"/>
              </a:rPr>
              <a:t>suggestion systems, opinion surveys, participation </a:t>
            </a:r>
            <a:r>
              <a:rPr sz="2700" dirty="0">
                <a:latin typeface="Georgia"/>
                <a:cs typeface="Georgia"/>
              </a:rPr>
              <a:t>in  </a:t>
            </a:r>
            <a:r>
              <a:rPr sz="2700" spc="-5" dirty="0">
                <a:latin typeface="Georgia"/>
                <a:cs typeface="Georgia"/>
              </a:rPr>
              <a:t>the </a:t>
            </a:r>
            <a:r>
              <a:rPr sz="2700" spc="-10" dirty="0">
                <a:latin typeface="Georgia"/>
                <a:cs typeface="Georgia"/>
              </a:rPr>
              <a:t>social </a:t>
            </a:r>
            <a:r>
              <a:rPr sz="2700" spc="-5" dirty="0">
                <a:latin typeface="Georgia"/>
                <a:cs typeface="Georgia"/>
              </a:rPr>
              <a:t>groups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encouragement of employee  letters, among</a:t>
            </a:r>
            <a:r>
              <a:rPr sz="2700" spc="-3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others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7320" y="412445"/>
            <a:ext cx="4763135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>
                <a:solidFill>
                  <a:srgbClr val="000000"/>
                </a:solidFill>
                <a:latin typeface="Times New Roman"/>
                <a:cs typeface="Times New Roman"/>
              </a:rPr>
              <a:t>A Model of</a:t>
            </a:r>
            <a:r>
              <a:rPr sz="3300" spc="-229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3300" spc="-5" dirty="0">
                <a:solidFill>
                  <a:srgbClr val="000000"/>
                </a:solidFill>
                <a:latin typeface="Times New Roman"/>
                <a:cs typeface="Times New Roman"/>
              </a:rPr>
              <a:t>Communication</a:t>
            </a:r>
            <a:endParaRPr sz="33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0491" y="2043810"/>
            <a:ext cx="7963534" cy="1836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It is </a:t>
            </a:r>
            <a:r>
              <a:rPr sz="2700" spc="-5" dirty="0">
                <a:latin typeface="Georgia"/>
                <a:cs typeface="Georgia"/>
              </a:rPr>
              <a:t>the transfer of information and understanding  from one person to</a:t>
            </a:r>
            <a:r>
              <a:rPr sz="2700" spc="-5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another.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D16248"/>
              </a:buClr>
              <a:buFont typeface="Wingdings 2"/>
              <a:buChar char=""/>
            </a:pPr>
            <a:endParaRPr sz="390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It </a:t>
            </a:r>
            <a:r>
              <a:rPr sz="2700" spc="-5" dirty="0">
                <a:latin typeface="Georgia"/>
                <a:cs typeface="Georgia"/>
              </a:rPr>
              <a:t>involves two people </a:t>
            </a:r>
            <a:r>
              <a:rPr sz="2700" dirty="0">
                <a:latin typeface="Georgia"/>
                <a:cs typeface="Georgia"/>
              </a:rPr>
              <a:t>– a </a:t>
            </a:r>
            <a:r>
              <a:rPr sz="2700" spc="-10" dirty="0">
                <a:latin typeface="Georgia"/>
                <a:cs typeface="Georgia"/>
              </a:rPr>
              <a:t>sender </a:t>
            </a:r>
            <a:r>
              <a:rPr sz="2700" dirty="0">
                <a:latin typeface="Georgia"/>
                <a:cs typeface="Georgia"/>
              </a:rPr>
              <a:t>and a</a:t>
            </a:r>
            <a:r>
              <a:rPr sz="2700" spc="-5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receiver.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6592" y="412445"/>
            <a:ext cx="5747385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spc="-5" dirty="0">
                <a:solidFill>
                  <a:srgbClr val="000000"/>
                </a:solidFill>
              </a:rPr>
              <a:t>Importance of Communication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380491" y="1549653"/>
            <a:ext cx="8241665" cy="2660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Organizations will fail without</a:t>
            </a:r>
            <a:r>
              <a:rPr sz="2700" spc="-40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communication.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D16248"/>
              </a:buClr>
              <a:buFont typeface="Wingdings 2"/>
              <a:buChar char=""/>
            </a:pPr>
            <a:endParaRPr sz="3900">
              <a:latin typeface="Times New Roman"/>
              <a:cs typeface="Times New Roman"/>
            </a:endParaRPr>
          </a:p>
          <a:p>
            <a:pPr marL="287020" marR="5080" indent="-274320">
              <a:lnSpc>
                <a:spcPct val="100000"/>
              </a:lnSpc>
              <a:spcBef>
                <a:spcPts val="5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Coordination and cooperation become </a:t>
            </a:r>
            <a:r>
              <a:rPr sz="2700" dirty="0">
                <a:latin typeface="Georgia"/>
                <a:cs typeface="Georgia"/>
              </a:rPr>
              <a:t>impossible if  </a:t>
            </a:r>
            <a:r>
              <a:rPr sz="2700" spc="-5" dirty="0">
                <a:latin typeface="Georgia"/>
                <a:cs typeface="Georgia"/>
              </a:rPr>
              <a:t>people cannot </a:t>
            </a:r>
            <a:r>
              <a:rPr sz="2700" spc="-10" dirty="0">
                <a:latin typeface="Georgia"/>
                <a:cs typeface="Georgia"/>
              </a:rPr>
              <a:t>communicate </a:t>
            </a:r>
            <a:r>
              <a:rPr sz="2700" spc="-5" dirty="0">
                <a:latin typeface="Georgia"/>
                <a:cs typeface="Georgia"/>
              </a:rPr>
              <a:t>their </a:t>
            </a:r>
            <a:r>
              <a:rPr sz="2700" dirty="0">
                <a:latin typeface="Georgia"/>
                <a:cs typeface="Georgia"/>
              </a:rPr>
              <a:t>needs and </a:t>
            </a:r>
            <a:r>
              <a:rPr sz="2700" spc="-5" dirty="0">
                <a:latin typeface="Georgia"/>
                <a:cs typeface="Georgia"/>
              </a:rPr>
              <a:t>feelings  to others. Every </a:t>
            </a:r>
            <a:r>
              <a:rPr sz="2700" dirty="0">
                <a:latin typeface="Georgia"/>
                <a:cs typeface="Georgia"/>
              </a:rPr>
              <a:t>act </a:t>
            </a:r>
            <a:r>
              <a:rPr sz="2700" spc="-5" dirty="0">
                <a:latin typeface="Georgia"/>
                <a:cs typeface="Georgia"/>
              </a:rPr>
              <a:t>of </a:t>
            </a:r>
            <a:r>
              <a:rPr sz="2700" spc="-10" dirty="0">
                <a:latin typeface="Georgia"/>
                <a:cs typeface="Georgia"/>
              </a:rPr>
              <a:t>communication </a:t>
            </a:r>
            <a:r>
              <a:rPr sz="2700" spc="-5" dirty="0">
                <a:latin typeface="Georgia"/>
                <a:cs typeface="Georgia"/>
              </a:rPr>
              <a:t>influences the  organization one </a:t>
            </a:r>
            <a:r>
              <a:rPr sz="2700" spc="-10" dirty="0">
                <a:latin typeface="Georgia"/>
                <a:cs typeface="Georgia"/>
              </a:rPr>
              <a:t>way </a:t>
            </a:r>
            <a:r>
              <a:rPr sz="2700" spc="-5" dirty="0">
                <a:latin typeface="Georgia"/>
                <a:cs typeface="Georgia"/>
              </a:rPr>
              <a:t>or</a:t>
            </a:r>
            <a:r>
              <a:rPr sz="2700" spc="-4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another.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0491" y="631901"/>
            <a:ext cx="8183245" cy="430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345440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spc="-5" dirty="0">
                <a:latin typeface="Georgia"/>
                <a:cs typeface="Georgia"/>
              </a:rPr>
              <a:t>Management ideas will remain armchair thoughts  until </a:t>
            </a:r>
            <a:r>
              <a:rPr sz="2700" dirty="0">
                <a:latin typeface="Georgia"/>
                <a:cs typeface="Georgia"/>
              </a:rPr>
              <a:t>a </a:t>
            </a:r>
            <a:r>
              <a:rPr sz="2700" spc="-5" dirty="0">
                <a:latin typeface="Georgia"/>
                <a:cs typeface="Georgia"/>
              </a:rPr>
              <a:t>manager puts them </a:t>
            </a:r>
            <a:r>
              <a:rPr sz="2700" dirty="0">
                <a:latin typeface="Georgia"/>
                <a:cs typeface="Georgia"/>
              </a:rPr>
              <a:t>into </a:t>
            </a:r>
            <a:r>
              <a:rPr sz="2700" spc="-5" dirty="0">
                <a:latin typeface="Georgia"/>
                <a:cs typeface="Georgia"/>
              </a:rPr>
              <a:t>effect through  </a:t>
            </a:r>
            <a:r>
              <a:rPr sz="2700" spc="-10" dirty="0">
                <a:latin typeface="Georgia"/>
                <a:cs typeface="Georgia"/>
              </a:rPr>
              <a:t>communication.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Clr>
                <a:srgbClr val="D16248"/>
              </a:buClr>
              <a:buFont typeface="Wingdings 2"/>
              <a:buChar char=""/>
            </a:pPr>
            <a:endParaRPr sz="3900">
              <a:latin typeface="Times New Roman"/>
              <a:cs typeface="Times New Roman"/>
            </a:endParaRPr>
          </a:p>
          <a:p>
            <a:pPr marL="287020" marR="5080" indent="-274320">
              <a:lnSpc>
                <a:spcPct val="100000"/>
              </a:lnSpc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The </a:t>
            </a:r>
            <a:r>
              <a:rPr sz="2700" spc="-5" dirty="0">
                <a:latin typeface="Georgia"/>
                <a:cs typeface="Georgia"/>
              </a:rPr>
              <a:t>best plans </a:t>
            </a:r>
            <a:r>
              <a:rPr sz="2700" dirty="0">
                <a:latin typeface="Georgia"/>
                <a:cs typeface="Georgia"/>
              </a:rPr>
              <a:t>are </a:t>
            </a:r>
            <a:r>
              <a:rPr sz="2700" spc="-5" dirty="0">
                <a:latin typeface="Georgia"/>
                <a:cs typeface="Georgia"/>
              </a:rPr>
              <a:t>worthless unless properly  </a:t>
            </a:r>
            <a:r>
              <a:rPr sz="2700" spc="-10" dirty="0">
                <a:latin typeface="Georgia"/>
                <a:cs typeface="Georgia"/>
              </a:rPr>
              <a:t>communicated </a:t>
            </a:r>
            <a:r>
              <a:rPr sz="2700" spc="-5" dirty="0">
                <a:latin typeface="Georgia"/>
                <a:cs typeface="Georgia"/>
              </a:rPr>
              <a:t>for </a:t>
            </a:r>
            <a:r>
              <a:rPr sz="2700" dirty="0">
                <a:latin typeface="Georgia"/>
                <a:cs typeface="Georgia"/>
              </a:rPr>
              <a:t>implementation. When  </a:t>
            </a:r>
            <a:r>
              <a:rPr sz="2700" spc="-10" dirty="0">
                <a:latin typeface="Georgia"/>
                <a:cs typeface="Georgia"/>
              </a:rPr>
              <a:t>communication </a:t>
            </a:r>
            <a:r>
              <a:rPr sz="2700" dirty="0">
                <a:latin typeface="Georgia"/>
                <a:cs typeface="Georgia"/>
              </a:rPr>
              <a:t>is </a:t>
            </a:r>
            <a:r>
              <a:rPr sz="2700" spc="-5" dirty="0">
                <a:latin typeface="Georgia"/>
                <a:cs typeface="Georgia"/>
              </a:rPr>
              <a:t>effective, </a:t>
            </a:r>
            <a:r>
              <a:rPr sz="2700" dirty="0">
                <a:latin typeface="Georgia"/>
                <a:cs typeface="Georgia"/>
              </a:rPr>
              <a:t>it tends </a:t>
            </a:r>
            <a:r>
              <a:rPr sz="2700" spc="-5" dirty="0">
                <a:latin typeface="Georgia"/>
                <a:cs typeface="Georgia"/>
              </a:rPr>
              <a:t>to encourage  better performance </a:t>
            </a:r>
            <a:r>
              <a:rPr sz="2700" dirty="0">
                <a:latin typeface="Georgia"/>
                <a:cs typeface="Georgia"/>
              </a:rPr>
              <a:t>and </a:t>
            </a:r>
            <a:r>
              <a:rPr sz="2700" spc="-5" dirty="0">
                <a:latin typeface="Georgia"/>
                <a:cs typeface="Georgia"/>
              </a:rPr>
              <a:t>generate </a:t>
            </a:r>
            <a:r>
              <a:rPr sz="2700" dirty="0">
                <a:latin typeface="Georgia"/>
                <a:cs typeface="Georgia"/>
              </a:rPr>
              <a:t>job </a:t>
            </a:r>
            <a:r>
              <a:rPr sz="2700" spc="-5" dirty="0">
                <a:latin typeface="Georgia"/>
                <a:cs typeface="Georgia"/>
              </a:rPr>
              <a:t>satisfaction  </a:t>
            </a:r>
            <a:r>
              <a:rPr sz="2700" spc="-10" dirty="0">
                <a:latin typeface="Georgia"/>
                <a:cs typeface="Georgia"/>
              </a:rPr>
              <a:t>because </a:t>
            </a:r>
            <a:r>
              <a:rPr sz="2700" spc="-5" dirty="0">
                <a:latin typeface="Georgia"/>
                <a:cs typeface="Georgia"/>
              </a:rPr>
              <a:t>people will understand their </a:t>
            </a:r>
            <a:r>
              <a:rPr sz="2700" dirty="0">
                <a:latin typeface="Georgia"/>
                <a:cs typeface="Georgia"/>
              </a:rPr>
              <a:t>jobs </a:t>
            </a:r>
            <a:r>
              <a:rPr sz="2700" spc="-5" dirty="0">
                <a:latin typeface="Georgia"/>
                <a:cs typeface="Georgia"/>
              </a:rPr>
              <a:t>better </a:t>
            </a:r>
            <a:r>
              <a:rPr sz="2700" dirty="0">
                <a:latin typeface="Georgia"/>
                <a:cs typeface="Georgia"/>
              </a:rPr>
              <a:t>and  </a:t>
            </a:r>
            <a:r>
              <a:rPr sz="2700" spc="-5" dirty="0">
                <a:latin typeface="Georgia"/>
                <a:cs typeface="Georgia"/>
              </a:rPr>
              <a:t>feel more </a:t>
            </a:r>
            <a:r>
              <a:rPr sz="2700" dirty="0">
                <a:latin typeface="Georgia"/>
                <a:cs typeface="Georgia"/>
              </a:rPr>
              <a:t>involved in</a:t>
            </a:r>
            <a:r>
              <a:rPr sz="2700" spc="-65" dirty="0">
                <a:latin typeface="Georgia"/>
                <a:cs typeface="Georgia"/>
              </a:rPr>
              <a:t> </a:t>
            </a:r>
            <a:r>
              <a:rPr sz="2700" spc="-5" dirty="0">
                <a:latin typeface="Georgia"/>
                <a:cs typeface="Georgia"/>
              </a:rPr>
              <a:t>them.</a:t>
            </a:r>
            <a:endParaRPr sz="27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3857" y="412445"/>
            <a:ext cx="5330825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>
                <a:solidFill>
                  <a:srgbClr val="000000"/>
                </a:solidFill>
              </a:rPr>
              <a:t>The </a:t>
            </a:r>
            <a:r>
              <a:rPr sz="3300" spc="-5" dirty="0">
                <a:solidFill>
                  <a:srgbClr val="000000"/>
                </a:solidFill>
              </a:rPr>
              <a:t>Communication</a:t>
            </a:r>
            <a:r>
              <a:rPr sz="3300" spc="-40" dirty="0">
                <a:solidFill>
                  <a:srgbClr val="000000"/>
                </a:solidFill>
              </a:rPr>
              <a:t> </a:t>
            </a:r>
            <a:r>
              <a:rPr sz="3300" spc="-5" dirty="0">
                <a:solidFill>
                  <a:srgbClr val="000000"/>
                </a:solidFill>
              </a:rPr>
              <a:t>Process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380491" y="1241805"/>
            <a:ext cx="6973570" cy="4051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7020" marR="5080" indent="-274320">
              <a:lnSpc>
                <a:spcPct val="100000"/>
              </a:lnSpc>
              <a:spcBef>
                <a:spcPts val="100"/>
              </a:spcBef>
              <a:buClr>
                <a:srgbClr val="D16248"/>
              </a:buClr>
              <a:buSzPct val="85185"/>
              <a:buFont typeface="Wingdings 2"/>
              <a:buChar char=""/>
              <a:tabLst>
                <a:tab pos="287020" algn="l"/>
              </a:tabLst>
            </a:pPr>
            <a:r>
              <a:rPr sz="2700" dirty="0">
                <a:latin typeface="Georgia"/>
                <a:cs typeface="Georgia"/>
              </a:rPr>
              <a:t>It is </a:t>
            </a:r>
            <a:r>
              <a:rPr sz="2700" spc="-5" dirty="0">
                <a:latin typeface="Georgia"/>
                <a:cs typeface="Georgia"/>
              </a:rPr>
              <a:t>the </a:t>
            </a:r>
            <a:r>
              <a:rPr sz="2700" dirty="0">
                <a:latin typeface="Georgia"/>
                <a:cs typeface="Georgia"/>
              </a:rPr>
              <a:t>method </a:t>
            </a:r>
            <a:r>
              <a:rPr sz="2700" spc="-5" dirty="0">
                <a:latin typeface="Georgia"/>
                <a:cs typeface="Georgia"/>
              </a:rPr>
              <a:t>by which </a:t>
            </a:r>
            <a:r>
              <a:rPr sz="2700" dirty="0">
                <a:latin typeface="Georgia"/>
                <a:cs typeface="Georgia"/>
              </a:rPr>
              <a:t>a </a:t>
            </a:r>
            <a:r>
              <a:rPr sz="2700" spc="-5" dirty="0">
                <a:latin typeface="Georgia"/>
                <a:cs typeface="Georgia"/>
              </a:rPr>
              <a:t>sender </a:t>
            </a:r>
            <a:r>
              <a:rPr sz="2700" dirty="0">
                <a:latin typeface="Georgia"/>
                <a:cs typeface="Georgia"/>
              </a:rPr>
              <a:t>reaches</a:t>
            </a:r>
            <a:r>
              <a:rPr sz="2700" spc="-125" dirty="0">
                <a:latin typeface="Georgia"/>
                <a:cs typeface="Georgia"/>
              </a:rPr>
              <a:t> </a:t>
            </a:r>
            <a:r>
              <a:rPr sz="2700" dirty="0">
                <a:latin typeface="Georgia"/>
                <a:cs typeface="Georgia"/>
              </a:rPr>
              <a:t>a  </a:t>
            </a:r>
            <a:r>
              <a:rPr sz="2700" spc="-5" dirty="0">
                <a:latin typeface="Georgia"/>
                <a:cs typeface="Georgia"/>
              </a:rPr>
              <a:t>receiver.</a:t>
            </a:r>
            <a:endParaRPr sz="27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har char=""/>
            </a:pPr>
            <a:endParaRPr sz="3950">
              <a:latin typeface="Times New Roman"/>
              <a:cs typeface="Times New Roman"/>
            </a:endParaRPr>
          </a:p>
          <a:p>
            <a:pPr marL="287020" indent="-274320">
              <a:lnSpc>
                <a:spcPct val="100000"/>
              </a:lnSpc>
              <a:buClr>
                <a:srgbClr val="D16248"/>
              </a:buClr>
              <a:buSzPct val="83928"/>
              <a:buFont typeface="Wingdings 2"/>
              <a:buChar char=""/>
              <a:tabLst>
                <a:tab pos="287020" algn="l"/>
              </a:tabLst>
            </a:pPr>
            <a:r>
              <a:rPr sz="2800" spc="-5" dirty="0">
                <a:latin typeface="Georgia"/>
                <a:cs typeface="Georgia"/>
              </a:rPr>
              <a:t>This Process requires six </a:t>
            </a:r>
            <a:r>
              <a:rPr sz="2800" spc="-10" dirty="0">
                <a:latin typeface="Georgia"/>
                <a:cs typeface="Georgia"/>
              </a:rPr>
              <a:t>steps</a:t>
            </a:r>
            <a:r>
              <a:rPr sz="2800" spc="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:</a:t>
            </a:r>
            <a:endParaRPr sz="2800">
              <a:latin typeface="Georgia"/>
              <a:cs typeface="Georgia"/>
            </a:endParaRPr>
          </a:p>
          <a:p>
            <a:pPr marL="835660" lvl="1" indent="-229235">
              <a:lnSpc>
                <a:spcPct val="100000"/>
              </a:lnSpc>
              <a:spcBef>
                <a:spcPts val="590"/>
              </a:spcBef>
              <a:buClr>
                <a:srgbClr val="8BACAD"/>
              </a:buClr>
              <a:buSzPct val="75000"/>
              <a:buFont typeface="Wingdings"/>
              <a:buChar char=""/>
              <a:tabLst>
                <a:tab pos="836294" algn="l"/>
              </a:tabLst>
            </a:pPr>
            <a:r>
              <a:rPr sz="2400" spc="-5" dirty="0">
                <a:latin typeface="Georgia"/>
                <a:cs typeface="Georgia"/>
              </a:rPr>
              <a:t>Develop </a:t>
            </a:r>
            <a:r>
              <a:rPr sz="2400" dirty="0">
                <a:latin typeface="Georgia"/>
                <a:cs typeface="Georgia"/>
              </a:rPr>
              <a:t>an</a:t>
            </a:r>
            <a:r>
              <a:rPr sz="2400" spc="-1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Idea</a:t>
            </a:r>
            <a:endParaRPr sz="2400">
              <a:latin typeface="Georgia"/>
              <a:cs typeface="Georgia"/>
            </a:endParaRPr>
          </a:p>
          <a:p>
            <a:pPr marL="835660" lvl="1" indent="-229235">
              <a:lnSpc>
                <a:spcPct val="100000"/>
              </a:lnSpc>
              <a:spcBef>
                <a:spcPts val="580"/>
              </a:spcBef>
              <a:buClr>
                <a:srgbClr val="8BACAD"/>
              </a:buClr>
              <a:buSzPct val="75000"/>
              <a:buFont typeface="Wingdings"/>
              <a:buChar char=""/>
              <a:tabLst>
                <a:tab pos="836294" algn="l"/>
              </a:tabLst>
            </a:pPr>
            <a:r>
              <a:rPr sz="2400" spc="-5" dirty="0">
                <a:latin typeface="Georgia"/>
                <a:cs typeface="Georgia"/>
              </a:rPr>
              <a:t>Encode</a:t>
            </a:r>
            <a:endParaRPr sz="2400">
              <a:latin typeface="Georgia"/>
              <a:cs typeface="Georgia"/>
            </a:endParaRPr>
          </a:p>
          <a:p>
            <a:pPr marL="835660" lvl="1" indent="-229235">
              <a:lnSpc>
                <a:spcPct val="100000"/>
              </a:lnSpc>
              <a:spcBef>
                <a:spcPts val="575"/>
              </a:spcBef>
              <a:buClr>
                <a:srgbClr val="8BACAD"/>
              </a:buClr>
              <a:buSzPct val="75000"/>
              <a:buFont typeface="Wingdings"/>
              <a:buChar char=""/>
              <a:tabLst>
                <a:tab pos="836294" algn="l"/>
              </a:tabLst>
            </a:pPr>
            <a:r>
              <a:rPr sz="2400" dirty="0">
                <a:latin typeface="Georgia"/>
                <a:cs typeface="Georgia"/>
              </a:rPr>
              <a:t>Transmit</a:t>
            </a:r>
            <a:endParaRPr sz="2400">
              <a:latin typeface="Georgia"/>
              <a:cs typeface="Georgia"/>
            </a:endParaRPr>
          </a:p>
          <a:p>
            <a:pPr marL="835660" lvl="1" indent="-229235">
              <a:lnSpc>
                <a:spcPct val="100000"/>
              </a:lnSpc>
              <a:spcBef>
                <a:spcPts val="575"/>
              </a:spcBef>
              <a:buClr>
                <a:srgbClr val="8BACAD"/>
              </a:buClr>
              <a:buSzPct val="75000"/>
              <a:buFont typeface="Wingdings"/>
              <a:buChar char=""/>
              <a:tabLst>
                <a:tab pos="836294" algn="l"/>
              </a:tabLst>
            </a:pPr>
            <a:r>
              <a:rPr sz="2400" dirty="0">
                <a:latin typeface="Georgia"/>
                <a:cs typeface="Georgia"/>
              </a:rPr>
              <a:t>Receive</a:t>
            </a:r>
            <a:endParaRPr sz="2400">
              <a:latin typeface="Georgia"/>
              <a:cs typeface="Georgia"/>
            </a:endParaRPr>
          </a:p>
          <a:p>
            <a:pPr marL="835660" lvl="1" indent="-229235">
              <a:lnSpc>
                <a:spcPct val="100000"/>
              </a:lnSpc>
              <a:spcBef>
                <a:spcPts val="580"/>
              </a:spcBef>
              <a:buClr>
                <a:srgbClr val="8BACAD"/>
              </a:buClr>
              <a:buSzPct val="75000"/>
              <a:buFont typeface="Wingdings"/>
              <a:buChar char=""/>
              <a:tabLst>
                <a:tab pos="836294" algn="l"/>
              </a:tabLst>
            </a:pPr>
            <a:r>
              <a:rPr sz="2400" spc="-5" dirty="0">
                <a:latin typeface="Georgia"/>
                <a:cs typeface="Georgia"/>
              </a:rPr>
              <a:t>Decode</a:t>
            </a:r>
            <a:endParaRPr sz="2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03857" y="412445"/>
            <a:ext cx="5330825" cy="52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300" dirty="0">
                <a:solidFill>
                  <a:srgbClr val="000000"/>
                </a:solidFill>
              </a:rPr>
              <a:t>The </a:t>
            </a:r>
            <a:r>
              <a:rPr sz="3300" spc="-5" dirty="0">
                <a:solidFill>
                  <a:srgbClr val="000000"/>
                </a:solidFill>
              </a:rPr>
              <a:t>Communication</a:t>
            </a:r>
            <a:r>
              <a:rPr sz="3300" spc="-40" dirty="0">
                <a:solidFill>
                  <a:srgbClr val="000000"/>
                </a:solidFill>
              </a:rPr>
              <a:t> </a:t>
            </a:r>
            <a:r>
              <a:rPr sz="3300" spc="-5" dirty="0">
                <a:solidFill>
                  <a:srgbClr val="000000"/>
                </a:solidFill>
              </a:rPr>
              <a:t>Process</a:t>
            </a:r>
            <a:endParaRPr sz="3300"/>
          </a:p>
        </p:txBody>
      </p:sp>
      <p:sp>
        <p:nvSpPr>
          <p:cNvPr id="3" name="object 3"/>
          <p:cNvSpPr txBox="1"/>
          <p:nvPr/>
        </p:nvSpPr>
        <p:spPr>
          <a:xfrm>
            <a:off x="2654554" y="1546605"/>
            <a:ext cx="37973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Georgia"/>
                <a:cs typeface="Georgia"/>
              </a:rPr>
              <a:t>Develop an</a:t>
            </a:r>
            <a:r>
              <a:rPr sz="3600" b="1" spc="-114" dirty="0">
                <a:latin typeface="Georgia"/>
                <a:cs typeface="Georgia"/>
              </a:rPr>
              <a:t> </a:t>
            </a:r>
            <a:r>
              <a:rPr sz="3600" b="1" dirty="0">
                <a:latin typeface="Georgia"/>
                <a:cs typeface="Georgia"/>
              </a:rPr>
              <a:t>Idea</a:t>
            </a:r>
            <a:endParaRPr sz="36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3831" y="2814954"/>
            <a:ext cx="797687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3679" marR="5080" indent="-220979" algn="just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Georgia"/>
                <a:cs typeface="Georgia"/>
              </a:rPr>
              <a:t>The </a:t>
            </a:r>
            <a:r>
              <a:rPr sz="1800" spc="-5" dirty="0">
                <a:latin typeface="Georgia"/>
                <a:cs typeface="Georgia"/>
              </a:rPr>
              <a:t>first </a:t>
            </a:r>
            <a:r>
              <a:rPr sz="1800" dirty="0">
                <a:latin typeface="Georgia"/>
                <a:cs typeface="Georgia"/>
              </a:rPr>
              <a:t>step is </a:t>
            </a:r>
            <a:r>
              <a:rPr sz="1800" spc="-5" dirty="0">
                <a:latin typeface="Georgia"/>
                <a:cs typeface="Georgia"/>
              </a:rPr>
              <a:t>to develop </a:t>
            </a:r>
            <a:r>
              <a:rPr sz="1800" dirty="0">
                <a:latin typeface="Georgia"/>
                <a:cs typeface="Georgia"/>
              </a:rPr>
              <a:t>an idea </a:t>
            </a:r>
            <a:r>
              <a:rPr sz="1800" spc="-5" dirty="0">
                <a:latin typeface="Georgia"/>
                <a:cs typeface="Georgia"/>
              </a:rPr>
              <a:t>or thoughts that the </a:t>
            </a:r>
            <a:r>
              <a:rPr sz="1800" dirty="0">
                <a:latin typeface="Georgia"/>
                <a:cs typeface="Georgia"/>
              </a:rPr>
              <a:t>sender wishes </a:t>
            </a:r>
            <a:r>
              <a:rPr sz="1800" spc="-5" dirty="0">
                <a:latin typeface="Georgia"/>
                <a:cs typeface="Georgia"/>
              </a:rPr>
              <a:t>to covey.  Unless there </a:t>
            </a:r>
            <a:r>
              <a:rPr sz="1800" dirty="0">
                <a:latin typeface="Georgia"/>
                <a:cs typeface="Georgia"/>
              </a:rPr>
              <a:t>is a </a:t>
            </a:r>
            <a:r>
              <a:rPr sz="1800" spc="-5" dirty="0">
                <a:latin typeface="Georgia"/>
                <a:cs typeface="Georgia"/>
              </a:rPr>
              <a:t>worthwhile message to transmit, </a:t>
            </a:r>
            <a:r>
              <a:rPr sz="1800" dirty="0">
                <a:latin typeface="Georgia"/>
                <a:cs typeface="Georgia"/>
              </a:rPr>
              <a:t>all </a:t>
            </a:r>
            <a:r>
              <a:rPr sz="1800" spc="-5" dirty="0">
                <a:latin typeface="Georgia"/>
                <a:cs typeface="Georgia"/>
              </a:rPr>
              <a:t>other steps </a:t>
            </a:r>
            <a:r>
              <a:rPr sz="1800" dirty="0">
                <a:latin typeface="Georgia"/>
                <a:cs typeface="Georgia"/>
              </a:rPr>
              <a:t>will </a:t>
            </a:r>
            <a:r>
              <a:rPr sz="1800" spc="-5" dirty="0">
                <a:latin typeface="Georgia"/>
                <a:cs typeface="Georgia"/>
              </a:rPr>
              <a:t>become  useless.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639</Words>
  <Application>Microsoft Office PowerPoint</Application>
  <PresentationFormat>On-screen Show (4:3)</PresentationFormat>
  <Paragraphs>69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Calibri</vt:lpstr>
      <vt:lpstr>Georgia</vt:lpstr>
      <vt:lpstr>Times New Roman</vt:lpstr>
      <vt:lpstr>Wingdings</vt:lpstr>
      <vt:lpstr>Wingdings 2</vt:lpstr>
      <vt:lpstr>Office Theme</vt:lpstr>
      <vt:lpstr>Interpersonal and  Organizational</vt:lpstr>
      <vt:lpstr>PowerPoint Presentation</vt:lpstr>
      <vt:lpstr>PowerPoint Presentation</vt:lpstr>
      <vt:lpstr>PowerPoint Presentation</vt:lpstr>
      <vt:lpstr>A Model of Communication</vt:lpstr>
      <vt:lpstr>Importance of Communication</vt:lpstr>
      <vt:lpstr>PowerPoint Presentation</vt:lpstr>
      <vt:lpstr>The Communication Process</vt:lpstr>
      <vt:lpstr>The Communication Process</vt:lpstr>
      <vt:lpstr>The Communication Process</vt:lpstr>
      <vt:lpstr>The Communication Process</vt:lpstr>
      <vt:lpstr>The Communication Process</vt:lpstr>
      <vt:lpstr>The Communication Process</vt:lpstr>
      <vt:lpstr>The Communication Process</vt:lpstr>
      <vt:lpstr>The Rule of Five</vt:lpstr>
      <vt:lpstr>Two-way Communication</vt:lpstr>
      <vt:lpstr>Other benefits</vt:lpstr>
      <vt:lpstr>Difficulties caused by two-way communication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Interpersonal and  Organizational</dc:title>
  <dc:creator>clara clara</dc:creator>
  <cp:lastModifiedBy>clara clara</cp:lastModifiedBy>
  <cp:revision>1</cp:revision>
  <dcterms:created xsi:type="dcterms:W3CDTF">2020-06-22T05:46:54Z</dcterms:created>
  <dcterms:modified xsi:type="dcterms:W3CDTF">2020-06-22T05:49:51Z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2014-03-31T00:00:00Z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2020-06-22T00:00:00Z</vt:filetime>
  </property>
</Properties>
</file>