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15200" y="1066800"/>
            <a:ext cx="0" cy="4495800"/>
          </a:xfrm>
          <a:custGeom>
            <a:avLst/>
            <a:gdLst/>
            <a:ahLst/>
            <a:cxnLst/>
            <a:rect l="l" t="t" r="r" b="b"/>
            <a:pathLst>
              <a:path h="4495800">
                <a:moveTo>
                  <a:pt x="0" y="0"/>
                </a:moveTo>
                <a:lnTo>
                  <a:pt x="0" y="449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93507" y="2993135"/>
            <a:ext cx="201168" cy="201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061959" y="2993135"/>
            <a:ext cx="201168" cy="201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76971" y="2993135"/>
            <a:ext cx="201168" cy="201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493507" y="3276600"/>
            <a:ext cx="201168" cy="201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061959" y="3276600"/>
            <a:ext cx="201168" cy="201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776971" y="3276600"/>
            <a:ext cx="201168" cy="201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345423" y="3276600"/>
            <a:ext cx="201168" cy="2011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493507" y="3560064"/>
            <a:ext cx="201168" cy="2026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76971" y="3560064"/>
            <a:ext cx="201168" cy="2026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345423" y="3560064"/>
            <a:ext cx="201168" cy="2026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061959" y="3560064"/>
            <a:ext cx="201168" cy="2026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630411" y="3560064"/>
            <a:ext cx="201168" cy="2026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493507" y="3843528"/>
            <a:ext cx="201168" cy="2026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061959" y="3843528"/>
            <a:ext cx="201168" cy="2026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776971" y="3843528"/>
            <a:ext cx="201168" cy="2026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345423" y="3843528"/>
            <a:ext cx="201168" cy="2026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493507" y="4126991"/>
            <a:ext cx="201168" cy="2042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76971" y="4126991"/>
            <a:ext cx="201168" cy="204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061959" y="4126991"/>
            <a:ext cx="201168" cy="2042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345423" y="4126991"/>
            <a:ext cx="201168" cy="2042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630411" y="4126991"/>
            <a:ext cx="201168" cy="2042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493507" y="4411979"/>
            <a:ext cx="201168" cy="20116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8061959" y="4411979"/>
            <a:ext cx="201168" cy="20116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776971" y="4411979"/>
            <a:ext cx="201168" cy="20116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8345423" y="4411979"/>
            <a:ext cx="201168" cy="20116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493507" y="4695444"/>
            <a:ext cx="201168" cy="20269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776971" y="4695444"/>
            <a:ext cx="201168" cy="2026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061959" y="4695444"/>
            <a:ext cx="201168" cy="20269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776971" y="4980432"/>
            <a:ext cx="201168" cy="20116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45423" y="4695444"/>
            <a:ext cx="201168" cy="20269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345423" y="4980432"/>
            <a:ext cx="201168" cy="20116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304800" y="28194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81452" y="1860930"/>
            <a:ext cx="4181094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8E0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8E0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2155063"/>
            <a:ext cx="3880485" cy="3614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03775" y="2155063"/>
            <a:ext cx="3591559" cy="3648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8E0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62900" y="15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3400" y="152400"/>
            <a:ext cx="120396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21040" y="152400"/>
            <a:ext cx="120395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490204" y="152400"/>
            <a:ext cx="118872" cy="120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153400" y="320040"/>
            <a:ext cx="120396" cy="120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321040" y="320040"/>
            <a:ext cx="120395" cy="1203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490204" y="320040"/>
            <a:ext cx="118872" cy="1203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57843" y="320040"/>
            <a:ext cx="120396" cy="1203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153400" y="487680"/>
            <a:ext cx="120396" cy="120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321040" y="487680"/>
            <a:ext cx="120395" cy="120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490204" y="487680"/>
            <a:ext cx="118872" cy="1203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657843" y="487680"/>
            <a:ext cx="120396" cy="120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825483" y="487680"/>
            <a:ext cx="120396" cy="120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153400" y="656844"/>
            <a:ext cx="120396" cy="1188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321040" y="656844"/>
            <a:ext cx="120395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490204" y="656844"/>
            <a:ext cx="118872" cy="1188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657843" y="656844"/>
            <a:ext cx="120396" cy="1188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153400" y="824483"/>
            <a:ext cx="120396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321040" y="824483"/>
            <a:ext cx="120395" cy="1188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490204" y="824483"/>
            <a:ext cx="118872" cy="11887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657843" y="824483"/>
            <a:ext cx="120396" cy="1188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825483" y="824483"/>
            <a:ext cx="120396" cy="11887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153400" y="992124"/>
            <a:ext cx="120396" cy="1203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8321040" y="992124"/>
            <a:ext cx="120395" cy="1203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90204" y="992124"/>
            <a:ext cx="118872" cy="1203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8657843" y="992124"/>
            <a:ext cx="120396" cy="1203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153400" y="1159763"/>
            <a:ext cx="120396" cy="1203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8321040" y="1159763"/>
            <a:ext cx="120395" cy="1203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490204" y="1159763"/>
            <a:ext cx="118872" cy="1203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321040" y="1327403"/>
            <a:ext cx="120395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657843" y="1159763"/>
            <a:ext cx="120396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657843" y="1327403"/>
            <a:ext cx="120396" cy="1203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611504"/>
            <a:ext cx="8072119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8E0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891" y="1863293"/>
            <a:ext cx="8332216" cy="4362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86.jp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10" Type="http://schemas.openxmlformats.org/officeDocument/2006/relationships/image" Target="../media/image95.jpg"/><Relationship Id="rId4" Type="http://schemas.openxmlformats.org/officeDocument/2006/relationships/image" Target="../media/image89.png"/><Relationship Id="rId9" Type="http://schemas.openxmlformats.org/officeDocument/2006/relationships/image" Target="../media/image9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81452" y="1860930"/>
            <a:ext cx="2905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7B1201"/>
                </a:solidFill>
                <a:latin typeface="Arial"/>
                <a:cs typeface="Arial"/>
              </a:rPr>
              <a:t>Employee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912186"/>
            <a:ext cx="703834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7B1201"/>
                </a:solidFill>
                <a:latin typeface="Arial"/>
                <a:cs typeface="Arial"/>
              </a:rPr>
              <a:t>Training </a:t>
            </a:r>
            <a:r>
              <a:rPr sz="4800" b="1" dirty="0">
                <a:solidFill>
                  <a:srgbClr val="7B1201"/>
                </a:solidFill>
                <a:latin typeface="Arial"/>
                <a:cs typeface="Arial"/>
              </a:rPr>
              <a:t>&amp;</a:t>
            </a:r>
            <a:r>
              <a:rPr sz="4800" b="1" spc="5" dirty="0">
                <a:solidFill>
                  <a:srgbClr val="7B1201"/>
                </a:solidFill>
                <a:latin typeface="Arial"/>
                <a:cs typeface="Arial"/>
              </a:rPr>
              <a:t> </a:t>
            </a:r>
            <a:r>
              <a:rPr sz="4800" b="1" spc="-5" dirty="0">
                <a:solidFill>
                  <a:srgbClr val="7B1201"/>
                </a:solidFill>
                <a:latin typeface="Arial"/>
                <a:cs typeface="Arial"/>
              </a:rPr>
              <a:t>Development</a:t>
            </a:r>
            <a:endParaRPr sz="4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733798"/>
            <a:ext cx="73152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7593" y="661617"/>
            <a:ext cx="6715475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24002"/>
            <a:ext cx="6731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3. Create learning</a:t>
            </a:r>
            <a:r>
              <a:rPr sz="3600" spc="20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environment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74065" y="1257681"/>
            <a:ext cx="7791450" cy="563943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b="1" spc="-5" dirty="0">
                <a:latin typeface="Arial"/>
                <a:cs typeface="Arial"/>
              </a:rPr>
              <a:t>Learning requires </a:t>
            </a:r>
            <a:r>
              <a:rPr sz="2400" b="1" dirty="0">
                <a:latin typeface="Arial"/>
                <a:cs typeface="Arial"/>
              </a:rPr>
              <a:t>effective </a:t>
            </a:r>
            <a:r>
              <a:rPr sz="2400" b="1" spc="-5" dirty="0">
                <a:latin typeface="Arial"/>
                <a:cs typeface="Arial"/>
              </a:rPr>
              <a:t>practice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sessions</a:t>
            </a:r>
            <a:endParaRPr sz="2400">
              <a:latin typeface="Arial"/>
              <a:cs typeface="Arial"/>
            </a:endParaRPr>
          </a:p>
          <a:p>
            <a:pPr marL="704215" indent="-347980">
              <a:lnSpc>
                <a:spcPct val="100000"/>
              </a:lnSpc>
              <a:spcBef>
                <a:spcPts val="290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400" b="1" spc="-5" dirty="0">
                <a:latin typeface="Arial"/>
                <a:cs typeface="Arial"/>
              </a:rPr>
              <a:t>Provide </a:t>
            </a:r>
            <a:r>
              <a:rPr sz="2400" b="1" dirty="0">
                <a:latin typeface="Arial"/>
                <a:cs typeface="Arial"/>
              </a:rPr>
              <a:t>sufficient practice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time</a:t>
            </a:r>
            <a:endParaRPr sz="2400">
              <a:latin typeface="Arial"/>
              <a:cs typeface="Arial"/>
            </a:endParaRPr>
          </a:p>
          <a:p>
            <a:pPr marL="704215" indent="-347980">
              <a:lnSpc>
                <a:spcPct val="100000"/>
              </a:lnSpc>
              <a:spcBef>
                <a:spcPts val="285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400" b="1" spc="-5" dirty="0">
                <a:latin typeface="Arial"/>
                <a:cs typeface="Arial"/>
              </a:rPr>
              <a:t>Distribute </a:t>
            </a:r>
            <a:r>
              <a:rPr sz="2400" b="1" dirty="0">
                <a:latin typeface="Arial"/>
                <a:cs typeface="Arial"/>
              </a:rPr>
              <a:t>practice </a:t>
            </a:r>
            <a:r>
              <a:rPr sz="2400" b="1" spc="-5" dirty="0">
                <a:latin typeface="Arial"/>
                <a:cs typeface="Arial"/>
              </a:rPr>
              <a:t>sessions over </a:t>
            </a:r>
            <a:r>
              <a:rPr sz="2400" b="1" dirty="0">
                <a:latin typeface="Arial"/>
                <a:cs typeface="Arial"/>
              </a:rPr>
              <a:t>multiple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days</a:t>
            </a:r>
            <a:endParaRPr sz="2400">
              <a:latin typeface="Arial"/>
              <a:cs typeface="Arial"/>
            </a:endParaRPr>
          </a:p>
          <a:p>
            <a:pPr marL="704215" indent="-347980">
              <a:lnSpc>
                <a:spcPct val="100000"/>
              </a:lnSpc>
              <a:spcBef>
                <a:spcPts val="290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400" b="1" spc="-5" dirty="0">
                <a:latin typeface="Arial"/>
                <a:cs typeface="Arial"/>
              </a:rPr>
              <a:t>Allow </a:t>
            </a:r>
            <a:r>
              <a:rPr sz="2400" b="1" dirty="0">
                <a:latin typeface="Arial"/>
                <a:cs typeface="Arial"/>
              </a:rPr>
              <a:t>time </a:t>
            </a:r>
            <a:r>
              <a:rPr sz="2400" b="1" spc="-5" dirty="0">
                <a:latin typeface="Arial"/>
                <a:cs typeface="Arial"/>
              </a:rPr>
              <a:t>for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overlearning</a:t>
            </a:r>
            <a:endParaRPr sz="2400">
              <a:latin typeface="Arial"/>
              <a:cs typeface="Arial"/>
            </a:endParaRPr>
          </a:p>
          <a:p>
            <a:pPr marL="150495">
              <a:lnSpc>
                <a:spcPct val="100000"/>
              </a:lnSpc>
              <a:spcBef>
                <a:spcPts val="2295"/>
              </a:spcBef>
            </a:pPr>
            <a:r>
              <a:rPr sz="2400" b="1" i="1" spc="-5" dirty="0">
                <a:latin typeface="Arial"/>
                <a:cs typeface="Arial"/>
              </a:rPr>
              <a:t>Conditions for learning</a:t>
            </a:r>
            <a:r>
              <a:rPr sz="2400" b="1" i="1" spc="-4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environment</a:t>
            </a:r>
            <a:endParaRPr sz="2400">
              <a:latin typeface="Arial"/>
              <a:cs typeface="Arial"/>
            </a:endParaRPr>
          </a:p>
          <a:p>
            <a:pPr marL="842644" lvl="1" indent="-347980">
              <a:lnSpc>
                <a:spcPct val="100000"/>
              </a:lnSpc>
              <a:spcBef>
                <a:spcPts val="315"/>
              </a:spcBef>
              <a:buClr>
                <a:srgbClr val="CC3300"/>
              </a:buClr>
              <a:buSzPct val="69642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800" b="1" spc="-5" dirty="0">
                <a:latin typeface="Arial"/>
                <a:cs typeface="Arial"/>
              </a:rPr>
              <a:t>Whole vs Part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learning</a:t>
            </a:r>
            <a:endParaRPr sz="2800">
              <a:latin typeface="Arial"/>
              <a:cs typeface="Arial"/>
            </a:endParaRPr>
          </a:p>
          <a:p>
            <a:pPr marL="1138555" lvl="2" indent="-295275">
              <a:lnSpc>
                <a:spcPct val="100000"/>
              </a:lnSpc>
              <a:spcBef>
                <a:spcPts val="310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137920" algn="l"/>
                <a:tab pos="1139190" algn="l"/>
              </a:tabLst>
            </a:pPr>
            <a:r>
              <a:rPr sz="2400" b="1" spc="-5" dirty="0">
                <a:latin typeface="Arial"/>
                <a:cs typeface="Arial"/>
              </a:rPr>
              <a:t>Break </a:t>
            </a:r>
            <a:r>
              <a:rPr sz="2400" b="1" spc="5" dirty="0">
                <a:latin typeface="Arial"/>
                <a:cs typeface="Arial"/>
              </a:rPr>
              <a:t>down </a:t>
            </a:r>
            <a:r>
              <a:rPr sz="2400" b="1" spc="-5" dirty="0">
                <a:latin typeface="Arial"/>
                <a:cs typeface="Arial"/>
              </a:rPr>
              <a:t>complex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task</a:t>
            </a:r>
            <a:endParaRPr sz="2400">
              <a:latin typeface="Arial"/>
              <a:cs typeface="Arial"/>
            </a:endParaRPr>
          </a:p>
          <a:p>
            <a:pPr marL="1138555" lvl="2" indent="-295275">
              <a:lnSpc>
                <a:spcPct val="100000"/>
              </a:lnSpc>
              <a:spcBef>
                <a:spcPts val="285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137920" algn="l"/>
                <a:tab pos="1139190" algn="l"/>
              </a:tabLst>
            </a:pPr>
            <a:r>
              <a:rPr sz="2400" b="1" spc="-5" dirty="0">
                <a:latin typeface="Arial"/>
                <a:cs typeface="Arial"/>
              </a:rPr>
              <a:t>Combine part learning </a:t>
            </a:r>
            <a:r>
              <a:rPr sz="2400" b="1" spc="5" dirty="0">
                <a:latin typeface="Arial"/>
                <a:cs typeface="Arial"/>
              </a:rPr>
              <a:t>with </a:t>
            </a:r>
            <a:r>
              <a:rPr sz="2400" b="1" dirty="0">
                <a:latin typeface="Arial"/>
                <a:cs typeface="Arial"/>
              </a:rPr>
              <a:t>whole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  <a:p>
            <a:pPr marL="842644" lvl="1" indent="-347980">
              <a:lnSpc>
                <a:spcPct val="100000"/>
              </a:lnSpc>
              <a:spcBef>
                <a:spcPts val="320"/>
              </a:spcBef>
              <a:buClr>
                <a:srgbClr val="CC3300"/>
              </a:buClr>
              <a:buSzPct val="69642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800" b="1" spc="-5" dirty="0">
                <a:latin typeface="Arial"/>
                <a:cs typeface="Arial"/>
              </a:rPr>
              <a:t>Massed vs Spaced</a:t>
            </a:r>
            <a:r>
              <a:rPr sz="2800" b="1" spc="6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practice</a:t>
            </a:r>
            <a:endParaRPr sz="2800">
              <a:latin typeface="Arial"/>
              <a:cs typeface="Arial"/>
            </a:endParaRPr>
          </a:p>
          <a:p>
            <a:pPr marL="1138555" lvl="2" indent="-295275">
              <a:lnSpc>
                <a:spcPct val="100000"/>
              </a:lnSpc>
              <a:spcBef>
                <a:spcPts val="305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137920" algn="l"/>
                <a:tab pos="1139190" algn="l"/>
              </a:tabLst>
            </a:pPr>
            <a:r>
              <a:rPr sz="2400" b="1" spc="-5" dirty="0">
                <a:latin typeface="Arial"/>
                <a:cs typeface="Arial"/>
              </a:rPr>
              <a:t>Provide feedback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correct </a:t>
            </a:r>
            <a:r>
              <a:rPr sz="2400" b="1" dirty="0">
                <a:latin typeface="Arial"/>
                <a:cs typeface="Arial"/>
              </a:rPr>
              <a:t>mistakes</a:t>
            </a:r>
            <a:endParaRPr sz="2400">
              <a:latin typeface="Arial"/>
              <a:cs typeface="Arial"/>
            </a:endParaRPr>
          </a:p>
          <a:p>
            <a:pPr marL="842644" lvl="1" indent="-347980">
              <a:lnSpc>
                <a:spcPct val="100000"/>
              </a:lnSpc>
              <a:spcBef>
                <a:spcPts val="325"/>
              </a:spcBef>
              <a:buClr>
                <a:srgbClr val="CC3300"/>
              </a:buClr>
              <a:buSzPct val="69642"/>
              <a:buFont typeface="Wingdings"/>
              <a:buChar char=""/>
              <a:tabLst>
                <a:tab pos="842644" algn="l"/>
                <a:tab pos="843280" algn="l"/>
              </a:tabLst>
            </a:pPr>
            <a:r>
              <a:rPr sz="2800" b="1" spc="-5" dirty="0">
                <a:latin typeface="Arial"/>
                <a:cs typeface="Arial"/>
              </a:rPr>
              <a:t>Over-learning</a:t>
            </a:r>
            <a:endParaRPr sz="2800">
              <a:latin typeface="Arial"/>
              <a:cs typeface="Arial"/>
            </a:endParaRPr>
          </a:p>
          <a:p>
            <a:pPr marL="1138555" marR="5080" lvl="2" indent="-294640">
              <a:lnSpc>
                <a:spcPts val="2590"/>
              </a:lnSpc>
              <a:spcBef>
                <a:spcPts val="630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137920" algn="l"/>
                <a:tab pos="1139190" algn="l"/>
              </a:tabLst>
            </a:pPr>
            <a:r>
              <a:rPr sz="2400" b="1" spc="-5" dirty="0">
                <a:latin typeface="Arial"/>
                <a:cs typeface="Arial"/>
              </a:rPr>
              <a:t>Increases </a:t>
            </a:r>
            <a:r>
              <a:rPr sz="2400" b="1" dirty="0">
                <a:latin typeface="Arial"/>
                <a:cs typeface="Arial"/>
              </a:rPr>
              <a:t>retention </a:t>
            </a:r>
            <a:r>
              <a:rPr sz="2400" b="1" spc="-5" dirty="0">
                <a:latin typeface="Arial"/>
                <a:cs typeface="Arial"/>
              </a:rPr>
              <a:t>&amp; makes behavior &amp; </a:t>
            </a:r>
            <a:r>
              <a:rPr sz="2400" b="1" dirty="0">
                <a:latin typeface="Arial"/>
                <a:cs typeface="Arial"/>
              </a:rPr>
              <a:t>skills  </a:t>
            </a:r>
            <a:r>
              <a:rPr sz="2400" b="1" spc="-5" dirty="0">
                <a:latin typeface="Arial"/>
                <a:cs typeface="Arial"/>
              </a:rPr>
              <a:t>more </a:t>
            </a:r>
            <a:r>
              <a:rPr sz="2400" b="1" dirty="0">
                <a:latin typeface="Arial"/>
                <a:cs typeface="Arial"/>
              </a:rPr>
              <a:t>automatic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8697" y="661617"/>
            <a:ext cx="4355543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24002"/>
            <a:ext cx="4368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4. Training</a:t>
            </a:r>
            <a:r>
              <a:rPr sz="3600" spc="-30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methods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59740" y="1842514"/>
            <a:ext cx="6090920" cy="378269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2800" b="1" i="1" spc="-10" dirty="0">
                <a:latin typeface="Arial"/>
                <a:cs typeface="Arial"/>
              </a:rPr>
              <a:t>Two</a:t>
            </a:r>
            <a:r>
              <a:rPr sz="2800" b="1" i="1" spc="-5" dirty="0">
                <a:latin typeface="Arial"/>
                <a:cs typeface="Arial"/>
              </a:rPr>
              <a:t> categories</a:t>
            </a:r>
            <a:endParaRPr sz="2800">
              <a:latin typeface="Arial"/>
              <a:cs typeface="Arial"/>
            </a:endParaRPr>
          </a:p>
          <a:p>
            <a:pPr marL="870585" indent="-514350">
              <a:lnSpc>
                <a:spcPct val="100000"/>
              </a:lnSpc>
              <a:spcBef>
                <a:spcPts val="340"/>
              </a:spcBef>
              <a:buClr>
                <a:srgbClr val="CC3300"/>
              </a:buClr>
              <a:buSzPct val="69642"/>
              <a:buAutoNum type="arabicPeriod"/>
              <a:tabLst>
                <a:tab pos="870585" algn="l"/>
                <a:tab pos="871219" algn="l"/>
              </a:tabLst>
            </a:pPr>
            <a:r>
              <a:rPr sz="2800" b="1" spc="-5" dirty="0">
                <a:latin typeface="Arial"/>
                <a:cs typeface="Arial"/>
              </a:rPr>
              <a:t>Informational</a:t>
            </a:r>
            <a:endParaRPr sz="2800">
              <a:latin typeface="Arial"/>
              <a:cs typeface="Arial"/>
            </a:endParaRPr>
          </a:p>
          <a:p>
            <a:pPr marL="1000125" lvl="1" indent="-294640">
              <a:lnSpc>
                <a:spcPct val="100000"/>
              </a:lnSpc>
              <a:spcBef>
                <a:spcPts val="335"/>
              </a:spcBef>
              <a:buClr>
                <a:srgbClr val="CC9900"/>
              </a:buClr>
              <a:buSzPct val="69642"/>
              <a:buFont typeface="Wingdings"/>
              <a:buChar char=""/>
              <a:tabLst>
                <a:tab pos="1000760" algn="l"/>
              </a:tabLst>
            </a:pPr>
            <a:r>
              <a:rPr sz="2800" b="1" spc="-5" dirty="0">
                <a:latin typeface="Arial"/>
                <a:cs typeface="Arial"/>
              </a:rPr>
              <a:t>Transmittal in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nature</a:t>
            </a:r>
            <a:endParaRPr sz="2800">
              <a:latin typeface="Arial"/>
              <a:cs typeface="Arial"/>
            </a:endParaRPr>
          </a:p>
          <a:p>
            <a:pPr marL="1000125" lvl="1" indent="-294640">
              <a:lnSpc>
                <a:spcPct val="100000"/>
              </a:lnSpc>
              <a:spcBef>
                <a:spcPts val="335"/>
              </a:spcBef>
              <a:buClr>
                <a:srgbClr val="CC9900"/>
              </a:buClr>
              <a:buSzPct val="69642"/>
              <a:buFont typeface="Wingdings"/>
              <a:buChar char=""/>
              <a:tabLst>
                <a:tab pos="1000760" algn="l"/>
              </a:tabLst>
            </a:pPr>
            <a:r>
              <a:rPr sz="2800" b="1" spc="-5" dirty="0">
                <a:latin typeface="Arial"/>
                <a:cs typeface="Arial"/>
              </a:rPr>
              <a:t>Uses </a:t>
            </a:r>
            <a:r>
              <a:rPr sz="2800" b="1" spc="-10" dirty="0">
                <a:latin typeface="Arial"/>
                <a:cs typeface="Arial"/>
              </a:rPr>
              <a:t>one </a:t>
            </a:r>
            <a:r>
              <a:rPr sz="2800" b="1" spc="-5" dirty="0">
                <a:latin typeface="Arial"/>
                <a:cs typeface="Arial"/>
              </a:rPr>
              <a:t>way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communication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CC9900"/>
              </a:buClr>
              <a:buFont typeface="Wingdings"/>
              <a:buChar char=""/>
            </a:pPr>
            <a:endParaRPr sz="3500">
              <a:latin typeface="Times New Roman"/>
              <a:cs typeface="Times New Roman"/>
            </a:endParaRPr>
          </a:p>
          <a:p>
            <a:pPr marL="870585" indent="-514350">
              <a:lnSpc>
                <a:spcPct val="100000"/>
              </a:lnSpc>
              <a:buClr>
                <a:srgbClr val="CC3300"/>
              </a:buClr>
              <a:buSzPct val="69642"/>
              <a:buAutoNum type="arabicPeriod"/>
              <a:tabLst>
                <a:tab pos="870585" algn="l"/>
                <a:tab pos="871219" algn="l"/>
              </a:tabLst>
            </a:pPr>
            <a:r>
              <a:rPr sz="2800" b="1" spc="-5" dirty="0">
                <a:latin typeface="Arial"/>
                <a:cs typeface="Arial"/>
              </a:rPr>
              <a:t>Experiential</a:t>
            </a:r>
            <a:endParaRPr sz="2800">
              <a:latin typeface="Arial"/>
              <a:cs typeface="Arial"/>
            </a:endParaRPr>
          </a:p>
          <a:p>
            <a:pPr marL="1000125" lvl="1" indent="-294640">
              <a:lnSpc>
                <a:spcPct val="100000"/>
              </a:lnSpc>
              <a:spcBef>
                <a:spcPts val="335"/>
              </a:spcBef>
              <a:buClr>
                <a:srgbClr val="CC9900"/>
              </a:buClr>
              <a:buSzPct val="69642"/>
              <a:buFont typeface="Wingdings"/>
              <a:buChar char=""/>
              <a:tabLst>
                <a:tab pos="1000760" algn="l"/>
              </a:tabLst>
            </a:pPr>
            <a:r>
              <a:rPr sz="2800" b="1" spc="-5" dirty="0">
                <a:latin typeface="Arial"/>
                <a:cs typeface="Arial"/>
              </a:rPr>
              <a:t>Interactional in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nature</a:t>
            </a:r>
            <a:endParaRPr sz="2800">
              <a:latin typeface="Arial"/>
              <a:cs typeface="Arial"/>
            </a:endParaRPr>
          </a:p>
          <a:p>
            <a:pPr marL="1000125" lvl="1" indent="-294640">
              <a:lnSpc>
                <a:spcPct val="100000"/>
              </a:lnSpc>
              <a:spcBef>
                <a:spcPts val="340"/>
              </a:spcBef>
              <a:buClr>
                <a:srgbClr val="CC9900"/>
              </a:buClr>
              <a:buSzPct val="69642"/>
              <a:buFont typeface="Wingdings"/>
              <a:buChar char=""/>
              <a:tabLst>
                <a:tab pos="1000760" algn="l"/>
              </a:tabLst>
            </a:pPr>
            <a:r>
              <a:rPr sz="2800" b="1" spc="-5" dirty="0">
                <a:latin typeface="Arial"/>
                <a:cs typeface="Arial"/>
              </a:rPr>
              <a:t>Uses two way communication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842517"/>
            <a:ext cx="46501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7B1201"/>
                </a:solidFill>
              </a:rPr>
              <a:t>5. Conduct</a:t>
            </a:r>
            <a:r>
              <a:rPr sz="4000" spc="-45" dirty="0">
                <a:solidFill>
                  <a:srgbClr val="7B1201"/>
                </a:solidFill>
              </a:rPr>
              <a:t> </a:t>
            </a:r>
            <a:r>
              <a:rPr sz="4000" spc="-5" dirty="0">
                <a:solidFill>
                  <a:srgbClr val="7B1201"/>
                </a:solidFill>
              </a:rPr>
              <a:t>training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12140" y="1836546"/>
            <a:ext cx="6446520" cy="441515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3000" b="1" i="1" spc="-5" dirty="0">
                <a:latin typeface="Arial"/>
                <a:cs typeface="Arial"/>
              </a:rPr>
              <a:t>Types </a:t>
            </a:r>
            <a:r>
              <a:rPr sz="3000" b="1" i="1" dirty="0">
                <a:latin typeface="Arial"/>
                <a:cs typeface="Arial"/>
              </a:rPr>
              <a:t>of 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dirty="0">
                <a:latin typeface="Arial"/>
                <a:cs typeface="Arial"/>
              </a:rPr>
              <a:t>Threshold/ </a:t>
            </a:r>
            <a:r>
              <a:rPr sz="3000" b="1" spc="-5" dirty="0">
                <a:latin typeface="Arial"/>
                <a:cs typeface="Arial"/>
              </a:rPr>
              <a:t>Orientation</a:t>
            </a:r>
            <a:r>
              <a:rPr sz="3000" b="1" spc="15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dirty="0">
                <a:latin typeface="Arial"/>
                <a:cs typeface="Arial"/>
              </a:rPr>
              <a:t>Continuing </a:t>
            </a:r>
            <a:r>
              <a:rPr sz="3000" b="1" spc="-5" dirty="0">
                <a:latin typeface="Arial"/>
                <a:cs typeface="Arial"/>
              </a:rPr>
              <a:t>or Refresher</a:t>
            </a:r>
            <a:r>
              <a:rPr sz="3000" b="1" spc="-1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spc="-5" dirty="0">
                <a:latin typeface="Arial"/>
                <a:cs typeface="Arial"/>
              </a:rPr>
              <a:t>Remedial</a:t>
            </a:r>
            <a:r>
              <a:rPr sz="3000" b="1" spc="-2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dirty="0">
                <a:latin typeface="Arial"/>
                <a:cs typeface="Arial"/>
              </a:rPr>
              <a:t>Upgrading</a:t>
            </a:r>
            <a:r>
              <a:rPr sz="3000" b="1" spc="-5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spc="-5" dirty="0">
                <a:latin typeface="Arial"/>
                <a:cs typeface="Arial"/>
              </a:rPr>
              <a:t>Retraining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5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spc="-5" dirty="0">
                <a:latin typeface="Arial"/>
                <a:cs typeface="Arial"/>
              </a:rPr>
              <a:t>Cross training/ </a:t>
            </a:r>
            <a:r>
              <a:rPr sz="3000" b="1" dirty="0">
                <a:latin typeface="Arial"/>
                <a:cs typeface="Arial"/>
              </a:rPr>
              <a:t>upscaling</a:t>
            </a:r>
            <a:r>
              <a:rPr sz="3000" b="1" spc="2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b="1" spc="-5" dirty="0">
                <a:latin typeface="Arial"/>
                <a:cs typeface="Arial"/>
              </a:rPr>
              <a:t>Re-entry</a:t>
            </a:r>
            <a:r>
              <a:rPr sz="3000" b="1" spc="-3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training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0476" y="532077"/>
            <a:ext cx="6330654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6303" y="395096"/>
            <a:ext cx="6374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6. Ensure transfer </a:t>
            </a:r>
            <a:r>
              <a:rPr sz="3600" dirty="0">
                <a:solidFill>
                  <a:srgbClr val="7B1201"/>
                </a:solidFill>
              </a:rPr>
              <a:t>of </a:t>
            </a:r>
            <a:r>
              <a:rPr sz="3600" spc="-5" dirty="0">
                <a:solidFill>
                  <a:srgbClr val="7B1201"/>
                </a:solidFill>
              </a:rPr>
              <a:t>learning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59740" y="1548129"/>
            <a:ext cx="8296275" cy="4658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30935" indent="-342900">
              <a:lnSpc>
                <a:spcPct val="100000"/>
              </a:lnSpc>
              <a:spcBef>
                <a:spcPts val="95"/>
              </a:spcBef>
              <a:buClr>
                <a:srgbClr val="7B1201"/>
              </a:buClr>
              <a:buSzPct val="150000"/>
              <a:buFont typeface="Arial"/>
              <a:buChar char="•"/>
              <a:tabLst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On-the-job use of knowledge, </a:t>
            </a:r>
            <a:r>
              <a:rPr sz="2800" b="1" dirty="0">
                <a:latin typeface="Arial"/>
                <a:cs typeface="Arial"/>
              </a:rPr>
              <a:t>skills, </a:t>
            </a:r>
            <a:r>
              <a:rPr sz="2800" b="1" spc="-5" dirty="0">
                <a:latin typeface="Arial"/>
                <a:cs typeface="Arial"/>
              </a:rPr>
              <a:t>and  behaviors learned in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training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965"/>
              </a:spcBef>
              <a:buClr>
                <a:srgbClr val="7B1201"/>
              </a:buClr>
              <a:buSzPct val="150000"/>
              <a:buFont typeface="Arial"/>
              <a:buChar char="•"/>
              <a:tabLst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Consider climate </a:t>
            </a:r>
            <a:r>
              <a:rPr sz="2800" b="1" dirty="0">
                <a:latin typeface="Arial"/>
                <a:cs typeface="Arial"/>
              </a:rPr>
              <a:t>for </a:t>
            </a:r>
            <a:r>
              <a:rPr sz="2800" b="1" spc="-5" dirty="0">
                <a:latin typeface="Arial"/>
                <a:cs typeface="Arial"/>
              </a:rPr>
              <a:t>transfer situations before,  during and </a:t>
            </a:r>
            <a:r>
              <a:rPr sz="2800" b="1" dirty="0">
                <a:latin typeface="Arial"/>
                <a:cs typeface="Arial"/>
              </a:rPr>
              <a:t>after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training</a:t>
            </a:r>
            <a:endParaRPr sz="2800">
              <a:latin typeface="Arial"/>
              <a:cs typeface="Arial"/>
            </a:endParaRPr>
          </a:p>
          <a:p>
            <a:pPr marL="12700" marR="661035">
              <a:lnSpc>
                <a:spcPct val="100000"/>
              </a:lnSpc>
              <a:spcBef>
                <a:spcPts val="960"/>
              </a:spcBef>
            </a:pPr>
            <a:r>
              <a:rPr sz="2800" b="1" spc="-5" dirty="0">
                <a:latin typeface="Arial"/>
                <a:cs typeface="Arial"/>
              </a:rPr>
              <a:t>Can be measured by asking employees three  questions about specific training</a:t>
            </a:r>
            <a:r>
              <a:rPr sz="2800" b="1" spc="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tasks:</a:t>
            </a:r>
            <a:endParaRPr sz="28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spcBef>
                <a:spcPts val="960"/>
              </a:spcBef>
              <a:buClr>
                <a:srgbClr val="5D0D01"/>
              </a:buClr>
              <a:buAutoNum type="arabicPeriod"/>
              <a:tabLst>
                <a:tab pos="984885" algn="l"/>
                <a:tab pos="985519" algn="l"/>
              </a:tabLst>
            </a:pPr>
            <a:r>
              <a:rPr sz="2800" b="1" spc="-5" dirty="0">
                <a:latin typeface="Arial"/>
                <a:cs typeface="Arial"/>
              </a:rPr>
              <a:t>Do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perform the</a:t>
            </a:r>
            <a:r>
              <a:rPr sz="2800" b="1" spc="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task?</a:t>
            </a:r>
            <a:endParaRPr sz="2800">
              <a:latin typeface="Arial"/>
              <a:cs typeface="Arial"/>
            </a:endParaRPr>
          </a:p>
          <a:p>
            <a:pPr marL="984885" lvl="1" indent="-515620">
              <a:lnSpc>
                <a:spcPct val="100000"/>
              </a:lnSpc>
              <a:buClr>
                <a:srgbClr val="5D0D01"/>
              </a:buClr>
              <a:buAutoNum type="arabicPeriod"/>
              <a:tabLst>
                <a:tab pos="984885" algn="l"/>
                <a:tab pos="985519" algn="l"/>
              </a:tabLst>
            </a:pPr>
            <a:r>
              <a:rPr sz="2800" b="1" spc="-10" dirty="0">
                <a:latin typeface="Arial"/>
                <a:cs typeface="Arial"/>
              </a:rPr>
              <a:t>How </a:t>
            </a:r>
            <a:r>
              <a:rPr sz="2800" b="1" spc="-5" dirty="0">
                <a:latin typeface="Arial"/>
                <a:cs typeface="Arial"/>
              </a:rPr>
              <a:t>many times do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perform the</a:t>
            </a:r>
            <a:r>
              <a:rPr sz="2800" b="1" spc="1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task?</a:t>
            </a:r>
            <a:endParaRPr sz="2800">
              <a:latin typeface="Arial"/>
              <a:cs typeface="Arial"/>
            </a:endParaRPr>
          </a:p>
          <a:p>
            <a:pPr marL="984885" marR="17145" lvl="1" indent="-515620">
              <a:lnSpc>
                <a:spcPct val="100000"/>
              </a:lnSpc>
              <a:buClr>
                <a:srgbClr val="5D0D01"/>
              </a:buClr>
              <a:buAutoNum type="arabicPeriod"/>
              <a:tabLst>
                <a:tab pos="984885" algn="l"/>
                <a:tab pos="985519" algn="l"/>
              </a:tabLst>
            </a:pPr>
            <a:r>
              <a:rPr sz="2800" b="1" spc="-110" dirty="0">
                <a:latin typeface="Arial"/>
                <a:cs typeface="Arial"/>
              </a:rPr>
              <a:t>To </a:t>
            </a:r>
            <a:r>
              <a:rPr sz="2800" b="1" spc="-5" dirty="0">
                <a:latin typeface="Arial"/>
                <a:cs typeface="Arial"/>
              </a:rPr>
              <a:t>what extent do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perform difficult and  challenging learned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tasks?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42059"/>
            <a:ext cx="6135370" cy="313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dirty="0">
                <a:latin typeface="Arial"/>
                <a:cs typeface="Arial"/>
              </a:rPr>
              <a:t>Measuring individual and</a:t>
            </a:r>
            <a:r>
              <a:rPr sz="3000" b="1" spc="-5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group  performance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7B1201"/>
              </a:buClr>
              <a:buFont typeface="Wingdings"/>
              <a:buChar char=""/>
            </a:pPr>
            <a:endParaRPr sz="4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Arial"/>
                <a:cs typeface="Arial"/>
              </a:rPr>
              <a:t>Plenty </a:t>
            </a:r>
            <a:r>
              <a:rPr sz="3000" b="1" dirty="0">
                <a:latin typeface="Arial"/>
                <a:cs typeface="Arial"/>
              </a:rPr>
              <a:t>of methods to</a:t>
            </a:r>
            <a:r>
              <a:rPr sz="3000" b="1" spc="-2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evaluate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B1201"/>
              </a:buClr>
              <a:buFont typeface="Wingdings"/>
              <a:buChar char=""/>
            </a:pPr>
            <a:endParaRPr sz="43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dirty="0">
                <a:latin typeface="Arial"/>
                <a:cs typeface="Arial"/>
              </a:rPr>
              <a:t>Costly to</a:t>
            </a:r>
            <a:r>
              <a:rPr sz="3000" b="1" spc="-5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measure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64578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7B1201"/>
                </a:solidFill>
              </a:rPr>
              <a:t>7. </a:t>
            </a:r>
            <a:r>
              <a:rPr dirty="0">
                <a:solidFill>
                  <a:srgbClr val="7B1201"/>
                </a:solidFill>
              </a:rPr>
              <a:t>Evaluation of</a:t>
            </a:r>
            <a:r>
              <a:rPr spc="-45" dirty="0">
                <a:solidFill>
                  <a:srgbClr val="7B1201"/>
                </a:solidFill>
              </a:rPr>
              <a:t> </a:t>
            </a:r>
            <a:r>
              <a:rPr dirty="0">
                <a:solidFill>
                  <a:srgbClr val="7B1201"/>
                </a:solidFill>
              </a:rPr>
              <a:t>training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508762"/>
            <a:ext cx="71526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7B1201"/>
                </a:solidFill>
              </a:rPr>
              <a:t>Why bother with training</a:t>
            </a:r>
            <a:r>
              <a:rPr sz="3200" spc="-130" dirty="0">
                <a:solidFill>
                  <a:srgbClr val="7B1201"/>
                </a:solidFill>
              </a:rPr>
              <a:t> </a:t>
            </a:r>
            <a:r>
              <a:rPr sz="3200" spc="-5" dirty="0">
                <a:solidFill>
                  <a:srgbClr val="7B1201"/>
                </a:solidFill>
              </a:rPr>
              <a:t>evaluation?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3016" y="1653031"/>
            <a:ext cx="7468234" cy="4403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245745" indent="-515620">
              <a:lnSpc>
                <a:spcPct val="100000"/>
              </a:lnSpc>
              <a:spcBef>
                <a:spcPts val="9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527685" algn="l"/>
                <a:tab pos="528320" algn="l"/>
              </a:tabLst>
            </a:pPr>
            <a:r>
              <a:rPr sz="2800" b="1" spc="-5" dirty="0">
                <a:latin typeface="Arial"/>
                <a:cs typeface="Arial"/>
              </a:rPr>
              <a:t>Training evaluation enables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to  identify </a:t>
            </a:r>
            <a:r>
              <a:rPr sz="2800" b="1" spc="-10" dirty="0">
                <a:latin typeface="Arial"/>
                <a:cs typeface="Arial"/>
              </a:rPr>
              <a:t>ways </a:t>
            </a:r>
            <a:r>
              <a:rPr sz="2800" b="1" spc="-5" dirty="0">
                <a:latin typeface="Arial"/>
                <a:cs typeface="Arial"/>
              </a:rPr>
              <a:t>in which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dirty="0">
                <a:latin typeface="Arial"/>
                <a:cs typeface="Arial"/>
              </a:rPr>
              <a:t>can </a:t>
            </a:r>
            <a:r>
              <a:rPr sz="2800" b="1" spc="-5" dirty="0">
                <a:latin typeface="Arial"/>
                <a:cs typeface="Arial"/>
              </a:rPr>
              <a:t>improve  </a:t>
            </a:r>
            <a:r>
              <a:rPr sz="2800" b="1" spc="-10" dirty="0">
                <a:latin typeface="Arial"/>
                <a:cs typeface="Arial"/>
              </a:rPr>
              <a:t>your</a:t>
            </a:r>
            <a:r>
              <a:rPr sz="2800" b="1" spc="4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training.</a:t>
            </a:r>
            <a:endParaRPr sz="2800">
              <a:latin typeface="Arial"/>
              <a:cs typeface="Arial"/>
            </a:endParaRPr>
          </a:p>
          <a:p>
            <a:pPr marL="527685" marR="463550" indent="-515620">
              <a:lnSpc>
                <a:spcPct val="100000"/>
              </a:lnSpc>
              <a:spcBef>
                <a:spcPts val="211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527685" algn="l"/>
                <a:tab pos="528320" algn="l"/>
              </a:tabLst>
            </a:pPr>
            <a:r>
              <a:rPr sz="2800" b="1" spc="-5" dirty="0">
                <a:latin typeface="Arial"/>
                <a:cs typeface="Arial"/>
              </a:rPr>
              <a:t>Training evaluation enables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to  </a:t>
            </a:r>
            <a:r>
              <a:rPr sz="2800" b="1" dirty="0">
                <a:latin typeface="Arial"/>
                <a:cs typeface="Arial"/>
              </a:rPr>
              <a:t>determine </a:t>
            </a:r>
            <a:r>
              <a:rPr sz="2800" b="1" spc="-5" dirty="0">
                <a:latin typeface="Arial"/>
                <a:cs typeface="Arial"/>
              </a:rPr>
              <a:t>that </a:t>
            </a:r>
            <a:r>
              <a:rPr sz="2800" b="1" spc="-10" dirty="0">
                <a:latin typeface="Arial"/>
                <a:cs typeface="Arial"/>
              </a:rPr>
              <a:t>your </a:t>
            </a:r>
            <a:r>
              <a:rPr sz="2800" b="1" dirty="0">
                <a:latin typeface="Arial"/>
                <a:cs typeface="Arial"/>
              </a:rPr>
              <a:t>training </a:t>
            </a:r>
            <a:r>
              <a:rPr sz="2800" b="1" spc="-5" dirty="0">
                <a:latin typeface="Arial"/>
                <a:cs typeface="Arial"/>
              </a:rPr>
              <a:t>is aligned  with business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objectives.</a:t>
            </a:r>
            <a:endParaRPr sz="28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211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527685" algn="l"/>
                <a:tab pos="528320" algn="l"/>
              </a:tabLst>
            </a:pPr>
            <a:r>
              <a:rPr sz="2800" b="1" spc="-5" dirty="0">
                <a:latin typeface="Arial"/>
                <a:cs typeface="Arial"/>
              </a:rPr>
              <a:t>Training evaluation enables </a:t>
            </a:r>
            <a:r>
              <a:rPr sz="2800" b="1" spc="-15" dirty="0">
                <a:latin typeface="Arial"/>
                <a:cs typeface="Arial"/>
              </a:rPr>
              <a:t>you </a:t>
            </a:r>
            <a:r>
              <a:rPr sz="2800" b="1" spc="-5" dirty="0">
                <a:latin typeface="Arial"/>
                <a:cs typeface="Arial"/>
              </a:rPr>
              <a:t>to  demonstrate the </a:t>
            </a:r>
            <a:r>
              <a:rPr sz="2800" b="1" dirty="0">
                <a:latin typeface="Arial"/>
                <a:cs typeface="Arial"/>
              </a:rPr>
              <a:t>value </a:t>
            </a:r>
            <a:r>
              <a:rPr sz="2800" b="1" spc="-5" dirty="0">
                <a:latin typeface="Arial"/>
                <a:cs typeface="Arial"/>
              </a:rPr>
              <a:t>that </a:t>
            </a:r>
            <a:r>
              <a:rPr sz="2800" b="1" dirty="0">
                <a:latin typeface="Arial"/>
                <a:cs typeface="Arial"/>
              </a:rPr>
              <a:t>training </a:t>
            </a:r>
            <a:r>
              <a:rPr sz="2800" b="1" spc="-5" dirty="0">
                <a:latin typeface="Arial"/>
                <a:cs typeface="Arial"/>
              </a:rPr>
              <a:t>is  adding to the companies bottom line</a:t>
            </a:r>
            <a:r>
              <a:rPr sz="2800" b="1" spc="1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etc.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64578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7B1201"/>
                </a:solidFill>
              </a:rPr>
              <a:t>Kirkpatrick’s four</a:t>
            </a:r>
            <a:r>
              <a:rPr spc="-40" dirty="0">
                <a:solidFill>
                  <a:srgbClr val="7B1201"/>
                </a:solidFill>
              </a:rPr>
              <a:t> </a:t>
            </a:r>
            <a:r>
              <a:rPr dirty="0">
                <a:solidFill>
                  <a:srgbClr val="7B1201"/>
                </a:solidFill>
              </a:rPr>
              <a:t>levels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432558"/>
            <a:ext cx="8613648" cy="5388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4672" y="5417820"/>
            <a:ext cx="284988" cy="284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03704" y="4165091"/>
            <a:ext cx="432816" cy="4328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89832" y="3243072"/>
            <a:ext cx="544067" cy="5440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35979" y="2631948"/>
            <a:ext cx="699516" cy="7010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39469" y="2764692"/>
            <a:ext cx="6727190" cy="313753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5570855">
              <a:lnSpc>
                <a:spcPct val="100000"/>
              </a:lnSpc>
              <a:spcBef>
                <a:spcPts val="1060"/>
              </a:spcBef>
            </a:pPr>
            <a:r>
              <a:rPr sz="2700" spc="-5" dirty="0">
                <a:latin typeface="Arial"/>
                <a:cs typeface="Arial"/>
              </a:rPr>
              <a:t>Results</a:t>
            </a:r>
            <a:endParaRPr sz="2700">
              <a:latin typeface="Arial"/>
              <a:cs typeface="Arial"/>
            </a:endParaRPr>
          </a:p>
          <a:p>
            <a:pPr marL="3465195">
              <a:lnSpc>
                <a:spcPct val="100000"/>
              </a:lnSpc>
              <a:spcBef>
                <a:spcPts val="955"/>
              </a:spcBef>
            </a:pPr>
            <a:r>
              <a:rPr sz="2700" spc="-5" dirty="0">
                <a:latin typeface="Arial"/>
                <a:cs typeface="Arial"/>
              </a:rPr>
              <a:t>Behaviour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Times New Roman"/>
              <a:cs typeface="Times New Roman"/>
            </a:endParaRPr>
          </a:p>
          <a:p>
            <a:pPr marL="1562735">
              <a:lnSpc>
                <a:spcPct val="100000"/>
              </a:lnSpc>
            </a:pPr>
            <a:r>
              <a:rPr sz="2700" spc="-5" dirty="0">
                <a:latin typeface="Arial"/>
                <a:cs typeface="Arial"/>
              </a:rPr>
              <a:t>Learning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90"/>
              </a:spcBef>
            </a:pPr>
            <a:r>
              <a:rPr sz="2700" spc="-5" dirty="0">
                <a:latin typeface="Arial"/>
                <a:cs typeface="Arial"/>
              </a:rPr>
              <a:t>Reaction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8697" y="661617"/>
            <a:ext cx="4355543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24002"/>
            <a:ext cx="4368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4. Training</a:t>
            </a:r>
            <a:r>
              <a:rPr sz="3600" spc="-30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methods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423163" y="1461795"/>
            <a:ext cx="8496300" cy="5240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525780" indent="-513715">
              <a:lnSpc>
                <a:spcPct val="100000"/>
              </a:lnSpc>
              <a:spcBef>
                <a:spcPts val="439"/>
              </a:spcBef>
              <a:buClr>
                <a:srgbClr val="7B1201"/>
              </a:buClr>
              <a:buAutoNum type="arabicPeriod"/>
              <a:tabLst>
                <a:tab pos="525780" algn="l"/>
                <a:tab pos="526415" algn="l"/>
              </a:tabLst>
            </a:pPr>
            <a:r>
              <a:rPr sz="2800" b="1" spc="-5" dirty="0">
                <a:latin typeface="Arial"/>
                <a:cs typeface="Arial"/>
              </a:rPr>
              <a:t>Informational</a:t>
            </a:r>
            <a:endParaRPr sz="28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3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5" dirty="0">
                <a:latin typeface="Arial"/>
                <a:cs typeface="Arial"/>
              </a:rPr>
              <a:t>Lecture</a:t>
            </a:r>
            <a:endParaRPr sz="28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40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10" dirty="0">
                <a:latin typeface="Arial"/>
                <a:cs typeface="Arial"/>
              </a:rPr>
              <a:t>Audio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Visual</a:t>
            </a:r>
            <a:endParaRPr sz="28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3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5" dirty="0">
                <a:latin typeface="Arial"/>
                <a:cs typeface="Arial"/>
              </a:rPr>
              <a:t>Self directed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learning</a:t>
            </a:r>
            <a:endParaRPr sz="2800">
              <a:latin typeface="Arial"/>
              <a:cs typeface="Arial"/>
            </a:endParaRPr>
          </a:p>
          <a:p>
            <a:pPr marL="949960" lvl="2" indent="-293370">
              <a:lnSpc>
                <a:spcPct val="100000"/>
              </a:lnSpc>
              <a:spcBef>
                <a:spcPts val="310"/>
              </a:spcBef>
              <a:buClr>
                <a:srgbClr val="7B1201"/>
              </a:buClr>
              <a:buSzPct val="74000"/>
              <a:buFont typeface="Wingdings"/>
              <a:buChar char=""/>
              <a:tabLst>
                <a:tab pos="949960" algn="l"/>
                <a:tab pos="950594" algn="l"/>
              </a:tabLst>
            </a:pPr>
            <a:r>
              <a:rPr sz="2500" b="1" spc="-5" dirty="0">
                <a:latin typeface="Arial"/>
                <a:cs typeface="Arial"/>
              </a:rPr>
              <a:t>Independent study</a:t>
            </a:r>
            <a:endParaRPr sz="2500">
              <a:latin typeface="Arial"/>
              <a:cs typeface="Arial"/>
            </a:endParaRPr>
          </a:p>
          <a:p>
            <a:pPr marL="949960" lvl="2" indent="-293370">
              <a:lnSpc>
                <a:spcPct val="100000"/>
              </a:lnSpc>
              <a:spcBef>
                <a:spcPts val="305"/>
              </a:spcBef>
              <a:buClr>
                <a:srgbClr val="7B1201"/>
              </a:buClr>
              <a:buSzPct val="74000"/>
              <a:buFont typeface="Wingdings"/>
              <a:buChar char=""/>
              <a:tabLst>
                <a:tab pos="949960" algn="l"/>
                <a:tab pos="950594" algn="l"/>
              </a:tabLst>
            </a:pPr>
            <a:r>
              <a:rPr sz="2500" b="1" spc="-5" dirty="0">
                <a:latin typeface="Arial"/>
                <a:cs typeface="Arial"/>
              </a:rPr>
              <a:t>eLearning</a:t>
            </a:r>
            <a:endParaRPr sz="2500">
              <a:latin typeface="Arial"/>
              <a:cs typeface="Arial"/>
            </a:endParaRPr>
          </a:p>
          <a:p>
            <a:pPr marL="525780" indent="-513715">
              <a:lnSpc>
                <a:spcPct val="100000"/>
              </a:lnSpc>
              <a:spcBef>
                <a:spcPts val="1905"/>
              </a:spcBef>
              <a:buClr>
                <a:srgbClr val="7B1201"/>
              </a:buClr>
              <a:buAutoNum type="arabicPeriod"/>
              <a:tabLst>
                <a:tab pos="525780" algn="l"/>
                <a:tab pos="526415" algn="l"/>
              </a:tabLst>
            </a:pPr>
            <a:r>
              <a:rPr sz="2800" b="1" spc="-5" dirty="0">
                <a:latin typeface="Arial"/>
                <a:cs typeface="Arial"/>
              </a:rPr>
              <a:t>Experiential</a:t>
            </a:r>
            <a:endParaRPr sz="28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3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5" dirty="0">
                <a:latin typeface="Arial"/>
                <a:cs typeface="Arial"/>
              </a:rPr>
              <a:t>On the job </a:t>
            </a:r>
            <a:r>
              <a:rPr sz="2800" b="1" dirty="0">
                <a:latin typeface="Arial"/>
                <a:cs typeface="Arial"/>
              </a:rPr>
              <a:t>training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(OJT)</a:t>
            </a:r>
            <a:endParaRPr sz="2800">
              <a:latin typeface="Arial"/>
              <a:cs typeface="Arial"/>
            </a:endParaRPr>
          </a:p>
          <a:p>
            <a:pPr marL="949960" lvl="2" indent="-293370">
              <a:lnSpc>
                <a:spcPct val="100000"/>
              </a:lnSpc>
              <a:spcBef>
                <a:spcPts val="315"/>
              </a:spcBef>
              <a:buClr>
                <a:srgbClr val="7B1201"/>
              </a:buClr>
              <a:buSzPct val="74000"/>
              <a:buFont typeface="Wingdings"/>
              <a:buChar char=""/>
              <a:tabLst>
                <a:tab pos="949960" algn="l"/>
                <a:tab pos="950594" algn="l"/>
              </a:tabLst>
            </a:pPr>
            <a:r>
              <a:rPr sz="2500" b="1" spc="-5" dirty="0">
                <a:latin typeface="Arial"/>
                <a:cs typeface="Arial"/>
              </a:rPr>
              <a:t>Coaching, mentoring, job rotation,</a:t>
            </a:r>
            <a:r>
              <a:rPr sz="2500" b="1" spc="130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apprenticeship</a:t>
            </a:r>
            <a:endParaRPr sz="25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2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5" dirty="0">
                <a:latin typeface="Arial"/>
                <a:cs typeface="Arial"/>
              </a:rPr>
              <a:t>Computer based training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(CBT)</a:t>
            </a:r>
            <a:endParaRPr sz="2800">
              <a:latin typeface="Arial"/>
              <a:cs typeface="Arial"/>
            </a:endParaRPr>
          </a:p>
          <a:p>
            <a:pPr marL="655955" lvl="1" indent="-295275">
              <a:lnSpc>
                <a:spcPct val="100000"/>
              </a:lnSpc>
              <a:spcBef>
                <a:spcPts val="33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656590" algn="l"/>
              </a:tabLst>
            </a:pPr>
            <a:r>
              <a:rPr sz="2800" b="1" spc="-5" dirty="0">
                <a:latin typeface="Arial"/>
                <a:cs typeface="Arial"/>
              </a:rPr>
              <a:t>Distance learning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209105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</a:t>
            </a:r>
            <a:r>
              <a:rPr dirty="0"/>
              <a:t>c</a:t>
            </a:r>
            <a:r>
              <a:rPr spc="-5" dirty="0"/>
              <a:t>tures</a:t>
            </a:r>
          </a:p>
        </p:txBody>
      </p:sp>
      <p:sp>
        <p:nvSpPr>
          <p:cNvPr id="3" name="object 3"/>
          <p:cNvSpPr/>
          <p:nvPr/>
        </p:nvSpPr>
        <p:spPr>
          <a:xfrm>
            <a:off x="1400555" y="1572767"/>
            <a:ext cx="7562088" cy="932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00555" y="1790700"/>
            <a:ext cx="2706623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7800" y="1600200"/>
            <a:ext cx="7467600" cy="838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7800" y="1600200"/>
            <a:ext cx="7467600" cy="838200"/>
          </a:xfrm>
          <a:custGeom>
            <a:avLst/>
            <a:gdLst/>
            <a:ahLst/>
            <a:cxnLst/>
            <a:rect l="l" t="t" r="r" b="b"/>
            <a:pathLst>
              <a:path w="7467600" h="838200">
                <a:moveTo>
                  <a:pt x="0" y="139700"/>
                </a:moveTo>
                <a:lnTo>
                  <a:pt x="7116" y="95520"/>
                </a:lnTo>
                <a:lnTo>
                  <a:pt x="26936" y="57168"/>
                </a:lnTo>
                <a:lnTo>
                  <a:pt x="57168" y="26936"/>
                </a:lnTo>
                <a:lnTo>
                  <a:pt x="95520" y="7116"/>
                </a:lnTo>
                <a:lnTo>
                  <a:pt x="139700" y="0"/>
                </a:lnTo>
                <a:lnTo>
                  <a:pt x="7327900" y="0"/>
                </a:lnTo>
                <a:lnTo>
                  <a:pt x="7372079" y="7116"/>
                </a:lnTo>
                <a:lnTo>
                  <a:pt x="7410431" y="26936"/>
                </a:lnTo>
                <a:lnTo>
                  <a:pt x="7440663" y="57168"/>
                </a:lnTo>
                <a:lnTo>
                  <a:pt x="7460483" y="95520"/>
                </a:lnTo>
                <a:lnTo>
                  <a:pt x="7467600" y="139700"/>
                </a:lnTo>
                <a:lnTo>
                  <a:pt x="7467600" y="698500"/>
                </a:lnTo>
                <a:lnTo>
                  <a:pt x="7460483" y="742679"/>
                </a:lnTo>
                <a:lnTo>
                  <a:pt x="7440663" y="781031"/>
                </a:lnTo>
                <a:lnTo>
                  <a:pt x="7410431" y="811263"/>
                </a:lnTo>
                <a:lnTo>
                  <a:pt x="7372079" y="831083"/>
                </a:lnTo>
                <a:lnTo>
                  <a:pt x="7327900" y="838200"/>
                </a:lnTo>
                <a:lnTo>
                  <a:pt x="139700" y="838200"/>
                </a:lnTo>
                <a:lnTo>
                  <a:pt x="95520" y="831083"/>
                </a:lnTo>
                <a:lnTo>
                  <a:pt x="57168" y="811263"/>
                </a:lnTo>
                <a:lnTo>
                  <a:pt x="26936" y="781031"/>
                </a:lnTo>
                <a:lnTo>
                  <a:pt x="7116" y="742679"/>
                </a:lnTo>
                <a:lnTo>
                  <a:pt x="0" y="698500"/>
                </a:lnTo>
                <a:lnTo>
                  <a:pt x="0" y="1397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00555" y="2487167"/>
            <a:ext cx="7562088" cy="932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00555" y="2705100"/>
            <a:ext cx="7469124" cy="5654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47800" y="2514600"/>
            <a:ext cx="7467600" cy="838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47800" y="2514600"/>
            <a:ext cx="7467600" cy="838200"/>
          </a:xfrm>
          <a:custGeom>
            <a:avLst/>
            <a:gdLst/>
            <a:ahLst/>
            <a:cxnLst/>
            <a:rect l="l" t="t" r="r" b="b"/>
            <a:pathLst>
              <a:path w="7467600" h="838200">
                <a:moveTo>
                  <a:pt x="0" y="139700"/>
                </a:moveTo>
                <a:lnTo>
                  <a:pt x="7116" y="95520"/>
                </a:lnTo>
                <a:lnTo>
                  <a:pt x="26936" y="57168"/>
                </a:lnTo>
                <a:lnTo>
                  <a:pt x="57168" y="26936"/>
                </a:lnTo>
                <a:lnTo>
                  <a:pt x="95520" y="7116"/>
                </a:lnTo>
                <a:lnTo>
                  <a:pt x="139700" y="0"/>
                </a:lnTo>
                <a:lnTo>
                  <a:pt x="7327900" y="0"/>
                </a:lnTo>
                <a:lnTo>
                  <a:pt x="7372079" y="7116"/>
                </a:lnTo>
                <a:lnTo>
                  <a:pt x="7410431" y="26936"/>
                </a:lnTo>
                <a:lnTo>
                  <a:pt x="7440663" y="57168"/>
                </a:lnTo>
                <a:lnTo>
                  <a:pt x="7460483" y="95520"/>
                </a:lnTo>
                <a:lnTo>
                  <a:pt x="7467600" y="139700"/>
                </a:lnTo>
                <a:lnTo>
                  <a:pt x="7467600" y="698500"/>
                </a:lnTo>
                <a:lnTo>
                  <a:pt x="7460483" y="742679"/>
                </a:lnTo>
                <a:lnTo>
                  <a:pt x="7440663" y="781031"/>
                </a:lnTo>
                <a:lnTo>
                  <a:pt x="7410431" y="811263"/>
                </a:lnTo>
                <a:lnTo>
                  <a:pt x="7372079" y="831083"/>
                </a:lnTo>
                <a:lnTo>
                  <a:pt x="7327900" y="838200"/>
                </a:lnTo>
                <a:lnTo>
                  <a:pt x="139700" y="838200"/>
                </a:lnTo>
                <a:lnTo>
                  <a:pt x="95520" y="831083"/>
                </a:lnTo>
                <a:lnTo>
                  <a:pt x="57168" y="811263"/>
                </a:lnTo>
                <a:lnTo>
                  <a:pt x="26936" y="781031"/>
                </a:lnTo>
                <a:lnTo>
                  <a:pt x="7116" y="742679"/>
                </a:lnTo>
                <a:lnTo>
                  <a:pt x="0" y="698500"/>
                </a:lnTo>
                <a:lnTo>
                  <a:pt x="0" y="139700"/>
                </a:lnTo>
                <a:close/>
              </a:path>
            </a:pathLst>
          </a:custGeom>
          <a:ln w="9144">
            <a:solidFill>
              <a:srgbClr val="CC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00555" y="3401567"/>
            <a:ext cx="7562088" cy="10850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08175" y="3558540"/>
            <a:ext cx="7065264" cy="8397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7800" y="3429000"/>
            <a:ext cx="7467600" cy="990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47800" y="3429000"/>
            <a:ext cx="7467600" cy="990600"/>
          </a:xfrm>
          <a:custGeom>
            <a:avLst/>
            <a:gdLst/>
            <a:ahLst/>
            <a:cxnLst/>
            <a:rect l="l" t="t" r="r" b="b"/>
            <a:pathLst>
              <a:path w="74676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7302500" y="0"/>
                </a:lnTo>
                <a:lnTo>
                  <a:pt x="7346391" y="5897"/>
                </a:lnTo>
                <a:lnTo>
                  <a:pt x="7385830" y="22540"/>
                </a:lnTo>
                <a:lnTo>
                  <a:pt x="7419244" y="48355"/>
                </a:lnTo>
                <a:lnTo>
                  <a:pt x="7445059" y="81769"/>
                </a:lnTo>
                <a:lnTo>
                  <a:pt x="7461702" y="121208"/>
                </a:lnTo>
                <a:lnTo>
                  <a:pt x="7467600" y="165100"/>
                </a:lnTo>
                <a:lnTo>
                  <a:pt x="7467600" y="825500"/>
                </a:lnTo>
                <a:lnTo>
                  <a:pt x="7461702" y="869391"/>
                </a:lnTo>
                <a:lnTo>
                  <a:pt x="7445059" y="908830"/>
                </a:lnTo>
                <a:lnTo>
                  <a:pt x="7419244" y="942244"/>
                </a:lnTo>
                <a:lnTo>
                  <a:pt x="7385830" y="968059"/>
                </a:lnTo>
                <a:lnTo>
                  <a:pt x="7346391" y="984702"/>
                </a:lnTo>
                <a:lnTo>
                  <a:pt x="73025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9144">
            <a:solidFill>
              <a:srgbClr val="CC2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00555" y="4468367"/>
            <a:ext cx="7562088" cy="932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00555" y="4686300"/>
            <a:ext cx="1414271" cy="5654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47800" y="4495800"/>
            <a:ext cx="7467600" cy="838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47800" y="4495800"/>
            <a:ext cx="7467600" cy="838200"/>
          </a:xfrm>
          <a:custGeom>
            <a:avLst/>
            <a:gdLst/>
            <a:ahLst/>
            <a:cxnLst/>
            <a:rect l="l" t="t" r="r" b="b"/>
            <a:pathLst>
              <a:path w="7467600" h="838200">
                <a:moveTo>
                  <a:pt x="0" y="139700"/>
                </a:moveTo>
                <a:lnTo>
                  <a:pt x="7116" y="95520"/>
                </a:lnTo>
                <a:lnTo>
                  <a:pt x="26936" y="57168"/>
                </a:lnTo>
                <a:lnTo>
                  <a:pt x="57168" y="26936"/>
                </a:lnTo>
                <a:lnTo>
                  <a:pt x="95520" y="7116"/>
                </a:lnTo>
                <a:lnTo>
                  <a:pt x="139700" y="0"/>
                </a:lnTo>
                <a:lnTo>
                  <a:pt x="7327900" y="0"/>
                </a:lnTo>
                <a:lnTo>
                  <a:pt x="7372079" y="7116"/>
                </a:lnTo>
                <a:lnTo>
                  <a:pt x="7410431" y="26936"/>
                </a:lnTo>
                <a:lnTo>
                  <a:pt x="7440663" y="57168"/>
                </a:lnTo>
                <a:lnTo>
                  <a:pt x="7460483" y="95520"/>
                </a:lnTo>
                <a:lnTo>
                  <a:pt x="7467600" y="139700"/>
                </a:lnTo>
                <a:lnTo>
                  <a:pt x="7467600" y="698500"/>
                </a:lnTo>
                <a:lnTo>
                  <a:pt x="7460483" y="742679"/>
                </a:lnTo>
                <a:lnTo>
                  <a:pt x="7440663" y="781031"/>
                </a:lnTo>
                <a:lnTo>
                  <a:pt x="7410431" y="811263"/>
                </a:lnTo>
                <a:lnTo>
                  <a:pt x="7372079" y="831083"/>
                </a:lnTo>
                <a:lnTo>
                  <a:pt x="7327900" y="838200"/>
                </a:lnTo>
                <a:lnTo>
                  <a:pt x="139700" y="838200"/>
                </a:lnTo>
                <a:lnTo>
                  <a:pt x="95520" y="831083"/>
                </a:lnTo>
                <a:lnTo>
                  <a:pt x="57168" y="811263"/>
                </a:lnTo>
                <a:lnTo>
                  <a:pt x="26936" y="781031"/>
                </a:lnTo>
                <a:lnTo>
                  <a:pt x="7116" y="742679"/>
                </a:lnTo>
                <a:lnTo>
                  <a:pt x="0" y="698500"/>
                </a:lnTo>
                <a:lnTo>
                  <a:pt x="0" y="139700"/>
                </a:lnTo>
                <a:close/>
              </a:path>
            </a:pathLst>
          </a:custGeom>
          <a:ln w="9144">
            <a:solidFill>
              <a:srgbClr val="F8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00555" y="5382767"/>
            <a:ext cx="7562088" cy="11612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11224" y="5577840"/>
            <a:ext cx="7560564" cy="83972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47800" y="5410200"/>
            <a:ext cx="7467600" cy="10668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47800" y="5410200"/>
            <a:ext cx="7467600" cy="1066800"/>
          </a:xfrm>
          <a:custGeom>
            <a:avLst/>
            <a:gdLst/>
            <a:ahLst/>
            <a:cxnLst/>
            <a:rect l="l" t="t" r="r" b="b"/>
            <a:pathLst>
              <a:path w="7467600" h="1066800">
                <a:moveTo>
                  <a:pt x="0" y="177800"/>
                </a:move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7289800" y="0"/>
                </a:lnTo>
                <a:lnTo>
                  <a:pt x="7337057" y="6352"/>
                </a:lnTo>
                <a:lnTo>
                  <a:pt x="7379527" y="24280"/>
                </a:lnTo>
                <a:lnTo>
                  <a:pt x="7415514" y="52085"/>
                </a:lnTo>
                <a:lnTo>
                  <a:pt x="7443319" y="88072"/>
                </a:lnTo>
                <a:lnTo>
                  <a:pt x="7461247" y="130542"/>
                </a:lnTo>
                <a:lnTo>
                  <a:pt x="7467600" y="177800"/>
                </a:lnTo>
                <a:lnTo>
                  <a:pt x="7467600" y="889000"/>
                </a:lnTo>
                <a:lnTo>
                  <a:pt x="7461247" y="936266"/>
                </a:lnTo>
                <a:lnTo>
                  <a:pt x="7443319" y="978739"/>
                </a:lnTo>
                <a:lnTo>
                  <a:pt x="7415514" y="1014723"/>
                </a:lnTo>
                <a:lnTo>
                  <a:pt x="7379527" y="1042525"/>
                </a:lnTo>
                <a:lnTo>
                  <a:pt x="7337057" y="1060448"/>
                </a:lnTo>
                <a:lnTo>
                  <a:pt x="7289800" y="1066800"/>
                </a:lnTo>
                <a:lnTo>
                  <a:pt x="177800" y="1066800"/>
                </a:lnTo>
                <a:lnTo>
                  <a:pt x="130542" y="1060448"/>
                </a:lnTo>
                <a:lnTo>
                  <a:pt x="88072" y="1042525"/>
                </a:lnTo>
                <a:lnTo>
                  <a:pt x="52085" y="1014723"/>
                </a:lnTo>
                <a:lnTo>
                  <a:pt x="24280" y="978739"/>
                </a:lnTo>
                <a:lnTo>
                  <a:pt x="6352" y="936266"/>
                </a:lnTo>
                <a:lnTo>
                  <a:pt x="0" y="889000"/>
                </a:lnTo>
                <a:lnTo>
                  <a:pt x="0" y="177800"/>
                </a:lnTo>
                <a:close/>
              </a:path>
            </a:pathLst>
          </a:custGeom>
          <a:ln w="9144">
            <a:solidFill>
              <a:srgbClr val="B82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4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Traditional</a:t>
            </a:r>
            <a:r>
              <a:rPr spc="-30" dirty="0"/>
              <a:t> </a:t>
            </a:r>
            <a:r>
              <a:rPr spc="-20" dirty="0"/>
              <a:t>Technique</a:t>
            </a:r>
          </a:p>
          <a:p>
            <a:pPr marL="1161415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161415">
              <a:lnSpc>
                <a:spcPct val="100000"/>
              </a:lnSpc>
              <a:spcBef>
                <a:spcPts val="40"/>
              </a:spcBef>
            </a:pPr>
            <a:endParaRPr sz="2350">
              <a:latin typeface="Times New Roman"/>
              <a:cs typeface="Times New Roman"/>
            </a:endParaRPr>
          </a:p>
          <a:p>
            <a:pPr marL="1174115">
              <a:lnSpc>
                <a:spcPct val="100000"/>
              </a:lnSpc>
            </a:pPr>
            <a:r>
              <a:rPr dirty="0"/>
              <a:t>Introductory </a:t>
            </a:r>
            <a:r>
              <a:rPr spc="-5" dirty="0"/>
              <a:t>materials </a:t>
            </a:r>
            <a:r>
              <a:rPr dirty="0"/>
              <a:t>on new knowledge, </a:t>
            </a:r>
            <a:r>
              <a:rPr spc="-5" dirty="0"/>
              <a:t>ideas or an </a:t>
            </a:r>
            <a:r>
              <a:rPr dirty="0"/>
              <a:t>ice</a:t>
            </a:r>
            <a:r>
              <a:rPr spc="-45" dirty="0"/>
              <a:t> </a:t>
            </a:r>
            <a:r>
              <a:rPr spc="-5" dirty="0"/>
              <a:t>breaker</a:t>
            </a:r>
          </a:p>
          <a:p>
            <a:pPr marL="1161415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161415">
              <a:lnSpc>
                <a:spcPct val="100000"/>
              </a:lnSpc>
              <a:spcBef>
                <a:spcPts val="20"/>
              </a:spcBef>
            </a:pPr>
            <a:endParaRPr sz="1950">
              <a:latin typeface="Times New Roman"/>
              <a:cs typeface="Times New Roman"/>
            </a:endParaRPr>
          </a:p>
          <a:p>
            <a:pPr marL="1181100" marR="496570">
              <a:lnSpc>
                <a:spcPct val="100000"/>
              </a:lnSpc>
            </a:pPr>
            <a:r>
              <a:rPr dirty="0"/>
              <a:t>Method </a:t>
            </a:r>
            <a:r>
              <a:rPr spc="-5" dirty="0"/>
              <a:t>is </a:t>
            </a:r>
            <a:r>
              <a:rPr dirty="0"/>
              <a:t>combined </a:t>
            </a:r>
            <a:r>
              <a:rPr spc="5" dirty="0"/>
              <a:t>with </a:t>
            </a:r>
            <a:r>
              <a:rPr dirty="0"/>
              <a:t>audio </a:t>
            </a:r>
            <a:r>
              <a:rPr spc="-10" dirty="0"/>
              <a:t>visual, </a:t>
            </a:r>
            <a:r>
              <a:rPr dirty="0"/>
              <a:t>group </a:t>
            </a:r>
            <a:r>
              <a:rPr spc="-5" dirty="0"/>
              <a:t>discussions </a:t>
            </a:r>
            <a:r>
              <a:rPr dirty="0"/>
              <a:t>for  </a:t>
            </a:r>
            <a:r>
              <a:rPr spc="-5" dirty="0"/>
              <a:t>more </a:t>
            </a:r>
            <a:r>
              <a:rPr spc="-10" dirty="0"/>
              <a:t>effective </a:t>
            </a:r>
            <a:r>
              <a:rPr dirty="0"/>
              <a:t>and</a:t>
            </a:r>
            <a:r>
              <a:rPr spc="65" dirty="0"/>
              <a:t> </a:t>
            </a:r>
            <a:r>
              <a:rPr spc="-5" dirty="0"/>
              <a:t>interesting.</a:t>
            </a:r>
          </a:p>
          <a:p>
            <a:pPr marL="1161415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161415">
              <a:lnSpc>
                <a:spcPct val="100000"/>
              </a:lnSpc>
              <a:spcBef>
                <a:spcPts val="20"/>
              </a:spcBef>
            </a:pPr>
            <a:endParaRPr sz="1950">
              <a:latin typeface="Times New Roman"/>
              <a:cs typeface="Times New Roman"/>
            </a:endParaRPr>
          </a:p>
          <a:p>
            <a:pPr marL="1174115">
              <a:lnSpc>
                <a:spcPct val="100000"/>
              </a:lnSpc>
            </a:pPr>
            <a:r>
              <a:rPr dirty="0"/>
              <a:t>Low</a:t>
            </a:r>
            <a:r>
              <a:rPr spc="-5" dirty="0"/>
              <a:t> cost</a:t>
            </a:r>
          </a:p>
          <a:p>
            <a:pPr marL="1161415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161415"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marL="1184910" marR="508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Limitations: </a:t>
            </a:r>
            <a:r>
              <a:rPr spc="-10" dirty="0"/>
              <a:t>passive, </a:t>
            </a:r>
            <a:r>
              <a:rPr dirty="0"/>
              <a:t>depends on </a:t>
            </a:r>
            <a:r>
              <a:rPr spc="-5" dirty="0"/>
              <a:t>trainer’s ability </a:t>
            </a:r>
            <a:r>
              <a:rPr dirty="0"/>
              <a:t>to </a:t>
            </a:r>
            <a:r>
              <a:rPr spc="-5" dirty="0"/>
              <a:t>make session  interesting.</a:t>
            </a:r>
          </a:p>
        </p:txBody>
      </p:sp>
      <p:sp>
        <p:nvSpPr>
          <p:cNvPr id="24" name="object 24"/>
          <p:cNvSpPr/>
          <p:nvPr/>
        </p:nvSpPr>
        <p:spPr>
          <a:xfrm>
            <a:off x="4267200" y="36576"/>
            <a:ext cx="3657600" cy="240182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324739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Audio</a:t>
            </a:r>
            <a:r>
              <a:rPr spc="-55" dirty="0"/>
              <a:t> </a:t>
            </a:r>
            <a:r>
              <a:rPr spc="-5" dirty="0"/>
              <a:t>visuals</a:t>
            </a:r>
          </a:p>
        </p:txBody>
      </p:sp>
      <p:sp>
        <p:nvSpPr>
          <p:cNvPr id="3" name="object 3"/>
          <p:cNvSpPr/>
          <p:nvPr/>
        </p:nvSpPr>
        <p:spPr>
          <a:xfrm>
            <a:off x="1476755" y="1572767"/>
            <a:ext cx="7409688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24000" y="1600200"/>
            <a:ext cx="7315200" cy="762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0" y="1600200"/>
            <a:ext cx="7315200" cy="762000"/>
          </a:xfrm>
          <a:custGeom>
            <a:avLst/>
            <a:gdLst/>
            <a:ahLst/>
            <a:cxnLst/>
            <a:rect l="l" t="t" r="r" b="b"/>
            <a:pathLst>
              <a:path w="7315200" h="762000">
                <a:moveTo>
                  <a:pt x="0" y="127000"/>
                </a:moveTo>
                <a:lnTo>
                  <a:pt x="9985" y="77581"/>
                </a:lnTo>
                <a:lnTo>
                  <a:pt x="37210" y="37211"/>
                </a:lnTo>
                <a:lnTo>
                  <a:pt x="77581" y="9985"/>
                </a:lnTo>
                <a:lnTo>
                  <a:pt x="127000" y="0"/>
                </a:lnTo>
                <a:lnTo>
                  <a:pt x="7188200" y="0"/>
                </a:lnTo>
                <a:lnTo>
                  <a:pt x="7237618" y="9985"/>
                </a:lnTo>
                <a:lnTo>
                  <a:pt x="7277989" y="37211"/>
                </a:lnTo>
                <a:lnTo>
                  <a:pt x="7305214" y="77581"/>
                </a:lnTo>
                <a:lnTo>
                  <a:pt x="7315200" y="127000"/>
                </a:lnTo>
                <a:lnTo>
                  <a:pt x="7315200" y="635000"/>
                </a:lnTo>
                <a:lnTo>
                  <a:pt x="7305214" y="684418"/>
                </a:lnTo>
                <a:lnTo>
                  <a:pt x="7277989" y="724788"/>
                </a:lnTo>
                <a:lnTo>
                  <a:pt x="7237618" y="752014"/>
                </a:lnTo>
                <a:lnTo>
                  <a:pt x="7188200" y="762000"/>
                </a:lnTo>
                <a:lnTo>
                  <a:pt x="127000" y="762000"/>
                </a:lnTo>
                <a:lnTo>
                  <a:pt x="77581" y="752014"/>
                </a:lnTo>
                <a:lnTo>
                  <a:pt x="37211" y="724788"/>
                </a:lnTo>
                <a:lnTo>
                  <a:pt x="9985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755" y="2487167"/>
            <a:ext cx="7409688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2514600"/>
            <a:ext cx="7315200" cy="762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0" y="2514600"/>
            <a:ext cx="7315200" cy="762000"/>
          </a:xfrm>
          <a:custGeom>
            <a:avLst/>
            <a:gdLst/>
            <a:ahLst/>
            <a:cxnLst/>
            <a:rect l="l" t="t" r="r" b="b"/>
            <a:pathLst>
              <a:path w="7315200" h="762000">
                <a:moveTo>
                  <a:pt x="0" y="127000"/>
                </a:moveTo>
                <a:lnTo>
                  <a:pt x="9985" y="77581"/>
                </a:lnTo>
                <a:lnTo>
                  <a:pt x="37210" y="37211"/>
                </a:lnTo>
                <a:lnTo>
                  <a:pt x="77581" y="9985"/>
                </a:lnTo>
                <a:lnTo>
                  <a:pt x="127000" y="0"/>
                </a:lnTo>
                <a:lnTo>
                  <a:pt x="7188200" y="0"/>
                </a:lnTo>
                <a:lnTo>
                  <a:pt x="7237618" y="9985"/>
                </a:lnTo>
                <a:lnTo>
                  <a:pt x="7277989" y="37211"/>
                </a:lnTo>
                <a:lnTo>
                  <a:pt x="7305214" y="77581"/>
                </a:lnTo>
                <a:lnTo>
                  <a:pt x="7315200" y="127000"/>
                </a:lnTo>
                <a:lnTo>
                  <a:pt x="7315200" y="635000"/>
                </a:lnTo>
                <a:lnTo>
                  <a:pt x="7305214" y="684418"/>
                </a:lnTo>
                <a:lnTo>
                  <a:pt x="7277989" y="724788"/>
                </a:lnTo>
                <a:lnTo>
                  <a:pt x="7237618" y="752014"/>
                </a:lnTo>
                <a:lnTo>
                  <a:pt x="7188200" y="762000"/>
                </a:lnTo>
                <a:lnTo>
                  <a:pt x="127000" y="762000"/>
                </a:lnTo>
                <a:lnTo>
                  <a:pt x="77581" y="752014"/>
                </a:lnTo>
                <a:lnTo>
                  <a:pt x="37211" y="724788"/>
                </a:lnTo>
                <a:lnTo>
                  <a:pt x="9985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9144">
            <a:solidFill>
              <a:srgbClr val="CC97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6755" y="3325367"/>
            <a:ext cx="7409688" cy="10850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3352800"/>
            <a:ext cx="7315200" cy="990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0" y="3352800"/>
            <a:ext cx="7315200" cy="990600"/>
          </a:xfrm>
          <a:custGeom>
            <a:avLst/>
            <a:gdLst/>
            <a:ahLst/>
            <a:cxnLst/>
            <a:rect l="l" t="t" r="r" b="b"/>
            <a:pathLst>
              <a:path w="73152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7150100" y="0"/>
                </a:lnTo>
                <a:lnTo>
                  <a:pt x="7193991" y="5897"/>
                </a:lnTo>
                <a:lnTo>
                  <a:pt x="7233430" y="22540"/>
                </a:lnTo>
                <a:lnTo>
                  <a:pt x="7266844" y="48355"/>
                </a:lnTo>
                <a:lnTo>
                  <a:pt x="7292659" y="81769"/>
                </a:lnTo>
                <a:lnTo>
                  <a:pt x="7309302" y="121208"/>
                </a:lnTo>
                <a:lnTo>
                  <a:pt x="7315200" y="165100"/>
                </a:lnTo>
                <a:lnTo>
                  <a:pt x="7315200" y="825500"/>
                </a:lnTo>
                <a:lnTo>
                  <a:pt x="7309302" y="869391"/>
                </a:lnTo>
                <a:lnTo>
                  <a:pt x="7292659" y="908830"/>
                </a:lnTo>
                <a:lnTo>
                  <a:pt x="7266844" y="942244"/>
                </a:lnTo>
                <a:lnTo>
                  <a:pt x="7233430" y="968059"/>
                </a:lnTo>
                <a:lnTo>
                  <a:pt x="7193991" y="984702"/>
                </a:lnTo>
                <a:lnTo>
                  <a:pt x="71501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9144">
            <a:solidFill>
              <a:srgbClr val="CC2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76755" y="4392167"/>
            <a:ext cx="7409688" cy="10088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82852" y="4648200"/>
            <a:ext cx="7399020" cy="5654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24000" y="4419600"/>
            <a:ext cx="7315200" cy="914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24000" y="4419600"/>
            <a:ext cx="7315200" cy="914400"/>
          </a:xfrm>
          <a:custGeom>
            <a:avLst/>
            <a:gdLst/>
            <a:ahLst/>
            <a:cxnLst/>
            <a:rect l="l" t="t" r="r" b="b"/>
            <a:pathLst>
              <a:path w="7315200" h="914400">
                <a:moveTo>
                  <a:pt x="0" y="152400"/>
                </a:moveTo>
                <a:lnTo>
                  <a:pt x="7766" y="104217"/>
                </a:lnTo>
                <a:lnTo>
                  <a:pt x="29394" y="62380"/>
                </a:lnTo>
                <a:lnTo>
                  <a:pt x="62380" y="29394"/>
                </a:lnTo>
                <a:lnTo>
                  <a:pt x="104217" y="7766"/>
                </a:lnTo>
                <a:lnTo>
                  <a:pt x="152400" y="0"/>
                </a:lnTo>
                <a:lnTo>
                  <a:pt x="7162800" y="0"/>
                </a:lnTo>
                <a:lnTo>
                  <a:pt x="7210982" y="7766"/>
                </a:lnTo>
                <a:lnTo>
                  <a:pt x="7252819" y="29394"/>
                </a:lnTo>
                <a:lnTo>
                  <a:pt x="7285805" y="62380"/>
                </a:lnTo>
                <a:lnTo>
                  <a:pt x="7307433" y="104217"/>
                </a:lnTo>
                <a:lnTo>
                  <a:pt x="7315200" y="152400"/>
                </a:lnTo>
                <a:lnTo>
                  <a:pt x="7315200" y="762000"/>
                </a:lnTo>
                <a:lnTo>
                  <a:pt x="7307433" y="810182"/>
                </a:lnTo>
                <a:lnTo>
                  <a:pt x="7285805" y="852019"/>
                </a:lnTo>
                <a:lnTo>
                  <a:pt x="7252819" y="885005"/>
                </a:lnTo>
                <a:lnTo>
                  <a:pt x="7210982" y="906633"/>
                </a:lnTo>
                <a:lnTo>
                  <a:pt x="7162800" y="914400"/>
                </a:lnTo>
                <a:lnTo>
                  <a:pt x="152400" y="914400"/>
                </a:lnTo>
                <a:lnTo>
                  <a:pt x="104217" y="906633"/>
                </a:lnTo>
                <a:lnTo>
                  <a:pt x="62380" y="885005"/>
                </a:lnTo>
                <a:lnTo>
                  <a:pt x="29394" y="852019"/>
                </a:lnTo>
                <a:lnTo>
                  <a:pt x="7766" y="810182"/>
                </a:lnTo>
                <a:lnTo>
                  <a:pt x="0" y="762000"/>
                </a:lnTo>
                <a:lnTo>
                  <a:pt x="0" y="152400"/>
                </a:lnTo>
                <a:close/>
              </a:path>
            </a:pathLst>
          </a:custGeom>
          <a:ln w="9144">
            <a:solidFill>
              <a:srgbClr val="B82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24761" y="5410961"/>
            <a:ext cx="7315200" cy="914400"/>
          </a:xfrm>
          <a:custGeom>
            <a:avLst/>
            <a:gdLst/>
            <a:ahLst/>
            <a:cxnLst/>
            <a:rect l="l" t="t" r="r" b="b"/>
            <a:pathLst>
              <a:path w="7315200" h="914400">
                <a:moveTo>
                  <a:pt x="7162800" y="0"/>
                </a:moveTo>
                <a:lnTo>
                  <a:pt x="152400" y="0"/>
                </a:lnTo>
                <a:lnTo>
                  <a:pt x="104217" y="7766"/>
                </a:lnTo>
                <a:lnTo>
                  <a:pt x="62380" y="29394"/>
                </a:lnTo>
                <a:lnTo>
                  <a:pt x="29394" y="62380"/>
                </a:lnTo>
                <a:lnTo>
                  <a:pt x="7766" y="104217"/>
                </a:lnTo>
                <a:lnTo>
                  <a:pt x="0" y="152400"/>
                </a:lnTo>
                <a:lnTo>
                  <a:pt x="0" y="762000"/>
                </a:lnTo>
                <a:lnTo>
                  <a:pt x="7766" y="810168"/>
                </a:lnTo>
                <a:lnTo>
                  <a:pt x="29394" y="852003"/>
                </a:lnTo>
                <a:lnTo>
                  <a:pt x="62380" y="884994"/>
                </a:lnTo>
                <a:lnTo>
                  <a:pt x="104217" y="906630"/>
                </a:lnTo>
                <a:lnTo>
                  <a:pt x="152400" y="914400"/>
                </a:lnTo>
                <a:lnTo>
                  <a:pt x="7162800" y="914400"/>
                </a:lnTo>
                <a:lnTo>
                  <a:pt x="7210982" y="906630"/>
                </a:lnTo>
                <a:lnTo>
                  <a:pt x="7252819" y="884994"/>
                </a:lnTo>
                <a:lnTo>
                  <a:pt x="7285805" y="852003"/>
                </a:lnTo>
                <a:lnTo>
                  <a:pt x="7307433" y="810168"/>
                </a:lnTo>
                <a:lnTo>
                  <a:pt x="7315200" y="762000"/>
                </a:lnTo>
                <a:lnTo>
                  <a:pt x="7315200" y="152400"/>
                </a:lnTo>
                <a:lnTo>
                  <a:pt x="7307433" y="104217"/>
                </a:lnTo>
                <a:lnTo>
                  <a:pt x="7285805" y="62380"/>
                </a:lnTo>
                <a:lnTo>
                  <a:pt x="7252819" y="29394"/>
                </a:lnTo>
                <a:lnTo>
                  <a:pt x="7210982" y="7766"/>
                </a:lnTo>
                <a:lnTo>
                  <a:pt x="7162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24761" y="5410961"/>
            <a:ext cx="7315200" cy="914400"/>
          </a:xfrm>
          <a:custGeom>
            <a:avLst/>
            <a:gdLst/>
            <a:ahLst/>
            <a:cxnLst/>
            <a:rect l="l" t="t" r="r" b="b"/>
            <a:pathLst>
              <a:path w="7315200" h="914400">
                <a:moveTo>
                  <a:pt x="0" y="152400"/>
                </a:moveTo>
                <a:lnTo>
                  <a:pt x="7766" y="104217"/>
                </a:lnTo>
                <a:lnTo>
                  <a:pt x="29394" y="62380"/>
                </a:lnTo>
                <a:lnTo>
                  <a:pt x="62380" y="29394"/>
                </a:lnTo>
                <a:lnTo>
                  <a:pt x="104217" y="7766"/>
                </a:lnTo>
                <a:lnTo>
                  <a:pt x="152400" y="0"/>
                </a:lnTo>
                <a:lnTo>
                  <a:pt x="7162800" y="0"/>
                </a:lnTo>
                <a:lnTo>
                  <a:pt x="7210982" y="7766"/>
                </a:lnTo>
                <a:lnTo>
                  <a:pt x="7252819" y="29394"/>
                </a:lnTo>
                <a:lnTo>
                  <a:pt x="7285805" y="62380"/>
                </a:lnTo>
                <a:lnTo>
                  <a:pt x="7307433" y="104217"/>
                </a:lnTo>
                <a:lnTo>
                  <a:pt x="7315200" y="152400"/>
                </a:lnTo>
                <a:lnTo>
                  <a:pt x="7315200" y="762000"/>
                </a:lnTo>
                <a:lnTo>
                  <a:pt x="7307433" y="810168"/>
                </a:lnTo>
                <a:lnTo>
                  <a:pt x="7285805" y="852003"/>
                </a:lnTo>
                <a:lnTo>
                  <a:pt x="7252819" y="884994"/>
                </a:lnTo>
                <a:lnTo>
                  <a:pt x="7210982" y="906630"/>
                </a:lnTo>
                <a:lnTo>
                  <a:pt x="7162800" y="914400"/>
                </a:lnTo>
                <a:lnTo>
                  <a:pt x="152400" y="914400"/>
                </a:lnTo>
                <a:lnTo>
                  <a:pt x="104217" y="906630"/>
                </a:lnTo>
                <a:lnTo>
                  <a:pt x="62380" y="884994"/>
                </a:lnTo>
                <a:lnTo>
                  <a:pt x="29394" y="852003"/>
                </a:lnTo>
                <a:lnTo>
                  <a:pt x="7766" y="810168"/>
                </a:lnTo>
                <a:lnTo>
                  <a:pt x="0" y="762000"/>
                </a:lnTo>
                <a:lnTo>
                  <a:pt x="0" y="152400"/>
                </a:lnTo>
                <a:close/>
              </a:path>
            </a:pathLst>
          </a:custGeom>
          <a:ln w="25908">
            <a:solidFill>
              <a:srgbClr val="946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62429" y="1859852"/>
            <a:ext cx="7036434" cy="4142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89"/>
              </a:lnSpc>
            </a:pPr>
            <a:r>
              <a:rPr sz="1800" b="1" spc="-10" dirty="0">
                <a:latin typeface="Arial"/>
                <a:cs typeface="Arial"/>
              </a:rPr>
              <a:t>Effective </a:t>
            </a:r>
            <a:r>
              <a:rPr sz="1800" b="1" spc="-5" dirty="0">
                <a:latin typeface="Arial"/>
                <a:cs typeface="Arial"/>
              </a:rPr>
              <a:t>mean </a:t>
            </a:r>
            <a:r>
              <a:rPr sz="1800" b="1" dirty="0">
                <a:latin typeface="Arial"/>
                <a:cs typeface="Arial"/>
              </a:rPr>
              <a:t>of conducting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training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Boost moral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tabLst>
                <a:tab pos="3088640" algn="l"/>
              </a:tabLst>
            </a:pPr>
            <a:r>
              <a:rPr sz="1800" b="1" spc="-5" dirty="0">
                <a:latin typeface="Arial"/>
                <a:cs typeface="Arial"/>
              </a:rPr>
              <a:t>Slides, </a:t>
            </a:r>
            <a:r>
              <a:rPr sz="1800" b="1" spc="-10" dirty="0">
                <a:latin typeface="Arial"/>
                <a:cs typeface="Arial"/>
              </a:rPr>
              <a:t>movies,</a:t>
            </a:r>
            <a:r>
              <a:rPr sz="1800" b="1" spc="6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video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clips,	</a:t>
            </a:r>
            <a:r>
              <a:rPr sz="1800" b="1" spc="-5" dirty="0">
                <a:latin typeface="Arial"/>
                <a:cs typeface="Arial"/>
              </a:rPr>
              <a:t>teletraining, </a:t>
            </a:r>
            <a:r>
              <a:rPr sz="1800" b="1" spc="-10" dirty="0">
                <a:latin typeface="Arial"/>
                <a:cs typeface="Arial"/>
              </a:rPr>
              <a:t>video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conferencing.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361200"/>
              </a:lnSpc>
              <a:spcBef>
                <a:spcPts val="300"/>
              </a:spcBef>
            </a:pPr>
            <a:r>
              <a:rPr sz="1800" b="1" dirty="0">
                <a:latin typeface="Arial"/>
                <a:cs typeface="Arial"/>
              </a:rPr>
              <a:t>Lots of </a:t>
            </a:r>
            <a:r>
              <a:rPr sz="1800" b="1" spc="-5" dirty="0">
                <a:latin typeface="Arial"/>
                <a:cs typeface="Arial"/>
              </a:rPr>
              <a:t>training program </a:t>
            </a:r>
            <a:r>
              <a:rPr sz="1800" b="1" spc="5" dirty="0">
                <a:latin typeface="Arial"/>
                <a:cs typeface="Arial"/>
              </a:rPr>
              <a:t>with </a:t>
            </a:r>
            <a:r>
              <a:rPr sz="1800" b="1" spc="-5" dirty="0">
                <a:latin typeface="Arial"/>
                <a:cs typeface="Arial"/>
              </a:rPr>
              <a:t>geographical dispersed </a:t>
            </a:r>
            <a:r>
              <a:rPr sz="1800" b="1" dirty="0">
                <a:latin typeface="Arial"/>
                <a:cs typeface="Arial"/>
              </a:rPr>
              <a:t>population  </a:t>
            </a:r>
            <a:r>
              <a:rPr sz="1800" b="1" spc="-5" dirty="0">
                <a:latin typeface="Arial"/>
                <a:cs typeface="Arial"/>
              </a:rPr>
              <a:t>Allows for replay </a:t>
            </a:r>
            <a:r>
              <a:rPr sz="1800" b="1" dirty="0">
                <a:latin typeface="Arial"/>
                <a:cs typeface="Arial"/>
              </a:rPr>
              <a:t>and lots of </a:t>
            </a:r>
            <a:r>
              <a:rPr sz="1800" b="1" spc="-10" dirty="0">
                <a:latin typeface="Arial"/>
                <a:cs typeface="Arial"/>
              </a:rPr>
              <a:t>versatility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training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24000" y="1612391"/>
            <a:ext cx="7467600" cy="46268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98703"/>
            <a:ext cx="6477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Why training &amp;</a:t>
            </a:r>
            <a:r>
              <a:rPr sz="3600" spc="10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development?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895373"/>
            <a:ext cx="6382385" cy="4220210"/>
          </a:xfrm>
          <a:prstGeom prst="rect">
            <a:avLst/>
          </a:prstGeom>
        </p:spPr>
        <p:txBody>
          <a:bodyPr vert="horz" wrap="square" lIns="0" tIns="231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b="1" i="1" spc="-5" dirty="0">
                <a:latin typeface="Arial"/>
                <a:cs typeface="Arial"/>
              </a:rPr>
              <a:t>Key challenges for</a:t>
            </a:r>
            <a:r>
              <a:rPr sz="2800" b="1" i="1" spc="7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organizations: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730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Compete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35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Improve quality &amp; customer</a:t>
            </a:r>
            <a:r>
              <a:rPr sz="2800" b="1" spc="7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service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350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Cost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reduction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35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Enhance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productivity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355"/>
              </a:spcBef>
              <a:buClr>
                <a:srgbClr val="7B1201"/>
              </a:buClr>
              <a:buSzPct val="69642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2800" b="1" spc="-5" dirty="0">
                <a:latin typeface="Arial"/>
                <a:cs typeface="Arial"/>
              </a:rPr>
              <a:t>Adaptation to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technology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54482"/>
            <a:ext cx="490220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Independent</a:t>
            </a:r>
            <a:r>
              <a:rPr spc="-25" dirty="0"/>
              <a:t> </a:t>
            </a:r>
            <a:r>
              <a:rPr spc="-5" dirty="0"/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0997"/>
            <a:ext cx="8006715" cy="404939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Not </a:t>
            </a:r>
            <a:r>
              <a:rPr sz="3000" spc="-5" dirty="0">
                <a:latin typeface="Arial"/>
                <a:cs typeface="Arial"/>
              </a:rPr>
              <a:t>applicable </a:t>
            </a:r>
            <a:r>
              <a:rPr sz="3000" dirty="0">
                <a:latin typeface="Arial"/>
                <a:cs typeface="Arial"/>
              </a:rPr>
              <a:t>for </a:t>
            </a:r>
            <a:r>
              <a:rPr sz="3000" spc="-5" dirty="0">
                <a:latin typeface="Arial"/>
                <a:cs typeface="Arial"/>
              </a:rPr>
              <a:t>all</a:t>
            </a:r>
            <a:r>
              <a:rPr sz="3000" spc="-6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jobs</a:t>
            </a:r>
            <a:endParaRPr sz="3000">
              <a:latin typeface="Arial"/>
              <a:cs typeface="Arial"/>
            </a:endParaRPr>
          </a:p>
          <a:p>
            <a:pPr marL="355600" marR="126364" indent="-342900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Trainee are </a:t>
            </a:r>
            <a:r>
              <a:rPr sz="3000" spc="-5" dirty="0">
                <a:latin typeface="Arial"/>
                <a:cs typeface="Arial"/>
              </a:rPr>
              <a:t>free </a:t>
            </a:r>
            <a:r>
              <a:rPr sz="3000" dirty="0">
                <a:latin typeface="Arial"/>
                <a:cs typeface="Arial"/>
              </a:rPr>
              <a:t>to complete their job at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their  own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pace</a:t>
            </a:r>
            <a:endParaRPr sz="3000">
              <a:latin typeface="Arial"/>
              <a:cs typeface="Arial"/>
            </a:endParaRPr>
          </a:p>
          <a:p>
            <a:pPr marL="355600" marR="189865" indent="-342900">
              <a:lnSpc>
                <a:spcPct val="100000"/>
              </a:lnSpc>
              <a:spcBef>
                <a:spcPts val="725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More </a:t>
            </a:r>
            <a:r>
              <a:rPr sz="3000" dirty="0">
                <a:latin typeface="Arial"/>
                <a:cs typeface="Arial"/>
              </a:rPr>
              <a:t>research </a:t>
            </a:r>
            <a:r>
              <a:rPr sz="3000" spc="-5" dirty="0">
                <a:latin typeface="Arial"/>
                <a:cs typeface="Arial"/>
              </a:rPr>
              <a:t>and more </a:t>
            </a:r>
            <a:r>
              <a:rPr sz="3000" dirty="0">
                <a:latin typeface="Arial"/>
                <a:cs typeface="Arial"/>
              </a:rPr>
              <a:t>education based  facilities i.e. Library, departments have to</a:t>
            </a:r>
            <a:r>
              <a:rPr sz="3000" spc="-1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be  build.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  <a:tab pos="2429510" algn="l"/>
              </a:tabLst>
            </a:pPr>
            <a:r>
              <a:rPr sz="3000" dirty="0">
                <a:latin typeface="Arial"/>
                <a:cs typeface="Arial"/>
              </a:rPr>
              <a:t>Limitation: Though </a:t>
            </a:r>
            <a:r>
              <a:rPr sz="3000" spc="-5" dirty="0">
                <a:latin typeface="Arial"/>
                <a:cs typeface="Arial"/>
              </a:rPr>
              <a:t>no </a:t>
            </a:r>
            <a:r>
              <a:rPr sz="3000" dirty="0">
                <a:latin typeface="Arial"/>
                <a:cs typeface="Arial"/>
              </a:rPr>
              <a:t>continual evaluation</a:t>
            </a:r>
            <a:r>
              <a:rPr sz="3000" spc="-17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by  training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i.e.	</a:t>
            </a:r>
            <a:r>
              <a:rPr sz="3000" spc="-5" dirty="0">
                <a:latin typeface="Arial"/>
                <a:cs typeface="Arial"/>
              </a:rPr>
              <a:t>More prone </a:t>
            </a:r>
            <a:r>
              <a:rPr sz="3000" dirty="0">
                <a:latin typeface="Arial"/>
                <a:cs typeface="Arial"/>
              </a:rPr>
              <a:t>to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demoralized.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45835" y="82296"/>
            <a:ext cx="2452116" cy="1636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00198"/>
            <a:ext cx="9144000" cy="5257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6419" y="217373"/>
            <a:ext cx="658177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OJT: Coaching &amp;</a:t>
            </a:r>
            <a:r>
              <a:rPr spc="-60" dirty="0"/>
              <a:t> </a:t>
            </a:r>
            <a:r>
              <a:rPr dirty="0"/>
              <a:t>Mentoring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6419" y="433196"/>
            <a:ext cx="490093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OJT:</a:t>
            </a:r>
            <a:r>
              <a:rPr spc="-55" dirty="0"/>
              <a:t> </a:t>
            </a:r>
            <a:r>
              <a:rPr dirty="0"/>
              <a:t>Apprenticeship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523998"/>
            <a:ext cx="914400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62900" y="152400"/>
            <a:ext cx="0" cy="1436370"/>
          </a:xfrm>
          <a:custGeom>
            <a:avLst/>
            <a:gdLst/>
            <a:ahLst/>
            <a:cxnLst/>
            <a:rect l="l" t="t" r="r" b="b"/>
            <a:pathLst>
              <a:path h="1436370">
                <a:moveTo>
                  <a:pt x="0" y="0"/>
                </a:moveTo>
                <a:lnTo>
                  <a:pt x="0" y="143637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3400" y="152400"/>
            <a:ext cx="120396" cy="120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21040" y="152400"/>
            <a:ext cx="120395" cy="120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90204" y="152400"/>
            <a:ext cx="118872" cy="120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53400" y="320040"/>
            <a:ext cx="120396" cy="120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21040" y="320040"/>
            <a:ext cx="120395" cy="120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490204" y="320040"/>
            <a:ext cx="118872" cy="1203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57843" y="320040"/>
            <a:ext cx="120396" cy="1203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53400" y="487680"/>
            <a:ext cx="120396" cy="1203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1040" y="487680"/>
            <a:ext cx="120395" cy="1203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90204" y="487680"/>
            <a:ext cx="118872" cy="1203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57843" y="487680"/>
            <a:ext cx="120396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5483" y="487680"/>
            <a:ext cx="120396" cy="120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53400" y="656844"/>
            <a:ext cx="120396" cy="1188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21040" y="656844"/>
            <a:ext cx="120395" cy="1188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90204" y="656844"/>
            <a:ext cx="118872" cy="1188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57843" y="656844"/>
            <a:ext cx="120396" cy="1188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53400" y="824483"/>
            <a:ext cx="120396" cy="1188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21040" y="824483"/>
            <a:ext cx="120395" cy="1188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490204" y="824483"/>
            <a:ext cx="118872" cy="11887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657843" y="824483"/>
            <a:ext cx="120396" cy="1188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25483" y="824483"/>
            <a:ext cx="120396" cy="1188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53400" y="992124"/>
            <a:ext cx="120396" cy="12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21040" y="992124"/>
            <a:ext cx="120395" cy="120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90204" y="992124"/>
            <a:ext cx="118872" cy="1203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657843" y="992124"/>
            <a:ext cx="120396" cy="1203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53400" y="1159763"/>
            <a:ext cx="120396" cy="1203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321040" y="1159763"/>
            <a:ext cx="120395" cy="1203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490204" y="1159763"/>
            <a:ext cx="118872" cy="1203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21040" y="1327403"/>
            <a:ext cx="120395" cy="1203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657843" y="1159763"/>
            <a:ext cx="120396" cy="1203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657843" y="1327403"/>
            <a:ext cx="120396" cy="1203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35940" y="611504"/>
            <a:ext cx="432308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OJT: Job</a:t>
            </a:r>
            <a:r>
              <a:rPr spc="-30" dirty="0"/>
              <a:t> </a:t>
            </a:r>
            <a:r>
              <a:rPr dirty="0"/>
              <a:t>Rotation</a:t>
            </a:r>
          </a:p>
        </p:txBody>
      </p:sp>
      <p:sp>
        <p:nvSpPr>
          <p:cNvPr id="35" name="object 35"/>
          <p:cNvSpPr/>
          <p:nvPr/>
        </p:nvSpPr>
        <p:spPr>
          <a:xfrm>
            <a:off x="6249161" y="4648961"/>
            <a:ext cx="2895600" cy="1066800"/>
          </a:xfrm>
          <a:custGeom>
            <a:avLst/>
            <a:gdLst/>
            <a:ahLst/>
            <a:cxnLst/>
            <a:rect l="l" t="t" r="r" b="b"/>
            <a:pathLst>
              <a:path w="2895600" h="1066800">
                <a:moveTo>
                  <a:pt x="0" y="1066800"/>
                </a:moveTo>
                <a:lnTo>
                  <a:pt x="2895599" y="1066800"/>
                </a:lnTo>
                <a:lnTo>
                  <a:pt x="2895599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908">
            <a:solidFill>
              <a:srgbClr val="946E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83014" y="2736729"/>
            <a:ext cx="2660640" cy="269362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10362" y="1600961"/>
            <a:ext cx="2895600" cy="1066800"/>
          </a:xfrm>
          <a:prstGeom prst="rect">
            <a:avLst/>
          </a:prstGeom>
          <a:solidFill>
            <a:srgbClr val="CC9900"/>
          </a:solidFill>
          <a:ln w="25907">
            <a:solidFill>
              <a:srgbClr val="946E00"/>
            </a:solidFill>
          </a:ln>
        </p:spPr>
        <p:txBody>
          <a:bodyPr vert="horz" wrap="square" lIns="0" tIns="203835" rIns="0" bIns="0" rtlCol="0">
            <a:spAutoFit/>
          </a:bodyPr>
          <a:lstStyle/>
          <a:p>
            <a:pPr marL="401955" marR="395605" indent="452120">
              <a:lnSpc>
                <a:spcPct val="100000"/>
              </a:lnSpc>
              <a:spcBef>
                <a:spcPts val="1605"/>
              </a:spcBef>
            </a:pPr>
            <a:r>
              <a:rPr sz="2400" b="1" spc="-5" dirty="0">
                <a:latin typeface="Arial"/>
                <a:cs typeface="Arial"/>
              </a:rPr>
              <a:t>TELLER  D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spc="-185" dirty="0">
                <a:latin typeface="Arial"/>
                <a:cs typeface="Arial"/>
              </a:rPr>
              <a:t>P</a:t>
            </a:r>
            <a:r>
              <a:rPr sz="2400" b="1" spc="-5" dirty="0">
                <a:latin typeface="Arial"/>
                <a:cs typeface="Arial"/>
              </a:rPr>
              <a:t>A</a:t>
            </a:r>
            <a:r>
              <a:rPr sz="2400" b="1" spc="-15" dirty="0">
                <a:latin typeface="Arial"/>
                <a:cs typeface="Arial"/>
              </a:rPr>
              <a:t>R</a:t>
            </a:r>
            <a:r>
              <a:rPr sz="2400" b="1" spc="-5" dirty="0">
                <a:latin typeface="Arial"/>
                <a:cs typeface="Arial"/>
              </a:rPr>
              <a:t>TME</a:t>
            </a:r>
            <a:r>
              <a:rPr sz="2400" b="1" spc="-15" dirty="0">
                <a:latin typeface="Arial"/>
                <a:cs typeface="Arial"/>
              </a:rPr>
              <a:t>N</a:t>
            </a:r>
            <a:r>
              <a:rPr sz="2400" b="1" spc="-5" dirty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62115" y="4661915"/>
            <a:ext cx="2882900" cy="1041400"/>
          </a:xfrm>
          <a:prstGeom prst="rect">
            <a:avLst/>
          </a:prstGeom>
          <a:solidFill>
            <a:srgbClr val="CC9900"/>
          </a:solidFill>
        </p:spPr>
        <p:txBody>
          <a:bodyPr vert="horz" wrap="square" lIns="0" tIns="151765" rIns="0" bIns="0" rtlCol="0">
            <a:spAutoFit/>
          </a:bodyPr>
          <a:lstStyle/>
          <a:p>
            <a:pPr marL="389890" marR="393700" indent="215900">
              <a:lnSpc>
                <a:spcPct val="100000"/>
              </a:lnSpc>
              <a:spcBef>
                <a:spcPts val="1195"/>
              </a:spcBef>
            </a:pPr>
            <a:r>
              <a:rPr sz="2400" b="1" spc="-15" dirty="0">
                <a:latin typeface="Arial"/>
                <a:cs typeface="Arial"/>
              </a:rPr>
              <a:t>TREASURY  </a:t>
            </a:r>
            <a:r>
              <a:rPr sz="2400" b="1" dirty="0">
                <a:latin typeface="Arial"/>
                <a:cs typeface="Arial"/>
              </a:rPr>
              <a:t>D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spc="-190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TM</a:t>
            </a:r>
            <a:r>
              <a:rPr sz="2400" b="1" spc="-10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91961" y="1588769"/>
            <a:ext cx="2895600" cy="1066800"/>
          </a:xfrm>
          <a:prstGeom prst="rect">
            <a:avLst/>
          </a:prstGeom>
          <a:solidFill>
            <a:srgbClr val="CC9900"/>
          </a:solidFill>
          <a:ln w="25907">
            <a:solidFill>
              <a:srgbClr val="946E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402590" marR="394970" algn="ctr">
              <a:lnSpc>
                <a:spcPct val="100000"/>
              </a:lnSpc>
              <a:spcBef>
                <a:spcPts val="245"/>
              </a:spcBef>
            </a:pPr>
            <a:r>
              <a:rPr sz="2400" b="1" spc="-10" dirty="0">
                <a:latin typeface="Arial"/>
                <a:cs typeface="Arial"/>
              </a:rPr>
              <a:t>CUSTOMER  SERVICE  </a:t>
            </a:r>
            <a:r>
              <a:rPr sz="2400" b="1" spc="-5" dirty="0">
                <a:latin typeface="Arial"/>
                <a:cs typeface="Arial"/>
              </a:rPr>
              <a:t>D</a:t>
            </a:r>
            <a:r>
              <a:rPr sz="2400" b="1" spc="-15" dirty="0">
                <a:latin typeface="Arial"/>
                <a:cs typeface="Arial"/>
              </a:rPr>
              <a:t>E</a:t>
            </a:r>
            <a:r>
              <a:rPr sz="2400" b="1" spc="-190" dirty="0">
                <a:latin typeface="Arial"/>
                <a:cs typeface="Arial"/>
              </a:rPr>
              <a:t>P</a:t>
            </a:r>
            <a:r>
              <a:rPr sz="2400" b="1" spc="-5" dirty="0">
                <a:latin typeface="Arial"/>
                <a:cs typeface="Arial"/>
              </a:rPr>
              <a:t>A</a:t>
            </a:r>
            <a:r>
              <a:rPr sz="2400" b="1" spc="-15" dirty="0">
                <a:latin typeface="Arial"/>
                <a:cs typeface="Arial"/>
              </a:rPr>
              <a:t>R</a:t>
            </a:r>
            <a:r>
              <a:rPr sz="2400" b="1" spc="-5" dirty="0">
                <a:latin typeface="Arial"/>
                <a:cs typeface="Arial"/>
              </a:rPr>
              <a:t>TME</a:t>
            </a:r>
            <a:r>
              <a:rPr sz="2400" b="1" spc="-15" dirty="0">
                <a:latin typeface="Arial"/>
                <a:cs typeface="Arial"/>
              </a:rPr>
              <a:t>N</a:t>
            </a:r>
            <a:r>
              <a:rPr sz="2400" b="1" spc="-5" dirty="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1761" y="4877561"/>
            <a:ext cx="2895600" cy="1066800"/>
          </a:xfrm>
          <a:prstGeom prst="rect">
            <a:avLst/>
          </a:prstGeom>
          <a:solidFill>
            <a:srgbClr val="CC9900"/>
          </a:solidFill>
          <a:ln w="25907">
            <a:solidFill>
              <a:srgbClr val="946E00"/>
            </a:solidFill>
          </a:ln>
        </p:spPr>
        <p:txBody>
          <a:bodyPr vert="horz" wrap="square" lIns="0" tIns="156210" rIns="0" bIns="0" rtlCol="0">
            <a:spAutoFit/>
          </a:bodyPr>
          <a:lstStyle/>
          <a:p>
            <a:pPr marL="401955" marR="393065" indent="478790">
              <a:lnSpc>
                <a:spcPct val="100000"/>
              </a:lnSpc>
              <a:spcBef>
                <a:spcPts val="1230"/>
              </a:spcBef>
            </a:pPr>
            <a:r>
              <a:rPr sz="2400" b="1" spc="-5" dirty="0">
                <a:latin typeface="Arial"/>
                <a:cs typeface="Arial"/>
              </a:rPr>
              <a:t>CREDIT  DE</a:t>
            </a:r>
            <a:r>
              <a:rPr sz="2400" b="1" spc="-190" dirty="0">
                <a:latin typeface="Arial"/>
                <a:cs typeface="Arial"/>
              </a:rPr>
              <a:t>P</a:t>
            </a:r>
            <a:r>
              <a:rPr sz="2400" b="1" spc="-5" dirty="0">
                <a:latin typeface="Arial"/>
                <a:cs typeface="Arial"/>
              </a:rPr>
              <a:t>ARTMENT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872997"/>
            <a:ext cx="313245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82545" algn="l"/>
              </a:tabLst>
            </a:pPr>
            <a:r>
              <a:rPr sz="3800" dirty="0">
                <a:solidFill>
                  <a:srgbClr val="7B1201"/>
                </a:solidFill>
              </a:rPr>
              <a:t>Training	</a:t>
            </a:r>
            <a:r>
              <a:rPr sz="3800" spc="-5" dirty="0">
                <a:solidFill>
                  <a:srgbClr val="7B1201"/>
                </a:solidFill>
              </a:rPr>
              <a:t>vs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4462398" y="872997"/>
            <a:ext cx="305879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dirty="0">
                <a:solidFill>
                  <a:srgbClr val="7B1201"/>
                </a:solidFill>
                <a:latin typeface="Arial"/>
                <a:cs typeface="Arial"/>
              </a:rPr>
              <a:t>Development</a:t>
            </a:r>
            <a:endParaRPr sz="3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15"/>
              </a:spcBef>
              <a:buClr>
                <a:srgbClr val="7B1201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pc="5" dirty="0"/>
              <a:t>Job </a:t>
            </a:r>
            <a:r>
              <a:rPr dirty="0"/>
              <a:t>related abilities,  application driven</a:t>
            </a:r>
            <a:r>
              <a:rPr spc="-55" dirty="0"/>
              <a:t> </a:t>
            </a:r>
            <a:r>
              <a:rPr dirty="0"/>
              <a:t>and  help improve  performance on  currently held</a:t>
            </a:r>
            <a:r>
              <a:rPr spc="-35" dirty="0"/>
              <a:t> </a:t>
            </a:r>
            <a:r>
              <a:rPr dirty="0"/>
              <a:t>job</a:t>
            </a:r>
          </a:p>
          <a:p>
            <a:pPr marL="355600" indent="-342900">
              <a:lnSpc>
                <a:spcPct val="100000"/>
              </a:lnSpc>
              <a:spcBef>
                <a:spcPts val="1365"/>
              </a:spcBef>
              <a:buClr>
                <a:srgbClr val="7B1201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dirty="0"/>
              <a:t>Immediately</a:t>
            </a:r>
            <a:r>
              <a:rPr spc="-20" dirty="0"/>
              <a:t> </a:t>
            </a:r>
            <a:r>
              <a:rPr dirty="0"/>
              <a:t>useful</a:t>
            </a: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B1201"/>
              </a:buClr>
              <a:buFont typeface="Wingdings"/>
              <a:buChar char=""/>
            </a:pPr>
            <a:endParaRPr sz="3300">
              <a:latin typeface="Times New Roman"/>
              <a:cs typeface="Times New Roman"/>
            </a:endParaRPr>
          </a:p>
          <a:p>
            <a:pPr marL="355600" marR="464820" indent="-342900">
              <a:lnSpc>
                <a:spcPts val="2810"/>
              </a:lnSpc>
              <a:buClr>
                <a:srgbClr val="7B1201"/>
              </a:buClr>
              <a:buSzPct val="6923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dirty="0"/>
              <a:t>Short term</a:t>
            </a:r>
            <a:r>
              <a:rPr spc="-75" dirty="0"/>
              <a:t> </a:t>
            </a:r>
            <a:r>
              <a:rPr dirty="0"/>
              <a:t>periodic  process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32384" indent="-343535">
              <a:lnSpc>
                <a:spcPts val="2810"/>
              </a:lnSpc>
              <a:spcBef>
                <a:spcPts val="455"/>
              </a:spcBef>
              <a:buClr>
                <a:srgbClr val="7B1201"/>
              </a:buClr>
              <a:buSzPct val="6923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dirty="0"/>
              <a:t>Help person to</a:t>
            </a:r>
            <a:r>
              <a:rPr spc="-95" dirty="0"/>
              <a:t> </a:t>
            </a:r>
            <a:r>
              <a:rPr dirty="0"/>
              <a:t>grow  and enhance future  responsibilities and  performance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7B1201"/>
              </a:buClr>
              <a:buFont typeface="Wingdings"/>
              <a:buChar char=""/>
            </a:pPr>
            <a:endParaRPr sz="35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2810"/>
              </a:lnSpc>
              <a:buClr>
                <a:srgbClr val="7B1201"/>
              </a:buClr>
              <a:buSzPct val="6923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dirty="0"/>
              <a:t>Individual, job and  career</a:t>
            </a:r>
            <a:r>
              <a:rPr spc="-65" dirty="0"/>
              <a:t> </a:t>
            </a:r>
            <a:r>
              <a:rPr dirty="0"/>
              <a:t>enhancement</a:t>
            </a:r>
          </a:p>
          <a:p>
            <a:pPr marL="355600" marR="213995" indent="-343535">
              <a:lnSpc>
                <a:spcPts val="2810"/>
              </a:lnSpc>
              <a:spcBef>
                <a:spcPts val="1675"/>
              </a:spcBef>
              <a:buClr>
                <a:srgbClr val="7B1201"/>
              </a:buClr>
              <a:buSzPct val="6923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pc="5" dirty="0"/>
              <a:t>Long </a:t>
            </a:r>
            <a:r>
              <a:rPr dirty="0"/>
              <a:t>term</a:t>
            </a:r>
            <a:r>
              <a:rPr spc="-100" dirty="0"/>
              <a:t> </a:t>
            </a:r>
            <a:r>
              <a:rPr dirty="0"/>
              <a:t>ongoing 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51459"/>
            <a:ext cx="595058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7B1201"/>
                </a:solidFill>
              </a:rPr>
              <a:t>Steps </a:t>
            </a:r>
            <a:r>
              <a:rPr dirty="0">
                <a:solidFill>
                  <a:srgbClr val="7B1201"/>
                </a:solidFill>
              </a:rPr>
              <a:t>in training</a:t>
            </a:r>
            <a:r>
              <a:rPr spc="-25" dirty="0">
                <a:solidFill>
                  <a:srgbClr val="7B1201"/>
                </a:solidFill>
              </a:rPr>
              <a:t> </a:t>
            </a:r>
            <a:r>
              <a:rPr dirty="0">
                <a:solidFill>
                  <a:srgbClr val="7B1201"/>
                </a:solidFill>
              </a:rPr>
              <a:t>process</a:t>
            </a:r>
          </a:p>
        </p:txBody>
      </p:sp>
      <p:sp>
        <p:nvSpPr>
          <p:cNvPr id="3" name="object 3"/>
          <p:cNvSpPr/>
          <p:nvPr/>
        </p:nvSpPr>
        <p:spPr>
          <a:xfrm>
            <a:off x="643127" y="1718294"/>
            <a:ext cx="7838671" cy="513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1719072"/>
            <a:ext cx="7772400" cy="5139055"/>
          </a:xfrm>
          <a:custGeom>
            <a:avLst/>
            <a:gdLst/>
            <a:ahLst/>
            <a:cxnLst/>
            <a:rect l="l" t="t" r="r" b="b"/>
            <a:pathLst>
              <a:path w="7772400" h="5139055">
                <a:moveTo>
                  <a:pt x="5202936" y="0"/>
                </a:moveTo>
                <a:lnTo>
                  <a:pt x="5202936" y="1284731"/>
                </a:lnTo>
                <a:lnTo>
                  <a:pt x="0" y="1284731"/>
                </a:lnTo>
                <a:lnTo>
                  <a:pt x="0" y="3854196"/>
                </a:lnTo>
                <a:lnTo>
                  <a:pt x="5202936" y="3854196"/>
                </a:lnTo>
                <a:lnTo>
                  <a:pt x="5202936" y="5138927"/>
                </a:lnTo>
                <a:lnTo>
                  <a:pt x="7772400" y="2569464"/>
                </a:lnTo>
                <a:lnTo>
                  <a:pt x="5202936" y="0"/>
                </a:lnTo>
                <a:close/>
              </a:path>
            </a:pathLst>
          </a:custGeom>
          <a:solidFill>
            <a:srgbClr val="EBCD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179064"/>
            <a:ext cx="1237488" cy="2144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2631" y="3583685"/>
            <a:ext cx="888365" cy="1246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 marR="5080" indent="-635" algn="ctr">
              <a:lnSpc>
                <a:spcPts val="1860"/>
              </a:lnSpc>
              <a:spcBef>
                <a:spcPts val="165"/>
              </a:spcBef>
            </a:pPr>
            <a:r>
              <a:rPr sz="1800" b="1" spc="-15" dirty="0">
                <a:latin typeface="Arial"/>
                <a:cs typeface="Arial"/>
              </a:rPr>
              <a:t>Trainin  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needs  </a:t>
            </a:r>
            <a:r>
              <a:rPr sz="1800" b="1" spc="-10" dirty="0">
                <a:latin typeface="Arial"/>
                <a:cs typeface="Arial"/>
              </a:rPr>
              <a:t>assess</a:t>
            </a:r>
            <a:r>
              <a:rPr sz="1800" b="1" dirty="0">
                <a:latin typeface="Arial"/>
                <a:cs typeface="Arial"/>
              </a:rPr>
              <a:t>-  </a:t>
            </a:r>
            <a:r>
              <a:rPr sz="1800" b="1" spc="-5" dirty="0">
                <a:latin typeface="Arial"/>
                <a:cs typeface="Arial"/>
              </a:rPr>
              <a:t>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55775" y="3240023"/>
            <a:ext cx="1200912" cy="2142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18336" y="3525773"/>
            <a:ext cx="825500" cy="1484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2.</a:t>
            </a:r>
            <a:endParaRPr sz="1800">
              <a:latin typeface="Arial"/>
              <a:cs typeface="Arial"/>
            </a:endParaRPr>
          </a:p>
          <a:p>
            <a:pPr marL="12700" marR="5080" indent="-635" algn="ctr">
              <a:lnSpc>
                <a:spcPct val="86300"/>
              </a:lnSpc>
              <a:spcBef>
                <a:spcPts val="150"/>
              </a:spcBef>
            </a:pPr>
            <a:r>
              <a:rPr sz="1800" b="1" spc="-5" dirty="0">
                <a:latin typeface="Arial"/>
                <a:cs typeface="Arial"/>
              </a:rPr>
              <a:t>Ensure  e</a:t>
            </a:r>
            <a:r>
              <a:rPr sz="1800" b="1" spc="-1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5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oy  </a:t>
            </a:r>
            <a:r>
              <a:rPr sz="1800" b="1" spc="-10" dirty="0">
                <a:latin typeface="Arial"/>
                <a:cs typeface="Arial"/>
              </a:rPr>
              <a:t>ee  </a:t>
            </a:r>
            <a:r>
              <a:rPr sz="1800" b="1" spc="-5" dirty="0">
                <a:latin typeface="Arial"/>
                <a:cs typeface="Arial"/>
              </a:rPr>
              <a:t>readin  </a:t>
            </a:r>
            <a:r>
              <a:rPr sz="1800" b="1" spc="-10" dirty="0">
                <a:latin typeface="Arial"/>
                <a:cs typeface="Arial"/>
              </a:rPr>
              <a:t>ess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1072" y="3240023"/>
            <a:ext cx="1325879" cy="21427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661666" y="3644010"/>
            <a:ext cx="923290" cy="1246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3.</a:t>
            </a:r>
            <a:endParaRPr sz="1800">
              <a:latin typeface="Arial"/>
              <a:cs typeface="Arial"/>
            </a:endParaRPr>
          </a:p>
          <a:p>
            <a:pPr marL="12700" marR="5080" indent="635" algn="ctr">
              <a:lnSpc>
                <a:spcPct val="86100"/>
              </a:lnSpc>
              <a:spcBef>
                <a:spcPts val="155"/>
              </a:spcBef>
            </a:pPr>
            <a:r>
              <a:rPr sz="1800" b="1" spc="-5" dirty="0">
                <a:latin typeface="Arial"/>
                <a:cs typeface="Arial"/>
              </a:rPr>
              <a:t>Create  le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rni</a:t>
            </a:r>
            <a:r>
              <a:rPr sz="1800" b="1" dirty="0">
                <a:latin typeface="Arial"/>
                <a:cs typeface="Arial"/>
              </a:rPr>
              <a:t>ng  </a:t>
            </a:r>
            <a:r>
              <a:rPr sz="1800" b="1" spc="-5" dirty="0">
                <a:latin typeface="Arial"/>
                <a:cs typeface="Arial"/>
              </a:rPr>
              <a:t>en</a:t>
            </a:r>
            <a:r>
              <a:rPr sz="1800" b="1" spc="-5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iro</a:t>
            </a:r>
            <a:r>
              <a:rPr sz="1800" b="1" dirty="0">
                <a:latin typeface="Arial"/>
                <a:cs typeface="Arial"/>
              </a:rPr>
              <a:t>n-  </a:t>
            </a:r>
            <a:r>
              <a:rPr sz="1800" b="1" spc="-5" dirty="0">
                <a:latin typeface="Arial"/>
                <a:cs typeface="Arial"/>
              </a:rPr>
              <a:t>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51147" y="3240023"/>
            <a:ext cx="1286255" cy="2142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030471" y="3525773"/>
            <a:ext cx="900430" cy="1484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4.</a:t>
            </a:r>
            <a:endParaRPr sz="1800">
              <a:latin typeface="Arial"/>
              <a:cs typeface="Arial"/>
            </a:endParaRPr>
          </a:p>
          <a:p>
            <a:pPr marL="12065" marR="5080" indent="-1270" algn="ctr">
              <a:lnSpc>
                <a:spcPct val="86300"/>
              </a:lnSpc>
              <a:spcBef>
                <a:spcPts val="150"/>
              </a:spcBef>
            </a:pPr>
            <a:r>
              <a:rPr sz="1800" b="1" spc="-5" dirty="0">
                <a:latin typeface="Arial"/>
                <a:cs typeface="Arial"/>
              </a:rPr>
              <a:t>Select  training  method  &amp;     m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te</a:t>
            </a:r>
            <a:r>
              <a:rPr sz="1800" b="1" spc="-15" dirty="0">
                <a:latin typeface="Arial"/>
                <a:cs typeface="Arial"/>
              </a:rPr>
              <a:t>r</a:t>
            </a:r>
            <a:r>
              <a:rPr sz="1800" b="1" spc="-5" dirty="0">
                <a:latin typeface="Arial"/>
                <a:cs typeface="Arial"/>
              </a:rPr>
              <a:t>ial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87696" y="3240023"/>
            <a:ext cx="1342644" cy="21427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51779" y="3880866"/>
            <a:ext cx="953769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5,</a:t>
            </a:r>
            <a:endParaRPr sz="1800">
              <a:latin typeface="Arial"/>
              <a:cs typeface="Arial"/>
            </a:endParaRPr>
          </a:p>
          <a:p>
            <a:pPr marL="12700" marR="5080" algn="ctr">
              <a:lnSpc>
                <a:spcPts val="1860"/>
              </a:lnSpc>
              <a:spcBef>
                <a:spcPts val="165"/>
              </a:spcBef>
            </a:pPr>
            <a:r>
              <a:rPr sz="1800" b="1" spc="-5" dirty="0">
                <a:latin typeface="Arial"/>
                <a:cs typeface="Arial"/>
              </a:rPr>
              <a:t>Con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uct  training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48628" y="3240023"/>
            <a:ext cx="1289303" cy="21427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735826" y="3644010"/>
            <a:ext cx="875665" cy="1246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6.</a:t>
            </a:r>
            <a:endParaRPr sz="1800">
              <a:latin typeface="Arial"/>
              <a:cs typeface="Arial"/>
            </a:endParaRPr>
          </a:p>
          <a:p>
            <a:pPr marL="12700" marR="5080" indent="-2540" algn="ctr">
              <a:lnSpc>
                <a:spcPct val="86100"/>
              </a:lnSpc>
              <a:spcBef>
                <a:spcPts val="155"/>
              </a:spcBef>
            </a:pPr>
            <a:r>
              <a:rPr sz="1800" b="1" spc="-5" dirty="0">
                <a:latin typeface="Arial"/>
                <a:cs typeface="Arial"/>
              </a:rPr>
              <a:t>Ensure  tr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nsfer  </a:t>
            </a:r>
            <a:r>
              <a:rPr sz="1800" b="1" dirty="0">
                <a:latin typeface="Arial"/>
                <a:cs typeface="Arial"/>
              </a:rPr>
              <a:t>of   </a:t>
            </a:r>
            <a:r>
              <a:rPr sz="1800" b="1" spc="-5" dirty="0">
                <a:latin typeface="Arial"/>
                <a:cs typeface="Arial"/>
              </a:rPr>
              <a:t>tr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5" dirty="0">
                <a:latin typeface="Arial"/>
                <a:cs typeface="Arial"/>
              </a:rPr>
              <a:t>n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5" dirty="0">
                <a:latin typeface="Arial"/>
                <a:cs typeface="Arial"/>
              </a:rPr>
              <a:t>n</a:t>
            </a:r>
            <a:r>
              <a:rPr sz="1800" b="1" dirty="0"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880604" y="3240023"/>
            <a:ext cx="1263395" cy="21427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055102" y="3880866"/>
            <a:ext cx="960755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14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7.</a:t>
            </a:r>
            <a:endParaRPr sz="1800">
              <a:latin typeface="Arial"/>
              <a:cs typeface="Arial"/>
            </a:endParaRPr>
          </a:p>
          <a:p>
            <a:pPr marL="12700" marR="5080" algn="ctr">
              <a:lnSpc>
                <a:spcPts val="1860"/>
              </a:lnSpc>
              <a:spcBef>
                <a:spcPts val="165"/>
              </a:spcBef>
            </a:pP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spc="-5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aluate  training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61162"/>
            <a:ext cx="65455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7B1201"/>
                </a:solidFill>
              </a:rPr>
              <a:t>System model </a:t>
            </a:r>
            <a:r>
              <a:rPr sz="3200" dirty="0">
                <a:solidFill>
                  <a:srgbClr val="7B1201"/>
                </a:solidFill>
              </a:rPr>
              <a:t>of training</a:t>
            </a:r>
            <a:r>
              <a:rPr sz="3200" spc="-75" dirty="0">
                <a:solidFill>
                  <a:srgbClr val="7B1201"/>
                </a:solidFill>
              </a:rPr>
              <a:t> </a:t>
            </a:r>
            <a:r>
              <a:rPr sz="3200" spc="-5" dirty="0">
                <a:solidFill>
                  <a:srgbClr val="7B1201"/>
                </a:solidFill>
              </a:rPr>
              <a:t>process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3540" y="1779778"/>
            <a:ext cx="1118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Diagn</a:t>
            </a:r>
            <a:r>
              <a:rPr sz="1800" b="1" i="1" dirty="0">
                <a:latin typeface="Arial"/>
                <a:cs typeface="Arial"/>
              </a:rPr>
              <a:t>o</a:t>
            </a:r>
            <a:r>
              <a:rPr sz="1800" b="1" i="1" spc="-5" dirty="0">
                <a:latin typeface="Arial"/>
                <a:cs typeface="Arial"/>
              </a:rPr>
              <a:t>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8794" y="1779778"/>
            <a:ext cx="1459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Development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32375" y="1779778"/>
            <a:ext cx="913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D</a:t>
            </a:r>
            <a:r>
              <a:rPr sz="1800" b="1" i="1" spc="-15" dirty="0">
                <a:latin typeface="Arial"/>
                <a:cs typeface="Arial"/>
              </a:rPr>
              <a:t>e</a:t>
            </a:r>
            <a:r>
              <a:rPr sz="1800" b="1" i="1" dirty="0">
                <a:latin typeface="Arial"/>
                <a:cs typeface="Arial"/>
              </a:rPr>
              <a:t>l</a:t>
            </a:r>
            <a:r>
              <a:rPr sz="1800" b="1" i="1" spc="5" dirty="0">
                <a:latin typeface="Arial"/>
                <a:cs typeface="Arial"/>
              </a:rPr>
              <a:t>i</a:t>
            </a:r>
            <a:r>
              <a:rPr sz="1800" b="1" i="1" spc="-5" dirty="0">
                <a:latin typeface="Arial"/>
                <a:cs typeface="Arial"/>
              </a:rPr>
              <a:t>v</a:t>
            </a:r>
            <a:r>
              <a:rPr sz="1800" b="1" i="1" spc="-15" dirty="0">
                <a:latin typeface="Arial"/>
                <a:cs typeface="Arial"/>
              </a:rPr>
              <a:t>e</a:t>
            </a:r>
            <a:r>
              <a:rPr sz="1800" b="1" i="1" spc="-5" dirty="0">
                <a:latin typeface="Arial"/>
                <a:cs typeface="Arial"/>
              </a:rPr>
              <a:t>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19009" y="1703578"/>
            <a:ext cx="1181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Evaluation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37229" y="44196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0" y="380873"/>
                </a:moveTo>
                <a:lnTo>
                  <a:pt x="37845" y="457200"/>
                </a:lnTo>
                <a:lnTo>
                  <a:pt x="69861" y="393700"/>
                </a:lnTo>
                <a:lnTo>
                  <a:pt x="31749" y="393700"/>
                </a:lnTo>
                <a:lnTo>
                  <a:pt x="31795" y="380978"/>
                </a:lnTo>
                <a:lnTo>
                  <a:pt x="0" y="380873"/>
                </a:lnTo>
                <a:close/>
              </a:path>
              <a:path w="76200" h="457200">
                <a:moveTo>
                  <a:pt x="31795" y="380978"/>
                </a:moveTo>
                <a:lnTo>
                  <a:pt x="31749" y="393700"/>
                </a:lnTo>
                <a:lnTo>
                  <a:pt x="44449" y="393700"/>
                </a:lnTo>
                <a:lnTo>
                  <a:pt x="44494" y="381021"/>
                </a:lnTo>
                <a:lnTo>
                  <a:pt x="31795" y="380978"/>
                </a:lnTo>
                <a:close/>
              </a:path>
              <a:path w="76200" h="457200">
                <a:moveTo>
                  <a:pt x="44494" y="381021"/>
                </a:moveTo>
                <a:lnTo>
                  <a:pt x="44449" y="393700"/>
                </a:lnTo>
                <a:lnTo>
                  <a:pt x="69861" y="393700"/>
                </a:lnTo>
                <a:lnTo>
                  <a:pt x="76199" y="381126"/>
                </a:lnTo>
                <a:lnTo>
                  <a:pt x="44494" y="381021"/>
                </a:lnTo>
                <a:close/>
              </a:path>
              <a:path w="76200" h="457200">
                <a:moveTo>
                  <a:pt x="45846" y="0"/>
                </a:moveTo>
                <a:lnTo>
                  <a:pt x="33146" y="0"/>
                </a:lnTo>
                <a:lnTo>
                  <a:pt x="31795" y="380978"/>
                </a:lnTo>
                <a:lnTo>
                  <a:pt x="44494" y="381021"/>
                </a:lnTo>
                <a:lnTo>
                  <a:pt x="458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5676900"/>
            <a:ext cx="762000" cy="76200"/>
          </a:xfrm>
          <a:custGeom>
            <a:avLst/>
            <a:gdLst/>
            <a:ahLst/>
            <a:cxnLst/>
            <a:rect l="l" t="t" r="r" b="b"/>
            <a:pathLst>
              <a:path w="762000" h="76200">
                <a:moveTo>
                  <a:pt x="685800" y="0"/>
                </a:moveTo>
                <a:lnTo>
                  <a:pt x="685800" y="76200"/>
                </a:lnTo>
                <a:lnTo>
                  <a:pt x="749300" y="44450"/>
                </a:lnTo>
                <a:lnTo>
                  <a:pt x="698500" y="44450"/>
                </a:lnTo>
                <a:lnTo>
                  <a:pt x="698500" y="31750"/>
                </a:lnTo>
                <a:lnTo>
                  <a:pt x="749300" y="31750"/>
                </a:lnTo>
                <a:lnTo>
                  <a:pt x="685800" y="0"/>
                </a:lnTo>
                <a:close/>
              </a:path>
              <a:path w="762000" h="76200">
                <a:moveTo>
                  <a:pt x="6858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685800" y="44450"/>
                </a:lnTo>
                <a:lnTo>
                  <a:pt x="685800" y="31750"/>
                </a:lnTo>
                <a:close/>
              </a:path>
              <a:path w="762000" h="76200">
                <a:moveTo>
                  <a:pt x="749300" y="31750"/>
                </a:moveTo>
                <a:lnTo>
                  <a:pt x="698500" y="31750"/>
                </a:lnTo>
                <a:lnTo>
                  <a:pt x="698500" y="44450"/>
                </a:lnTo>
                <a:lnTo>
                  <a:pt x="749300" y="44450"/>
                </a:lnTo>
                <a:lnTo>
                  <a:pt x="762000" y="38100"/>
                </a:lnTo>
                <a:lnTo>
                  <a:pt x="7493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61503" y="3200400"/>
            <a:ext cx="76200" cy="1828800"/>
          </a:xfrm>
          <a:custGeom>
            <a:avLst/>
            <a:gdLst/>
            <a:ahLst/>
            <a:cxnLst/>
            <a:rect l="l" t="t" r="r" b="b"/>
            <a:pathLst>
              <a:path w="76200" h="1828800">
                <a:moveTo>
                  <a:pt x="31634" y="1752600"/>
                </a:moveTo>
                <a:lnTo>
                  <a:pt x="0" y="1752600"/>
                </a:lnTo>
                <a:lnTo>
                  <a:pt x="37973" y="1828800"/>
                </a:lnTo>
                <a:lnTo>
                  <a:pt x="69828" y="1765300"/>
                </a:lnTo>
                <a:lnTo>
                  <a:pt x="31623" y="1765300"/>
                </a:lnTo>
                <a:lnTo>
                  <a:pt x="31634" y="1752600"/>
                </a:lnTo>
                <a:close/>
              </a:path>
              <a:path w="76200" h="1828800">
                <a:moveTo>
                  <a:pt x="45974" y="0"/>
                </a:moveTo>
                <a:lnTo>
                  <a:pt x="33274" y="0"/>
                </a:lnTo>
                <a:lnTo>
                  <a:pt x="31623" y="1765300"/>
                </a:lnTo>
                <a:lnTo>
                  <a:pt x="44323" y="1765300"/>
                </a:lnTo>
                <a:lnTo>
                  <a:pt x="45974" y="0"/>
                </a:lnTo>
                <a:close/>
              </a:path>
              <a:path w="76200" h="1828800">
                <a:moveTo>
                  <a:pt x="76200" y="1752600"/>
                </a:moveTo>
                <a:lnTo>
                  <a:pt x="44334" y="1752600"/>
                </a:lnTo>
                <a:lnTo>
                  <a:pt x="44323" y="1765300"/>
                </a:lnTo>
                <a:lnTo>
                  <a:pt x="69828" y="1765300"/>
                </a:lnTo>
                <a:lnTo>
                  <a:pt x="76200" y="1752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2237" y="2476500"/>
            <a:ext cx="7633334" cy="4159885"/>
          </a:xfrm>
          <a:custGeom>
            <a:avLst/>
            <a:gdLst/>
            <a:ahLst/>
            <a:cxnLst/>
            <a:rect l="l" t="t" r="r" b="b"/>
            <a:pathLst>
              <a:path w="7633334" h="4159884">
                <a:moveTo>
                  <a:pt x="158762" y="31750"/>
                </a:moveTo>
                <a:lnTo>
                  <a:pt x="0" y="31750"/>
                </a:lnTo>
                <a:lnTo>
                  <a:pt x="0" y="4159313"/>
                </a:lnTo>
                <a:lnTo>
                  <a:pt x="7632712" y="4159313"/>
                </a:lnTo>
                <a:lnTo>
                  <a:pt x="7632712" y="4152963"/>
                </a:lnTo>
                <a:lnTo>
                  <a:pt x="12700" y="4152963"/>
                </a:lnTo>
                <a:lnTo>
                  <a:pt x="6350" y="4146613"/>
                </a:lnTo>
                <a:lnTo>
                  <a:pt x="12700" y="4146613"/>
                </a:lnTo>
                <a:lnTo>
                  <a:pt x="12700" y="44450"/>
                </a:lnTo>
                <a:lnTo>
                  <a:pt x="6350" y="44450"/>
                </a:lnTo>
                <a:lnTo>
                  <a:pt x="12700" y="38100"/>
                </a:lnTo>
                <a:lnTo>
                  <a:pt x="158762" y="38100"/>
                </a:lnTo>
                <a:lnTo>
                  <a:pt x="158762" y="31750"/>
                </a:lnTo>
                <a:close/>
              </a:path>
              <a:path w="7633334" h="4159884">
                <a:moveTo>
                  <a:pt x="12700" y="4146613"/>
                </a:moveTo>
                <a:lnTo>
                  <a:pt x="6350" y="4146613"/>
                </a:lnTo>
                <a:lnTo>
                  <a:pt x="12700" y="4152963"/>
                </a:lnTo>
                <a:lnTo>
                  <a:pt x="12700" y="4146613"/>
                </a:lnTo>
                <a:close/>
              </a:path>
              <a:path w="7633334" h="4159884">
                <a:moveTo>
                  <a:pt x="7620012" y="4146613"/>
                </a:moveTo>
                <a:lnTo>
                  <a:pt x="12700" y="4146613"/>
                </a:lnTo>
                <a:lnTo>
                  <a:pt x="12700" y="4152963"/>
                </a:lnTo>
                <a:lnTo>
                  <a:pt x="7620012" y="4152963"/>
                </a:lnTo>
                <a:lnTo>
                  <a:pt x="7620012" y="4146613"/>
                </a:lnTo>
                <a:close/>
              </a:path>
              <a:path w="7633334" h="4159884">
                <a:moveTo>
                  <a:pt x="7632712" y="3924300"/>
                </a:moveTo>
                <a:lnTo>
                  <a:pt x="7620012" y="3924300"/>
                </a:lnTo>
                <a:lnTo>
                  <a:pt x="7620012" y="4152963"/>
                </a:lnTo>
                <a:lnTo>
                  <a:pt x="7626362" y="4146613"/>
                </a:lnTo>
                <a:lnTo>
                  <a:pt x="7632712" y="4146613"/>
                </a:lnTo>
                <a:lnTo>
                  <a:pt x="7632712" y="3924300"/>
                </a:lnTo>
                <a:close/>
              </a:path>
              <a:path w="7633334" h="4159884">
                <a:moveTo>
                  <a:pt x="7632712" y="4146613"/>
                </a:moveTo>
                <a:lnTo>
                  <a:pt x="7626362" y="4146613"/>
                </a:lnTo>
                <a:lnTo>
                  <a:pt x="7620012" y="4152963"/>
                </a:lnTo>
                <a:lnTo>
                  <a:pt x="7632712" y="4152963"/>
                </a:lnTo>
                <a:lnTo>
                  <a:pt x="7632712" y="4146613"/>
                </a:lnTo>
                <a:close/>
              </a:path>
              <a:path w="7633334" h="4159884">
                <a:moveTo>
                  <a:pt x="158762" y="0"/>
                </a:moveTo>
                <a:lnTo>
                  <a:pt x="158762" y="76200"/>
                </a:lnTo>
                <a:lnTo>
                  <a:pt x="222262" y="44450"/>
                </a:lnTo>
                <a:lnTo>
                  <a:pt x="171462" y="44450"/>
                </a:lnTo>
                <a:lnTo>
                  <a:pt x="171462" y="31750"/>
                </a:lnTo>
                <a:lnTo>
                  <a:pt x="222262" y="31750"/>
                </a:lnTo>
                <a:lnTo>
                  <a:pt x="158762" y="0"/>
                </a:lnTo>
                <a:close/>
              </a:path>
              <a:path w="7633334" h="4159884">
                <a:moveTo>
                  <a:pt x="12700" y="38100"/>
                </a:moveTo>
                <a:lnTo>
                  <a:pt x="6350" y="44450"/>
                </a:lnTo>
                <a:lnTo>
                  <a:pt x="12700" y="44450"/>
                </a:lnTo>
                <a:lnTo>
                  <a:pt x="12700" y="38100"/>
                </a:lnTo>
                <a:close/>
              </a:path>
              <a:path w="7633334" h="4159884">
                <a:moveTo>
                  <a:pt x="158762" y="38100"/>
                </a:moveTo>
                <a:lnTo>
                  <a:pt x="12700" y="38100"/>
                </a:lnTo>
                <a:lnTo>
                  <a:pt x="12700" y="44450"/>
                </a:lnTo>
                <a:lnTo>
                  <a:pt x="158762" y="44450"/>
                </a:lnTo>
                <a:lnTo>
                  <a:pt x="158762" y="38100"/>
                </a:lnTo>
                <a:close/>
              </a:path>
              <a:path w="7633334" h="4159884">
                <a:moveTo>
                  <a:pt x="222262" y="31750"/>
                </a:moveTo>
                <a:lnTo>
                  <a:pt x="171462" y="31750"/>
                </a:lnTo>
                <a:lnTo>
                  <a:pt x="171462" y="44450"/>
                </a:lnTo>
                <a:lnTo>
                  <a:pt x="222262" y="44450"/>
                </a:lnTo>
                <a:lnTo>
                  <a:pt x="234962" y="38100"/>
                </a:lnTo>
                <a:lnTo>
                  <a:pt x="222262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76400" y="2628900"/>
            <a:ext cx="5486400" cy="76200"/>
          </a:xfrm>
          <a:custGeom>
            <a:avLst/>
            <a:gdLst/>
            <a:ahLst/>
            <a:cxnLst/>
            <a:rect l="l" t="t" r="r" b="b"/>
            <a:pathLst>
              <a:path w="5486400" h="76200">
                <a:moveTo>
                  <a:pt x="5410200" y="0"/>
                </a:moveTo>
                <a:lnTo>
                  <a:pt x="5410200" y="76200"/>
                </a:lnTo>
                <a:lnTo>
                  <a:pt x="5473700" y="44450"/>
                </a:lnTo>
                <a:lnTo>
                  <a:pt x="5422900" y="44450"/>
                </a:lnTo>
                <a:lnTo>
                  <a:pt x="5422900" y="31750"/>
                </a:lnTo>
                <a:lnTo>
                  <a:pt x="5473700" y="31750"/>
                </a:lnTo>
                <a:lnTo>
                  <a:pt x="5410200" y="0"/>
                </a:lnTo>
                <a:close/>
              </a:path>
              <a:path w="5486400" h="76200">
                <a:moveTo>
                  <a:pt x="5410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410200" y="44450"/>
                </a:lnTo>
                <a:lnTo>
                  <a:pt x="5410200" y="31750"/>
                </a:lnTo>
                <a:close/>
              </a:path>
              <a:path w="5486400" h="76200">
                <a:moveTo>
                  <a:pt x="5473700" y="31750"/>
                </a:moveTo>
                <a:lnTo>
                  <a:pt x="5422900" y="31750"/>
                </a:lnTo>
                <a:lnTo>
                  <a:pt x="5422900" y="44450"/>
                </a:lnTo>
                <a:lnTo>
                  <a:pt x="5473700" y="44450"/>
                </a:lnTo>
                <a:lnTo>
                  <a:pt x="5486400" y="38100"/>
                </a:lnTo>
                <a:lnTo>
                  <a:pt x="5473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29400" y="5678309"/>
            <a:ext cx="685800" cy="76200"/>
          </a:xfrm>
          <a:custGeom>
            <a:avLst/>
            <a:gdLst/>
            <a:ahLst/>
            <a:cxnLst/>
            <a:rect l="l" t="t" r="r" b="b"/>
            <a:pathLst>
              <a:path w="685800" h="76200">
                <a:moveTo>
                  <a:pt x="609578" y="44446"/>
                </a:moveTo>
                <a:lnTo>
                  <a:pt x="609473" y="76200"/>
                </a:lnTo>
                <a:lnTo>
                  <a:pt x="673325" y="44475"/>
                </a:lnTo>
                <a:lnTo>
                  <a:pt x="622300" y="44475"/>
                </a:lnTo>
                <a:lnTo>
                  <a:pt x="609578" y="44446"/>
                </a:lnTo>
                <a:close/>
              </a:path>
              <a:path w="685800" h="76200">
                <a:moveTo>
                  <a:pt x="609621" y="31746"/>
                </a:moveTo>
                <a:lnTo>
                  <a:pt x="609578" y="44446"/>
                </a:lnTo>
                <a:lnTo>
                  <a:pt x="622300" y="44475"/>
                </a:lnTo>
                <a:lnTo>
                  <a:pt x="622300" y="31775"/>
                </a:lnTo>
                <a:lnTo>
                  <a:pt x="609621" y="31746"/>
                </a:lnTo>
                <a:close/>
              </a:path>
              <a:path w="685800" h="76200">
                <a:moveTo>
                  <a:pt x="609726" y="0"/>
                </a:moveTo>
                <a:lnTo>
                  <a:pt x="609621" y="31746"/>
                </a:lnTo>
                <a:lnTo>
                  <a:pt x="622300" y="31775"/>
                </a:lnTo>
                <a:lnTo>
                  <a:pt x="622300" y="44475"/>
                </a:lnTo>
                <a:lnTo>
                  <a:pt x="673325" y="44475"/>
                </a:lnTo>
                <a:lnTo>
                  <a:pt x="685800" y="38277"/>
                </a:lnTo>
                <a:lnTo>
                  <a:pt x="609726" y="0"/>
                </a:lnTo>
                <a:close/>
              </a:path>
              <a:path w="685800" h="76200">
                <a:moveTo>
                  <a:pt x="0" y="30340"/>
                </a:moveTo>
                <a:lnTo>
                  <a:pt x="0" y="43040"/>
                </a:lnTo>
                <a:lnTo>
                  <a:pt x="609578" y="44446"/>
                </a:lnTo>
                <a:lnTo>
                  <a:pt x="609621" y="31746"/>
                </a:lnTo>
                <a:lnTo>
                  <a:pt x="0" y="303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9204" y="2264664"/>
            <a:ext cx="1222247" cy="1155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2360" y="2473197"/>
            <a:ext cx="839469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88900" marR="5080" indent="-76200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5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entify  needs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394204" y="3179064"/>
            <a:ext cx="1764792" cy="1307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74417" y="3209290"/>
            <a:ext cx="1391920" cy="104076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3175" algn="ctr">
              <a:lnSpc>
                <a:spcPct val="90000"/>
              </a:lnSpc>
              <a:spcBef>
                <a:spcPts val="315"/>
              </a:spcBef>
            </a:pPr>
            <a:r>
              <a:rPr sz="1800" b="1" spc="-5" dirty="0">
                <a:latin typeface="Arial"/>
                <a:cs typeface="Arial"/>
              </a:rPr>
              <a:t>Ensure  learning  readiness &amp;  en</a:t>
            </a:r>
            <a:r>
              <a:rPr sz="1800" b="1" spc="-5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iro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70404" y="4931664"/>
            <a:ext cx="1764792" cy="14599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19780" y="4907407"/>
            <a:ext cx="1054735" cy="128778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315"/>
              </a:spcBef>
            </a:pPr>
            <a:r>
              <a:rPr sz="1800" b="1" spc="-10" dirty="0">
                <a:latin typeface="Arial"/>
                <a:cs typeface="Arial"/>
              </a:rPr>
              <a:t>Develop  </a:t>
            </a:r>
            <a:r>
              <a:rPr sz="1800" b="1" spc="-5" dirty="0">
                <a:latin typeface="Arial"/>
                <a:cs typeface="Arial"/>
              </a:rPr>
              <a:t>material/  models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&amp;  </a:t>
            </a:r>
            <a:r>
              <a:rPr sz="1800" b="1" dirty="0">
                <a:latin typeface="Arial"/>
                <a:cs typeface="Arial"/>
              </a:rPr>
              <a:t>choose  </a:t>
            </a:r>
            <a:r>
              <a:rPr sz="1800" b="1" spc="-5" dirty="0">
                <a:latin typeface="Arial"/>
                <a:cs typeface="Arial"/>
              </a:rPr>
              <a:t>methods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271004" y="5084064"/>
            <a:ext cx="1612392" cy="11551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496936" y="5293233"/>
            <a:ext cx="115125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indent="99060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latin typeface="Arial"/>
                <a:cs typeface="Arial"/>
              </a:rPr>
              <a:t>Conduct  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spc="-5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aluati</a:t>
            </a:r>
            <a:r>
              <a:rPr sz="1800" b="1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061203" y="5160264"/>
            <a:ext cx="1612392" cy="11551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385942" y="5369458"/>
            <a:ext cx="953769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56515" marR="5080" indent="-44450">
              <a:lnSpc>
                <a:spcPts val="1939"/>
              </a:lnSpc>
              <a:spcBef>
                <a:spcPts val="345"/>
              </a:spcBef>
            </a:pPr>
            <a:r>
              <a:rPr sz="1800" b="1" spc="-5" dirty="0">
                <a:latin typeface="Arial"/>
                <a:cs typeface="Arial"/>
              </a:rPr>
              <a:t>Con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5" dirty="0">
                <a:latin typeface="Arial"/>
                <a:cs typeface="Arial"/>
              </a:rPr>
              <a:t>uct  training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194804" y="2188464"/>
            <a:ext cx="1612392" cy="10789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541132" y="2362276"/>
            <a:ext cx="909319" cy="547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5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lop</a:t>
            </a:r>
            <a:endParaRPr sz="1800">
              <a:latin typeface="Arial"/>
              <a:cs typeface="Arial"/>
            </a:endParaRPr>
          </a:p>
          <a:p>
            <a:pPr marL="74930">
              <a:lnSpc>
                <a:spcPts val="2055"/>
              </a:lnSpc>
            </a:pPr>
            <a:r>
              <a:rPr sz="1800" b="1" spc="-5" dirty="0">
                <a:latin typeface="Arial"/>
                <a:cs typeface="Arial"/>
              </a:rPr>
              <a:t>criteria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36804" y="3788664"/>
            <a:ext cx="1612392" cy="10789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67944" y="3846702"/>
            <a:ext cx="113919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0185">
              <a:lnSpc>
                <a:spcPct val="125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Derive  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5" dirty="0">
                <a:latin typeface="Arial"/>
                <a:cs typeface="Arial"/>
              </a:rPr>
              <a:t>b</a:t>
            </a:r>
            <a:r>
              <a:rPr sz="1800" b="1" spc="-5" dirty="0">
                <a:latin typeface="Arial"/>
                <a:cs typeface="Arial"/>
              </a:rPr>
              <a:t>je</a:t>
            </a:r>
            <a:r>
              <a:rPr sz="1800" b="1" spc="-15" dirty="0">
                <a:latin typeface="Arial"/>
                <a:cs typeface="Arial"/>
              </a:rPr>
              <a:t>c</a:t>
            </a:r>
            <a:r>
              <a:rPr sz="1800" b="1" spc="-5" dirty="0">
                <a:latin typeface="Arial"/>
                <a:cs typeface="Arial"/>
              </a:rPr>
              <a:t>ti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905000" y="4001896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178" y="44412"/>
                </a:moveTo>
                <a:lnTo>
                  <a:pt x="457073" y="76200"/>
                </a:lnTo>
                <a:lnTo>
                  <a:pt x="520891" y="44450"/>
                </a:lnTo>
                <a:lnTo>
                  <a:pt x="469900" y="44450"/>
                </a:lnTo>
                <a:lnTo>
                  <a:pt x="457178" y="44412"/>
                </a:lnTo>
                <a:close/>
              </a:path>
              <a:path w="533400" h="76200">
                <a:moveTo>
                  <a:pt x="457221" y="31712"/>
                </a:moveTo>
                <a:lnTo>
                  <a:pt x="457178" y="44412"/>
                </a:lnTo>
                <a:lnTo>
                  <a:pt x="469900" y="44450"/>
                </a:lnTo>
                <a:lnTo>
                  <a:pt x="469900" y="31750"/>
                </a:lnTo>
                <a:lnTo>
                  <a:pt x="457221" y="31712"/>
                </a:lnTo>
                <a:close/>
              </a:path>
              <a:path w="533400" h="76200">
                <a:moveTo>
                  <a:pt x="457326" y="0"/>
                </a:moveTo>
                <a:lnTo>
                  <a:pt x="457221" y="31712"/>
                </a:lnTo>
                <a:lnTo>
                  <a:pt x="469900" y="31750"/>
                </a:lnTo>
                <a:lnTo>
                  <a:pt x="469900" y="44450"/>
                </a:lnTo>
                <a:lnTo>
                  <a:pt x="520891" y="44450"/>
                </a:lnTo>
                <a:lnTo>
                  <a:pt x="533400" y="38226"/>
                </a:lnTo>
                <a:lnTo>
                  <a:pt x="457326" y="0"/>
                </a:lnTo>
                <a:close/>
              </a:path>
              <a:path w="533400" h="76200">
                <a:moveTo>
                  <a:pt x="0" y="30352"/>
                </a:moveTo>
                <a:lnTo>
                  <a:pt x="0" y="43052"/>
                </a:lnTo>
                <a:lnTo>
                  <a:pt x="457178" y="44412"/>
                </a:lnTo>
                <a:lnTo>
                  <a:pt x="457221" y="31712"/>
                </a:lnTo>
                <a:lnTo>
                  <a:pt x="0" y="303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28966" y="33528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0" y="380873"/>
                </a:moveTo>
                <a:lnTo>
                  <a:pt x="37833" y="457200"/>
                </a:lnTo>
                <a:lnTo>
                  <a:pt x="69858" y="393700"/>
                </a:lnTo>
                <a:lnTo>
                  <a:pt x="31699" y="393700"/>
                </a:lnTo>
                <a:lnTo>
                  <a:pt x="31743" y="380978"/>
                </a:lnTo>
                <a:lnTo>
                  <a:pt x="0" y="380873"/>
                </a:lnTo>
                <a:close/>
              </a:path>
              <a:path w="76200" h="457200">
                <a:moveTo>
                  <a:pt x="31743" y="380978"/>
                </a:moveTo>
                <a:lnTo>
                  <a:pt x="31699" y="393700"/>
                </a:lnTo>
                <a:lnTo>
                  <a:pt x="44399" y="393700"/>
                </a:lnTo>
                <a:lnTo>
                  <a:pt x="44443" y="381021"/>
                </a:lnTo>
                <a:lnTo>
                  <a:pt x="31743" y="380978"/>
                </a:lnTo>
                <a:close/>
              </a:path>
              <a:path w="76200" h="457200">
                <a:moveTo>
                  <a:pt x="44443" y="381021"/>
                </a:moveTo>
                <a:lnTo>
                  <a:pt x="44399" y="393700"/>
                </a:lnTo>
                <a:lnTo>
                  <a:pt x="69858" y="393700"/>
                </a:lnTo>
                <a:lnTo>
                  <a:pt x="76200" y="381126"/>
                </a:lnTo>
                <a:lnTo>
                  <a:pt x="44443" y="381021"/>
                </a:lnTo>
                <a:close/>
              </a:path>
              <a:path w="76200" h="457200">
                <a:moveTo>
                  <a:pt x="45770" y="0"/>
                </a:moveTo>
                <a:lnTo>
                  <a:pt x="33070" y="0"/>
                </a:lnTo>
                <a:lnTo>
                  <a:pt x="31743" y="380978"/>
                </a:lnTo>
                <a:lnTo>
                  <a:pt x="44443" y="381021"/>
                </a:lnTo>
                <a:lnTo>
                  <a:pt x="457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495" y="554736"/>
            <a:ext cx="7883652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690117"/>
            <a:ext cx="72447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7B1201"/>
                </a:solidFill>
              </a:rPr>
              <a:t>1. Training needs</a:t>
            </a:r>
            <a:r>
              <a:rPr sz="4000" spc="-50" dirty="0">
                <a:solidFill>
                  <a:srgbClr val="7B1201"/>
                </a:solidFill>
              </a:rPr>
              <a:t> </a:t>
            </a:r>
            <a:r>
              <a:rPr sz="4000" spc="-5" dirty="0">
                <a:solidFill>
                  <a:srgbClr val="7B1201"/>
                </a:solidFill>
              </a:rPr>
              <a:t>assessment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59740" y="2139731"/>
            <a:ext cx="5361305" cy="372237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Arial"/>
                <a:cs typeface="Arial"/>
              </a:rPr>
              <a:t>Determine required training</a:t>
            </a:r>
            <a:endParaRPr sz="30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40"/>
              </a:spcBef>
              <a:buClr>
                <a:srgbClr val="CC3300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b="1" dirty="0">
                <a:latin typeface="Arial"/>
                <a:cs typeface="Arial"/>
              </a:rPr>
              <a:t>New</a:t>
            </a:r>
            <a:r>
              <a:rPr sz="2600" b="1" spc="-2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employees</a:t>
            </a:r>
            <a:endParaRPr sz="2600">
              <a:latin typeface="Arial"/>
              <a:cs typeface="Arial"/>
            </a:endParaRPr>
          </a:p>
          <a:p>
            <a:pPr marL="704850" lvl="1" indent="-348615">
              <a:lnSpc>
                <a:spcPct val="100000"/>
              </a:lnSpc>
              <a:spcBef>
                <a:spcPts val="625"/>
              </a:spcBef>
              <a:buClr>
                <a:srgbClr val="CC3300"/>
              </a:buClr>
              <a:buSzPct val="69230"/>
              <a:buFont typeface="Wingdings"/>
              <a:buChar char=""/>
              <a:tabLst>
                <a:tab pos="704215" algn="l"/>
                <a:tab pos="705485" algn="l"/>
              </a:tabLst>
            </a:pPr>
            <a:r>
              <a:rPr sz="2600" b="1" dirty="0">
                <a:latin typeface="Arial"/>
                <a:cs typeface="Arial"/>
              </a:rPr>
              <a:t>Current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employees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CC3300"/>
              </a:buClr>
              <a:buFont typeface="Wingdings"/>
              <a:buChar char=""/>
            </a:pP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89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Arial"/>
                <a:cs typeface="Arial"/>
              </a:rPr>
              <a:t>Organization</a:t>
            </a:r>
            <a:r>
              <a:rPr sz="3000" b="1" spc="2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Analysis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dirty="0">
                <a:latin typeface="Arial"/>
                <a:cs typeface="Arial"/>
              </a:rPr>
              <a:t>Job/ Task</a:t>
            </a:r>
            <a:r>
              <a:rPr sz="3000" b="1" spc="-1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Analysis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Clr>
                <a:srgbClr val="7B1201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Arial"/>
                <a:cs typeface="Arial"/>
              </a:rPr>
              <a:t>Individual/ Person</a:t>
            </a:r>
            <a:r>
              <a:rPr sz="3000" b="1" spc="35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Analysis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5422" y="460449"/>
            <a:ext cx="6506272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523" y="323215"/>
            <a:ext cx="6530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1. Training needs</a:t>
            </a:r>
            <a:r>
              <a:rPr sz="3600" spc="-30" dirty="0">
                <a:solidFill>
                  <a:srgbClr val="7B1201"/>
                </a:solidFill>
              </a:rPr>
              <a:t> </a:t>
            </a:r>
            <a:r>
              <a:rPr sz="3600" dirty="0">
                <a:solidFill>
                  <a:srgbClr val="7B1201"/>
                </a:solidFill>
              </a:rPr>
              <a:t>assessment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360578" y="1469136"/>
            <a:ext cx="162153" cy="1706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0240" y="1248279"/>
            <a:ext cx="4425950" cy="22199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dirty="0">
                <a:latin typeface="Arial"/>
                <a:cs typeface="Arial"/>
              </a:rPr>
              <a:t>Organizational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analysis</a:t>
            </a:r>
            <a:endParaRPr sz="2400">
              <a:latin typeface="Arial"/>
              <a:cs typeface="Arial"/>
            </a:endParaRPr>
          </a:p>
          <a:p>
            <a:pPr marL="413384" indent="-28702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Font typeface="Wingdings"/>
              <a:buChar char=""/>
              <a:tabLst>
                <a:tab pos="414020" algn="l"/>
              </a:tabLst>
            </a:pPr>
            <a:r>
              <a:rPr sz="2400" b="1" spc="-5" dirty="0">
                <a:latin typeface="Arial"/>
                <a:cs typeface="Arial"/>
              </a:rPr>
              <a:t>Company </a:t>
            </a:r>
            <a:r>
              <a:rPr sz="2400" b="1" dirty="0">
                <a:latin typeface="Arial"/>
                <a:cs typeface="Arial"/>
              </a:rPr>
              <a:t>strategy &amp;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goal</a:t>
            </a:r>
            <a:endParaRPr sz="2400">
              <a:latin typeface="Arial"/>
              <a:cs typeface="Arial"/>
            </a:endParaRPr>
          </a:p>
          <a:p>
            <a:pPr marL="413384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414020" algn="l"/>
              </a:tabLst>
            </a:pPr>
            <a:r>
              <a:rPr sz="2400" b="1" dirty="0">
                <a:latin typeface="Arial"/>
                <a:cs typeface="Arial"/>
              </a:rPr>
              <a:t>Training </a:t>
            </a:r>
            <a:r>
              <a:rPr sz="2400" b="1" spc="-5" dirty="0">
                <a:latin typeface="Arial"/>
                <a:cs typeface="Arial"/>
              </a:rPr>
              <a:t>budget/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resources</a:t>
            </a:r>
            <a:endParaRPr sz="2400">
              <a:latin typeface="Arial"/>
              <a:cs typeface="Arial"/>
            </a:endParaRPr>
          </a:p>
          <a:p>
            <a:pPr marL="413384" indent="-28702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Font typeface="Wingdings"/>
              <a:buChar char=""/>
              <a:tabLst>
                <a:tab pos="414020" algn="l"/>
              </a:tabLst>
            </a:pPr>
            <a:r>
              <a:rPr sz="2400" b="1" spc="-5" dirty="0">
                <a:latin typeface="Arial"/>
                <a:cs typeface="Arial"/>
              </a:rPr>
              <a:t>HRIS data </a:t>
            </a:r>
            <a:r>
              <a:rPr sz="2400" b="1" dirty="0">
                <a:latin typeface="Arial"/>
                <a:cs typeface="Arial"/>
              </a:rPr>
              <a:t>on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KASOCs</a:t>
            </a:r>
            <a:endParaRPr sz="2400">
              <a:latin typeface="Arial"/>
              <a:cs typeface="Arial"/>
            </a:endParaRPr>
          </a:p>
          <a:p>
            <a:pPr marL="413384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414020" algn="l"/>
              </a:tabLst>
            </a:pPr>
            <a:r>
              <a:rPr sz="2400" b="1" spc="-5" dirty="0">
                <a:latin typeface="Arial"/>
                <a:cs typeface="Arial"/>
              </a:rPr>
              <a:t>Customer survey &amp;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records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5028" y="1248279"/>
            <a:ext cx="2684780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FF0000"/>
              </a:buClr>
              <a:buFont typeface="Wingdings"/>
              <a:buChar char=""/>
              <a:tabLst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Person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analysis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400" b="1" spc="-5" dirty="0">
                <a:latin typeface="Arial"/>
                <a:cs typeface="Arial"/>
              </a:rPr>
              <a:t>Person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228" y="2052955"/>
            <a:ext cx="2463165" cy="17081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675"/>
              </a:spcBef>
            </a:pPr>
            <a:r>
              <a:rPr sz="2400" b="1" spc="-5" dirty="0">
                <a:latin typeface="Arial"/>
                <a:cs typeface="Arial"/>
              </a:rPr>
              <a:t>characteristics</a:t>
            </a:r>
            <a:endParaRPr sz="2400">
              <a:latin typeface="Arial"/>
              <a:cs typeface="Arial"/>
            </a:endParaRPr>
          </a:p>
          <a:p>
            <a:pPr marL="299085" marR="107314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299720" algn="l"/>
              </a:tabLst>
            </a:pPr>
            <a:r>
              <a:rPr sz="2400" b="1" spc="-5" dirty="0">
                <a:latin typeface="Arial"/>
                <a:cs typeface="Arial"/>
              </a:rPr>
              <a:t>Performance  appraisal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299720" algn="l"/>
              </a:tabLst>
            </a:pPr>
            <a:r>
              <a:rPr sz="2400" b="1" spc="-5" dirty="0">
                <a:latin typeface="Arial"/>
                <a:cs typeface="Arial"/>
              </a:rPr>
              <a:t>Feedback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3915536"/>
            <a:ext cx="7492365" cy="25133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42900" marR="5150485" indent="-342900" algn="r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Font typeface="Wingdings"/>
              <a:buChar char=""/>
              <a:tabLst>
                <a:tab pos="342900" algn="l"/>
              </a:tabLst>
            </a:pPr>
            <a:r>
              <a:rPr sz="2400" b="1" spc="-5" dirty="0">
                <a:latin typeface="Arial"/>
                <a:cs typeface="Arial"/>
              </a:rPr>
              <a:t>Task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analysis</a:t>
            </a:r>
            <a:endParaRPr sz="2400">
              <a:latin typeface="Arial"/>
              <a:cs typeface="Arial"/>
            </a:endParaRPr>
          </a:p>
          <a:p>
            <a:pPr marL="287020" marR="5118100" lvl="1" indent="-287020" algn="r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Select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jobs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400" b="1" spc="-5" dirty="0">
                <a:latin typeface="Arial"/>
                <a:cs typeface="Arial"/>
              </a:rPr>
              <a:t>Develop </a:t>
            </a:r>
            <a:r>
              <a:rPr sz="2400" b="1" dirty="0">
                <a:latin typeface="Arial"/>
                <a:cs typeface="Arial"/>
              </a:rPr>
              <a:t>preliminary list of tasks performed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Arial"/>
                <a:cs typeface="Arial"/>
              </a:rPr>
              <a:t>the selected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jobs</a:t>
            </a:r>
            <a:endParaRPr sz="2400">
              <a:latin typeface="Arial"/>
              <a:cs typeface="Arial"/>
            </a:endParaRPr>
          </a:p>
          <a:p>
            <a:pPr marL="756285" marR="513080" lvl="1" indent="-28702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400" b="1" dirty="0">
                <a:latin typeface="Arial"/>
                <a:cs typeface="Arial"/>
              </a:rPr>
              <a:t>Identify </a:t>
            </a:r>
            <a:r>
              <a:rPr sz="2400" b="1" spc="-5" dirty="0">
                <a:latin typeface="Arial"/>
                <a:cs typeface="Arial"/>
              </a:rPr>
              <a:t>the </a:t>
            </a:r>
            <a:r>
              <a:rPr sz="2400" b="1" dirty="0">
                <a:latin typeface="Arial"/>
                <a:cs typeface="Arial"/>
              </a:rPr>
              <a:t>knowledge, skills, </a:t>
            </a:r>
            <a:r>
              <a:rPr sz="2400" b="1" spc="-5" dirty="0">
                <a:latin typeface="Arial"/>
                <a:cs typeface="Arial"/>
              </a:rPr>
              <a:t>&amp; </a:t>
            </a:r>
            <a:r>
              <a:rPr sz="2400" b="1" dirty="0">
                <a:latin typeface="Arial"/>
                <a:cs typeface="Arial"/>
              </a:rPr>
              <a:t>abilities  </a:t>
            </a:r>
            <a:r>
              <a:rPr sz="2400" b="1" spc="-5" dirty="0">
                <a:latin typeface="Arial"/>
                <a:cs typeface="Arial"/>
              </a:rPr>
              <a:t>required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successfully perform each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task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3701" y="585417"/>
            <a:ext cx="2736078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88791" y="327659"/>
            <a:ext cx="4259579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0473" y="447802"/>
            <a:ext cx="6553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Planning the training</a:t>
            </a:r>
            <a:r>
              <a:rPr sz="3600" spc="25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program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426516" y="1796033"/>
            <a:ext cx="7313930" cy="4070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b="1" spc="-5" dirty="0">
                <a:latin typeface="Arial"/>
                <a:cs typeface="Arial"/>
              </a:rPr>
              <a:t>Planning begins with</a:t>
            </a:r>
            <a:r>
              <a:rPr sz="3100" b="1" spc="-30" dirty="0">
                <a:latin typeface="Arial"/>
                <a:cs typeface="Arial"/>
              </a:rPr>
              <a:t> </a:t>
            </a:r>
            <a:r>
              <a:rPr sz="3100" b="1" spc="-5" dirty="0">
                <a:latin typeface="Arial"/>
                <a:cs typeface="Arial"/>
              </a:rPr>
              <a:t>establishing</a:t>
            </a:r>
            <a:endParaRPr sz="3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100" b="1" i="1" spc="-5" dirty="0">
                <a:latin typeface="Arial"/>
                <a:cs typeface="Arial"/>
              </a:rPr>
              <a:t>objectives </a:t>
            </a:r>
            <a:r>
              <a:rPr sz="3100" b="1" spc="-5" dirty="0">
                <a:latin typeface="Arial"/>
                <a:cs typeface="Arial"/>
              </a:rPr>
              <a:t>for the training</a:t>
            </a:r>
            <a:r>
              <a:rPr sz="3100" b="1" spc="35" dirty="0">
                <a:latin typeface="Arial"/>
                <a:cs typeface="Arial"/>
              </a:rPr>
              <a:t> </a:t>
            </a:r>
            <a:r>
              <a:rPr sz="3100" b="1" spc="-5" dirty="0">
                <a:latin typeface="Arial"/>
                <a:cs typeface="Arial"/>
              </a:rPr>
              <a:t>program.</a:t>
            </a: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100" b="1" spc="-10" dirty="0">
                <a:latin typeface="Arial"/>
                <a:cs typeface="Arial"/>
              </a:rPr>
              <a:t>Based </a:t>
            </a:r>
            <a:r>
              <a:rPr sz="3100" b="1" spc="-5" dirty="0">
                <a:latin typeface="Arial"/>
                <a:cs typeface="Arial"/>
              </a:rPr>
              <a:t>on those objectives, the planner  decides:</a:t>
            </a:r>
            <a:endParaRPr sz="3100">
              <a:latin typeface="Arial"/>
              <a:cs typeface="Arial"/>
            </a:endParaRPr>
          </a:p>
          <a:p>
            <a:pPr marL="926465" indent="-457200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SzPct val="150000"/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2700" b="1" spc="-5" dirty="0">
                <a:latin typeface="Arial"/>
                <a:cs typeface="Arial"/>
              </a:rPr>
              <a:t>Who </a:t>
            </a:r>
            <a:r>
              <a:rPr sz="2700" b="1" dirty="0">
                <a:latin typeface="Arial"/>
                <a:cs typeface="Arial"/>
              </a:rPr>
              <a:t>will </a:t>
            </a:r>
            <a:r>
              <a:rPr sz="2700" b="1" spc="-5" dirty="0">
                <a:latin typeface="Arial"/>
                <a:cs typeface="Arial"/>
              </a:rPr>
              <a:t>provide the</a:t>
            </a:r>
            <a:r>
              <a:rPr sz="2700" b="1" spc="-20" dirty="0"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training</a:t>
            </a:r>
            <a:endParaRPr sz="2700">
              <a:latin typeface="Arial"/>
              <a:cs typeface="Arial"/>
            </a:endParaRPr>
          </a:p>
          <a:p>
            <a:pPr marL="926465" indent="-457200">
              <a:lnSpc>
                <a:spcPct val="100000"/>
              </a:lnSpc>
              <a:buClr>
                <a:srgbClr val="FF0000"/>
              </a:buClr>
              <a:buSzPct val="150000"/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2700" b="1" spc="-5" dirty="0">
                <a:latin typeface="Arial"/>
                <a:cs typeface="Arial"/>
              </a:rPr>
              <a:t>What topics the </a:t>
            </a:r>
            <a:r>
              <a:rPr sz="2700" b="1" dirty="0">
                <a:latin typeface="Arial"/>
                <a:cs typeface="Arial"/>
              </a:rPr>
              <a:t>training will</a:t>
            </a:r>
            <a:r>
              <a:rPr sz="2700" b="1" spc="-2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cover</a:t>
            </a:r>
            <a:endParaRPr sz="2700">
              <a:latin typeface="Arial"/>
              <a:cs typeface="Arial"/>
            </a:endParaRPr>
          </a:p>
          <a:p>
            <a:pPr marL="926465" indent="-457200">
              <a:lnSpc>
                <a:spcPct val="100000"/>
              </a:lnSpc>
              <a:buClr>
                <a:srgbClr val="FF0000"/>
              </a:buClr>
              <a:buSzPct val="150000"/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2700" b="1" spc="-5" dirty="0">
                <a:latin typeface="Arial"/>
                <a:cs typeface="Arial"/>
              </a:rPr>
              <a:t>What </a:t>
            </a:r>
            <a:r>
              <a:rPr sz="2700" b="1" dirty="0">
                <a:latin typeface="Arial"/>
                <a:cs typeface="Arial"/>
              </a:rPr>
              <a:t>training </a:t>
            </a:r>
            <a:r>
              <a:rPr sz="2700" b="1" spc="-5" dirty="0">
                <a:latin typeface="Arial"/>
                <a:cs typeface="Arial"/>
              </a:rPr>
              <a:t>methods </a:t>
            </a:r>
            <a:r>
              <a:rPr sz="2700" b="1" dirty="0">
                <a:latin typeface="Arial"/>
                <a:cs typeface="Arial"/>
              </a:rPr>
              <a:t>to</a:t>
            </a:r>
            <a:r>
              <a:rPr sz="2700" b="1" spc="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use</a:t>
            </a:r>
            <a:endParaRPr sz="2700">
              <a:latin typeface="Arial"/>
              <a:cs typeface="Arial"/>
            </a:endParaRPr>
          </a:p>
          <a:p>
            <a:pPr marL="926465" indent="-457200">
              <a:lnSpc>
                <a:spcPct val="100000"/>
              </a:lnSpc>
              <a:buClr>
                <a:srgbClr val="FF0000"/>
              </a:buClr>
              <a:buSzPct val="150000"/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2700" b="1" spc="-5" dirty="0">
                <a:latin typeface="Arial"/>
                <a:cs typeface="Arial"/>
              </a:rPr>
              <a:t>How </a:t>
            </a:r>
            <a:r>
              <a:rPr sz="2700" b="1" dirty="0">
                <a:latin typeface="Arial"/>
                <a:cs typeface="Arial"/>
              </a:rPr>
              <a:t>to </a:t>
            </a:r>
            <a:r>
              <a:rPr sz="2700" b="1" spc="-5" dirty="0">
                <a:latin typeface="Arial"/>
                <a:cs typeface="Arial"/>
              </a:rPr>
              <a:t>evaluate </a:t>
            </a:r>
            <a:r>
              <a:rPr sz="2700" b="1" dirty="0">
                <a:latin typeface="Arial"/>
                <a:cs typeface="Arial"/>
              </a:rPr>
              <a:t>the</a:t>
            </a:r>
            <a:r>
              <a:rPr sz="2700" b="1" spc="-10" dirty="0"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training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130" y="661617"/>
            <a:ext cx="6554945" cy="4677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524002"/>
            <a:ext cx="6579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7B1201"/>
                </a:solidFill>
              </a:rPr>
              <a:t>2. Ensure employee</a:t>
            </a:r>
            <a:r>
              <a:rPr sz="3600" spc="10" dirty="0">
                <a:solidFill>
                  <a:srgbClr val="7B1201"/>
                </a:solidFill>
              </a:rPr>
              <a:t> </a:t>
            </a:r>
            <a:r>
              <a:rPr sz="3600" spc="-5" dirty="0">
                <a:solidFill>
                  <a:srgbClr val="7B1201"/>
                </a:solidFill>
              </a:rPr>
              <a:t>readiness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78739" y="1284478"/>
            <a:ext cx="8785860" cy="52146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085850" marR="706755" indent="-347980">
              <a:lnSpc>
                <a:spcPts val="2590"/>
              </a:lnSpc>
              <a:spcBef>
                <a:spcPts val="425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1085215" algn="l"/>
                <a:tab pos="1086485" algn="l"/>
              </a:tabLst>
            </a:pPr>
            <a:r>
              <a:rPr sz="2400" b="1" spc="-5" dirty="0">
                <a:latin typeface="Arial"/>
                <a:cs typeface="Arial"/>
              </a:rPr>
              <a:t>Review basic principles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how </a:t>
            </a:r>
            <a:r>
              <a:rPr sz="2400" b="1" dirty="0">
                <a:latin typeface="Arial"/>
                <a:cs typeface="Arial"/>
              </a:rPr>
              <a:t>individuals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  &amp; </a:t>
            </a:r>
            <a:r>
              <a:rPr sz="2400" b="1" dirty="0">
                <a:latin typeface="Arial"/>
                <a:cs typeface="Arial"/>
              </a:rPr>
              <a:t>integrate 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design</a:t>
            </a:r>
            <a:endParaRPr sz="2400">
              <a:latin typeface="Arial"/>
              <a:cs typeface="Arial"/>
            </a:endParaRPr>
          </a:p>
          <a:p>
            <a:pPr marL="1085850" indent="-348615">
              <a:lnSpc>
                <a:spcPct val="100000"/>
              </a:lnSpc>
              <a:spcBef>
                <a:spcPts val="254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1085215" algn="l"/>
                <a:tab pos="1086485" algn="l"/>
              </a:tabLst>
            </a:pPr>
            <a:r>
              <a:rPr sz="2400" b="1" spc="-5" dirty="0">
                <a:latin typeface="Arial"/>
                <a:cs typeface="Arial"/>
              </a:rPr>
              <a:t>Address issues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maximize transfer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  <a:p>
            <a:pPr marL="1085850" indent="-348615">
              <a:lnSpc>
                <a:spcPct val="100000"/>
              </a:lnSpc>
              <a:spcBef>
                <a:spcPts val="290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1085215" algn="l"/>
                <a:tab pos="1086485" algn="l"/>
              </a:tabLst>
            </a:pPr>
            <a:r>
              <a:rPr sz="2400" b="1" spc="-5" dirty="0">
                <a:latin typeface="Arial"/>
                <a:cs typeface="Arial"/>
              </a:rPr>
              <a:t>Design program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meet adult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2400" b="1" i="1" spc="-5" dirty="0">
                <a:latin typeface="Arial"/>
                <a:cs typeface="Arial"/>
              </a:rPr>
              <a:t>Conditions for</a:t>
            </a:r>
            <a:r>
              <a:rPr sz="2400" b="1" i="1" spc="-30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  <a:p>
            <a:pPr marL="704215" indent="-347980">
              <a:lnSpc>
                <a:spcPct val="100000"/>
              </a:lnSpc>
              <a:spcBef>
                <a:spcPts val="290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400" b="1" dirty="0">
                <a:latin typeface="Arial"/>
                <a:cs typeface="Arial"/>
              </a:rPr>
              <a:t>Trainability</a:t>
            </a:r>
            <a:endParaRPr sz="2400">
              <a:latin typeface="Arial"/>
              <a:cs typeface="Arial"/>
            </a:endParaRPr>
          </a:p>
          <a:p>
            <a:pPr marL="1000125" lvl="1" indent="-295275">
              <a:lnSpc>
                <a:spcPct val="100000"/>
              </a:lnSpc>
              <a:spcBef>
                <a:spcPts val="290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400" b="1" spc="-5" dirty="0">
                <a:latin typeface="Arial"/>
                <a:cs typeface="Arial"/>
              </a:rPr>
              <a:t>Ability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</a:t>
            </a:r>
            <a:endParaRPr sz="2400">
              <a:latin typeface="Arial"/>
              <a:cs typeface="Arial"/>
            </a:endParaRPr>
          </a:p>
          <a:p>
            <a:pPr marL="1000125" lvl="1" indent="-295275">
              <a:lnSpc>
                <a:spcPct val="100000"/>
              </a:lnSpc>
              <a:spcBef>
                <a:spcPts val="285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400" b="1" spc="-5" dirty="0">
                <a:latin typeface="Arial"/>
                <a:cs typeface="Arial"/>
              </a:rPr>
              <a:t>Desire/Motivation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learn</a:t>
            </a:r>
            <a:endParaRPr sz="2400">
              <a:latin typeface="Arial"/>
              <a:cs typeface="Arial"/>
            </a:endParaRPr>
          </a:p>
          <a:p>
            <a:pPr marL="704215" indent="-347980">
              <a:lnSpc>
                <a:spcPct val="100000"/>
              </a:lnSpc>
              <a:spcBef>
                <a:spcPts val="290"/>
              </a:spcBef>
              <a:buClr>
                <a:srgbClr val="CC3300"/>
              </a:buClr>
              <a:buSzPct val="68750"/>
              <a:buFont typeface="Wingdings"/>
              <a:buChar char=""/>
              <a:tabLst>
                <a:tab pos="704215" algn="l"/>
                <a:tab pos="704850" algn="l"/>
              </a:tabLst>
            </a:pPr>
            <a:r>
              <a:rPr sz="2400" b="1" spc="-5" dirty="0">
                <a:latin typeface="Arial"/>
                <a:cs typeface="Arial"/>
              </a:rPr>
              <a:t>Support of trainees &amp;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others</a:t>
            </a:r>
            <a:endParaRPr sz="2400">
              <a:latin typeface="Arial"/>
              <a:cs typeface="Arial"/>
            </a:endParaRPr>
          </a:p>
          <a:p>
            <a:pPr marL="1000125" lvl="1" indent="-295275">
              <a:lnSpc>
                <a:spcPts val="2735"/>
              </a:lnSpc>
              <a:spcBef>
                <a:spcPts val="290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400" b="1" spc="-5" dirty="0">
                <a:latin typeface="Arial"/>
                <a:cs typeface="Arial"/>
              </a:rPr>
              <a:t>Understand </a:t>
            </a: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value </a:t>
            </a:r>
            <a:r>
              <a:rPr sz="2400" b="1" dirty="0">
                <a:latin typeface="Arial"/>
                <a:cs typeface="Arial"/>
              </a:rPr>
              <a:t>of training (intrinsic &amp;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extrinsic</a:t>
            </a:r>
            <a:endParaRPr sz="2400">
              <a:latin typeface="Arial"/>
              <a:cs typeface="Arial"/>
            </a:endParaRPr>
          </a:p>
          <a:p>
            <a:pPr marL="1000125">
              <a:lnSpc>
                <a:spcPts val="2735"/>
              </a:lnSpc>
            </a:pPr>
            <a:r>
              <a:rPr sz="2400" b="1" spc="-5" dirty="0">
                <a:latin typeface="Arial"/>
                <a:cs typeface="Arial"/>
              </a:rPr>
              <a:t>benefits)</a:t>
            </a:r>
            <a:endParaRPr sz="2400">
              <a:latin typeface="Arial"/>
              <a:cs typeface="Arial"/>
            </a:endParaRPr>
          </a:p>
          <a:p>
            <a:pPr marL="1000125" lvl="1" indent="-295275">
              <a:lnSpc>
                <a:spcPct val="100000"/>
              </a:lnSpc>
              <a:spcBef>
                <a:spcPts val="285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400" b="1" spc="-5" dirty="0">
                <a:latin typeface="Arial"/>
                <a:cs typeface="Arial"/>
              </a:rPr>
              <a:t>Opportunities for practice </a:t>
            </a:r>
            <a:r>
              <a:rPr sz="2400" b="1" dirty="0">
                <a:latin typeface="Arial"/>
                <a:cs typeface="Arial"/>
              </a:rPr>
              <a:t>in </a:t>
            </a:r>
            <a:r>
              <a:rPr sz="2400" b="1" spc="5" dirty="0">
                <a:latin typeface="Arial"/>
                <a:cs typeface="Arial"/>
              </a:rPr>
              <a:t>work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environment</a:t>
            </a:r>
            <a:endParaRPr sz="2400">
              <a:latin typeface="Arial"/>
              <a:cs typeface="Arial"/>
            </a:endParaRPr>
          </a:p>
          <a:p>
            <a:pPr marL="1000125" lvl="1" indent="-295275">
              <a:lnSpc>
                <a:spcPct val="100000"/>
              </a:lnSpc>
              <a:spcBef>
                <a:spcPts val="290"/>
              </a:spcBef>
              <a:buClr>
                <a:srgbClr val="CC9900"/>
              </a:buClr>
              <a:buSzPct val="68750"/>
              <a:buFont typeface="Wingdings"/>
              <a:buChar char=""/>
              <a:tabLst>
                <a:tab pos="1000125" algn="l"/>
                <a:tab pos="1000760" algn="l"/>
              </a:tabLst>
            </a:pPr>
            <a:r>
              <a:rPr sz="2400" b="1" dirty="0">
                <a:latin typeface="Arial"/>
                <a:cs typeface="Arial"/>
              </a:rPr>
              <a:t>Awareness of </a:t>
            </a:r>
            <a:r>
              <a:rPr sz="2400" b="1" spc="-5" dirty="0">
                <a:latin typeface="Arial"/>
                <a:cs typeface="Arial"/>
              </a:rPr>
              <a:t>training needs, career </a:t>
            </a:r>
            <a:r>
              <a:rPr sz="2400" b="1" dirty="0">
                <a:latin typeface="Arial"/>
                <a:cs typeface="Arial"/>
              </a:rPr>
              <a:t>interests </a:t>
            </a:r>
            <a:r>
              <a:rPr sz="2400" b="1" spc="-5" dirty="0">
                <a:latin typeface="Arial"/>
                <a:cs typeface="Arial"/>
              </a:rPr>
              <a:t>&amp; goals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802</Words>
  <Application>Microsoft Office PowerPoint</Application>
  <PresentationFormat>On-screen Show (4:3)</PresentationFormat>
  <Paragraphs>195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PowerPoint Presentation</vt:lpstr>
      <vt:lpstr>Why training &amp; development?</vt:lpstr>
      <vt:lpstr>Training vs</vt:lpstr>
      <vt:lpstr>Steps in training process</vt:lpstr>
      <vt:lpstr>System model of training process</vt:lpstr>
      <vt:lpstr>1. Training needs assessment</vt:lpstr>
      <vt:lpstr>1. Training needs assessment</vt:lpstr>
      <vt:lpstr>Planning the training program</vt:lpstr>
      <vt:lpstr>2. Ensure employee readiness</vt:lpstr>
      <vt:lpstr>3. Create learning environment</vt:lpstr>
      <vt:lpstr>4. Training methods</vt:lpstr>
      <vt:lpstr>5. Conduct training</vt:lpstr>
      <vt:lpstr>6. Ensure transfer of learning</vt:lpstr>
      <vt:lpstr>7. Evaluation of training</vt:lpstr>
      <vt:lpstr>Why bother with training evaluation?</vt:lpstr>
      <vt:lpstr>Kirkpatrick’s four levels</vt:lpstr>
      <vt:lpstr>4. Training methods</vt:lpstr>
      <vt:lpstr>Lectures</vt:lpstr>
      <vt:lpstr>Audio visuals</vt:lpstr>
      <vt:lpstr>Independent Studies</vt:lpstr>
      <vt:lpstr>OJT: Coaching &amp; Mentoring</vt:lpstr>
      <vt:lpstr>OJT: Apprenticeship</vt:lpstr>
      <vt:lpstr>OJT: Job Rotation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 clara</dc:creator>
  <cp:lastModifiedBy>clara clara</cp:lastModifiedBy>
  <cp:revision>1</cp:revision>
  <dcterms:created xsi:type="dcterms:W3CDTF">2020-06-22T05:37:16Z</dcterms:created>
  <dcterms:modified xsi:type="dcterms:W3CDTF">2020-06-22T05:43:14Z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2020-06-22T00:00:00Z</vt:filetime>
  </property>
</Properties>
</file>