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96240" y="252074"/>
            <a:ext cx="8353044" cy="12475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6437" y="192150"/>
            <a:ext cx="8231124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39" y="1558493"/>
            <a:ext cx="8072120" cy="4685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0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g"/><Relationship Id="rId5" Type="http://schemas.openxmlformats.org/officeDocument/2006/relationships/image" Target="../media/image32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g"/><Relationship Id="rId5" Type="http://schemas.openxmlformats.org/officeDocument/2006/relationships/image" Target="../media/image32.png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8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5.jp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9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10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4840" y="2568601"/>
            <a:ext cx="7895844" cy="18570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0436" y="2606039"/>
            <a:ext cx="8510016" cy="19293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6562" y="2591561"/>
            <a:ext cx="7772400" cy="1752600"/>
          </a:xfrm>
          <a:custGeom>
            <a:avLst/>
            <a:gdLst/>
            <a:ahLst/>
            <a:cxnLst/>
            <a:rect l="l" t="t" r="r" b="b"/>
            <a:pathLst>
              <a:path w="7772400" h="1752600">
                <a:moveTo>
                  <a:pt x="0" y="1752600"/>
                </a:moveTo>
                <a:lnTo>
                  <a:pt x="7772400" y="1752600"/>
                </a:lnTo>
                <a:lnTo>
                  <a:pt x="7772400" y="0"/>
                </a:lnTo>
                <a:lnTo>
                  <a:pt x="0" y="0"/>
                </a:lnTo>
                <a:lnTo>
                  <a:pt x="0" y="17526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6562" y="2591561"/>
            <a:ext cx="7772400" cy="1752600"/>
          </a:xfrm>
          <a:custGeom>
            <a:avLst/>
            <a:gdLst/>
            <a:ahLst/>
            <a:cxnLst/>
            <a:rect l="l" t="t" r="r" b="b"/>
            <a:pathLst>
              <a:path w="7772400" h="1752600">
                <a:moveTo>
                  <a:pt x="0" y="1752600"/>
                </a:moveTo>
                <a:lnTo>
                  <a:pt x="7772400" y="1752600"/>
                </a:lnTo>
                <a:lnTo>
                  <a:pt x="7772400" y="0"/>
                </a:lnTo>
                <a:lnTo>
                  <a:pt x="0" y="0"/>
                </a:lnTo>
                <a:lnTo>
                  <a:pt x="0" y="17526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06602" y="2747594"/>
            <a:ext cx="75298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JOB </a:t>
            </a:r>
            <a:r>
              <a:rPr sz="4400" spc="-85" dirty="0"/>
              <a:t>EVALUATION </a:t>
            </a:r>
            <a:r>
              <a:rPr sz="4400" spc="-5" dirty="0"/>
              <a:t>AND</a:t>
            </a:r>
            <a:r>
              <a:rPr sz="4400" spc="50" dirty="0"/>
              <a:t> </a:t>
            </a:r>
            <a:r>
              <a:rPr sz="4400" spc="-5" dirty="0"/>
              <a:t>GRADING</a:t>
            </a:r>
            <a:endParaRPr sz="4400"/>
          </a:p>
        </p:txBody>
      </p:sp>
      <p:sp>
        <p:nvSpPr>
          <p:cNvPr id="7" name="object 7"/>
          <p:cNvSpPr txBox="1"/>
          <p:nvPr/>
        </p:nvSpPr>
        <p:spPr>
          <a:xfrm>
            <a:off x="1626489" y="3418713"/>
            <a:ext cx="58877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i="1" dirty="0">
                <a:latin typeface="Calibri"/>
                <a:cs typeface="Calibri"/>
              </a:rPr>
              <a:t>– </a:t>
            </a:r>
            <a:r>
              <a:rPr sz="4400" b="1" i="1" spc="-15" dirty="0">
                <a:latin typeface="Calibri"/>
                <a:cs typeface="Calibri"/>
              </a:rPr>
              <a:t>PROCESS </a:t>
            </a:r>
            <a:r>
              <a:rPr sz="4400" b="1" i="1" dirty="0">
                <a:latin typeface="Calibri"/>
                <a:cs typeface="Calibri"/>
              </a:rPr>
              <a:t>AND</a:t>
            </a:r>
            <a:r>
              <a:rPr sz="4400" b="1" i="1" spc="-50" dirty="0">
                <a:latin typeface="Calibri"/>
                <a:cs typeface="Calibri"/>
              </a:rPr>
              <a:t> </a:t>
            </a:r>
            <a:r>
              <a:rPr sz="4400" b="1" i="1" spc="-30" dirty="0">
                <a:latin typeface="Calibri"/>
                <a:cs typeface="Calibri"/>
              </a:rPr>
              <a:t>SYSTEMS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10639" y="4625993"/>
            <a:ext cx="6524244" cy="17047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95016" y="4539996"/>
            <a:ext cx="3550920" cy="18379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72361" y="4648961"/>
            <a:ext cx="6400800" cy="1600200"/>
          </a:xfrm>
          <a:custGeom>
            <a:avLst/>
            <a:gdLst/>
            <a:ahLst/>
            <a:cxnLst/>
            <a:rect l="l" t="t" r="r" b="b"/>
            <a:pathLst>
              <a:path w="6400800" h="1600200">
                <a:moveTo>
                  <a:pt x="0" y="1600200"/>
                </a:moveTo>
                <a:lnTo>
                  <a:pt x="6400799" y="1600200"/>
                </a:lnTo>
                <a:lnTo>
                  <a:pt x="6400799" y="0"/>
                </a:lnTo>
                <a:lnTo>
                  <a:pt x="0" y="0"/>
                </a:lnTo>
                <a:lnTo>
                  <a:pt x="0" y="16002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3379" y="137160"/>
            <a:ext cx="8499348" cy="1594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708" rIns="0" bIns="0" rtlCol="0">
            <a:spAutoFit/>
          </a:bodyPr>
          <a:lstStyle/>
          <a:p>
            <a:pPr marL="1275080" marR="232410" indent="-10414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CRITERIA </a:t>
            </a:r>
            <a:r>
              <a:rPr spc="-10" dirty="0"/>
              <a:t>INFORMING </a:t>
            </a:r>
            <a:r>
              <a:rPr spc="-5" dirty="0"/>
              <a:t>THE </a:t>
            </a:r>
            <a:r>
              <a:rPr spc="-10" dirty="0"/>
              <a:t>SELECTION </a:t>
            </a:r>
            <a:r>
              <a:rPr spc="-5" dirty="0"/>
              <a:t>OF  THE JOB </a:t>
            </a:r>
            <a:r>
              <a:rPr spc="-70" dirty="0"/>
              <a:t>EVALUATION</a:t>
            </a:r>
            <a:r>
              <a:rPr spc="-10" dirty="0"/>
              <a:t> </a:t>
            </a:r>
            <a:r>
              <a:rPr spc="-30" dirty="0"/>
              <a:t>SYSTEM</a:t>
            </a:r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481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8891" y="1502663"/>
            <a:ext cx="8601456" cy="4255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472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4724400"/>
          </a:xfrm>
          <a:custGeom>
            <a:avLst/>
            <a:gdLst/>
            <a:ahLst/>
            <a:cxnLst/>
            <a:rect l="l" t="t" r="r" b="b"/>
            <a:pathLst>
              <a:path w="8229600" h="4724400">
                <a:moveTo>
                  <a:pt x="0" y="4724400"/>
                </a:moveTo>
                <a:lnTo>
                  <a:pt x="8229600" y="4724400"/>
                </a:lnTo>
                <a:lnTo>
                  <a:pt x="8229600" y="0"/>
                </a:lnTo>
                <a:lnTo>
                  <a:pt x="0" y="0"/>
                </a:lnTo>
                <a:lnTo>
                  <a:pt x="0" y="4724400"/>
                </a:lnTo>
                <a:close/>
              </a:path>
            </a:pathLst>
          </a:custGeom>
          <a:ln w="914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607261"/>
            <a:ext cx="8073390" cy="3831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429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Management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25" dirty="0">
                <a:latin typeface="Calibri"/>
                <a:cs typeface="Calibri"/>
              </a:rPr>
              <a:t>staff </a:t>
            </a:r>
            <a:r>
              <a:rPr sz="3200" spc="-10" dirty="0">
                <a:latin typeface="Calibri"/>
                <a:cs typeface="Calibri"/>
              </a:rPr>
              <a:t>must </a:t>
            </a:r>
            <a:r>
              <a:rPr sz="3200" b="1" spc="-15" dirty="0">
                <a:latin typeface="Calibri"/>
                <a:cs typeface="Calibri"/>
              </a:rPr>
              <a:t>understand </a:t>
            </a:r>
            <a:r>
              <a:rPr sz="3200" spc="-5" dirty="0">
                <a:latin typeface="Calibri"/>
                <a:cs typeface="Calibri"/>
              </a:rPr>
              <a:t>it;</a:t>
            </a:r>
            <a:r>
              <a:rPr sz="3200" spc="59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</a:t>
            </a:r>
            <a:endParaRPr sz="3200">
              <a:latin typeface="Calibri"/>
              <a:cs typeface="Calibri"/>
            </a:endParaRPr>
          </a:p>
          <a:p>
            <a:pPr marL="74295" algn="ctr">
              <a:lnSpc>
                <a:spcPct val="100000"/>
              </a:lnSpc>
              <a:spcBef>
                <a:spcPts val="5"/>
              </a:spcBef>
            </a:pPr>
            <a:r>
              <a:rPr sz="3200" b="1" spc="-10" dirty="0">
                <a:latin typeface="Calibri"/>
                <a:cs typeface="Calibri"/>
              </a:rPr>
              <a:t>committed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it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b="1" spc="-5" dirty="0">
                <a:latin typeface="Calibri"/>
                <a:cs typeface="Calibri"/>
              </a:rPr>
              <a:t>accept </a:t>
            </a:r>
            <a:r>
              <a:rPr sz="3200" spc="-5" dirty="0">
                <a:latin typeface="Calibri"/>
                <a:cs typeface="Calibri"/>
              </a:rPr>
              <a:t>it </a:t>
            </a:r>
            <a:r>
              <a:rPr sz="3200" dirty="0">
                <a:latin typeface="Calibri"/>
                <a:cs typeface="Calibri"/>
              </a:rPr>
              <a:t>-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EMPOWERED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10" dirty="0">
                <a:latin typeface="Calibri"/>
                <a:cs typeface="Calibri"/>
              </a:rPr>
              <a:t>Implementation </a:t>
            </a:r>
            <a:r>
              <a:rPr sz="3200" spc="-10" dirty="0">
                <a:latin typeface="Calibri"/>
                <a:cs typeface="Calibri"/>
              </a:rPr>
              <a:t>can </a:t>
            </a:r>
            <a:r>
              <a:rPr sz="3200" spc="-5" dirty="0">
                <a:latin typeface="Calibri"/>
                <a:cs typeface="Calibri"/>
              </a:rPr>
              <a:t>be quick </a:t>
            </a:r>
            <a:r>
              <a:rPr sz="3200" dirty="0">
                <a:latin typeface="Calibri"/>
                <a:cs typeface="Calibri"/>
              </a:rPr>
              <a:t>-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EXPEDIENCY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  <a:tab pos="2041525" algn="l"/>
                <a:tab pos="2804795" algn="l"/>
                <a:tab pos="4954270" algn="l"/>
                <a:tab pos="7641590" algn="l"/>
              </a:tabLst>
            </a:pPr>
            <a:r>
              <a:rPr sz="3200" b="1" dirty="0">
                <a:latin typeface="Calibri"/>
                <a:cs typeface="Calibri"/>
              </a:rPr>
              <a:t>U</a:t>
            </a:r>
            <a:r>
              <a:rPr sz="3200" b="1" spc="-15" dirty="0">
                <a:latin typeface="Calibri"/>
                <a:cs typeface="Calibri"/>
              </a:rPr>
              <a:t>p</a:t>
            </a:r>
            <a:r>
              <a:rPr sz="3200" b="1" spc="-20" dirty="0">
                <a:latin typeface="Calibri"/>
                <a:cs typeface="Calibri"/>
              </a:rPr>
              <a:t>d</a:t>
            </a:r>
            <a:r>
              <a:rPr sz="3200" b="1" spc="-25" dirty="0">
                <a:latin typeface="Calibri"/>
                <a:cs typeface="Calibri"/>
              </a:rPr>
              <a:t>a</a:t>
            </a:r>
            <a:r>
              <a:rPr sz="3200" b="1" dirty="0">
                <a:latin typeface="Calibri"/>
                <a:cs typeface="Calibri"/>
              </a:rPr>
              <a:t>ti</a:t>
            </a:r>
            <a:r>
              <a:rPr sz="3200" b="1" spc="-25" dirty="0">
                <a:latin typeface="Calibri"/>
                <a:cs typeface="Calibri"/>
              </a:rPr>
              <a:t>n</a:t>
            </a:r>
            <a:r>
              <a:rPr sz="3200" b="1" dirty="0">
                <a:latin typeface="Calibri"/>
                <a:cs typeface="Calibri"/>
              </a:rPr>
              <a:t>g	</a:t>
            </a:r>
            <a:r>
              <a:rPr sz="3200" dirty="0">
                <a:latin typeface="Calibri"/>
                <a:cs typeface="Calibri"/>
              </a:rPr>
              <a:t>and	</a:t>
            </a:r>
            <a:r>
              <a:rPr sz="3200" b="1" spc="-5" dirty="0">
                <a:latin typeface="Calibri"/>
                <a:cs typeface="Calibri"/>
              </a:rPr>
              <a:t>ma</a:t>
            </a:r>
            <a:r>
              <a:rPr sz="3200" b="1" spc="-15" dirty="0">
                <a:latin typeface="Calibri"/>
                <a:cs typeface="Calibri"/>
              </a:rPr>
              <a:t>i</a:t>
            </a:r>
            <a:r>
              <a:rPr sz="3200" b="1" spc="-30" dirty="0">
                <a:latin typeface="Calibri"/>
                <a:cs typeface="Calibri"/>
              </a:rPr>
              <a:t>n</a:t>
            </a:r>
            <a:r>
              <a:rPr sz="3200" b="1" spc="-35" dirty="0">
                <a:latin typeface="Calibri"/>
                <a:cs typeface="Calibri"/>
              </a:rPr>
              <a:t>t</a:t>
            </a:r>
            <a:r>
              <a:rPr sz="3200" b="1" spc="-15" dirty="0">
                <a:latin typeface="Calibri"/>
                <a:cs typeface="Calibri"/>
              </a:rPr>
              <a:t>a</a:t>
            </a:r>
            <a:r>
              <a:rPr sz="3200" b="1" dirty="0">
                <a:latin typeface="Calibri"/>
                <a:cs typeface="Calibri"/>
              </a:rPr>
              <a:t>in</a:t>
            </a:r>
            <a:r>
              <a:rPr sz="3200" b="1" spc="-15" dirty="0">
                <a:latin typeface="Calibri"/>
                <a:cs typeface="Calibri"/>
              </a:rPr>
              <a:t>i</a:t>
            </a:r>
            <a:r>
              <a:rPr sz="3200" b="1" spc="-20" dirty="0">
                <a:latin typeface="Calibri"/>
                <a:cs typeface="Calibri"/>
              </a:rPr>
              <a:t>n</a:t>
            </a:r>
            <a:r>
              <a:rPr sz="3200" b="1" dirty="0">
                <a:latin typeface="Calibri"/>
                <a:cs typeface="Calibri"/>
              </a:rPr>
              <a:t>g	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360" dirty="0">
                <a:latin typeface="Calibri"/>
                <a:cs typeface="Calibri"/>
              </a:rPr>
              <a:t> </a:t>
            </a:r>
            <a:r>
              <a:rPr sz="3200" spc="-65" dirty="0">
                <a:latin typeface="Calibri"/>
                <a:cs typeface="Calibri"/>
              </a:rPr>
              <a:t>s</a:t>
            </a:r>
            <a:r>
              <a:rPr sz="3200" spc="-25" dirty="0">
                <a:latin typeface="Calibri"/>
                <a:cs typeface="Calibri"/>
              </a:rPr>
              <a:t>y</a:t>
            </a:r>
            <a:r>
              <a:rPr sz="3200" spc="-30" dirty="0">
                <a:latin typeface="Calibri"/>
                <a:cs typeface="Calibri"/>
              </a:rPr>
              <a:t>s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em</a:t>
            </a:r>
            <a:r>
              <a:rPr sz="3200" spc="3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will	</a:t>
            </a:r>
            <a:r>
              <a:rPr sz="3200" spc="5" dirty="0">
                <a:latin typeface="Calibri"/>
                <a:cs typeface="Calibri"/>
              </a:rPr>
              <a:t>be  </a:t>
            </a:r>
            <a:r>
              <a:rPr sz="3200" spc="-5" dirty="0">
                <a:latin typeface="Calibri"/>
                <a:cs typeface="Calibri"/>
              </a:rPr>
              <a:t>quick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5" dirty="0">
                <a:latin typeface="Calibri"/>
                <a:cs typeface="Calibri"/>
              </a:rPr>
              <a:t>easy </a:t>
            </a:r>
            <a:r>
              <a:rPr sz="3200" dirty="0">
                <a:latin typeface="Calibri"/>
                <a:cs typeface="Calibri"/>
              </a:rPr>
              <a:t>-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EFFICIENCY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1560" y="60960"/>
            <a:ext cx="7155180" cy="1761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63570" marR="935990" indent="-222123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PROMINENT </a:t>
            </a:r>
            <a:r>
              <a:rPr sz="4000" spc="-10" dirty="0"/>
              <a:t>JOB </a:t>
            </a:r>
            <a:r>
              <a:rPr sz="4000" spc="-80" dirty="0"/>
              <a:t>EVALUATION  </a:t>
            </a:r>
            <a:r>
              <a:rPr sz="4000" spc="-35" dirty="0"/>
              <a:t>SYSTEMS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123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9184" y="1459990"/>
            <a:ext cx="4204716" cy="5323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5029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5029200"/>
          </a:xfrm>
          <a:custGeom>
            <a:avLst/>
            <a:gdLst/>
            <a:ahLst/>
            <a:cxnLst/>
            <a:rect l="l" t="t" r="r" b="b"/>
            <a:pathLst>
              <a:path w="8229600" h="5029200">
                <a:moveTo>
                  <a:pt x="0" y="5029200"/>
                </a:moveTo>
                <a:lnTo>
                  <a:pt x="8229600" y="5029200"/>
                </a:lnTo>
                <a:lnTo>
                  <a:pt x="8229600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44777"/>
            <a:ext cx="3774440" cy="4979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b="1" spc="-20" dirty="0">
                <a:latin typeface="Calibri"/>
                <a:cs typeface="Calibri"/>
              </a:rPr>
              <a:t>Hay</a:t>
            </a:r>
            <a:r>
              <a:rPr sz="2500" b="1" spc="-5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Group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b="1" spc="-15" dirty="0">
                <a:latin typeface="Calibri"/>
                <a:cs typeface="Calibri"/>
              </a:rPr>
              <a:t>Peromnes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b="1" spc="-5" dirty="0">
                <a:latin typeface="Calibri"/>
                <a:cs typeface="Calibri"/>
              </a:rPr>
              <a:t>JE </a:t>
            </a:r>
            <a:r>
              <a:rPr sz="2500" b="1" spc="-10" dirty="0">
                <a:latin typeface="Calibri"/>
                <a:cs typeface="Calibri"/>
              </a:rPr>
              <a:t>Manager/Decision</a:t>
            </a:r>
            <a:r>
              <a:rPr sz="2500" b="1" spc="-15" dirty="0">
                <a:latin typeface="Calibri"/>
                <a:cs typeface="Calibri"/>
              </a:rPr>
              <a:t> </a:t>
            </a:r>
            <a:r>
              <a:rPr sz="2500" b="1" spc="-45" dirty="0">
                <a:latin typeface="Calibri"/>
                <a:cs typeface="Calibri"/>
              </a:rPr>
              <a:t>Tree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b="1" spc="-25" dirty="0">
                <a:latin typeface="Calibri"/>
                <a:cs typeface="Calibri"/>
              </a:rPr>
              <a:t>T.A.S.K.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b="1" spc="-25" dirty="0">
                <a:latin typeface="Calibri"/>
                <a:cs typeface="Calibri"/>
              </a:rPr>
              <a:t>Paterson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b="1" spc="-60" dirty="0">
                <a:latin typeface="Calibri"/>
                <a:cs typeface="Calibri"/>
              </a:rPr>
              <a:t>EQUATE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b="1" spc="-50" dirty="0">
                <a:latin typeface="Calibri"/>
                <a:cs typeface="Calibri"/>
              </a:rPr>
              <a:t>Towers </a:t>
            </a:r>
            <a:r>
              <a:rPr sz="2500" b="1" spc="-25" dirty="0">
                <a:latin typeface="Calibri"/>
                <a:cs typeface="Calibri"/>
              </a:rPr>
              <a:t>Watson</a:t>
            </a:r>
            <a:r>
              <a:rPr sz="2500" b="1" spc="55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GGS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05400" y="1600200"/>
            <a:ext cx="3581400" cy="502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6591" y="365759"/>
            <a:ext cx="7289292" cy="1152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6865" rIns="0" bIns="0" rtlCol="0">
            <a:spAutoFit/>
          </a:bodyPr>
          <a:lstStyle/>
          <a:p>
            <a:pPr marL="817880">
              <a:lnSpc>
                <a:spcPct val="100000"/>
              </a:lnSpc>
              <a:spcBef>
                <a:spcPts val="95"/>
              </a:spcBef>
            </a:pPr>
            <a:r>
              <a:rPr sz="4000" spc="-114" dirty="0"/>
              <a:t>HAY </a:t>
            </a:r>
            <a:r>
              <a:rPr sz="4000" spc="-10" dirty="0"/>
              <a:t>JOB </a:t>
            </a:r>
            <a:r>
              <a:rPr sz="4000" spc="-80" dirty="0"/>
              <a:t>EVALUATION</a:t>
            </a:r>
            <a:r>
              <a:rPr sz="4000" spc="100" dirty="0"/>
              <a:t> </a:t>
            </a:r>
            <a:r>
              <a:rPr sz="4000" spc="-10" dirty="0"/>
              <a:t>METHOD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276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4236" y="1491996"/>
            <a:ext cx="8424672" cy="5038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198"/>
            <a:ext cx="8229600" cy="518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198"/>
            <a:ext cx="8229600" cy="5181600"/>
          </a:xfrm>
          <a:custGeom>
            <a:avLst/>
            <a:gdLst/>
            <a:ahLst/>
            <a:cxnLst/>
            <a:rect l="l" t="t" r="r" b="b"/>
            <a:pathLst>
              <a:path w="8229600" h="5181600">
                <a:moveTo>
                  <a:pt x="0" y="5181600"/>
                </a:moveTo>
                <a:lnTo>
                  <a:pt x="8229600" y="5181600"/>
                </a:lnTo>
                <a:lnTo>
                  <a:pt x="8229600" y="0"/>
                </a:lnTo>
                <a:lnTo>
                  <a:pt x="0" y="0"/>
                </a:lnTo>
                <a:lnTo>
                  <a:pt x="0" y="51816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61845"/>
            <a:ext cx="8073390" cy="475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ts val="216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15" dirty="0">
                <a:latin typeface="Calibri"/>
                <a:cs typeface="Calibri"/>
              </a:rPr>
              <a:t>Hay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Group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pioneered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“factor</a:t>
            </a:r>
            <a:r>
              <a:rPr sz="2000" b="1" i="1" spc="60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comparison”</a:t>
            </a:r>
            <a:r>
              <a:rPr sz="2000" b="1" i="1" spc="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job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evaluation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method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spc="-5" dirty="0">
                <a:latin typeface="Calibri"/>
                <a:cs typeface="Calibri"/>
              </a:rPr>
              <a:t>modified it in </a:t>
            </a:r>
            <a:r>
              <a:rPr sz="2000" dirty="0">
                <a:latin typeface="Calibri"/>
                <a:cs typeface="Calibri"/>
              </a:rPr>
              <a:t>its </a:t>
            </a:r>
            <a:r>
              <a:rPr sz="2000" b="1" dirty="0">
                <a:latin typeface="Calibri"/>
                <a:cs typeface="Calibri"/>
              </a:rPr>
              <a:t>Guide </a:t>
            </a:r>
            <a:r>
              <a:rPr sz="2000" b="1" spc="-5" dirty="0">
                <a:latin typeface="Calibri"/>
                <a:cs typeface="Calibri"/>
              </a:rPr>
              <a:t>Charts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the early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1950’s.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imes New Roman"/>
              <a:cs typeface="Times New Roman"/>
            </a:endParaRPr>
          </a:p>
          <a:p>
            <a:pPr marL="355600" marR="6350" indent="-343535" algn="just">
              <a:lnSpc>
                <a:spcPts val="1920"/>
              </a:lnSpc>
              <a:buFont typeface="Arial"/>
              <a:buChar char="•"/>
              <a:tabLst>
                <a:tab pos="356235" algn="l"/>
              </a:tabLst>
            </a:pPr>
            <a:r>
              <a:rPr sz="2000" spc="-10" dirty="0">
                <a:latin typeface="Calibri"/>
                <a:cs typeface="Calibri"/>
              </a:rPr>
              <a:t>Organizations </a:t>
            </a:r>
            <a:r>
              <a:rPr sz="2000" spc="-5" dirty="0">
                <a:latin typeface="Calibri"/>
                <a:cs typeface="Calibri"/>
              </a:rPr>
              <a:t>use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Hay </a:t>
            </a:r>
            <a:r>
              <a:rPr sz="2000" spc="-5" dirty="0">
                <a:latin typeface="Calibri"/>
                <a:cs typeface="Calibri"/>
              </a:rPr>
              <a:t>methodology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evaluate </a:t>
            </a:r>
            <a:r>
              <a:rPr sz="2000" spc="-5" dirty="0">
                <a:latin typeface="Calibri"/>
                <a:cs typeface="Calibri"/>
              </a:rPr>
              <a:t>jobs </a:t>
            </a:r>
            <a:r>
              <a:rPr sz="2000" spc="-10" dirty="0">
                <a:latin typeface="Calibri"/>
                <a:cs typeface="Calibri"/>
              </a:rPr>
              <a:t>against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set of  common </a:t>
            </a:r>
            <a:r>
              <a:rPr sz="2000" spc="-15" dirty="0">
                <a:latin typeface="Calibri"/>
                <a:cs typeface="Calibri"/>
              </a:rPr>
              <a:t>factors </a:t>
            </a:r>
            <a:r>
              <a:rPr sz="2000" spc="-5" dirty="0">
                <a:latin typeface="Calibri"/>
                <a:cs typeface="Calibri"/>
              </a:rPr>
              <a:t>that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measure: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1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sz="1800" b="1" i="1" spc="-5" dirty="0">
                <a:latin typeface="Calibri"/>
                <a:cs typeface="Calibri"/>
              </a:rPr>
              <a:t>Inputs </a:t>
            </a:r>
            <a:r>
              <a:rPr sz="1800" i="1" spc="-5" dirty="0">
                <a:latin typeface="Calibri"/>
                <a:cs typeface="Calibri"/>
              </a:rPr>
              <a:t>(required knowledge, </a:t>
            </a:r>
            <a:r>
              <a:rPr sz="1800" i="1" spc="-10" dirty="0">
                <a:latin typeface="Calibri"/>
                <a:cs typeface="Calibri"/>
              </a:rPr>
              <a:t>skills, </a:t>
            </a:r>
            <a:r>
              <a:rPr sz="1800" i="1" spc="-5" dirty="0">
                <a:latin typeface="Calibri"/>
                <a:cs typeface="Calibri"/>
              </a:rPr>
              <a:t>and</a:t>
            </a:r>
            <a:r>
              <a:rPr sz="1800" i="1" spc="8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capabilities),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756920" algn="l"/>
              </a:tabLst>
            </a:pPr>
            <a:r>
              <a:rPr sz="1800" b="1" i="1" spc="-5" dirty="0">
                <a:latin typeface="Calibri"/>
                <a:cs typeface="Calibri"/>
              </a:rPr>
              <a:t>Throughputs </a:t>
            </a:r>
            <a:r>
              <a:rPr sz="1800" i="1" spc="-5" dirty="0">
                <a:latin typeface="Calibri"/>
                <a:cs typeface="Calibri"/>
              </a:rPr>
              <a:t>(processing </a:t>
            </a:r>
            <a:r>
              <a:rPr sz="1800" i="1" dirty="0">
                <a:latin typeface="Calibri"/>
                <a:cs typeface="Calibri"/>
              </a:rPr>
              <a:t>of </a:t>
            </a:r>
            <a:r>
              <a:rPr sz="1800" i="1" spc="-5" dirty="0">
                <a:latin typeface="Calibri"/>
                <a:cs typeface="Calibri"/>
              </a:rPr>
              <a:t>inputs </a:t>
            </a:r>
            <a:r>
              <a:rPr sz="1800" i="1" spc="-15" dirty="0">
                <a:latin typeface="Calibri"/>
                <a:cs typeface="Calibri"/>
              </a:rPr>
              <a:t>to </a:t>
            </a:r>
            <a:r>
              <a:rPr sz="1800" i="1" spc="-10" dirty="0">
                <a:latin typeface="Calibri"/>
                <a:cs typeface="Calibri"/>
              </a:rPr>
              <a:t>achieve</a:t>
            </a:r>
            <a:r>
              <a:rPr sz="1800" i="1" spc="114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results)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sz="1800" b="1" i="1" spc="-5" dirty="0">
                <a:latin typeface="Calibri"/>
                <a:cs typeface="Calibri"/>
              </a:rPr>
              <a:t>Outputs </a:t>
            </a:r>
            <a:r>
              <a:rPr sz="1800" i="1" spc="-5" dirty="0">
                <a:latin typeface="Calibri"/>
                <a:cs typeface="Calibri"/>
              </a:rPr>
              <a:t>(end result </a:t>
            </a:r>
            <a:r>
              <a:rPr sz="1800" i="1" spc="-10" dirty="0">
                <a:latin typeface="Calibri"/>
                <a:cs typeface="Calibri"/>
              </a:rPr>
              <a:t>expectations </a:t>
            </a:r>
            <a:r>
              <a:rPr sz="1800" i="1" spc="-5" dirty="0">
                <a:latin typeface="Calibri"/>
                <a:cs typeface="Calibri"/>
              </a:rPr>
              <a:t>from </a:t>
            </a:r>
            <a:r>
              <a:rPr sz="1800" i="1" spc="-10" dirty="0">
                <a:latin typeface="Calibri"/>
                <a:cs typeface="Calibri"/>
              </a:rPr>
              <a:t>applying </a:t>
            </a:r>
            <a:r>
              <a:rPr sz="1800" i="1" spc="-5" dirty="0">
                <a:latin typeface="Calibri"/>
                <a:cs typeface="Calibri"/>
              </a:rPr>
              <a:t>inputs</a:t>
            </a:r>
            <a:r>
              <a:rPr sz="1800" i="1" spc="12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constructively)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Wingdings"/>
              <a:buChar char=""/>
            </a:pPr>
            <a:endParaRPr sz="2450">
              <a:latin typeface="Times New Roman"/>
              <a:cs typeface="Times New Roman"/>
            </a:endParaRPr>
          </a:p>
          <a:p>
            <a:pPr marL="355600" marR="5715" indent="-343535" algn="just">
              <a:lnSpc>
                <a:spcPct val="80100"/>
              </a:lnSpc>
              <a:buFont typeface="Arial"/>
              <a:buChar char="•"/>
              <a:tabLst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During the </a:t>
            </a:r>
            <a:r>
              <a:rPr sz="2000" spc="-10" dirty="0">
                <a:latin typeface="Calibri"/>
                <a:cs typeface="Calibri"/>
              </a:rPr>
              <a:t>evaluation process, </a:t>
            </a:r>
            <a:r>
              <a:rPr sz="2000" dirty="0">
                <a:latin typeface="Calibri"/>
                <a:cs typeface="Calibri"/>
              </a:rPr>
              <a:t>each </a:t>
            </a:r>
            <a:r>
              <a:rPr sz="2000" b="1" spc="-25" dirty="0">
                <a:latin typeface="Calibri"/>
                <a:cs typeface="Calibri"/>
              </a:rPr>
              <a:t>job’s </a:t>
            </a:r>
            <a:r>
              <a:rPr sz="2000" b="1" spc="-15" dirty="0">
                <a:latin typeface="Calibri"/>
                <a:cs typeface="Calibri"/>
              </a:rPr>
              <a:t>content </a:t>
            </a:r>
            <a:r>
              <a:rPr sz="2000" spc="-5" dirty="0">
                <a:latin typeface="Calibri"/>
                <a:cs typeface="Calibri"/>
              </a:rPr>
              <a:t>is </a:t>
            </a:r>
            <a:r>
              <a:rPr sz="2000" spc="-10" dirty="0">
                <a:latin typeface="Calibri"/>
                <a:cs typeface="Calibri"/>
              </a:rPr>
              <a:t>analyzed relative </a:t>
            </a:r>
            <a:r>
              <a:rPr sz="2000" spc="-25" dirty="0">
                <a:latin typeface="Calibri"/>
                <a:cs typeface="Calibri"/>
              </a:rPr>
              <a:t>to  </a:t>
            </a:r>
            <a:r>
              <a:rPr sz="2000" dirty="0">
                <a:latin typeface="Calibri"/>
                <a:cs typeface="Calibri"/>
              </a:rPr>
              <a:t>each </a:t>
            </a:r>
            <a:r>
              <a:rPr sz="2000" b="1" spc="-10" dirty="0">
                <a:latin typeface="Calibri"/>
                <a:cs typeface="Calibri"/>
              </a:rPr>
              <a:t>factor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represented </a:t>
            </a:r>
            <a:r>
              <a:rPr sz="2000" spc="-5" dirty="0">
                <a:latin typeface="Calibri"/>
                <a:cs typeface="Calibri"/>
              </a:rPr>
              <a:t>by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b="1" spc="-5" dirty="0">
                <a:latin typeface="Calibri"/>
                <a:cs typeface="Calibri"/>
              </a:rPr>
              <a:t>numerical value</a:t>
            </a:r>
            <a:r>
              <a:rPr sz="2000" spc="-5" dirty="0">
                <a:latin typeface="Calibri"/>
                <a:cs typeface="Calibri"/>
              </a:rPr>
              <a:t>. These </a:t>
            </a:r>
            <a:r>
              <a:rPr sz="2000" spc="-10" dirty="0">
                <a:latin typeface="Calibri"/>
                <a:cs typeface="Calibri"/>
              </a:rPr>
              <a:t>factor values </a:t>
            </a:r>
            <a:r>
              <a:rPr sz="2000" spc="-5" dirty="0">
                <a:latin typeface="Calibri"/>
                <a:cs typeface="Calibri"/>
              </a:rPr>
              <a:t>are  </a:t>
            </a:r>
            <a:r>
              <a:rPr sz="2000" dirty="0">
                <a:latin typeface="Calibri"/>
                <a:cs typeface="Calibri"/>
              </a:rPr>
              <a:t>then </a:t>
            </a:r>
            <a:r>
              <a:rPr sz="2000" b="1" spc="-10" dirty="0">
                <a:latin typeface="Calibri"/>
                <a:cs typeface="Calibri"/>
              </a:rPr>
              <a:t>totaled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determine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b="1" spc="-15" dirty="0">
                <a:latin typeface="Calibri"/>
                <a:cs typeface="Calibri"/>
              </a:rPr>
              <a:t>overall </a:t>
            </a:r>
            <a:r>
              <a:rPr sz="2000" b="1" dirty="0">
                <a:latin typeface="Calibri"/>
                <a:cs typeface="Calibri"/>
              </a:rPr>
              <a:t>job </a:t>
            </a:r>
            <a:r>
              <a:rPr sz="2000" b="1" i="1" spc="-30" dirty="0">
                <a:latin typeface="Calibri"/>
                <a:cs typeface="Calibri"/>
              </a:rPr>
              <a:t>“size.”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45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ts val="1920"/>
              </a:lnSpc>
              <a:buFont typeface="Arial"/>
              <a:buChar char="•"/>
              <a:tabLst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The input-throughput-output </a:t>
            </a:r>
            <a:r>
              <a:rPr sz="2000" dirty="0">
                <a:latin typeface="Calibri"/>
                <a:cs typeface="Calibri"/>
              </a:rPr>
              <a:t>model </a:t>
            </a:r>
            <a:r>
              <a:rPr sz="2000" spc="-5" dirty="0">
                <a:latin typeface="Calibri"/>
                <a:cs typeface="Calibri"/>
              </a:rPr>
              <a:t>is </a:t>
            </a:r>
            <a:r>
              <a:rPr sz="2000" spc="-10" dirty="0">
                <a:latin typeface="Calibri"/>
                <a:cs typeface="Calibri"/>
              </a:rPr>
              <a:t>reflected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Hay </a:t>
            </a:r>
            <a:r>
              <a:rPr sz="2000" spc="-5" dirty="0">
                <a:latin typeface="Calibri"/>
                <a:cs typeface="Calibri"/>
              </a:rPr>
              <a:t>Method </a:t>
            </a:r>
            <a:r>
              <a:rPr sz="2000" dirty="0">
                <a:latin typeface="Calibri"/>
                <a:cs typeface="Calibri"/>
              </a:rPr>
              <a:t>as  </a:t>
            </a:r>
            <a:r>
              <a:rPr sz="2000" b="1" spc="-20" dirty="0">
                <a:latin typeface="Calibri"/>
                <a:cs typeface="Calibri"/>
              </a:rPr>
              <a:t>Know-How, </a:t>
            </a:r>
            <a:r>
              <a:rPr sz="2000" b="1" spc="-5" dirty="0">
                <a:latin typeface="Calibri"/>
                <a:cs typeface="Calibri"/>
              </a:rPr>
              <a:t>Problem </a:t>
            </a:r>
            <a:r>
              <a:rPr sz="2000" b="1" dirty="0">
                <a:latin typeface="Calibri"/>
                <a:cs typeface="Calibri"/>
              </a:rPr>
              <a:t>Solving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b="1" spc="-5" dirty="0">
                <a:latin typeface="Calibri"/>
                <a:cs typeface="Calibri"/>
              </a:rPr>
              <a:t>Accountability</a:t>
            </a:r>
            <a:r>
              <a:rPr sz="2000" spc="-5" dirty="0">
                <a:latin typeface="Calibri"/>
                <a:cs typeface="Calibri"/>
              </a:rPr>
              <a:t>. </a:t>
            </a:r>
            <a:r>
              <a:rPr sz="2000" spc="-10" dirty="0">
                <a:latin typeface="Calibri"/>
                <a:cs typeface="Calibri"/>
              </a:rPr>
              <a:t>Each grouping </a:t>
            </a:r>
            <a:r>
              <a:rPr sz="2000" spc="-5" dirty="0">
                <a:latin typeface="Calibri"/>
                <a:cs typeface="Calibri"/>
              </a:rPr>
              <a:t>can </a:t>
            </a:r>
            <a:r>
              <a:rPr sz="2000" spc="-10" dirty="0">
                <a:latin typeface="Calibri"/>
                <a:cs typeface="Calibri"/>
              </a:rPr>
              <a:t>be  </a:t>
            </a:r>
            <a:r>
              <a:rPr sz="2000" spc="-5" dirty="0">
                <a:latin typeface="Calibri"/>
                <a:cs typeface="Calibri"/>
              </a:rPr>
              <a:t>further </a:t>
            </a:r>
            <a:r>
              <a:rPr sz="2000" spc="-20" dirty="0">
                <a:latin typeface="Calibri"/>
                <a:cs typeface="Calibri"/>
              </a:rPr>
              <a:t>broken </a:t>
            </a:r>
            <a:r>
              <a:rPr sz="2000" spc="-5" dirty="0">
                <a:latin typeface="Calibri"/>
                <a:cs typeface="Calibri"/>
              </a:rPr>
              <a:t>down </a:t>
            </a:r>
            <a:r>
              <a:rPr sz="2000" spc="-15" dirty="0">
                <a:latin typeface="Calibri"/>
                <a:cs typeface="Calibri"/>
              </a:rPr>
              <a:t>into </a:t>
            </a:r>
            <a:r>
              <a:rPr sz="2000" b="1" spc="-10" dirty="0">
                <a:latin typeface="Calibri"/>
                <a:cs typeface="Calibri"/>
              </a:rPr>
              <a:t>eight </a:t>
            </a:r>
            <a:r>
              <a:rPr sz="2000" b="1" spc="-5" dirty="0">
                <a:latin typeface="Calibri"/>
                <a:cs typeface="Calibri"/>
              </a:rPr>
              <a:t>elements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b="1" spc="-5" dirty="0">
                <a:latin typeface="Calibri"/>
                <a:cs typeface="Calibri"/>
              </a:rPr>
              <a:t>work value</a:t>
            </a:r>
            <a:r>
              <a:rPr sz="2000" b="1" spc="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assessment</a:t>
            </a:r>
            <a:r>
              <a:rPr sz="2000" spc="-5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740" y="320040"/>
            <a:ext cx="7967472" cy="1258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3083" rIns="0" bIns="0" rtlCol="0">
            <a:spAutoFit/>
          </a:bodyPr>
          <a:lstStyle/>
          <a:p>
            <a:pPr marL="508634">
              <a:lnSpc>
                <a:spcPct val="100000"/>
              </a:lnSpc>
              <a:spcBef>
                <a:spcPts val="105"/>
              </a:spcBef>
            </a:pPr>
            <a:r>
              <a:rPr sz="4400" spc="-120" dirty="0"/>
              <a:t>HAY </a:t>
            </a:r>
            <a:r>
              <a:rPr sz="4400" spc="-5" dirty="0"/>
              <a:t>JOB </a:t>
            </a:r>
            <a:r>
              <a:rPr sz="4400" spc="-85" dirty="0"/>
              <a:t>EVALUATION</a:t>
            </a:r>
            <a:r>
              <a:rPr sz="4400" spc="85" dirty="0"/>
              <a:t> </a:t>
            </a:r>
            <a:r>
              <a:rPr sz="4400" spc="-65" dirty="0"/>
              <a:t>FACTORS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199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0520" y="1478280"/>
            <a:ext cx="5184648" cy="5350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510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5105400"/>
          </a:xfrm>
          <a:custGeom>
            <a:avLst/>
            <a:gdLst/>
            <a:ahLst/>
            <a:cxnLst/>
            <a:rect l="l" t="t" r="r" b="b"/>
            <a:pathLst>
              <a:path w="8229600" h="5105400">
                <a:moveTo>
                  <a:pt x="0" y="5105400"/>
                </a:moveTo>
                <a:lnTo>
                  <a:pt x="8229600" y="5105400"/>
                </a:lnTo>
                <a:lnTo>
                  <a:pt x="8229600" y="0"/>
                </a:lnTo>
                <a:lnTo>
                  <a:pt x="0" y="0"/>
                </a:lnTo>
                <a:lnTo>
                  <a:pt x="0" y="51054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55749"/>
            <a:ext cx="4800600" cy="5056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10" dirty="0">
                <a:latin typeface="Calibri"/>
                <a:cs typeface="Calibri"/>
              </a:rPr>
              <a:t>Accountability </a:t>
            </a:r>
            <a:r>
              <a:rPr sz="2200" spc="-10" dirty="0">
                <a:latin typeface="Calibri"/>
                <a:cs typeface="Calibri"/>
              </a:rPr>
              <a:t>(has three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dimensions):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sz="2000" b="1" i="1" spc="-5" dirty="0">
                <a:latin typeface="Calibri"/>
                <a:cs typeface="Calibri"/>
              </a:rPr>
              <a:t>Freedom </a:t>
            </a:r>
            <a:r>
              <a:rPr sz="2000" b="1" i="1" spc="-15" dirty="0">
                <a:latin typeface="Calibri"/>
                <a:cs typeface="Calibri"/>
              </a:rPr>
              <a:t>to</a:t>
            </a:r>
            <a:r>
              <a:rPr sz="2000" b="1" i="1" spc="-3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Act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sz="2000" b="1" i="1" spc="-10" dirty="0">
                <a:latin typeface="Calibri"/>
                <a:cs typeface="Calibri"/>
              </a:rPr>
              <a:t>Scope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sz="2000" b="1" i="1" dirty="0">
                <a:latin typeface="Calibri"/>
                <a:cs typeface="Calibri"/>
              </a:rPr>
              <a:t>Impact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Wingdings"/>
              <a:buChar char=""/>
            </a:pPr>
            <a:endParaRPr sz="2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15" dirty="0">
                <a:latin typeface="Calibri"/>
                <a:cs typeface="Calibri"/>
              </a:rPr>
              <a:t>Know-How </a:t>
            </a:r>
            <a:r>
              <a:rPr sz="2200" spc="-10" dirty="0">
                <a:latin typeface="Calibri"/>
                <a:cs typeface="Calibri"/>
              </a:rPr>
              <a:t>(has three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dimensions):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756920" algn="l"/>
              </a:tabLst>
            </a:pPr>
            <a:r>
              <a:rPr sz="2000" b="1" i="1" spc="-15" dirty="0">
                <a:latin typeface="Calibri"/>
                <a:cs typeface="Calibri"/>
              </a:rPr>
              <a:t>Technical/Specialized</a:t>
            </a:r>
            <a:r>
              <a:rPr sz="2000" b="1" i="1" spc="-4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Skills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sz="2000" b="1" i="1" dirty="0">
                <a:latin typeface="Calibri"/>
                <a:cs typeface="Calibri"/>
              </a:rPr>
              <a:t>Managerial</a:t>
            </a:r>
            <a:r>
              <a:rPr sz="2000" b="1" i="1" spc="-5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Skills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sz="2000" b="1" i="1" spc="-5" dirty="0">
                <a:latin typeface="Calibri"/>
                <a:cs typeface="Calibri"/>
              </a:rPr>
              <a:t>Human Relations</a:t>
            </a:r>
            <a:r>
              <a:rPr sz="2000" b="1" i="1" spc="-6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Skills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Wingdings"/>
              <a:buChar char=""/>
            </a:pPr>
            <a:endParaRPr sz="20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10" dirty="0">
                <a:latin typeface="Calibri"/>
                <a:cs typeface="Calibri"/>
              </a:rPr>
              <a:t>Problem </a:t>
            </a:r>
            <a:r>
              <a:rPr sz="2200" b="1" spc="-5" dirty="0">
                <a:latin typeface="Calibri"/>
                <a:cs typeface="Calibri"/>
              </a:rPr>
              <a:t>Solving </a:t>
            </a:r>
            <a:r>
              <a:rPr sz="2200" spc="-10" dirty="0">
                <a:latin typeface="Calibri"/>
                <a:cs typeface="Calibri"/>
              </a:rPr>
              <a:t>(has </a:t>
            </a:r>
            <a:r>
              <a:rPr sz="2200" spc="-15" dirty="0">
                <a:latin typeface="Calibri"/>
                <a:cs typeface="Calibri"/>
              </a:rPr>
              <a:t>two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dimensions):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sz="2000" b="1" i="1" spc="-5" dirty="0">
                <a:latin typeface="Calibri"/>
                <a:cs typeface="Calibri"/>
              </a:rPr>
              <a:t>Thinking</a:t>
            </a:r>
            <a:r>
              <a:rPr sz="2000" b="1" i="1" spc="-60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Environment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756920" algn="l"/>
              </a:tabLst>
            </a:pPr>
            <a:r>
              <a:rPr sz="2000" b="1" i="1" spc="-5" dirty="0">
                <a:latin typeface="Calibri"/>
                <a:cs typeface="Calibri"/>
              </a:rPr>
              <a:t>Thinking</a:t>
            </a:r>
            <a:r>
              <a:rPr sz="2000" b="1" i="1" spc="-5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Challenge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39" y="60960"/>
            <a:ext cx="7511796" cy="1761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4000" spc="-114" dirty="0"/>
              <a:t>HAY </a:t>
            </a:r>
            <a:r>
              <a:rPr sz="4000" spc="-10" dirty="0"/>
              <a:t>JOB </a:t>
            </a:r>
            <a:r>
              <a:rPr sz="4000" spc="-80" dirty="0"/>
              <a:t>EVALUATION </a:t>
            </a:r>
            <a:r>
              <a:rPr sz="4000" spc="-65" dirty="0"/>
              <a:t>FACTORS</a:t>
            </a:r>
            <a:r>
              <a:rPr sz="4000" spc="160" dirty="0"/>
              <a:t> </a:t>
            </a:r>
            <a:r>
              <a:rPr sz="4000" spc="-5" dirty="0"/>
              <a:t>-</a:t>
            </a:r>
            <a:endParaRPr sz="4000"/>
          </a:p>
          <a:p>
            <a:pPr marL="1905" algn="ctr">
              <a:lnSpc>
                <a:spcPct val="100000"/>
              </a:lnSpc>
            </a:pPr>
            <a:r>
              <a:rPr sz="4000" i="1" spc="-55" dirty="0">
                <a:latin typeface="Calibri"/>
                <a:cs typeface="Calibri"/>
              </a:rPr>
              <a:t>ILLUSTRATED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1000" y="1676400"/>
            <a:ext cx="8382000" cy="502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040" y="365759"/>
            <a:ext cx="8502396" cy="1152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6865" rIns="0" bIns="0" rtlCol="0">
            <a:spAutoFit/>
          </a:bodyPr>
          <a:lstStyle/>
          <a:p>
            <a:pPr marL="210820">
              <a:lnSpc>
                <a:spcPct val="100000"/>
              </a:lnSpc>
              <a:spcBef>
                <a:spcPts val="95"/>
              </a:spcBef>
            </a:pPr>
            <a:r>
              <a:rPr sz="4000" spc="-110" dirty="0"/>
              <a:t>HAY </a:t>
            </a:r>
            <a:r>
              <a:rPr sz="4000" spc="-10" dirty="0"/>
              <a:t>JOB </a:t>
            </a:r>
            <a:r>
              <a:rPr sz="4000" spc="-80" dirty="0"/>
              <a:t>EVALUATION </a:t>
            </a:r>
            <a:r>
              <a:rPr sz="4000" spc="-10" dirty="0"/>
              <a:t>GUIDE</a:t>
            </a:r>
            <a:r>
              <a:rPr sz="4000" spc="200" dirty="0"/>
              <a:t> </a:t>
            </a:r>
            <a:r>
              <a:rPr sz="4000" spc="-15" dirty="0"/>
              <a:t>CHARTS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123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952" y="1504187"/>
            <a:ext cx="8395716" cy="4954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5029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5029200"/>
          </a:xfrm>
          <a:custGeom>
            <a:avLst/>
            <a:gdLst/>
            <a:ahLst/>
            <a:cxnLst/>
            <a:rect l="l" t="t" r="r" b="b"/>
            <a:pathLst>
              <a:path w="8229600" h="5029200">
                <a:moveTo>
                  <a:pt x="0" y="5029200"/>
                </a:moveTo>
                <a:lnTo>
                  <a:pt x="8229600" y="5029200"/>
                </a:lnTo>
                <a:lnTo>
                  <a:pt x="8229600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69465"/>
            <a:ext cx="8074025" cy="469011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marR="5080" indent="-343535" algn="just">
              <a:lnSpc>
                <a:spcPct val="80100"/>
              </a:lnSpc>
              <a:spcBef>
                <a:spcPts val="530"/>
              </a:spcBef>
              <a:buFont typeface="Arial"/>
              <a:buChar char="•"/>
              <a:tabLst>
                <a:tab pos="356235" algn="l"/>
              </a:tabLst>
            </a:pPr>
            <a:r>
              <a:rPr sz="1800" spc="-5" dirty="0">
                <a:latin typeface="Calibri"/>
                <a:cs typeface="Calibri"/>
              </a:rPr>
              <a:t>The Guide Charts </a:t>
            </a:r>
            <a:r>
              <a:rPr sz="1800" dirty="0">
                <a:latin typeface="Calibri"/>
                <a:cs typeface="Calibri"/>
              </a:rPr>
              <a:t>enable </a:t>
            </a:r>
            <a:r>
              <a:rPr sz="1800" b="1" spc="-10" dirty="0">
                <a:latin typeface="Calibri"/>
                <a:cs typeface="Calibri"/>
              </a:rPr>
              <a:t>consistent work evaluations</a:t>
            </a:r>
            <a:r>
              <a:rPr sz="1800" spc="-10" dirty="0">
                <a:latin typeface="Calibri"/>
                <a:cs typeface="Calibri"/>
              </a:rPr>
              <a:t>. Each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factors—Know-  </a:t>
            </a:r>
            <a:r>
              <a:rPr sz="1800" spc="-45" dirty="0">
                <a:latin typeface="Calibri"/>
                <a:cs typeface="Calibri"/>
              </a:rPr>
              <a:t>How, </a:t>
            </a:r>
            <a:r>
              <a:rPr sz="1800" spc="-10" dirty="0">
                <a:latin typeface="Calibri"/>
                <a:cs typeface="Calibri"/>
              </a:rPr>
              <a:t>Problem </a:t>
            </a:r>
            <a:r>
              <a:rPr sz="1800" dirty="0">
                <a:latin typeface="Calibri"/>
                <a:cs typeface="Calibri"/>
              </a:rPr>
              <a:t>Solving, and </a:t>
            </a:r>
            <a:r>
              <a:rPr sz="1800" spc="-5" dirty="0">
                <a:latin typeface="Calibri"/>
                <a:cs typeface="Calibri"/>
              </a:rPr>
              <a:t>Accountability— has its own </a:t>
            </a:r>
            <a:r>
              <a:rPr sz="1800" dirty="0">
                <a:latin typeface="Calibri"/>
                <a:cs typeface="Calibri"/>
              </a:rPr>
              <a:t>Guide </a:t>
            </a:r>
            <a:r>
              <a:rPr sz="1800" spc="-5" dirty="0">
                <a:latin typeface="Calibri"/>
                <a:cs typeface="Calibri"/>
              </a:rPr>
              <a:t>Chart that </a:t>
            </a:r>
            <a:r>
              <a:rPr sz="1800" spc="-10" dirty="0">
                <a:latin typeface="Calibri"/>
                <a:cs typeface="Calibri"/>
              </a:rPr>
              <a:t>reflects 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identified </a:t>
            </a:r>
            <a:r>
              <a:rPr sz="1800" dirty="0">
                <a:latin typeface="Calibri"/>
                <a:cs typeface="Calibri"/>
              </a:rPr>
              <a:t>sub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elements.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80000"/>
              </a:lnSpc>
              <a:spcBef>
                <a:spcPts val="5"/>
              </a:spcBef>
              <a:buFont typeface="Arial"/>
              <a:buChar char="•"/>
              <a:tabLst>
                <a:tab pos="356235" algn="l"/>
              </a:tabLst>
            </a:pPr>
            <a:r>
              <a:rPr sz="1800" spc="-10" dirty="0">
                <a:latin typeface="Calibri"/>
                <a:cs typeface="Calibri"/>
              </a:rPr>
              <a:t>Each </a:t>
            </a:r>
            <a:r>
              <a:rPr sz="1800" spc="-5" dirty="0">
                <a:latin typeface="Calibri"/>
                <a:cs typeface="Calibri"/>
              </a:rPr>
              <a:t>Guide Chart scale is </a:t>
            </a:r>
            <a:r>
              <a:rPr sz="1800" b="1" spc="-10" dirty="0">
                <a:latin typeface="Calibri"/>
                <a:cs typeface="Calibri"/>
              </a:rPr>
              <a:t>expandable </a:t>
            </a:r>
            <a:r>
              <a:rPr sz="1800" spc="-10" dirty="0">
                <a:latin typeface="Calibri"/>
                <a:cs typeface="Calibri"/>
              </a:rPr>
              <a:t>to account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b="1" spc="-10" dirty="0">
                <a:latin typeface="Calibri"/>
                <a:cs typeface="Calibri"/>
              </a:rPr>
              <a:t>complexity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b="1" spc="-10" dirty="0">
                <a:latin typeface="Calibri"/>
                <a:cs typeface="Calibri"/>
              </a:rPr>
              <a:t>size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the  </a:t>
            </a:r>
            <a:r>
              <a:rPr sz="1800" spc="-15" dirty="0">
                <a:latin typeface="Calibri"/>
                <a:cs typeface="Calibri"/>
              </a:rPr>
              <a:t>organization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which </a:t>
            </a:r>
            <a:r>
              <a:rPr sz="1800" spc="-5" dirty="0">
                <a:latin typeface="Calibri"/>
                <a:cs typeface="Calibri"/>
              </a:rPr>
              <a:t>it is </a:t>
            </a:r>
            <a:r>
              <a:rPr sz="1800" dirty="0">
                <a:latin typeface="Calibri"/>
                <a:cs typeface="Calibri"/>
              </a:rPr>
              <a:t>applied, and the </a:t>
            </a:r>
            <a:r>
              <a:rPr sz="1800" b="1" spc="-5" dirty="0">
                <a:latin typeface="Calibri"/>
                <a:cs typeface="Calibri"/>
              </a:rPr>
              <a:t>scale </a:t>
            </a:r>
            <a:r>
              <a:rPr sz="1800" b="1" spc="-10" dirty="0">
                <a:latin typeface="Calibri"/>
                <a:cs typeface="Calibri"/>
              </a:rPr>
              <a:t>descriptions </a:t>
            </a:r>
            <a:r>
              <a:rPr sz="1800" spc="-10" dirty="0">
                <a:latin typeface="Calibri"/>
                <a:cs typeface="Calibri"/>
              </a:rPr>
              <a:t>can </a:t>
            </a:r>
            <a:r>
              <a:rPr sz="1800" dirty="0">
                <a:latin typeface="Calibri"/>
                <a:cs typeface="Calibri"/>
              </a:rPr>
              <a:t>be </a:t>
            </a:r>
            <a:r>
              <a:rPr sz="1800" b="1" spc="-5" dirty="0">
                <a:latin typeface="Calibri"/>
                <a:cs typeface="Calibri"/>
              </a:rPr>
              <a:t>modified  </a:t>
            </a:r>
            <a:r>
              <a:rPr sz="1800" dirty="0">
                <a:latin typeface="Calibri"/>
                <a:cs typeface="Calibri"/>
              </a:rPr>
              <a:t>when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appropriate.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200">
              <a:latin typeface="Times New Roman"/>
              <a:cs typeface="Times New Roman"/>
            </a:endParaRPr>
          </a:p>
          <a:p>
            <a:pPr marL="355600" marR="6350" indent="-343535" algn="just">
              <a:lnSpc>
                <a:spcPts val="1730"/>
              </a:lnSpc>
              <a:buFont typeface="Arial"/>
              <a:buChar char="•"/>
              <a:tabLst>
                <a:tab pos="356235" algn="l"/>
              </a:tabLst>
            </a:pPr>
            <a:r>
              <a:rPr sz="1800" dirty="0">
                <a:latin typeface="Calibri"/>
                <a:cs typeface="Calibri"/>
              </a:rPr>
              <a:t>An </a:t>
            </a:r>
            <a:r>
              <a:rPr sz="1800" spc="-5" dirty="0">
                <a:latin typeface="Calibri"/>
                <a:cs typeface="Calibri"/>
              </a:rPr>
              <a:t>important </a:t>
            </a:r>
            <a:r>
              <a:rPr sz="1800" spc="-10" dirty="0">
                <a:latin typeface="Calibri"/>
                <a:cs typeface="Calibri"/>
              </a:rPr>
              <a:t>distinction </a:t>
            </a:r>
            <a:r>
              <a:rPr sz="1800" spc="-5" dirty="0">
                <a:latin typeface="Calibri"/>
                <a:cs typeface="Calibri"/>
              </a:rPr>
              <a:t>is that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Hay </a:t>
            </a:r>
            <a:r>
              <a:rPr sz="1800" spc="-5" dirty="0">
                <a:latin typeface="Calibri"/>
                <a:cs typeface="Calibri"/>
              </a:rPr>
              <a:t>Methodology </a:t>
            </a:r>
            <a:r>
              <a:rPr sz="1800" spc="-10" dirty="0">
                <a:latin typeface="Calibri"/>
                <a:cs typeface="Calibri"/>
              </a:rPr>
              <a:t>can </a:t>
            </a:r>
            <a:r>
              <a:rPr sz="1800" dirty="0">
                <a:latin typeface="Calibri"/>
                <a:cs typeface="Calibri"/>
              </a:rPr>
              <a:t>be </a:t>
            </a:r>
            <a:r>
              <a:rPr sz="1800" b="1" spc="-15" dirty="0">
                <a:latin typeface="Calibri"/>
                <a:cs typeface="Calibri"/>
              </a:rPr>
              <a:t>calibrated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 </a:t>
            </a:r>
            <a:r>
              <a:rPr sz="1800" b="1" spc="-10" dirty="0">
                <a:latin typeface="Calibri"/>
                <a:cs typeface="Calibri"/>
              </a:rPr>
              <a:t>value </a:t>
            </a:r>
            <a:r>
              <a:rPr sz="1800" b="1" spc="-20" dirty="0">
                <a:latin typeface="Calibri"/>
                <a:cs typeface="Calibri"/>
              </a:rPr>
              <a:t>systems </a:t>
            </a:r>
            <a:r>
              <a:rPr sz="1800" spc="-5" dirty="0">
                <a:latin typeface="Calibri"/>
                <a:cs typeface="Calibri"/>
              </a:rPr>
              <a:t>of other </a:t>
            </a:r>
            <a:r>
              <a:rPr sz="1800" spc="-10" dirty="0">
                <a:latin typeface="Calibri"/>
                <a:cs typeface="Calibri"/>
              </a:rPr>
              <a:t>organizations </a:t>
            </a:r>
            <a:r>
              <a:rPr sz="1800" spc="-5" dirty="0">
                <a:latin typeface="Calibri"/>
                <a:cs typeface="Calibri"/>
              </a:rPr>
              <a:t>within </a:t>
            </a:r>
            <a:r>
              <a:rPr sz="1800" spc="-20" dirty="0">
                <a:latin typeface="Calibri"/>
                <a:cs typeface="Calibri"/>
              </a:rPr>
              <a:t>Hay’s </a:t>
            </a:r>
            <a:r>
              <a:rPr sz="1800" b="1" spc="-10" dirty="0">
                <a:latin typeface="Calibri"/>
                <a:cs typeface="Calibri"/>
              </a:rPr>
              <a:t>compensation databases</a:t>
            </a:r>
            <a:r>
              <a:rPr sz="1800" spc="-10" dirty="0">
                <a:latin typeface="Calibri"/>
                <a:cs typeface="Calibri"/>
              </a:rPr>
              <a:t>. </a:t>
            </a:r>
            <a:r>
              <a:rPr sz="1800" spc="-5" dirty="0">
                <a:latin typeface="Calibri"/>
                <a:cs typeface="Calibri"/>
              </a:rPr>
              <a:t>This  </a:t>
            </a:r>
            <a:r>
              <a:rPr sz="1800" dirty="0">
                <a:latin typeface="Calibri"/>
                <a:cs typeface="Calibri"/>
              </a:rPr>
              <a:t>enables a </a:t>
            </a:r>
            <a:r>
              <a:rPr sz="1800" spc="-5" dirty="0">
                <a:latin typeface="Calibri"/>
                <a:cs typeface="Calibri"/>
              </a:rPr>
              <a:t>wide </a:t>
            </a:r>
            <a:r>
              <a:rPr sz="1800" spc="-10" dirty="0">
                <a:latin typeface="Calibri"/>
                <a:cs typeface="Calibri"/>
              </a:rPr>
              <a:t>range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b="1" spc="-10" dirty="0">
                <a:latin typeface="Calibri"/>
                <a:cs typeface="Calibri"/>
              </a:rPr>
              <a:t>benchmarking </a:t>
            </a:r>
            <a:r>
              <a:rPr sz="1800" spc="-5" dirty="0">
                <a:latin typeface="Calibri"/>
                <a:cs typeface="Calibri"/>
              </a:rPr>
              <a:t>activities, potentially improving the  </a:t>
            </a:r>
            <a:r>
              <a:rPr sz="1800" b="1" spc="-10" dirty="0">
                <a:latin typeface="Calibri"/>
                <a:cs typeface="Calibri"/>
              </a:rPr>
              <a:t>accuracy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5" dirty="0">
                <a:latin typeface="Calibri"/>
                <a:cs typeface="Calibri"/>
              </a:rPr>
              <a:t>market </a:t>
            </a:r>
            <a:r>
              <a:rPr sz="1800" spc="-10" dirty="0">
                <a:latin typeface="Calibri"/>
                <a:cs typeface="Calibri"/>
              </a:rPr>
              <a:t>pricing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b="1" spc="-5" dirty="0">
                <a:latin typeface="Calibri"/>
                <a:cs typeface="Calibri"/>
              </a:rPr>
              <a:t>increasing confidence </a:t>
            </a:r>
            <a:r>
              <a:rPr sz="1800" spc="-5" dirty="0">
                <a:latin typeface="Calibri"/>
                <a:cs typeface="Calibri"/>
              </a:rPr>
              <a:t>in job </a:t>
            </a:r>
            <a:r>
              <a:rPr sz="1800" spc="-10" dirty="0">
                <a:latin typeface="Calibri"/>
                <a:cs typeface="Calibri"/>
              </a:rPr>
              <a:t>evaluation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results.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marR="5715" indent="-343535" algn="just">
              <a:lnSpc>
                <a:spcPct val="80100"/>
              </a:lnSpc>
              <a:buFont typeface="Arial"/>
              <a:buChar char="•"/>
              <a:tabLst>
                <a:tab pos="356235" algn="l"/>
              </a:tabLst>
            </a:pPr>
            <a:r>
              <a:rPr sz="1800" dirty="0">
                <a:latin typeface="Calibri"/>
                <a:cs typeface="Calibri"/>
              </a:rPr>
              <a:t>Guide </a:t>
            </a:r>
            <a:r>
              <a:rPr sz="1800" spc="-5" dirty="0">
                <a:latin typeface="Calibri"/>
                <a:cs typeface="Calibri"/>
              </a:rPr>
              <a:t>Charts </a:t>
            </a:r>
            <a:r>
              <a:rPr sz="1800" b="1" spc="-15" dirty="0">
                <a:latin typeface="Calibri"/>
                <a:cs typeface="Calibri"/>
              </a:rPr>
              <a:t>expedite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job </a:t>
            </a:r>
            <a:r>
              <a:rPr sz="1800" spc="-10" dirty="0">
                <a:latin typeface="Calibri"/>
                <a:cs typeface="Calibri"/>
              </a:rPr>
              <a:t>evaluation </a:t>
            </a:r>
            <a:r>
              <a:rPr sz="1800" spc="-5" dirty="0">
                <a:latin typeface="Calibri"/>
                <a:cs typeface="Calibri"/>
              </a:rPr>
              <a:t>process, </a:t>
            </a:r>
            <a:r>
              <a:rPr sz="1800" dirty="0">
                <a:latin typeface="Calibri"/>
                <a:cs typeface="Calibri"/>
              </a:rPr>
              <a:t>but </a:t>
            </a:r>
            <a:r>
              <a:rPr sz="1800" b="1" spc="-15" dirty="0">
                <a:latin typeface="Calibri"/>
                <a:cs typeface="Calibri"/>
              </a:rPr>
              <a:t>considerable </a:t>
            </a:r>
            <a:r>
              <a:rPr sz="1800" b="1" spc="-10" dirty="0">
                <a:latin typeface="Calibri"/>
                <a:cs typeface="Calibri"/>
              </a:rPr>
              <a:t>expertise </a:t>
            </a:r>
            <a:r>
              <a:rPr sz="1800" spc="-10" dirty="0">
                <a:latin typeface="Calibri"/>
                <a:cs typeface="Calibri"/>
              </a:rPr>
              <a:t>is  required to understand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25" dirty="0">
                <a:latin typeface="Calibri"/>
                <a:cs typeface="Calibri"/>
              </a:rPr>
              <a:t>work’s </a:t>
            </a:r>
            <a:r>
              <a:rPr sz="1800" spc="-10" dirty="0">
                <a:latin typeface="Calibri"/>
                <a:cs typeface="Calibri"/>
              </a:rPr>
              <a:t>nature to </a:t>
            </a:r>
            <a:r>
              <a:rPr sz="1800" spc="-5" dirty="0">
                <a:latin typeface="Calibri"/>
                <a:cs typeface="Calibri"/>
              </a:rPr>
              <a:t>determine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degree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which  elements </a:t>
            </a:r>
            <a:r>
              <a:rPr sz="1800" spc="-15" dirty="0">
                <a:latin typeface="Calibri"/>
                <a:cs typeface="Calibri"/>
              </a:rPr>
              <a:t>exist for </a:t>
            </a:r>
            <a:r>
              <a:rPr sz="1800" dirty="0">
                <a:latin typeface="Calibri"/>
                <a:cs typeface="Calibri"/>
              </a:rPr>
              <a:t>each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factor.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355600" indent="-343535">
              <a:lnSpc>
                <a:spcPts val="1945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power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not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only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tool,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but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also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evaluator’s</a:t>
            </a:r>
            <a:r>
              <a:rPr sz="1800" b="1" spc="13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knowledge</a:t>
            </a:r>
            <a:r>
              <a:rPr sz="1800" b="1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skill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ts val="1945"/>
              </a:lnSpc>
            </a:pPr>
            <a:r>
              <a:rPr sz="1800" dirty="0">
                <a:latin typeface="Calibri"/>
                <a:cs typeface="Calibri"/>
              </a:rPr>
              <a:t>and the </a:t>
            </a:r>
            <a:r>
              <a:rPr sz="1800" b="1" spc="-10" dirty="0">
                <a:latin typeface="Calibri"/>
                <a:cs typeface="Calibri"/>
              </a:rPr>
              <a:t>consistency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b="1" spc="-20" dirty="0">
                <a:latin typeface="Calibri"/>
                <a:cs typeface="Calibri"/>
              </a:rPr>
              <a:t>tool’s </a:t>
            </a:r>
            <a:r>
              <a:rPr sz="1800" b="1" spc="-10" dirty="0">
                <a:latin typeface="Calibri"/>
                <a:cs typeface="Calibri"/>
              </a:rPr>
              <a:t>application </a:t>
            </a:r>
            <a:r>
              <a:rPr sz="1800" spc="-10" dirty="0">
                <a:latin typeface="Calibri"/>
                <a:cs typeface="Calibri"/>
              </a:rPr>
              <a:t>across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organization.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9692" y="320040"/>
            <a:ext cx="3401567" cy="1258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3083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PEROMNES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199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943" y="1446275"/>
            <a:ext cx="8528304" cy="5411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510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5105400"/>
          </a:xfrm>
          <a:custGeom>
            <a:avLst/>
            <a:gdLst/>
            <a:ahLst/>
            <a:cxnLst/>
            <a:rect l="l" t="t" r="r" b="b"/>
            <a:pathLst>
              <a:path w="8229600" h="5105400">
                <a:moveTo>
                  <a:pt x="0" y="5105400"/>
                </a:moveTo>
                <a:lnTo>
                  <a:pt x="8229600" y="5105400"/>
                </a:lnTo>
                <a:lnTo>
                  <a:pt x="8229600" y="0"/>
                </a:lnTo>
                <a:lnTo>
                  <a:pt x="0" y="0"/>
                </a:lnTo>
                <a:lnTo>
                  <a:pt x="0" y="51054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37157"/>
            <a:ext cx="8075295" cy="504761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55600" marR="5080" indent="-343535" algn="just">
              <a:lnSpc>
                <a:spcPct val="80000"/>
              </a:lnSpc>
              <a:spcBef>
                <a:spcPts val="750"/>
              </a:spcBef>
              <a:buFont typeface="Arial"/>
              <a:buChar char="•"/>
              <a:tabLst>
                <a:tab pos="356235" algn="l"/>
              </a:tabLst>
            </a:pPr>
            <a:r>
              <a:rPr sz="2700" spc="-20" dirty="0">
                <a:latin typeface="Calibri"/>
                <a:cs typeface="Calibri"/>
              </a:rPr>
              <a:t>Peromnes </a:t>
            </a:r>
            <a:r>
              <a:rPr sz="2700" spc="-15" dirty="0">
                <a:latin typeface="Calibri"/>
                <a:cs typeface="Calibri"/>
              </a:rPr>
              <a:t>grades </a:t>
            </a:r>
            <a:r>
              <a:rPr sz="2700" spc="-10" dirty="0">
                <a:latin typeface="Calibri"/>
                <a:cs typeface="Calibri"/>
              </a:rPr>
              <a:t>show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b="1" spc="-20" dirty="0">
                <a:latin typeface="Calibri"/>
                <a:cs typeface="Calibri"/>
              </a:rPr>
              <a:t>rank </a:t>
            </a:r>
            <a:r>
              <a:rPr sz="2700" b="1" spc="-10" dirty="0">
                <a:latin typeface="Calibri"/>
                <a:cs typeface="Calibri"/>
              </a:rPr>
              <a:t>order </a:t>
            </a:r>
            <a:r>
              <a:rPr sz="2700" dirty="0">
                <a:latin typeface="Calibri"/>
                <a:cs typeface="Calibri"/>
              </a:rPr>
              <a:t>of </a:t>
            </a:r>
            <a:r>
              <a:rPr sz="2700" spc="-5" dirty="0">
                <a:latin typeface="Calibri"/>
                <a:cs typeface="Calibri"/>
              </a:rPr>
              <a:t>jobs within  </a:t>
            </a:r>
            <a:r>
              <a:rPr sz="2700" dirty="0">
                <a:latin typeface="Calibri"/>
                <a:cs typeface="Calibri"/>
              </a:rPr>
              <a:t>an </a:t>
            </a:r>
            <a:r>
              <a:rPr sz="2700" spc="-20" dirty="0">
                <a:latin typeface="Calibri"/>
                <a:cs typeface="Calibri"/>
              </a:rPr>
              <a:t>organization </a:t>
            </a:r>
            <a:r>
              <a:rPr sz="2700" dirty="0">
                <a:latin typeface="Calibri"/>
                <a:cs typeface="Calibri"/>
              </a:rPr>
              <a:t>and allow </a:t>
            </a:r>
            <a:r>
              <a:rPr sz="2700" spc="-10" dirty="0">
                <a:latin typeface="Calibri"/>
                <a:cs typeface="Calibri"/>
              </a:rPr>
              <a:t>jobs </a:t>
            </a:r>
            <a:r>
              <a:rPr sz="2700" spc="-15" dirty="0">
                <a:latin typeface="Calibri"/>
                <a:cs typeface="Calibri"/>
              </a:rPr>
              <a:t>to </a:t>
            </a:r>
            <a:r>
              <a:rPr sz="2700" spc="-5" dirty="0">
                <a:latin typeface="Calibri"/>
                <a:cs typeface="Calibri"/>
              </a:rPr>
              <a:t>be </a:t>
            </a:r>
            <a:r>
              <a:rPr sz="2700" b="1" spc="-10" dirty="0">
                <a:latin typeface="Calibri"/>
                <a:cs typeface="Calibri"/>
              </a:rPr>
              <a:t>compared </a:t>
            </a:r>
            <a:r>
              <a:rPr sz="2700" b="1" spc="-25" dirty="0">
                <a:latin typeface="Calibri"/>
                <a:cs typeface="Calibri"/>
              </a:rPr>
              <a:t>by  </a:t>
            </a:r>
            <a:r>
              <a:rPr sz="2700" b="1" spc="-15" dirty="0">
                <a:latin typeface="Calibri"/>
                <a:cs typeface="Calibri"/>
              </a:rPr>
              <a:t>grade </a:t>
            </a:r>
            <a:r>
              <a:rPr sz="2700" b="1" spc="-5" dirty="0">
                <a:latin typeface="Calibri"/>
                <a:cs typeface="Calibri"/>
              </a:rPr>
              <a:t>with </a:t>
            </a:r>
            <a:r>
              <a:rPr sz="2700" b="1" dirty="0">
                <a:latin typeface="Calibri"/>
                <a:cs typeface="Calibri"/>
              </a:rPr>
              <a:t>other </a:t>
            </a:r>
            <a:r>
              <a:rPr sz="2700" b="1" spc="-5" dirty="0">
                <a:latin typeface="Calibri"/>
                <a:cs typeface="Calibri"/>
              </a:rPr>
              <a:t>jobs </a:t>
            </a:r>
            <a:r>
              <a:rPr sz="2700" b="1" dirty="0">
                <a:latin typeface="Calibri"/>
                <a:cs typeface="Calibri"/>
              </a:rPr>
              <a:t>both inside and outside the  </a:t>
            </a:r>
            <a:r>
              <a:rPr sz="2700" b="1" spc="-15" dirty="0">
                <a:latin typeface="Calibri"/>
                <a:cs typeface="Calibri"/>
              </a:rPr>
              <a:t>organization.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355600" marR="8255" indent="-343535" algn="just">
              <a:lnSpc>
                <a:spcPct val="80000"/>
              </a:lnSpc>
              <a:buFont typeface="Arial"/>
              <a:buChar char="•"/>
              <a:tabLst>
                <a:tab pos="356235" algn="l"/>
              </a:tabLst>
            </a:pPr>
            <a:r>
              <a:rPr sz="2700" spc="-20" dirty="0">
                <a:latin typeface="Calibri"/>
                <a:cs typeface="Calibri"/>
              </a:rPr>
              <a:t>Peromnes </a:t>
            </a:r>
            <a:r>
              <a:rPr sz="2700" b="1" spc="-15" dirty="0">
                <a:latin typeface="Calibri"/>
                <a:cs typeface="Calibri"/>
              </a:rPr>
              <a:t>evaluates </a:t>
            </a:r>
            <a:r>
              <a:rPr sz="2700" dirty="0">
                <a:latin typeface="Calibri"/>
                <a:cs typeface="Calibri"/>
              </a:rPr>
              <a:t>and </a:t>
            </a:r>
            <a:r>
              <a:rPr sz="2700" b="1" spc="-15" dirty="0">
                <a:latin typeface="Calibri"/>
                <a:cs typeface="Calibri"/>
              </a:rPr>
              <a:t>scores </a:t>
            </a:r>
            <a:r>
              <a:rPr sz="2700" spc="-5" dirty="0">
                <a:latin typeface="Calibri"/>
                <a:cs typeface="Calibri"/>
              </a:rPr>
              <a:t>jobs </a:t>
            </a:r>
            <a:r>
              <a:rPr sz="2700" dirty="0">
                <a:latin typeface="Calibri"/>
                <a:cs typeface="Calibri"/>
              </a:rPr>
              <a:t>in </a:t>
            </a:r>
            <a:r>
              <a:rPr sz="2700" spc="-10" dirty="0">
                <a:latin typeface="Calibri"/>
                <a:cs typeface="Calibri"/>
              </a:rPr>
              <a:t>terms </a:t>
            </a:r>
            <a:r>
              <a:rPr sz="2700" dirty="0">
                <a:latin typeface="Calibri"/>
                <a:cs typeface="Calibri"/>
              </a:rPr>
              <a:t>of </a:t>
            </a:r>
            <a:r>
              <a:rPr sz="2700" b="1" spc="-10" dirty="0">
                <a:latin typeface="Calibri"/>
                <a:cs typeface="Calibri"/>
              </a:rPr>
              <a:t>eight  </a:t>
            </a:r>
            <a:r>
              <a:rPr sz="2700" b="1" spc="-15" dirty="0">
                <a:latin typeface="Calibri"/>
                <a:cs typeface="Calibri"/>
              </a:rPr>
              <a:t>factors. </a:t>
            </a:r>
            <a:r>
              <a:rPr sz="2700" spc="-5" dirty="0">
                <a:latin typeface="Calibri"/>
                <a:cs typeface="Calibri"/>
              </a:rPr>
              <a:t>These </a:t>
            </a:r>
            <a:r>
              <a:rPr sz="2700" spc="-25" dirty="0">
                <a:latin typeface="Calibri"/>
                <a:cs typeface="Calibri"/>
              </a:rPr>
              <a:t>factors </a:t>
            </a:r>
            <a:r>
              <a:rPr sz="2700" spc="-15" dirty="0">
                <a:latin typeface="Calibri"/>
                <a:cs typeface="Calibri"/>
              </a:rPr>
              <a:t>are </a:t>
            </a:r>
            <a:r>
              <a:rPr sz="2700" b="1" spc="-10" dirty="0">
                <a:latin typeface="Calibri"/>
                <a:cs typeface="Calibri"/>
              </a:rPr>
              <a:t>intrinsic </a:t>
            </a:r>
            <a:r>
              <a:rPr sz="2700" spc="-15" dirty="0">
                <a:latin typeface="Calibri"/>
                <a:cs typeface="Calibri"/>
              </a:rPr>
              <a:t>to </a:t>
            </a:r>
            <a:r>
              <a:rPr sz="2700" spc="-5" dirty="0">
                <a:latin typeface="Calibri"/>
                <a:cs typeface="Calibri"/>
              </a:rPr>
              <a:t>jobs, do </a:t>
            </a:r>
            <a:r>
              <a:rPr sz="2700" spc="-10" dirty="0">
                <a:latin typeface="Calibri"/>
                <a:cs typeface="Calibri"/>
              </a:rPr>
              <a:t>not  measure </a:t>
            </a:r>
            <a:r>
              <a:rPr sz="2700" spc="-5" dirty="0">
                <a:latin typeface="Calibri"/>
                <a:cs typeface="Calibri"/>
              </a:rPr>
              <a:t>aspects </a:t>
            </a:r>
            <a:r>
              <a:rPr sz="2700" spc="-10" dirty="0">
                <a:latin typeface="Calibri"/>
                <a:cs typeface="Calibri"/>
              </a:rPr>
              <a:t>outside the </a:t>
            </a:r>
            <a:r>
              <a:rPr sz="2700" spc="-5" dirty="0">
                <a:latin typeface="Calibri"/>
                <a:cs typeface="Calibri"/>
              </a:rPr>
              <a:t>job and </a:t>
            </a:r>
            <a:r>
              <a:rPr sz="2700" spc="-15" dirty="0">
                <a:latin typeface="Calibri"/>
                <a:cs typeface="Calibri"/>
              </a:rPr>
              <a:t>are </a:t>
            </a:r>
            <a:r>
              <a:rPr sz="2700" spc="-5" dirty="0">
                <a:latin typeface="Calibri"/>
                <a:cs typeface="Calibri"/>
              </a:rPr>
              <a:t>applicable </a:t>
            </a:r>
            <a:r>
              <a:rPr sz="2700" spc="-30" dirty="0">
                <a:latin typeface="Calibri"/>
                <a:cs typeface="Calibri"/>
              </a:rPr>
              <a:t>to  </a:t>
            </a:r>
            <a:r>
              <a:rPr sz="2700" dirty="0">
                <a:latin typeface="Calibri"/>
                <a:cs typeface="Calibri"/>
              </a:rPr>
              <a:t>all </a:t>
            </a:r>
            <a:r>
              <a:rPr sz="2700" spc="-5" dirty="0">
                <a:latin typeface="Calibri"/>
                <a:cs typeface="Calibri"/>
              </a:rPr>
              <a:t>jobs </a:t>
            </a:r>
            <a:r>
              <a:rPr sz="2700" dirty="0">
                <a:latin typeface="Calibri"/>
                <a:cs typeface="Calibri"/>
              </a:rPr>
              <a:t>in </a:t>
            </a:r>
            <a:r>
              <a:rPr sz="2700" spc="-10" dirty="0">
                <a:latin typeface="Calibri"/>
                <a:cs typeface="Calibri"/>
              </a:rPr>
              <a:t>terms </a:t>
            </a:r>
            <a:r>
              <a:rPr sz="2700" dirty="0">
                <a:latin typeface="Calibri"/>
                <a:cs typeface="Calibri"/>
              </a:rPr>
              <a:t>of </a:t>
            </a:r>
            <a:r>
              <a:rPr sz="2700" b="1" spc="-5" dirty="0">
                <a:latin typeface="Calibri"/>
                <a:cs typeface="Calibri"/>
              </a:rPr>
              <a:t>function </a:t>
            </a:r>
            <a:r>
              <a:rPr sz="2700" dirty="0">
                <a:latin typeface="Calibri"/>
                <a:cs typeface="Calibri"/>
              </a:rPr>
              <a:t>and </a:t>
            </a:r>
            <a:r>
              <a:rPr sz="2700" b="1" spc="-15" dirty="0">
                <a:latin typeface="Calibri"/>
                <a:cs typeface="Calibri"/>
              </a:rPr>
              <a:t>level </a:t>
            </a:r>
            <a:r>
              <a:rPr sz="2700" dirty="0">
                <a:latin typeface="Calibri"/>
                <a:cs typeface="Calibri"/>
              </a:rPr>
              <a:t>in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organization.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355600" marR="5715" indent="-343535" algn="just">
              <a:lnSpc>
                <a:spcPct val="80000"/>
              </a:lnSpc>
              <a:buFont typeface="Arial"/>
              <a:buChar char="•"/>
              <a:tabLst>
                <a:tab pos="356235" algn="l"/>
              </a:tabLst>
            </a:pPr>
            <a:r>
              <a:rPr sz="2700" spc="-5" dirty="0">
                <a:latin typeface="Calibri"/>
                <a:cs typeface="Calibri"/>
              </a:rPr>
              <a:t>The </a:t>
            </a:r>
            <a:r>
              <a:rPr sz="2700" spc="-20" dirty="0">
                <a:latin typeface="Calibri"/>
                <a:cs typeface="Calibri"/>
              </a:rPr>
              <a:t>first </a:t>
            </a:r>
            <a:r>
              <a:rPr sz="2700" spc="-5" dirty="0">
                <a:latin typeface="Calibri"/>
                <a:cs typeface="Calibri"/>
              </a:rPr>
              <a:t>six </a:t>
            </a:r>
            <a:r>
              <a:rPr sz="2700" spc="-20" dirty="0">
                <a:latin typeface="Calibri"/>
                <a:cs typeface="Calibri"/>
              </a:rPr>
              <a:t>evaluate </a:t>
            </a:r>
            <a:r>
              <a:rPr sz="2700" b="1" spc="-10" dirty="0">
                <a:latin typeface="Calibri"/>
                <a:cs typeface="Calibri"/>
              </a:rPr>
              <a:t>tasks, </a:t>
            </a:r>
            <a:r>
              <a:rPr sz="2700" b="1" spc="-5" dirty="0">
                <a:latin typeface="Calibri"/>
                <a:cs typeface="Calibri"/>
              </a:rPr>
              <a:t>skills, responsibilities </a:t>
            </a:r>
            <a:r>
              <a:rPr sz="2700" spc="-5" dirty="0">
                <a:latin typeface="Calibri"/>
                <a:cs typeface="Calibri"/>
              </a:rPr>
              <a:t>and  </a:t>
            </a:r>
            <a:r>
              <a:rPr sz="2700" b="1" spc="-10" dirty="0">
                <a:latin typeface="Calibri"/>
                <a:cs typeface="Calibri"/>
              </a:rPr>
              <a:t>relationships </a:t>
            </a:r>
            <a:r>
              <a:rPr sz="2700" b="1" spc="10" dirty="0">
                <a:latin typeface="Calibri"/>
                <a:cs typeface="Calibri"/>
              </a:rPr>
              <a:t>(job </a:t>
            </a:r>
            <a:r>
              <a:rPr sz="2700" b="1" spc="-20" dirty="0">
                <a:latin typeface="Calibri"/>
                <a:cs typeface="Calibri"/>
              </a:rPr>
              <a:t>content) </a:t>
            </a:r>
            <a:r>
              <a:rPr sz="2700" dirty="0">
                <a:latin typeface="Calibri"/>
                <a:cs typeface="Calibri"/>
              </a:rPr>
              <a:t>and the </a:t>
            </a:r>
            <a:r>
              <a:rPr sz="2700" spc="-10" dirty="0">
                <a:latin typeface="Calibri"/>
                <a:cs typeface="Calibri"/>
              </a:rPr>
              <a:t>last </a:t>
            </a:r>
            <a:r>
              <a:rPr sz="2700" spc="-15" dirty="0">
                <a:latin typeface="Calibri"/>
                <a:cs typeface="Calibri"/>
              </a:rPr>
              <a:t>two </a:t>
            </a:r>
            <a:r>
              <a:rPr sz="2700" spc="-20" dirty="0">
                <a:latin typeface="Calibri"/>
                <a:cs typeface="Calibri"/>
              </a:rPr>
              <a:t>evaluate  </a:t>
            </a:r>
            <a:r>
              <a:rPr sz="2700" b="1" spc="-10" dirty="0">
                <a:latin typeface="Calibri"/>
                <a:cs typeface="Calibri"/>
              </a:rPr>
              <a:t>education </a:t>
            </a:r>
            <a:r>
              <a:rPr sz="2700" spc="-5" dirty="0">
                <a:latin typeface="Calibri"/>
                <a:cs typeface="Calibri"/>
              </a:rPr>
              <a:t>and </a:t>
            </a:r>
            <a:r>
              <a:rPr sz="2700" b="1" spc="-5" dirty="0">
                <a:latin typeface="Calibri"/>
                <a:cs typeface="Calibri"/>
              </a:rPr>
              <a:t>further </a:t>
            </a:r>
            <a:r>
              <a:rPr sz="2700" b="1" spc="-10" dirty="0">
                <a:latin typeface="Calibri"/>
                <a:cs typeface="Calibri"/>
              </a:rPr>
              <a:t>training </a:t>
            </a:r>
            <a:r>
              <a:rPr sz="2700" b="1" dirty="0">
                <a:latin typeface="Calibri"/>
                <a:cs typeface="Calibri"/>
              </a:rPr>
              <a:t>and </a:t>
            </a:r>
            <a:r>
              <a:rPr sz="2700" b="1" spc="-10" dirty="0">
                <a:latin typeface="Calibri"/>
                <a:cs typeface="Calibri"/>
              </a:rPr>
              <a:t>experience </a:t>
            </a:r>
            <a:r>
              <a:rPr sz="2700" b="1" spc="10" dirty="0">
                <a:latin typeface="Calibri"/>
                <a:cs typeface="Calibri"/>
              </a:rPr>
              <a:t>(job  </a:t>
            </a:r>
            <a:r>
              <a:rPr sz="2700" b="1" spc="-10" dirty="0">
                <a:latin typeface="Calibri"/>
                <a:cs typeface="Calibri"/>
              </a:rPr>
              <a:t>requirements).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0432" y="60960"/>
            <a:ext cx="6917435" cy="1761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6270" marR="1054735" indent="-211455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PEROMNES </a:t>
            </a:r>
            <a:r>
              <a:rPr sz="4000" spc="-10" dirty="0"/>
              <a:t>JOB </a:t>
            </a:r>
            <a:r>
              <a:rPr sz="4000" spc="-80" dirty="0"/>
              <a:t>EVALUATION  </a:t>
            </a:r>
            <a:r>
              <a:rPr sz="4000" spc="-65" dirty="0"/>
              <a:t>FACTORS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199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0520" y="1478278"/>
            <a:ext cx="5141976" cy="5366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510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5105400"/>
          </a:xfrm>
          <a:custGeom>
            <a:avLst/>
            <a:gdLst/>
            <a:ahLst/>
            <a:cxnLst/>
            <a:rect l="l" t="t" r="r" b="b"/>
            <a:pathLst>
              <a:path w="8229600" h="5105400">
                <a:moveTo>
                  <a:pt x="0" y="5105400"/>
                </a:moveTo>
                <a:lnTo>
                  <a:pt x="8229600" y="5105400"/>
                </a:lnTo>
                <a:lnTo>
                  <a:pt x="8229600" y="0"/>
                </a:lnTo>
                <a:lnTo>
                  <a:pt x="0" y="0"/>
                </a:lnTo>
                <a:lnTo>
                  <a:pt x="0" y="51054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55749"/>
            <a:ext cx="4759960" cy="5055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20" dirty="0">
                <a:latin typeface="Calibri"/>
                <a:cs typeface="Calibri"/>
              </a:rPr>
              <a:t>Factor </a:t>
            </a:r>
            <a:r>
              <a:rPr sz="2200" b="1" spc="-5" dirty="0">
                <a:latin typeface="Calibri"/>
                <a:cs typeface="Calibri"/>
              </a:rPr>
              <a:t>1: </a:t>
            </a:r>
            <a:r>
              <a:rPr sz="2200" b="1" spc="-10" dirty="0">
                <a:latin typeface="Calibri"/>
                <a:cs typeface="Calibri"/>
              </a:rPr>
              <a:t>Problem</a:t>
            </a:r>
            <a:r>
              <a:rPr sz="2200" b="1" spc="8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Solving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20" dirty="0">
                <a:latin typeface="Calibri"/>
                <a:cs typeface="Calibri"/>
              </a:rPr>
              <a:t>Factor </a:t>
            </a:r>
            <a:r>
              <a:rPr sz="2200" b="1" spc="-5" dirty="0">
                <a:latin typeface="Calibri"/>
                <a:cs typeface="Calibri"/>
              </a:rPr>
              <a:t>2: </a:t>
            </a:r>
            <a:r>
              <a:rPr sz="2200" b="1" spc="-10" dirty="0">
                <a:latin typeface="Calibri"/>
                <a:cs typeface="Calibri"/>
              </a:rPr>
              <a:t>Consequence </a:t>
            </a:r>
            <a:r>
              <a:rPr sz="2200" b="1" spc="-5" dirty="0">
                <a:latin typeface="Calibri"/>
                <a:cs typeface="Calibri"/>
              </a:rPr>
              <a:t>of</a:t>
            </a:r>
            <a:r>
              <a:rPr sz="2200" b="1" spc="114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Judgments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20" dirty="0">
                <a:latin typeface="Calibri"/>
                <a:cs typeface="Calibri"/>
              </a:rPr>
              <a:t>Factor </a:t>
            </a:r>
            <a:r>
              <a:rPr sz="2200" b="1" spc="-5" dirty="0">
                <a:latin typeface="Calibri"/>
                <a:cs typeface="Calibri"/>
              </a:rPr>
              <a:t>3: </a:t>
            </a:r>
            <a:r>
              <a:rPr sz="2200" b="1" spc="-15" dirty="0">
                <a:latin typeface="Calibri"/>
                <a:cs typeface="Calibri"/>
              </a:rPr>
              <a:t>Pressure </a:t>
            </a:r>
            <a:r>
              <a:rPr sz="2200" b="1" spc="-5" dirty="0">
                <a:latin typeface="Calibri"/>
                <a:cs typeface="Calibri"/>
              </a:rPr>
              <a:t>of</a:t>
            </a:r>
            <a:r>
              <a:rPr sz="2200" b="1" spc="110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Work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20" dirty="0">
                <a:latin typeface="Calibri"/>
                <a:cs typeface="Calibri"/>
              </a:rPr>
              <a:t>Factor </a:t>
            </a:r>
            <a:r>
              <a:rPr sz="2200" b="1" spc="-5" dirty="0">
                <a:latin typeface="Calibri"/>
                <a:cs typeface="Calibri"/>
              </a:rPr>
              <a:t>4: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Knowledge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20" dirty="0">
                <a:latin typeface="Calibri"/>
                <a:cs typeface="Calibri"/>
              </a:rPr>
              <a:t>Factor </a:t>
            </a:r>
            <a:r>
              <a:rPr sz="2200" b="1" spc="-5" dirty="0">
                <a:latin typeface="Calibri"/>
                <a:cs typeface="Calibri"/>
              </a:rPr>
              <a:t>5: Job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Impact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20" dirty="0">
                <a:latin typeface="Calibri"/>
                <a:cs typeface="Calibri"/>
              </a:rPr>
              <a:t>Factor </a:t>
            </a:r>
            <a:r>
              <a:rPr sz="2200" b="1" spc="-5" dirty="0">
                <a:latin typeface="Calibri"/>
                <a:cs typeface="Calibri"/>
              </a:rPr>
              <a:t>6: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Comprehension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20" dirty="0">
                <a:latin typeface="Calibri"/>
                <a:cs typeface="Calibri"/>
              </a:rPr>
              <a:t>Factor </a:t>
            </a:r>
            <a:r>
              <a:rPr sz="2200" b="1" spc="-5" dirty="0">
                <a:latin typeface="Calibri"/>
                <a:cs typeface="Calibri"/>
              </a:rPr>
              <a:t>7: </a:t>
            </a:r>
            <a:r>
              <a:rPr sz="2200" b="1" spc="-15" dirty="0">
                <a:latin typeface="Calibri"/>
                <a:cs typeface="Calibri"/>
              </a:rPr>
              <a:t>Educational</a:t>
            </a:r>
            <a:r>
              <a:rPr sz="2200" b="1" spc="8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Qualifications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20" dirty="0">
                <a:latin typeface="Calibri"/>
                <a:cs typeface="Calibri"/>
              </a:rPr>
              <a:t>Factor </a:t>
            </a:r>
            <a:r>
              <a:rPr sz="2200" b="1" spc="-5" dirty="0">
                <a:latin typeface="Calibri"/>
                <a:cs typeface="Calibri"/>
              </a:rPr>
              <a:t>8: Further</a:t>
            </a:r>
            <a:r>
              <a:rPr sz="2200" b="1" spc="6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Training/Experience</a:t>
            </a:r>
            <a:r>
              <a:rPr sz="2200" spc="-10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10200" y="1600200"/>
            <a:ext cx="3276600" cy="510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32660" y="320040"/>
            <a:ext cx="4677155" cy="1258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3083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JE </a:t>
            </a:r>
            <a:r>
              <a:rPr sz="4400" spc="-15" dirty="0"/>
              <a:t>MANAGER/DT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276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952" y="1504188"/>
            <a:ext cx="8395716" cy="46253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198"/>
            <a:ext cx="8229600" cy="518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198"/>
            <a:ext cx="8229600" cy="5181600"/>
          </a:xfrm>
          <a:custGeom>
            <a:avLst/>
            <a:gdLst/>
            <a:ahLst/>
            <a:cxnLst/>
            <a:rect l="l" t="t" r="r" b="b"/>
            <a:pathLst>
              <a:path w="8229600" h="5181600">
                <a:moveTo>
                  <a:pt x="0" y="5181600"/>
                </a:moveTo>
                <a:lnTo>
                  <a:pt x="8229600" y="5181600"/>
                </a:lnTo>
                <a:lnTo>
                  <a:pt x="8229600" y="0"/>
                </a:lnTo>
                <a:lnTo>
                  <a:pt x="0" y="0"/>
                </a:lnTo>
                <a:lnTo>
                  <a:pt x="0" y="51816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69465"/>
            <a:ext cx="8074659" cy="4361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ts val="1945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dirty="0">
                <a:latin typeface="Calibri"/>
                <a:cs typeface="Calibri"/>
              </a:rPr>
              <a:t>JE Manager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b="1" spc="-10" dirty="0">
                <a:latin typeface="Calibri"/>
                <a:cs typeface="Calibri"/>
              </a:rPr>
              <a:t>computerized </a:t>
            </a:r>
            <a:r>
              <a:rPr sz="1800" b="1" spc="-20" dirty="0">
                <a:latin typeface="Calibri"/>
                <a:cs typeface="Calibri"/>
              </a:rPr>
              <a:t>system </a:t>
            </a:r>
            <a:r>
              <a:rPr sz="1800" spc="-5" dirty="0">
                <a:latin typeface="Calibri"/>
                <a:cs typeface="Calibri"/>
              </a:rPr>
              <a:t>designed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b="1" spc="-10" dirty="0">
                <a:latin typeface="Calibri"/>
                <a:cs typeface="Calibri"/>
              </a:rPr>
              <a:t>eliminate human </a:t>
            </a:r>
            <a:r>
              <a:rPr sz="1800" b="1" spc="-5" dirty="0">
                <a:latin typeface="Calibri"/>
                <a:cs typeface="Calibri"/>
              </a:rPr>
              <a:t>bias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has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ts val="1945"/>
              </a:lnSpc>
            </a:pPr>
            <a:r>
              <a:rPr sz="1800" spc="-10" dirty="0">
                <a:latin typeface="Calibri"/>
                <a:cs typeface="Calibri"/>
              </a:rPr>
              <a:t>various </a:t>
            </a:r>
            <a:r>
              <a:rPr sz="1800" b="1" spc="-5" dirty="0">
                <a:latin typeface="Calibri"/>
                <a:cs typeface="Calibri"/>
              </a:rPr>
              <a:t>checks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b="1" spc="-5" dirty="0">
                <a:latin typeface="Calibri"/>
                <a:cs typeface="Calibri"/>
              </a:rPr>
              <a:t>controls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ensure </a:t>
            </a:r>
            <a:r>
              <a:rPr sz="1800" b="1" spc="-10" dirty="0">
                <a:latin typeface="Calibri"/>
                <a:cs typeface="Calibri"/>
              </a:rPr>
              <a:t>consistency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results.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Times New Roman"/>
              <a:cs typeface="Times New Roman"/>
            </a:endParaRPr>
          </a:p>
          <a:p>
            <a:pPr marL="355600" marR="6350" indent="-343535">
              <a:lnSpc>
                <a:spcPct val="8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dirty="0">
                <a:latin typeface="Calibri"/>
                <a:cs typeface="Calibri"/>
              </a:rPr>
              <a:t>It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b="1" spc="-10" dirty="0">
                <a:latin typeface="Calibri"/>
                <a:cs typeface="Calibri"/>
              </a:rPr>
              <a:t>transparent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spc="-5" dirty="0">
                <a:latin typeface="Calibri"/>
                <a:cs typeface="Calibri"/>
              </a:rPr>
              <a:t>it </a:t>
            </a:r>
            <a:r>
              <a:rPr sz="1800" spc="-10" dirty="0">
                <a:latin typeface="Calibri"/>
                <a:cs typeface="Calibri"/>
              </a:rPr>
              <a:t>involves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job holder;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incumbent (where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post is  </a:t>
            </a:r>
            <a:r>
              <a:rPr sz="1800" spc="-5" dirty="0">
                <a:latin typeface="Calibri"/>
                <a:cs typeface="Calibri"/>
              </a:rPr>
              <a:t>occupied) </a:t>
            </a:r>
            <a:r>
              <a:rPr sz="1800" spc="-10" dirty="0">
                <a:latin typeface="Calibri"/>
                <a:cs typeface="Calibri"/>
              </a:rPr>
              <a:t>to personally answers </a:t>
            </a:r>
            <a:r>
              <a:rPr sz="1800" spc="-5" dirty="0">
                <a:latin typeface="Calibri"/>
                <a:cs typeface="Calibri"/>
              </a:rPr>
              <a:t>questions </a:t>
            </a:r>
            <a:r>
              <a:rPr sz="1800" spc="-10" dirty="0">
                <a:latin typeface="Calibri"/>
                <a:cs typeface="Calibri"/>
              </a:rPr>
              <a:t>required </a:t>
            </a:r>
            <a:r>
              <a:rPr sz="1800" spc="-5" dirty="0">
                <a:latin typeface="Calibri"/>
                <a:cs typeface="Calibri"/>
              </a:rPr>
              <a:t>by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system.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8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20" dirty="0">
                <a:latin typeface="Calibri"/>
                <a:cs typeface="Calibri"/>
              </a:rPr>
              <a:t>system </a:t>
            </a:r>
            <a:r>
              <a:rPr sz="1800" spc="-5" dirty="0">
                <a:latin typeface="Calibri"/>
                <a:cs typeface="Calibri"/>
              </a:rPr>
              <a:t>is also </a:t>
            </a:r>
            <a:r>
              <a:rPr sz="1800" b="1" spc="-10" dirty="0">
                <a:latin typeface="Calibri"/>
                <a:cs typeface="Calibri"/>
              </a:rPr>
              <a:t>non-discriminatory </a:t>
            </a:r>
            <a:r>
              <a:rPr sz="1800" spc="-5" dirty="0">
                <a:latin typeface="Calibri"/>
                <a:cs typeface="Calibri"/>
              </a:rPr>
              <a:t>in that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same set of </a:t>
            </a:r>
            <a:r>
              <a:rPr sz="1800" spc="-15" dirty="0">
                <a:latin typeface="Calibri"/>
                <a:cs typeface="Calibri"/>
              </a:rPr>
              <a:t>factors, </a:t>
            </a:r>
            <a:r>
              <a:rPr sz="1800" dirty="0">
                <a:latin typeface="Calibri"/>
                <a:cs typeface="Calibri"/>
              </a:rPr>
              <a:t>questions,  and </a:t>
            </a:r>
            <a:r>
              <a:rPr sz="1800" spc="-15" dirty="0">
                <a:latin typeface="Calibri"/>
                <a:cs typeface="Calibri"/>
              </a:rPr>
              <a:t>parameters </a:t>
            </a:r>
            <a:r>
              <a:rPr sz="1800" spc="-10" dirty="0">
                <a:latin typeface="Calibri"/>
                <a:cs typeface="Calibri"/>
              </a:rPr>
              <a:t>are </a:t>
            </a:r>
            <a:r>
              <a:rPr sz="1800" spc="-5" dirty="0">
                <a:latin typeface="Calibri"/>
                <a:cs typeface="Calibri"/>
              </a:rPr>
              <a:t>used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measure </a:t>
            </a:r>
            <a:r>
              <a:rPr sz="1800" dirty="0">
                <a:latin typeface="Calibri"/>
                <a:cs typeface="Calibri"/>
              </a:rPr>
              <a:t>each </a:t>
            </a:r>
            <a:r>
              <a:rPr sz="1800" spc="-5" dirty="0">
                <a:latin typeface="Calibri"/>
                <a:cs typeface="Calibri"/>
              </a:rPr>
              <a:t>job </a:t>
            </a:r>
            <a:r>
              <a:rPr sz="1800" spc="-10" dirty="0">
                <a:latin typeface="Calibri"/>
                <a:cs typeface="Calibri"/>
              </a:rPr>
              <a:t>regardless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incumbent.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marR="9525" indent="-343535">
              <a:lnSpc>
                <a:spcPct val="8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JE Manager </a:t>
            </a:r>
            <a:r>
              <a:rPr sz="1800" spc="-10" dirty="0">
                <a:latin typeface="Calibri"/>
                <a:cs typeface="Calibri"/>
              </a:rPr>
              <a:t>process </a:t>
            </a:r>
            <a:r>
              <a:rPr sz="1800" b="1" spc="-15" dirty="0">
                <a:latin typeface="Calibri"/>
                <a:cs typeface="Calibri"/>
              </a:rPr>
              <a:t>empowers </a:t>
            </a:r>
            <a:r>
              <a:rPr sz="1800" b="1" spc="-10" dirty="0">
                <a:latin typeface="Calibri"/>
                <a:cs typeface="Calibri"/>
              </a:rPr>
              <a:t>employees </a:t>
            </a:r>
            <a:r>
              <a:rPr sz="1800" spc="-5" dirty="0">
                <a:latin typeface="Calibri"/>
                <a:cs typeface="Calibri"/>
              </a:rPr>
              <a:t>in that they </a:t>
            </a:r>
            <a:r>
              <a:rPr sz="1800" spc="-10" dirty="0">
                <a:latin typeface="Calibri"/>
                <a:cs typeface="Calibri"/>
              </a:rPr>
              <a:t>are directly involved in  </a:t>
            </a:r>
            <a:r>
              <a:rPr sz="1800" dirty="0">
                <a:latin typeface="Calibri"/>
                <a:cs typeface="Calibri"/>
              </a:rPr>
              <a:t>their </a:t>
            </a:r>
            <a:r>
              <a:rPr sz="1800" spc="-5" dirty="0">
                <a:latin typeface="Calibri"/>
                <a:cs typeface="Calibri"/>
              </a:rPr>
              <a:t>own </a:t>
            </a:r>
            <a:r>
              <a:rPr sz="1800" spc="-10" dirty="0">
                <a:latin typeface="Calibri"/>
                <a:cs typeface="Calibri"/>
              </a:rPr>
              <a:t>evaluations </a:t>
            </a:r>
            <a:r>
              <a:rPr sz="1800" spc="-5" dirty="0">
                <a:latin typeface="Calibri"/>
                <a:cs typeface="Calibri"/>
              </a:rPr>
              <a:t>together with </a:t>
            </a:r>
            <a:r>
              <a:rPr sz="1800" dirty="0">
                <a:latin typeface="Calibri"/>
                <a:cs typeface="Calibri"/>
              </a:rPr>
              <a:t>their </a:t>
            </a:r>
            <a:r>
              <a:rPr sz="1800" spc="-5" dirty="0">
                <a:latin typeface="Calibri"/>
                <a:cs typeface="Calibri"/>
              </a:rPr>
              <a:t>line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managers.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355600" indent="-343535">
              <a:lnSpc>
                <a:spcPts val="1945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20" dirty="0">
                <a:latin typeface="Calibri"/>
                <a:cs typeface="Calibri"/>
              </a:rPr>
              <a:t>system </a:t>
            </a:r>
            <a:r>
              <a:rPr sz="1800" spc="-5" dirty="0">
                <a:latin typeface="Calibri"/>
                <a:cs typeface="Calibri"/>
              </a:rPr>
              <a:t>also </a:t>
            </a:r>
            <a:r>
              <a:rPr sz="1800" spc="-20" dirty="0">
                <a:latin typeface="Calibri"/>
                <a:cs typeface="Calibri"/>
              </a:rPr>
              <a:t>takes </a:t>
            </a:r>
            <a:r>
              <a:rPr sz="1800" spc="-15" dirty="0">
                <a:latin typeface="Calibri"/>
                <a:cs typeface="Calibri"/>
              </a:rPr>
              <a:t>into </a:t>
            </a:r>
            <a:r>
              <a:rPr sz="1800" spc="-10" dirty="0">
                <a:latin typeface="Calibri"/>
                <a:cs typeface="Calibri"/>
              </a:rPr>
              <a:t>account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individual </a:t>
            </a:r>
            <a:r>
              <a:rPr sz="1800" dirty="0">
                <a:latin typeface="Calibri"/>
                <a:cs typeface="Calibri"/>
              </a:rPr>
              <a:t>and the </a:t>
            </a:r>
            <a:r>
              <a:rPr sz="1800" b="1" spc="-15" dirty="0">
                <a:latin typeface="Calibri"/>
                <a:cs typeface="Calibri"/>
              </a:rPr>
              <a:t>individual’s role</a:t>
            </a:r>
            <a:r>
              <a:rPr sz="1800" b="1" spc="3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in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ts val="1945"/>
              </a:lnSpc>
            </a:pPr>
            <a:r>
              <a:rPr sz="1800" b="1" dirty="0">
                <a:latin typeface="Calibri"/>
                <a:cs typeface="Calibri"/>
              </a:rPr>
              <a:t>adding </a:t>
            </a:r>
            <a:r>
              <a:rPr sz="1800" b="1" spc="-5" dirty="0">
                <a:latin typeface="Calibri"/>
                <a:cs typeface="Calibri"/>
              </a:rPr>
              <a:t>value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organization </a:t>
            </a:r>
            <a:r>
              <a:rPr sz="1800" b="1" spc="-10" dirty="0">
                <a:latin typeface="Calibri"/>
                <a:cs typeface="Calibri"/>
              </a:rPr>
              <a:t>more </a:t>
            </a:r>
            <a:r>
              <a:rPr sz="1800" b="1" dirty="0">
                <a:latin typeface="Calibri"/>
                <a:cs typeface="Calibri"/>
              </a:rPr>
              <a:t>than other </a:t>
            </a:r>
            <a:r>
              <a:rPr sz="1800" b="1" spc="-5" dirty="0">
                <a:latin typeface="Calibri"/>
                <a:cs typeface="Calibri"/>
              </a:rPr>
              <a:t>job evaluation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system.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80000"/>
              </a:lnSpc>
              <a:buFont typeface="Arial"/>
              <a:buChar char="•"/>
              <a:tabLst>
                <a:tab pos="355600" algn="l"/>
                <a:tab pos="356235" algn="l"/>
                <a:tab pos="828040" algn="l"/>
                <a:tab pos="1598930" algn="l"/>
                <a:tab pos="2701290" algn="l"/>
                <a:tab pos="5903595" algn="l"/>
                <a:tab pos="6797040" algn="l"/>
              </a:tabLst>
            </a:pPr>
            <a:r>
              <a:rPr sz="1800" spc="-5" dirty="0">
                <a:latin typeface="Calibri"/>
                <a:cs typeface="Calibri"/>
              </a:rPr>
              <a:t>The	</a:t>
            </a:r>
            <a:r>
              <a:rPr sz="1800" spc="-20" dirty="0">
                <a:latin typeface="Calibri"/>
                <a:cs typeface="Calibri"/>
              </a:rPr>
              <a:t>system	</a:t>
            </a:r>
            <a:r>
              <a:rPr sz="1800" spc="-10" dirty="0">
                <a:latin typeface="Calibri"/>
                <a:cs typeface="Calibri"/>
              </a:rPr>
              <a:t>recognizes	</a:t>
            </a:r>
            <a:r>
              <a:rPr sz="1800" b="1" spc="-10" dirty="0">
                <a:latin typeface="Calibri"/>
                <a:cs typeface="Calibri"/>
              </a:rPr>
              <a:t>applied </a:t>
            </a:r>
            <a:r>
              <a:rPr sz="1800" b="1" spc="1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competencies </a:t>
            </a:r>
            <a:r>
              <a:rPr sz="1800" b="1" spc="1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acquired	</a:t>
            </a:r>
            <a:r>
              <a:rPr sz="1800" spc="-10" dirty="0">
                <a:latin typeface="Calibri"/>
                <a:cs typeface="Calibri"/>
              </a:rPr>
              <a:t>formally	</a:t>
            </a:r>
            <a:r>
              <a:rPr sz="1800" spc="-5" dirty="0">
                <a:latin typeface="Calibri"/>
                <a:cs typeface="Calibri"/>
              </a:rPr>
              <a:t>or </a:t>
            </a:r>
            <a:r>
              <a:rPr sz="1800" spc="-10" dirty="0">
                <a:latin typeface="Calibri"/>
                <a:cs typeface="Calibri"/>
              </a:rPr>
              <a:t>informally  </a:t>
            </a:r>
            <a:r>
              <a:rPr sz="1800" spc="-5" dirty="0">
                <a:latin typeface="Calibri"/>
                <a:cs typeface="Calibri"/>
              </a:rPr>
              <a:t>without placing </a:t>
            </a:r>
            <a:r>
              <a:rPr sz="1800" dirty="0">
                <a:latin typeface="Calibri"/>
                <a:cs typeface="Calibri"/>
              </a:rPr>
              <a:t>an undue </a:t>
            </a:r>
            <a:r>
              <a:rPr sz="1800" spc="-5" dirty="0">
                <a:latin typeface="Calibri"/>
                <a:cs typeface="Calibri"/>
              </a:rPr>
              <a:t>emphasis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either.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9431" y="60960"/>
            <a:ext cx="7563611" cy="1761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0720" marR="675005" indent="54356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DEFINITION, PURPOSE </a:t>
            </a:r>
            <a:r>
              <a:rPr sz="4000" spc="-5" dirty="0"/>
              <a:t>AND  </a:t>
            </a:r>
            <a:r>
              <a:rPr sz="4000" spc="-15" dirty="0"/>
              <a:t>OBJECTIVES </a:t>
            </a:r>
            <a:r>
              <a:rPr sz="4000" spc="-5" dirty="0"/>
              <a:t>OF </a:t>
            </a:r>
            <a:r>
              <a:rPr sz="4000" spc="-15" dirty="0"/>
              <a:t>JOB</a:t>
            </a:r>
            <a:r>
              <a:rPr sz="4000" spc="-55" dirty="0"/>
              <a:t> </a:t>
            </a:r>
            <a:r>
              <a:rPr sz="4000" spc="-80" dirty="0"/>
              <a:t>EVALUATION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199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0520" y="1813560"/>
            <a:ext cx="8453628" cy="48295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510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5105400"/>
          </a:xfrm>
          <a:custGeom>
            <a:avLst/>
            <a:gdLst/>
            <a:ahLst/>
            <a:cxnLst/>
            <a:rect l="l" t="t" r="r" b="b"/>
            <a:pathLst>
              <a:path w="8229600" h="5105400">
                <a:moveTo>
                  <a:pt x="0" y="5105400"/>
                </a:moveTo>
                <a:lnTo>
                  <a:pt x="8229600" y="5105400"/>
                </a:lnTo>
                <a:lnTo>
                  <a:pt x="8229600" y="0"/>
                </a:lnTo>
                <a:lnTo>
                  <a:pt x="0" y="0"/>
                </a:lnTo>
                <a:lnTo>
                  <a:pt x="0" y="51054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891411"/>
            <a:ext cx="8075295" cy="451866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6350" indent="-343535" algn="just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356235" algn="l"/>
              </a:tabLst>
            </a:pPr>
            <a:r>
              <a:rPr sz="2200" spc="-5" dirty="0">
                <a:latin typeface="Calibri"/>
                <a:cs typeface="Calibri"/>
              </a:rPr>
              <a:t>Job </a:t>
            </a:r>
            <a:r>
              <a:rPr sz="2200" spc="-15" dirty="0">
                <a:latin typeface="Calibri"/>
                <a:cs typeface="Calibri"/>
              </a:rPr>
              <a:t>Evaluation </a:t>
            </a:r>
            <a:r>
              <a:rPr sz="2200" spc="-5" dirty="0">
                <a:latin typeface="Calibri"/>
                <a:cs typeface="Calibri"/>
              </a:rPr>
              <a:t>is the </a:t>
            </a:r>
            <a:r>
              <a:rPr sz="2200" spc="-10" dirty="0">
                <a:latin typeface="Calibri"/>
                <a:cs typeface="Calibri"/>
              </a:rPr>
              <a:t>process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determining as </a:t>
            </a:r>
            <a:r>
              <a:rPr sz="2200" b="1" spc="-15" dirty="0">
                <a:latin typeface="Calibri"/>
                <a:cs typeface="Calibri"/>
              </a:rPr>
              <a:t>systematically </a:t>
            </a:r>
            <a:r>
              <a:rPr sz="2200" spc="-5" dirty="0">
                <a:latin typeface="Calibri"/>
                <a:cs typeface="Calibri"/>
              </a:rPr>
              <a:t>and  </a:t>
            </a:r>
            <a:r>
              <a:rPr sz="2200" b="1" spc="-10" dirty="0">
                <a:latin typeface="Calibri"/>
                <a:cs typeface="Calibri"/>
              </a:rPr>
              <a:t>objectively </a:t>
            </a:r>
            <a:r>
              <a:rPr sz="2200" spc="5" dirty="0">
                <a:latin typeface="Calibri"/>
                <a:cs typeface="Calibri"/>
              </a:rPr>
              <a:t>as </a:t>
            </a:r>
            <a:r>
              <a:rPr sz="2200" spc="-5" dirty="0">
                <a:latin typeface="Calibri"/>
                <a:cs typeface="Calibri"/>
              </a:rPr>
              <a:t>possible, the </a:t>
            </a:r>
            <a:r>
              <a:rPr sz="2200" b="1" spc="-10" dirty="0">
                <a:latin typeface="Calibri"/>
                <a:cs typeface="Calibri"/>
              </a:rPr>
              <a:t>worth </a:t>
            </a:r>
            <a:r>
              <a:rPr sz="2200" b="1" spc="-5" dirty="0">
                <a:latin typeface="Calibri"/>
                <a:cs typeface="Calibri"/>
              </a:rPr>
              <a:t>of one </a:t>
            </a:r>
            <a:r>
              <a:rPr sz="2200" b="1" dirty="0">
                <a:latin typeface="Calibri"/>
                <a:cs typeface="Calibri"/>
              </a:rPr>
              <a:t>job </a:t>
            </a:r>
            <a:r>
              <a:rPr sz="2200" b="1" spc="-10" dirty="0">
                <a:latin typeface="Calibri"/>
                <a:cs typeface="Calibri"/>
              </a:rPr>
              <a:t>relative </a:t>
            </a:r>
            <a:r>
              <a:rPr sz="2200" b="1" spc="-15" dirty="0">
                <a:latin typeface="Calibri"/>
                <a:cs typeface="Calibri"/>
              </a:rPr>
              <a:t>to </a:t>
            </a:r>
            <a:r>
              <a:rPr sz="2200" b="1" dirty="0">
                <a:latin typeface="Calibri"/>
                <a:cs typeface="Calibri"/>
              </a:rPr>
              <a:t>another  </a:t>
            </a:r>
            <a:r>
              <a:rPr sz="2200" spc="-5" dirty="0">
                <a:latin typeface="Calibri"/>
                <a:cs typeface="Calibri"/>
              </a:rPr>
              <a:t>without </a:t>
            </a:r>
            <a:r>
              <a:rPr sz="2200" spc="-20" dirty="0">
                <a:latin typeface="Calibri"/>
                <a:cs typeface="Calibri"/>
              </a:rPr>
              <a:t>regard for </a:t>
            </a:r>
            <a:r>
              <a:rPr sz="2200" spc="-10" dirty="0">
                <a:latin typeface="Calibri"/>
                <a:cs typeface="Calibri"/>
              </a:rPr>
              <a:t>personalities </a:t>
            </a:r>
            <a:r>
              <a:rPr sz="2200" dirty="0">
                <a:latin typeface="Calibri"/>
                <a:cs typeface="Calibri"/>
              </a:rPr>
              <a:t>or </a:t>
            </a:r>
            <a:r>
              <a:rPr sz="2200" spc="-15" dirty="0">
                <a:latin typeface="Calibri"/>
                <a:cs typeface="Calibri"/>
              </a:rPr>
              <a:t>existing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structures.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750">
              <a:latin typeface="Times New Roman"/>
              <a:cs typeface="Times New Roman"/>
            </a:endParaRPr>
          </a:p>
          <a:p>
            <a:pPr marL="355600" marR="8255" indent="-343535" algn="just">
              <a:lnSpc>
                <a:spcPct val="80000"/>
              </a:lnSpc>
              <a:spcBef>
                <a:spcPts val="5"/>
              </a:spcBef>
              <a:buFont typeface="Arial"/>
              <a:buChar char="•"/>
              <a:tabLst>
                <a:tab pos="356235" algn="l"/>
              </a:tabLst>
            </a:pPr>
            <a:r>
              <a:rPr sz="2200" spc="-5" dirty="0">
                <a:latin typeface="Calibri"/>
                <a:cs typeface="Calibri"/>
              </a:rPr>
              <a:t>It tries </a:t>
            </a:r>
            <a:r>
              <a:rPr sz="2200" spc="-20" dirty="0">
                <a:latin typeface="Calibri"/>
                <a:cs typeface="Calibri"/>
              </a:rPr>
              <a:t>to make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systematic </a:t>
            </a:r>
            <a:r>
              <a:rPr sz="2200" spc="-5" dirty="0">
                <a:latin typeface="Calibri"/>
                <a:cs typeface="Calibri"/>
              </a:rPr>
              <a:t>comparison </a:t>
            </a:r>
            <a:r>
              <a:rPr sz="2200" spc="-10" dirty="0">
                <a:latin typeface="Calibri"/>
                <a:cs typeface="Calibri"/>
              </a:rPr>
              <a:t>between </a:t>
            </a:r>
            <a:r>
              <a:rPr sz="2200" spc="-5" dirty="0">
                <a:latin typeface="Calibri"/>
                <a:cs typeface="Calibri"/>
              </a:rPr>
              <a:t>jobs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assess  </a:t>
            </a:r>
            <a:r>
              <a:rPr sz="2200" spc="-5" dirty="0">
                <a:latin typeface="Calibri"/>
                <a:cs typeface="Calibri"/>
              </a:rPr>
              <a:t>their </a:t>
            </a:r>
            <a:r>
              <a:rPr sz="2200" spc="-15" dirty="0">
                <a:latin typeface="Calibri"/>
                <a:cs typeface="Calibri"/>
              </a:rPr>
              <a:t>relative </a:t>
            </a:r>
            <a:r>
              <a:rPr sz="2200" spc="-5" dirty="0">
                <a:latin typeface="Calibri"/>
                <a:cs typeface="Calibri"/>
              </a:rPr>
              <a:t>worth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5" dirty="0">
                <a:latin typeface="Calibri"/>
                <a:cs typeface="Calibri"/>
              </a:rPr>
              <a:t>the purpose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b="1" spc="-10" dirty="0">
                <a:latin typeface="Calibri"/>
                <a:cs typeface="Calibri"/>
              </a:rPr>
              <a:t>establishing </a:t>
            </a:r>
            <a:r>
              <a:rPr sz="2200" b="1" spc="-5" dirty="0">
                <a:latin typeface="Calibri"/>
                <a:cs typeface="Calibri"/>
              </a:rPr>
              <a:t>a </a:t>
            </a:r>
            <a:r>
              <a:rPr sz="2200" b="1" spc="-10" dirty="0">
                <a:latin typeface="Calibri"/>
                <a:cs typeface="Calibri"/>
              </a:rPr>
              <a:t>rational </a:t>
            </a:r>
            <a:r>
              <a:rPr sz="2200" b="1" spc="-20" dirty="0">
                <a:latin typeface="Calibri"/>
                <a:cs typeface="Calibri"/>
              </a:rPr>
              <a:t>pay  </a:t>
            </a:r>
            <a:r>
              <a:rPr sz="2200" b="1" spc="-15" dirty="0">
                <a:latin typeface="Calibri"/>
                <a:cs typeface="Calibri"/>
              </a:rPr>
              <a:t>structure.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3535">
              <a:lnSpc>
                <a:spcPts val="2375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2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purpose</a:t>
            </a:r>
            <a:r>
              <a:rPr sz="2200" spc="27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is</a:t>
            </a:r>
            <a:r>
              <a:rPr sz="2200" spc="26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to</a:t>
            </a:r>
            <a:r>
              <a:rPr sz="2200" spc="27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achieve</a:t>
            </a:r>
            <a:r>
              <a:rPr sz="2200" b="1" spc="25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254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maintain</a:t>
            </a:r>
            <a:r>
              <a:rPr sz="2200" b="1" spc="2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</a:t>
            </a:r>
            <a:r>
              <a:rPr sz="2200" spc="26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equitable</a:t>
            </a:r>
            <a:r>
              <a:rPr sz="2200" b="1" spc="27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distribution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5" dirty="0">
                <a:latin typeface="Calibri"/>
                <a:cs typeface="Calibri"/>
              </a:rPr>
              <a:t>of basic </a:t>
            </a:r>
            <a:r>
              <a:rPr sz="2200" spc="-15" dirty="0">
                <a:latin typeface="Calibri"/>
                <a:cs typeface="Calibri"/>
              </a:rPr>
              <a:t>wages </a:t>
            </a:r>
            <a:r>
              <a:rPr sz="2200" spc="-10" dirty="0">
                <a:latin typeface="Calibri"/>
                <a:cs typeface="Calibri"/>
              </a:rPr>
              <a:t>and/or </a:t>
            </a:r>
            <a:r>
              <a:rPr sz="2200" spc="-5" dirty="0">
                <a:latin typeface="Calibri"/>
                <a:cs typeface="Calibri"/>
              </a:rPr>
              <a:t>salaries </a:t>
            </a:r>
            <a:r>
              <a:rPr sz="2200" spc="-10" dirty="0">
                <a:latin typeface="Calibri"/>
                <a:cs typeface="Calibri"/>
              </a:rPr>
              <a:t>according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b="1" spc="-10" dirty="0">
                <a:latin typeface="Calibri"/>
                <a:cs typeface="Calibri"/>
              </a:rPr>
              <a:t>level of</a:t>
            </a:r>
            <a:r>
              <a:rPr sz="2200" b="1" spc="9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position</a:t>
            </a:r>
            <a:r>
              <a:rPr sz="2200" spc="-1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5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80000"/>
              </a:lnSpc>
              <a:buFont typeface="Arial"/>
              <a:buChar char="•"/>
              <a:tabLst>
                <a:tab pos="356235" algn="l"/>
              </a:tabLst>
            </a:pP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main </a:t>
            </a:r>
            <a:r>
              <a:rPr sz="2200" spc="-10" dirty="0">
                <a:latin typeface="Calibri"/>
                <a:cs typeface="Calibri"/>
              </a:rPr>
              <a:t>objectives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such an </a:t>
            </a:r>
            <a:r>
              <a:rPr sz="2200" spc="-20" dirty="0">
                <a:latin typeface="Calibri"/>
                <a:cs typeface="Calibri"/>
              </a:rPr>
              <a:t>exercise </a:t>
            </a:r>
            <a:r>
              <a:rPr sz="2200" spc="-15" dirty="0">
                <a:latin typeface="Calibri"/>
                <a:cs typeface="Calibri"/>
              </a:rPr>
              <a:t>can </a:t>
            </a:r>
            <a:r>
              <a:rPr sz="2200" dirty="0">
                <a:latin typeface="Calibri"/>
                <a:cs typeface="Calibri"/>
              </a:rPr>
              <a:t>be </a:t>
            </a:r>
            <a:r>
              <a:rPr sz="2200" spc="-20" dirty="0">
                <a:latin typeface="Calibri"/>
                <a:cs typeface="Calibri"/>
              </a:rPr>
              <a:t>stated </a:t>
            </a:r>
            <a:r>
              <a:rPr sz="2200" dirty="0">
                <a:latin typeface="Calibri"/>
                <a:cs typeface="Calibri"/>
              </a:rPr>
              <a:t>as </a:t>
            </a:r>
            <a:r>
              <a:rPr sz="2200" i="1" spc="-5" dirty="0">
                <a:latin typeface="Calibri"/>
                <a:cs typeface="Calibri"/>
              </a:rPr>
              <a:t>“the  </a:t>
            </a:r>
            <a:r>
              <a:rPr sz="2200" i="1" spc="-15" dirty="0">
                <a:latin typeface="Calibri"/>
                <a:cs typeface="Calibri"/>
              </a:rPr>
              <a:t>establishment </a:t>
            </a:r>
            <a:r>
              <a:rPr sz="2200" i="1" spc="-5" dirty="0">
                <a:latin typeface="Calibri"/>
                <a:cs typeface="Calibri"/>
              </a:rPr>
              <a:t>of </a:t>
            </a:r>
            <a:r>
              <a:rPr sz="2200" b="1" i="1" spc="-10" dirty="0">
                <a:latin typeface="Calibri"/>
                <a:cs typeface="Calibri"/>
              </a:rPr>
              <a:t>internal </a:t>
            </a:r>
            <a:r>
              <a:rPr sz="2200" b="1" i="1" spc="-5" dirty="0">
                <a:latin typeface="Calibri"/>
                <a:cs typeface="Calibri"/>
              </a:rPr>
              <a:t>equity </a:t>
            </a:r>
            <a:r>
              <a:rPr sz="2200" i="1" spc="-5" dirty="0">
                <a:latin typeface="Calibri"/>
                <a:cs typeface="Calibri"/>
              </a:rPr>
              <a:t>with a </a:t>
            </a:r>
            <a:r>
              <a:rPr sz="2200" b="1" i="1" spc="-5" dirty="0">
                <a:latin typeface="Calibri"/>
                <a:cs typeface="Calibri"/>
              </a:rPr>
              <a:t>graded </a:t>
            </a:r>
            <a:r>
              <a:rPr sz="2200" b="1" i="1" spc="-10" dirty="0">
                <a:latin typeface="Calibri"/>
                <a:cs typeface="Calibri"/>
              </a:rPr>
              <a:t>hierarchy </a:t>
            </a:r>
            <a:r>
              <a:rPr sz="2200" b="1" i="1" dirty="0">
                <a:latin typeface="Calibri"/>
                <a:cs typeface="Calibri"/>
              </a:rPr>
              <a:t>of </a:t>
            </a:r>
            <a:r>
              <a:rPr sz="2200" b="1" i="1" spc="-5" dirty="0">
                <a:latin typeface="Calibri"/>
                <a:cs typeface="Calibri"/>
              </a:rPr>
              <a:t>jobs  </a:t>
            </a:r>
            <a:r>
              <a:rPr sz="2200" i="1" spc="-5" dirty="0">
                <a:latin typeface="Calibri"/>
                <a:cs typeface="Calibri"/>
              </a:rPr>
              <a:t>within the </a:t>
            </a:r>
            <a:r>
              <a:rPr sz="2200" i="1" spc="-10" dirty="0">
                <a:latin typeface="Calibri"/>
                <a:cs typeface="Calibri"/>
              </a:rPr>
              <a:t>organization and </a:t>
            </a:r>
            <a:r>
              <a:rPr sz="2200" i="1" spc="-5" dirty="0">
                <a:latin typeface="Calibri"/>
                <a:cs typeface="Calibri"/>
              </a:rPr>
              <a:t>of </a:t>
            </a:r>
            <a:r>
              <a:rPr sz="2200" b="1" i="1" spc="-15" dirty="0">
                <a:latin typeface="Calibri"/>
                <a:cs typeface="Calibri"/>
              </a:rPr>
              <a:t>external </a:t>
            </a:r>
            <a:r>
              <a:rPr sz="2200" b="1" i="1" spc="-5" dirty="0">
                <a:latin typeface="Calibri"/>
                <a:cs typeface="Calibri"/>
              </a:rPr>
              <a:t>equity </a:t>
            </a:r>
            <a:r>
              <a:rPr sz="2200" i="1" spc="-5" dirty="0">
                <a:latin typeface="Calibri"/>
                <a:cs typeface="Calibri"/>
              </a:rPr>
              <a:t>with the </a:t>
            </a:r>
            <a:r>
              <a:rPr sz="2200" i="1" spc="-15" dirty="0">
                <a:latin typeface="Calibri"/>
                <a:cs typeface="Calibri"/>
              </a:rPr>
              <a:t>external  </a:t>
            </a:r>
            <a:r>
              <a:rPr sz="2200" i="1" spc="-20" dirty="0">
                <a:latin typeface="Calibri"/>
                <a:cs typeface="Calibri"/>
              </a:rPr>
              <a:t>market </a:t>
            </a:r>
            <a:r>
              <a:rPr sz="2200" i="1" spc="-10" dirty="0">
                <a:latin typeface="Calibri"/>
                <a:cs typeface="Calibri"/>
              </a:rPr>
              <a:t>rate </a:t>
            </a:r>
            <a:r>
              <a:rPr sz="2200" i="1" spc="-15" dirty="0">
                <a:latin typeface="Calibri"/>
                <a:cs typeface="Calibri"/>
              </a:rPr>
              <a:t>for </a:t>
            </a:r>
            <a:r>
              <a:rPr sz="2200" i="1" spc="-10" dirty="0">
                <a:latin typeface="Calibri"/>
                <a:cs typeface="Calibri"/>
              </a:rPr>
              <a:t>equivalent</a:t>
            </a:r>
            <a:r>
              <a:rPr sz="2200" i="1" spc="25" dirty="0">
                <a:latin typeface="Calibri"/>
                <a:cs typeface="Calibri"/>
              </a:rPr>
              <a:t> </a:t>
            </a:r>
            <a:r>
              <a:rPr sz="2200" i="1" spc="-40" dirty="0">
                <a:latin typeface="Calibri"/>
                <a:cs typeface="Calibri"/>
              </a:rPr>
              <a:t>jobs”.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32660" y="320040"/>
            <a:ext cx="4677155" cy="1258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3083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JE </a:t>
            </a:r>
            <a:r>
              <a:rPr sz="4400" spc="-15" dirty="0"/>
              <a:t>MANAGER/DT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4971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4236" y="1491996"/>
            <a:ext cx="8424672" cy="45201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487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4876800"/>
          </a:xfrm>
          <a:custGeom>
            <a:avLst/>
            <a:gdLst/>
            <a:ahLst/>
            <a:cxnLst/>
            <a:rect l="l" t="t" r="r" b="b"/>
            <a:pathLst>
              <a:path w="8229600" h="4876800">
                <a:moveTo>
                  <a:pt x="0" y="4876800"/>
                </a:moveTo>
                <a:lnTo>
                  <a:pt x="8229600" y="4876800"/>
                </a:lnTo>
                <a:lnTo>
                  <a:pt x="82296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61845"/>
            <a:ext cx="8073390" cy="423354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marR="5715" indent="-343535" algn="just">
              <a:lnSpc>
                <a:spcPct val="80100"/>
              </a:lnSpc>
              <a:spcBef>
                <a:spcPts val="580"/>
              </a:spcBef>
              <a:buFont typeface="Arial"/>
              <a:buChar char="•"/>
              <a:tabLst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It also </a:t>
            </a:r>
            <a:r>
              <a:rPr sz="2000" spc="-15" dirty="0">
                <a:latin typeface="Calibri"/>
                <a:cs typeface="Calibri"/>
              </a:rPr>
              <a:t>avoids </a:t>
            </a:r>
            <a:r>
              <a:rPr sz="2000" dirty="0">
                <a:latin typeface="Calibri"/>
                <a:cs typeface="Calibri"/>
              </a:rPr>
              <a:t>placing an </a:t>
            </a:r>
            <a:r>
              <a:rPr sz="2000" b="1" dirty="0">
                <a:latin typeface="Calibri"/>
                <a:cs typeface="Calibri"/>
              </a:rPr>
              <a:t>undue </a:t>
            </a:r>
            <a:r>
              <a:rPr sz="2000" b="1" spc="-5" dirty="0">
                <a:latin typeface="Calibri"/>
                <a:cs typeface="Calibri"/>
              </a:rPr>
              <a:t>emphasis </a:t>
            </a:r>
            <a:r>
              <a:rPr sz="2000" spc="-10" dirty="0">
                <a:latin typeface="Calibri"/>
                <a:cs typeface="Calibri"/>
              </a:rPr>
              <a:t>on </a:t>
            </a:r>
            <a:r>
              <a:rPr sz="2000" b="1" spc="-10" dirty="0">
                <a:latin typeface="Calibri"/>
                <a:cs typeface="Calibri"/>
              </a:rPr>
              <a:t>hierarchical </a:t>
            </a:r>
            <a:r>
              <a:rPr sz="2000" b="1" spc="-5" dirty="0">
                <a:latin typeface="Calibri"/>
                <a:cs typeface="Calibri"/>
              </a:rPr>
              <a:t>positions </a:t>
            </a:r>
            <a:r>
              <a:rPr sz="2000" spc="-5" dirty="0">
                <a:latin typeface="Calibri"/>
                <a:cs typeface="Calibri"/>
              </a:rPr>
              <a:t>or  </a:t>
            </a:r>
            <a:r>
              <a:rPr sz="2000" b="1" spc="-10" dirty="0">
                <a:latin typeface="Calibri"/>
                <a:cs typeface="Calibri"/>
              </a:rPr>
              <a:t>theoretical </a:t>
            </a:r>
            <a:r>
              <a:rPr sz="2000" b="1" spc="-5" dirty="0">
                <a:latin typeface="Calibri"/>
                <a:cs typeface="Calibri"/>
              </a:rPr>
              <a:t>number </a:t>
            </a:r>
            <a:r>
              <a:rPr sz="2000" b="1" dirty="0">
                <a:latin typeface="Calibri"/>
                <a:cs typeface="Calibri"/>
              </a:rPr>
              <a:t>of people supervised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20" dirty="0">
                <a:latin typeface="Calibri"/>
                <a:cs typeface="Calibri"/>
              </a:rPr>
              <a:t>system </a:t>
            </a:r>
            <a:r>
              <a:rPr sz="2000" spc="-5" dirty="0">
                <a:latin typeface="Calibri"/>
                <a:cs typeface="Calibri"/>
              </a:rPr>
              <a:t>specifically  </a:t>
            </a:r>
            <a:r>
              <a:rPr sz="2000" b="1" spc="-10" dirty="0">
                <a:latin typeface="Calibri"/>
                <a:cs typeface="Calibri"/>
              </a:rPr>
              <a:t>recognizes </a:t>
            </a:r>
            <a:r>
              <a:rPr sz="2000" b="1" dirty="0">
                <a:latin typeface="Calibri"/>
                <a:cs typeface="Calibri"/>
              </a:rPr>
              <a:t>the </a:t>
            </a:r>
            <a:r>
              <a:rPr sz="2000" b="1" spc="-5" dirty="0">
                <a:latin typeface="Calibri"/>
                <a:cs typeface="Calibri"/>
              </a:rPr>
              <a:t>specialist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roles.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80000"/>
              </a:lnSpc>
              <a:buFont typeface="Arial"/>
              <a:buChar char="•"/>
              <a:tabLst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20" dirty="0">
                <a:latin typeface="Calibri"/>
                <a:cs typeface="Calibri"/>
              </a:rPr>
              <a:t>system </a:t>
            </a:r>
            <a:r>
              <a:rPr sz="2000" spc="-5" dirty="0">
                <a:latin typeface="Calibri"/>
                <a:cs typeface="Calibri"/>
              </a:rPr>
              <a:t>is </a:t>
            </a:r>
            <a:r>
              <a:rPr sz="2000" dirty="0">
                <a:latin typeface="Calibri"/>
                <a:cs typeface="Calibri"/>
              </a:rPr>
              <a:t>designed </a:t>
            </a:r>
            <a:r>
              <a:rPr sz="2000" spc="-20" dirty="0">
                <a:latin typeface="Calibri"/>
                <a:cs typeface="Calibri"/>
              </a:rPr>
              <a:t>for </a:t>
            </a:r>
            <a:r>
              <a:rPr sz="2000" b="1" spc="-10" dirty="0">
                <a:latin typeface="Calibri"/>
                <a:cs typeface="Calibri"/>
              </a:rPr>
              <a:t>maximum </a:t>
            </a:r>
            <a:r>
              <a:rPr sz="2000" b="1" spc="-5" dirty="0">
                <a:latin typeface="Calibri"/>
                <a:cs typeface="Calibri"/>
              </a:rPr>
              <a:t>flexibility </a:t>
            </a:r>
            <a:r>
              <a:rPr sz="2000" spc="-5" dirty="0">
                <a:latin typeface="Calibri"/>
                <a:cs typeface="Calibri"/>
              </a:rPr>
              <a:t>allowing </a:t>
            </a:r>
            <a:r>
              <a:rPr sz="2000" b="1" dirty="0">
                <a:latin typeface="Calibri"/>
                <a:cs typeface="Calibri"/>
              </a:rPr>
              <a:t>full  </a:t>
            </a:r>
            <a:r>
              <a:rPr sz="2000" b="1" spc="-10" dirty="0">
                <a:latin typeface="Calibri"/>
                <a:cs typeface="Calibri"/>
              </a:rPr>
              <a:t>customization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b="1" spc="-5" dirty="0">
                <a:latin typeface="Calibri"/>
                <a:cs typeface="Calibri"/>
              </a:rPr>
              <a:t>fit </a:t>
            </a:r>
            <a:r>
              <a:rPr sz="2000" b="1" dirty="0">
                <a:latin typeface="Calibri"/>
                <a:cs typeface="Calibri"/>
              </a:rPr>
              <a:t>the </a:t>
            </a:r>
            <a:r>
              <a:rPr sz="2000" b="1" spc="-5" dirty="0">
                <a:latin typeface="Calibri"/>
                <a:cs typeface="Calibri"/>
              </a:rPr>
              <a:t>culture, value </a:t>
            </a:r>
            <a:r>
              <a:rPr sz="2000" b="1" spc="-15" dirty="0">
                <a:latin typeface="Calibri"/>
                <a:cs typeface="Calibri"/>
              </a:rPr>
              <a:t>system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b="1" spc="-10" dirty="0">
                <a:latin typeface="Calibri"/>
                <a:cs typeface="Calibri"/>
              </a:rPr>
              <a:t>organization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structure</a:t>
            </a:r>
            <a:r>
              <a:rPr sz="2000" spc="-5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marR="7620" indent="-343535" algn="just">
              <a:lnSpc>
                <a:spcPct val="80000"/>
              </a:lnSpc>
              <a:spcBef>
                <a:spcPts val="5"/>
              </a:spcBef>
              <a:buFont typeface="Arial"/>
              <a:buChar char="•"/>
              <a:tabLst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JE Manager </a:t>
            </a:r>
            <a:r>
              <a:rPr sz="2000" b="1" spc="-5" dirty="0">
                <a:latin typeface="Calibri"/>
                <a:cs typeface="Calibri"/>
              </a:rPr>
              <a:t>supports </a:t>
            </a:r>
            <a:r>
              <a:rPr sz="2000" b="1" spc="-10" dirty="0">
                <a:latin typeface="Calibri"/>
                <a:cs typeface="Calibri"/>
              </a:rPr>
              <a:t>flexible </a:t>
            </a:r>
            <a:r>
              <a:rPr sz="2000" b="1" spc="-15" dirty="0">
                <a:latin typeface="Calibri"/>
                <a:cs typeface="Calibri"/>
              </a:rPr>
              <a:t>pay </a:t>
            </a:r>
            <a:r>
              <a:rPr sz="2000" b="1" spc="-10" dirty="0">
                <a:latin typeface="Calibri"/>
                <a:cs typeface="Calibri"/>
              </a:rPr>
              <a:t>structures </a:t>
            </a:r>
            <a:r>
              <a:rPr sz="2000" spc="-5" dirty="0">
                <a:latin typeface="Calibri"/>
                <a:cs typeface="Calibri"/>
              </a:rPr>
              <a:t>and can </a:t>
            </a:r>
            <a:r>
              <a:rPr sz="2000" dirty="0">
                <a:latin typeface="Calibri"/>
                <a:cs typeface="Calibri"/>
              </a:rPr>
              <a:t>be </a:t>
            </a:r>
            <a:r>
              <a:rPr sz="2000" b="1" spc="-15" dirty="0">
                <a:latin typeface="Calibri"/>
                <a:cs typeface="Calibri"/>
              </a:rPr>
              <a:t>linked </a:t>
            </a:r>
            <a:r>
              <a:rPr sz="2000" b="1" spc="-25" dirty="0">
                <a:latin typeface="Calibri"/>
                <a:cs typeface="Calibri"/>
              </a:rPr>
              <a:t>to  </a:t>
            </a:r>
            <a:r>
              <a:rPr sz="2000" b="1" spc="-5" dirty="0">
                <a:latin typeface="Calibri"/>
                <a:cs typeface="Calibri"/>
              </a:rPr>
              <a:t>competencies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b="1" spc="-5" dirty="0">
                <a:latin typeface="Calibri"/>
                <a:cs typeface="Calibri"/>
              </a:rPr>
              <a:t>performance </a:t>
            </a:r>
            <a:r>
              <a:rPr sz="2000" b="1" spc="-10" dirty="0">
                <a:latin typeface="Calibri"/>
                <a:cs typeface="Calibri"/>
              </a:rPr>
              <a:t>management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systems</a:t>
            </a:r>
            <a:r>
              <a:rPr sz="2000" spc="-15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indent="-343535">
              <a:lnSpc>
                <a:spcPts val="216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20" dirty="0">
                <a:latin typeface="Calibri"/>
                <a:cs typeface="Calibri"/>
              </a:rPr>
              <a:t>system </a:t>
            </a:r>
            <a:r>
              <a:rPr sz="2000" spc="-10" dirty="0">
                <a:latin typeface="Calibri"/>
                <a:cs typeface="Calibri"/>
              </a:rPr>
              <a:t>substantially </a:t>
            </a:r>
            <a:r>
              <a:rPr sz="2000" b="1" spc="-5" dirty="0">
                <a:latin typeface="Calibri"/>
                <a:cs typeface="Calibri"/>
              </a:rPr>
              <a:t>reduces </a:t>
            </a:r>
            <a:r>
              <a:rPr sz="2000" b="1" spc="-10" dirty="0">
                <a:latin typeface="Calibri"/>
                <a:cs typeface="Calibri"/>
              </a:rPr>
              <a:t>evaluation </a:t>
            </a:r>
            <a:r>
              <a:rPr sz="2000" b="1" spc="-5" dirty="0">
                <a:latin typeface="Calibri"/>
                <a:cs typeface="Calibri"/>
              </a:rPr>
              <a:t>time</a:t>
            </a:r>
            <a:r>
              <a:rPr sz="2000" spc="-5" dirty="0">
                <a:latin typeface="Calibri"/>
                <a:cs typeface="Calibri"/>
              </a:rPr>
              <a:t>. It reduces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time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spc="-5" dirty="0">
                <a:latin typeface="Calibri"/>
                <a:cs typeface="Calibri"/>
              </a:rPr>
              <a:t>span between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request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dirty="0">
                <a:latin typeface="Calibri"/>
                <a:cs typeface="Calibri"/>
              </a:rPr>
              <a:t>an </a:t>
            </a:r>
            <a:r>
              <a:rPr sz="2000" spc="-10" dirty="0">
                <a:latin typeface="Calibri"/>
                <a:cs typeface="Calibri"/>
              </a:rPr>
              <a:t>evaluation </a:t>
            </a:r>
            <a:r>
              <a:rPr sz="2000" dirty="0">
                <a:latin typeface="Calibri"/>
                <a:cs typeface="Calibri"/>
              </a:rPr>
              <a:t>and the </a:t>
            </a:r>
            <a:r>
              <a:rPr sz="2000" spc="-10" dirty="0">
                <a:latin typeface="Calibri"/>
                <a:cs typeface="Calibri"/>
              </a:rPr>
              <a:t>evaluation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itself.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80000"/>
              </a:lnSpc>
              <a:buFont typeface="Arial"/>
              <a:buChar char="•"/>
              <a:tabLst>
                <a:tab pos="356235" algn="l"/>
              </a:tabLst>
            </a:pPr>
            <a:r>
              <a:rPr sz="2000" b="1" dirty="0">
                <a:latin typeface="Calibri"/>
                <a:cs typeface="Calibri"/>
              </a:rPr>
              <a:t>No </a:t>
            </a:r>
            <a:r>
              <a:rPr sz="2000" b="1" spc="-5" dirty="0">
                <a:latin typeface="Calibri"/>
                <a:cs typeface="Calibri"/>
              </a:rPr>
              <a:t>job </a:t>
            </a:r>
            <a:r>
              <a:rPr sz="2000" b="1" spc="-10" dirty="0">
                <a:latin typeface="Calibri"/>
                <a:cs typeface="Calibri"/>
              </a:rPr>
              <a:t>evaluation </a:t>
            </a:r>
            <a:r>
              <a:rPr sz="2000" b="1" spc="-15" dirty="0">
                <a:latin typeface="Calibri"/>
                <a:cs typeface="Calibri"/>
              </a:rPr>
              <a:t>committee </a:t>
            </a:r>
            <a:r>
              <a:rPr sz="2000" b="1" dirty="0">
                <a:latin typeface="Calibri"/>
                <a:cs typeface="Calibri"/>
              </a:rPr>
              <a:t>is </a:t>
            </a:r>
            <a:r>
              <a:rPr sz="2000" b="1" spc="-10" dirty="0">
                <a:latin typeface="Calibri"/>
                <a:cs typeface="Calibri"/>
              </a:rPr>
              <a:t>required </a:t>
            </a:r>
            <a:r>
              <a:rPr sz="2000" dirty="0">
                <a:latin typeface="Calibri"/>
                <a:cs typeface="Calibri"/>
              </a:rPr>
              <a:t>and the </a:t>
            </a:r>
            <a:r>
              <a:rPr sz="2000" spc="-5" dirty="0">
                <a:latin typeface="Calibri"/>
                <a:cs typeface="Calibri"/>
              </a:rPr>
              <a:t>time </a:t>
            </a:r>
            <a:r>
              <a:rPr sz="2000" spc="-10" dirty="0">
                <a:latin typeface="Calibri"/>
                <a:cs typeface="Calibri"/>
              </a:rPr>
              <a:t>spent </a:t>
            </a:r>
            <a:r>
              <a:rPr sz="2000" dirty="0">
                <a:latin typeface="Calibri"/>
                <a:cs typeface="Calibri"/>
              </a:rPr>
              <a:t>on each  </a:t>
            </a:r>
            <a:r>
              <a:rPr sz="2000" spc="-10" dirty="0">
                <a:latin typeface="Calibri"/>
                <a:cs typeface="Calibri"/>
              </a:rPr>
              <a:t>evaluation </a:t>
            </a:r>
            <a:r>
              <a:rPr sz="2000" spc="-5" dirty="0">
                <a:latin typeface="Calibri"/>
                <a:cs typeface="Calibri"/>
              </a:rPr>
              <a:t>is </a:t>
            </a:r>
            <a:r>
              <a:rPr sz="2000" b="1" spc="-5" dirty="0">
                <a:latin typeface="Calibri"/>
                <a:cs typeface="Calibri"/>
              </a:rPr>
              <a:t>considerably </a:t>
            </a:r>
            <a:r>
              <a:rPr sz="2000" b="1" dirty="0">
                <a:latin typeface="Calibri"/>
                <a:cs typeface="Calibri"/>
              </a:rPr>
              <a:t>less than </a:t>
            </a:r>
            <a:r>
              <a:rPr sz="2000" b="1" spc="-5" dirty="0">
                <a:latin typeface="Calibri"/>
                <a:cs typeface="Calibri"/>
              </a:rPr>
              <a:t>traditional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methods.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6903" y="320040"/>
            <a:ext cx="6867144" cy="1258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3083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JE </a:t>
            </a:r>
            <a:r>
              <a:rPr sz="4400" spc="-15" dirty="0"/>
              <a:t>MANAGER/DT</a:t>
            </a:r>
            <a:r>
              <a:rPr sz="4400" spc="-45" dirty="0"/>
              <a:t> </a:t>
            </a:r>
            <a:r>
              <a:rPr sz="4400" spc="-65" dirty="0"/>
              <a:t>FACTORS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047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952" y="1504188"/>
            <a:ext cx="8395716" cy="5087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495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4953000"/>
          </a:xfrm>
          <a:custGeom>
            <a:avLst/>
            <a:gdLst/>
            <a:ahLst/>
            <a:cxnLst/>
            <a:rect l="l" t="t" r="r" b="b"/>
            <a:pathLst>
              <a:path w="8229600" h="4953000">
                <a:moveTo>
                  <a:pt x="0" y="4953000"/>
                </a:moveTo>
                <a:lnTo>
                  <a:pt x="8229600" y="4953000"/>
                </a:lnTo>
                <a:lnTo>
                  <a:pt x="8229600" y="0"/>
                </a:lnTo>
                <a:lnTo>
                  <a:pt x="0" y="0"/>
                </a:lnTo>
                <a:lnTo>
                  <a:pt x="0" y="49530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69465"/>
            <a:ext cx="8073390" cy="4846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ts val="1945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spc="-15" dirty="0">
                <a:latin typeface="Calibri"/>
                <a:cs typeface="Calibri"/>
              </a:rPr>
              <a:t>Hay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Group’s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Decision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Tree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powerful,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reliable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user-friendly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web-based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tool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ts val="1945"/>
              </a:lnSpc>
            </a:pPr>
            <a:r>
              <a:rPr sz="1800" spc="-5" dirty="0">
                <a:latin typeface="Calibri"/>
                <a:cs typeface="Calibri"/>
              </a:rPr>
              <a:t>that simplifies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overall </a:t>
            </a:r>
            <a:r>
              <a:rPr sz="1800" dirty="0">
                <a:latin typeface="Calibri"/>
                <a:cs typeface="Calibri"/>
              </a:rPr>
              <a:t>JE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process.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80000"/>
              </a:lnSpc>
              <a:buFont typeface="Arial"/>
              <a:buChar char="•"/>
              <a:tabLst>
                <a:tab pos="356235" algn="l"/>
              </a:tabLst>
            </a:pPr>
            <a:r>
              <a:rPr sz="1800" spc="-5" dirty="0">
                <a:latin typeface="Calibri"/>
                <a:cs typeface="Calibri"/>
              </a:rPr>
              <a:t>The Decision </a:t>
            </a:r>
            <a:r>
              <a:rPr sz="1800" spc="-35" dirty="0">
                <a:latin typeface="Calibri"/>
                <a:cs typeface="Calibri"/>
              </a:rPr>
              <a:t>Tree </a:t>
            </a:r>
            <a:r>
              <a:rPr sz="1800" spc="-20" dirty="0">
                <a:latin typeface="Calibri"/>
                <a:cs typeface="Calibri"/>
              </a:rPr>
              <a:t>system </a:t>
            </a:r>
            <a:r>
              <a:rPr sz="1800" spc="-5" dirty="0">
                <a:latin typeface="Calibri"/>
                <a:cs typeface="Calibri"/>
              </a:rPr>
              <a:t>helps </a:t>
            </a:r>
            <a:r>
              <a:rPr sz="1800" spc="-15" dirty="0">
                <a:latin typeface="Calibri"/>
                <a:cs typeface="Calibri"/>
              </a:rPr>
              <a:t>organizations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build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database </a:t>
            </a:r>
            <a:r>
              <a:rPr sz="1800" spc="-5" dirty="0">
                <a:latin typeface="Calibri"/>
                <a:cs typeface="Calibri"/>
              </a:rPr>
              <a:t>of job </a:t>
            </a:r>
            <a:r>
              <a:rPr sz="1800" spc="-10" dirty="0">
                <a:latin typeface="Calibri"/>
                <a:cs typeface="Calibri"/>
              </a:rPr>
              <a:t>profiles,  evaluate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5" dirty="0">
                <a:latin typeface="Calibri"/>
                <a:cs typeface="Calibri"/>
              </a:rPr>
              <a:t>validate </a:t>
            </a:r>
            <a:r>
              <a:rPr sz="1800" spc="-5" dirty="0">
                <a:latin typeface="Calibri"/>
                <a:cs typeface="Calibri"/>
              </a:rPr>
              <a:t>jobs (online checks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balances), maintain, share, export 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archive information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produce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wide-range of value-add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reports.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JE </a:t>
            </a:r>
            <a:r>
              <a:rPr sz="1800" spc="-5" dirty="0">
                <a:latin typeface="Calibri"/>
                <a:cs typeface="Calibri"/>
              </a:rPr>
              <a:t>Manager measures </a:t>
            </a:r>
            <a:r>
              <a:rPr sz="1800" b="1" dirty="0">
                <a:latin typeface="Calibri"/>
                <a:cs typeface="Calibri"/>
              </a:rPr>
              <a:t>six </a:t>
            </a:r>
            <a:r>
              <a:rPr sz="1800" b="1" spc="-10" dirty="0">
                <a:latin typeface="Calibri"/>
                <a:cs typeface="Calibri"/>
              </a:rPr>
              <a:t>factors </a:t>
            </a:r>
            <a:r>
              <a:rPr sz="1800" dirty="0">
                <a:latin typeface="Calibri"/>
                <a:cs typeface="Calibri"/>
              </a:rPr>
              <a:t>each </a:t>
            </a:r>
            <a:r>
              <a:rPr sz="1800" spc="-5" dirty="0">
                <a:latin typeface="Calibri"/>
                <a:cs typeface="Calibri"/>
              </a:rPr>
              <a:t>on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bi-dimensional basis (X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Y):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sz="1500" b="1" i="1" spc="-15" dirty="0">
                <a:latin typeface="Calibri"/>
                <a:cs typeface="Calibri"/>
              </a:rPr>
              <a:t>Factor </a:t>
            </a:r>
            <a:r>
              <a:rPr sz="1500" b="1" i="1" spc="-5" dirty="0">
                <a:latin typeface="Calibri"/>
                <a:cs typeface="Calibri"/>
              </a:rPr>
              <a:t>1:</a:t>
            </a:r>
            <a:r>
              <a:rPr sz="1500" b="1" i="1" spc="5" dirty="0">
                <a:latin typeface="Calibri"/>
                <a:cs typeface="Calibri"/>
              </a:rPr>
              <a:t> </a:t>
            </a:r>
            <a:r>
              <a:rPr sz="1500" b="1" i="1" spc="-10" dirty="0">
                <a:latin typeface="Calibri"/>
                <a:cs typeface="Calibri"/>
              </a:rPr>
              <a:t>Judgment</a:t>
            </a:r>
            <a:endParaRPr sz="15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Wingdings"/>
              <a:buChar char=""/>
            </a:pPr>
            <a:endParaRPr sz="155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756920" algn="l"/>
              </a:tabLst>
            </a:pPr>
            <a:r>
              <a:rPr sz="1500" b="1" i="1" spc="-15" dirty="0">
                <a:latin typeface="Calibri"/>
                <a:cs typeface="Calibri"/>
              </a:rPr>
              <a:t>Factor </a:t>
            </a:r>
            <a:r>
              <a:rPr sz="1500" b="1" i="1" spc="-5" dirty="0">
                <a:latin typeface="Calibri"/>
                <a:cs typeface="Calibri"/>
              </a:rPr>
              <a:t>2: Planning </a:t>
            </a:r>
            <a:r>
              <a:rPr sz="1500" b="1" i="1" dirty="0">
                <a:latin typeface="Calibri"/>
                <a:cs typeface="Calibri"/>
              </a:rPr>
              <a:t>and</a:t>
            </a:r>
            <a:r>
              <a:rPr sz="1500" b="1" i="1" spc="-35" dirty="0">
                <a:latin typeface="Calibri"/>
                <a:cs typeface="Calibri"/>
              </a:rPr>
              <a:t> </a:t>
            </a:r>
            <a:r>
              <a:rPr sz="1500" b="1" i="1" spc="-5" dirty="0">
                <a:latin typeface="Calibri"/>
                <a:cs typeface="Calibri"/>
              </a:rPr>
              <a:t>leadership</a:t>
            </a:r>
            <a:endParaRPr sz="15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Wingdings"/>
              <a:buChar char=""/>
            </a:pPr>
            <a:endParaRPr sz="155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sz="1500" b="1" i="1" spc="-10" dirty="0">
                <a:latin typeface="Calibri"/>
                <a:cs typeface="Calibri"/>
              </a:rPr>
              <a:t>Factor </a:t>
            </a:r>
            <a:r>
              <a:rPr sz="1500" b="1" i="1" spc="-5" dirty="0">
                <a:latin typeface="Calibri"/>
                <a:cs typeface="Calibri"/>
              </a:rPr>
              <a:t>3:</a:t>
            </a:r>
            <a:r>
              <a:rPr sz="1500" b="1" i="1" dirty="0">
                <a:latin typeface="Calibri"/>
                <a:cs typeface="Calibri"/>
              </a:rPr>
              <a:t> </a:t>
            </a:r>
            <a:r>
              <a:rPr sz="1500" b="1" i="1" spc="-5" dirty="0">
                <a:latin typeface="Calibri"/>
                <a:cs typeface="Calibri"/>
              </a:rPr>
              <a:t>Communication</a:t>
            </a:r>
            <a:endParaRPr sz="15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Wingdings"/>
              <a:buChar char=""/>
            </a:pPr>
            <a:endParaRPr sz="155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sz="1500" b="1" i="1" spc="-15" dirty="0">
                <a:latin typeface="Calibri"/>
                <a:cs typeface="Calibri"/>
              </a:rPr>
              <a:t>Factor </a:t>
            </a:r>
            <a:r>
              <a:rPr sz="1500" b="1" i="1" spc="-5" dirty="0">
                <a:latin typeface="Calibri"/>
                <a:cs typeface="Calibri"/>
              </a:rPr>
              <a:t>4: Job</a:t>
            </a:r>
            <a:r>
              <a:rPr sz="1500" b="1" i="1" dirty="0">
                <a:latin typeface="Calibri"/>
                <a:cs typeface="Calibri"/>
              </a:rPr>
              <a:t> </a:t>
            </a:r>
            <a:r>
              <a:rPr sz="1500" b="1" i="1" spc="-5" dirty="0">
                <a:latin typeface="Calibri"/>
                <a:cs typeface="Calibri"/>
              </a:rPr>
              <a:t>impact</a:t>
            </a:r>
            <a:endParaRPr sz="15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Wingdings"/>
              <a:buChar char=""/>
            </a:pPr>
            <a:endParaRPr sz="155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sz="1500" b="1" i="1" spc="-15" dirty="0">
                <a:latin typeface="Calibri"/>
                <a:cs typeface="Calibri"/>
              </a:rPr>
              <a:t>Factor </a:t>
            </a:r>
            <a:r>
              <a:rPr sz="1500" b="1" i="1" spc="-5" dirty="0">
                <a:latin typeface="Calibri"/>
                <a:cs typeface="Calibri"/>
              </a:rPr>
              <a:t>5: Acquisition </a:t>
            </a:r>
            <a:r>
              <a:rPr sz="1500" b="1" i="1" dirty="0">
                <a:latin typeface="Calibri"/>
                <a:cs typeface="Calibri"/>
              </a:rPr>
              <a:t>and </a:t>
            </a:r>
            <a:r>
              <a:rPr sz="1500" b="1" i="1" spc="-5" dirty="0">
                <a:latin typeface="Calibri"/>
                <a:cs typeface="Calibri"/>
              </a:rPr>
              <a:t>application </a:t>
            </a:r>
            <a:r>
              <a:rPr sz="1500" b="1" i="1" dirty="0">
                <a:latin typeface="Calibri"/>
                <a:cs typeface="Calibri"/>
              </a:rPr>
              <a:t>of</a:t>
            </a:r>
            <a:r>
              <a:rPr sz="1500" b="1" i="1" spc="-80" dirty="0">
                <a:latin typeface="Calibri"/>
                <a:cs typeface="Calibri"/>
              </a:rPr>
              <a:t> </a:t>
            </a:r>
            <a:r>
              <a:rPr sz="1500" b="1" i="1" spc="-5" dirty="0">
                <a:latin typeface="Calibri"/>
                <a:cs typeface="Calibri"/>
              </a:rPr>
              <a:t>knowledge</a:t>
            </a:r>
            <a:endParaRPr sz="15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Wingdings"/>
              <a:buChar char=""/>
            </a:pPr>
            <a:endParaRPr sz="155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sz="1500" b="1" i="1" spc="-10" dirty="0">
                <a:latin typeface="Calibri"/>
                <a:cs typeface="Calibri"/>
              </a:rPr>
              <a:t>Factor </a:t>
            </a:r>
            <a:r>
              <a:rPr sz="1500" b="1" i="1" spc="-5" dirty="0">
                <a:latin typeface="Calibri"/>
                <a:cs typeface="Calibri"/>
              </a:rPr>
              <a:t>6: Skills acquisition </a:t>
            </a:r>
            <a:r>
              <a:rPr sz="1500" b="1" i="1" dirty="0">
                <a:latin typeface="Calibri"/>
                <a:cs typeface="Calibri"/>
              </a:rPr>
              <a:t>and</a:t>
            </a:r>
            <a:r>
              <a:rPr sz="1500" b="1" i="1" spc="-45" dirty="0">
                <a:latin typeface="Calibri"/>
                <a:cs typeface="Calibri"/>
              </a:rPr>
              <a:t> </a:t>
            </a:r>
            <a:r>
              <a:rPr sz="1500" b="1" i="1" spc="-5" dirty="0">
                <a:latin typeface="Calibri"/>
                <a:cs typeface="Calibri"/>
              </a:rPr>
              <a:t>practice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3855" y="320040"/>
            <a:ext cx="6873240" cy="1258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3083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JE </a:t>
            </a:r>
            <a:r>
              <a:rPr sz="4400" spc="-15" dirty="0"/>
              <a:t>MANAGER/DT</a:t>
            </a:r>
            <a:r>
              <a:rPr sz="4400" spc="-45" dirty="0"/>
              <a:t> </a:t>
            </a:r>
            <a:r>
              <a:rPr sz="4400" spc="-15" dirty="0"/>
              <a:t>PROCESS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199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0811" y="1525524"/>
            <a:ext cx="8349996" cy="4614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510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5105400"/>
          </a:xfrm>
          <a:custGeom>
            <a:avLst/>
            <a:gdLst/>
            <a:ahLst/>
            <a:cxnLst/>
            <a:rect l="l" t="t" r="r" b="b"/>
            <a:pathLst>
              <a:path w="8229600" h="5105400">
                <a:moveTo>
                  <a:pt x="0" y="5105400"/>
                </a:moveTo>
                <a:lnTo>
                  <a:pt x="8229600" y="5105400"/>
                </a:lnTo>
                <a:lnTo>
                  <a:pt x="8229600" y="0"/>
                </a:lnTo>
                <a:lnTo>
                  <a:pt x="0" y="0"/>
                </a:lnTo>
                <a:lnTo>
                  <a:pt x="0" y="51054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80134"/>
            <a:ext cx="8074659" cy="4401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ts val="162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500" spc="-10" dirty="0">
                <a:latin typeface="Calibri"/>
                <a:cs typeface="Calibri"/>
              </a:rPr>
              <a:t>Evaluation </a:t>
            </a:r>
            <a:r>
              <a:rPr sz="1500" dirty="0">
                <a:latin typeface="Calibri"/>
                <a:cs typeface="Calibri"/>
              </a:rPr>
              <a:t>is </a:t>
            </a:r>
            <a:r>
              <a:rPr sz="1500" spc="-5" dirty="0">
                <a:latin typeface="Calibri"/>
                <a:cs typeface="Calibri"/>
              </a:rPr>
              <a:t>done by </a:t>
            </a:r>
            <a:r>
              <a:rPr sz="1500" dirty="0">
                <a:latin typeface="Calibri"/>
                <a:cs typeface="Calibri"/>
              </a:rPr>
              <a:t>a </a:t>
            </a:r>
            <a:r>
              <a:rPr sz="1500" b="1" spc="-5" dirty="0">
                <a:latin typeface="Calibri"/>
                <a:cs typeface="Calibri"/>
              </a:rPr>
              <a:t>trained </a:t>
            </a:r>
            <a:r>
              <a:rPr sz="1500" b="1" spc="-15" dirty="0">
                <a:latin typeface="Calibri"/>
                <a:cs typeface="Calibri"/>
              </a:rPr>
              <a:t>evaluator </a:t>
            </a:r>
            <a:r>
              <a:rPr sz="1500" b="1" spc="-5" dirty="0">
                <a:latin typeface="Calibri"/>
                <a:cs typeface="Calibri"/>
              </a:rPr>
              <a:t>on </a:t>
            </a:r>
            <a:r>
              <a:rPr sz="1500" b="1" dirty="0">
                <a:latin typeface="Calibri"/>
                <a:cs typeface="Calibri"/>
              </a:rPr>
              <a:t>a </a:t>
            </a:r>
            <a:r>
              <a:rPr sz="1500" b="1" spc="-5" dirty="0">
                <a:latin typeface="Calibri"/>
                <a:cs typeface="Calibri"/>
              </a:rPr>
              <a:t>question </a:t>
            </a:r>
            <a:r>
              <a:rPr sz="1500" b="1" dirty="0">
                <a:latin typeface="Calibri"/>
                <a:cs typeface="Calibri"/>
              </a:rPr>
              <a:t>and </a:t>
            </a:r>
            <a:r>
              <a:rPr sz="1500" b="1" spc="-5" dirty="0">
                <a:latin typeface="Calibri"/>
                <a:cs typeface="Calibri"/>
              </a:rPr>
              <a:t>answer </a:t>
            </a:r>
            <a:r>
              <a:rPr sz="1500" b="1" dirty="0">
                <a:latin typeface="Calibri"/>
                <a:cs typeface="Calibri"/>
              </a:rPr>
              <a:t>basis </a:t>
            </a:r>
            <a:r>
              <a:rPr sz="1500" b="1" spc="-10" dirty="0">
                <a:latin typeface="Calibri"/>
                <a:cs typeface="Calibri"/>
              </a:rPr>
              <a:t>prompted by</a:t>
            </a:r>
            <a:r>
              <a:rPr sz="1500" b="1" spc="5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the</a:t>
            </a:r>
            <a:endParaRPr sz="1500">
              <a:latin typeface="Calibri"/>
              <a:cs typeface="Calibri"/>
            </a:endParaRPr>
          </a:p>
          <a:p>
            <a:pPr marL="355600">
              <a:lnSpc>
                <a:spcPts val="1620"/>
              </a:lnSpc>
            </a:pPr>
            <a:r>
              <a:rPr sz="1500" b="1" spc="-15" dirty="0">
                <a:latin typeface="Calibri"/>
                <a:cs typeface="Calibri"/>
              </a:rPr>
              <a:t>program</a:t>
            </a:r>
            <a:r>
              <a:rPr sz="1500" spc="-15" dirty="0">
                <a:latin typeface="Calibri"/>
                <a:cs typeface="Calibri"/>
              </a:rPr>
              <a:t>.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5" dirty="0">
                <a:latin typeface="Calibri"/>
                <a:cs typeface="Calibri"/>
              </a:rPr>
              <a:t>attendance </a:t>
            </a:r>
            <a:r>
              <a:rPr sz="1500" spc="-10" dirty="0">
                <a:latin typeface="Calibri"/>
                <a:cs typeface="Calibri"/>
              </a:rPr>
              <a:t>at </a:t>
            </a:r>
            <a:r>
              <a:rPr sz="1500" dirty="0">
                <a:latin typeface="Calibri"/>
                <a:cs typeface="Calibri"/>
              </a:rPr>
              <a:t>the </a:t>
            </a:r>
            <a:r>
              <a:rPr sz="1500" spc="-10" dirty="0">
                <a:latin typeface="Calibri"/>
                <a:cs typeface="Calibri"/>
              </a:rPr>
              <a:t>evaluation are </a:t>
            </a:r>
            <a:r>
              <a:rPr sz="1500" dirty="0">
                <a:latin typeface="Calibri"/>
                <a:cs typeface="Calibri"/>
              </a:rPr>
              <a:t>the </a:t>
            </a:r>
            <a:r>
              <a:rPr sz="1500" spc="-10" dirty="0">
                <a:latin typeface="Calibri"/>
                <a:cs typeface="Calibri"/>
              </a:rPr>
              <a:t>following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role-players: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285" algn="l"/>
                <a:tab pos="756920" algn="l"/>
              </a:tabLst>
            </a:pPr>
            <a:r>
              <a:rPr sz="1300" i="1" spc="-5" dirty="0">
                <a:latin typeface="Calibri"/>
                <a:cs typeface="Calibri"/>
              </a:rPr>
              <a:t>The incumbent</a:t>
            </a:r>
            <a:r>
              <a:rPr sz="1300" i="1" spc="-20" dirty="0">
                <a:latin typeface="Calibri"/>
                <a:cs typeface="Calibri"/>
              </a:rPr>
              <a:t> </a:t>
            </a:r>
            <a:r>
              <a:rPr sz="1300" i="1" spc="-5" dirty="0">
                <a:latin typeface="Calibri"/>
                <a:cs typeface="Calibri"/>
              </a:rPr>
              <a:t>;</a:t>
            </a:r>
            <a:endParaRPr sz="13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285" algn="l"/>
                <a:tab pos="756920" algn="l"/>
              </a:tabLst>
            </a:pPr>
            <a:r>
              <a:rPr sz="1300" i="1" spc="-5" dirty="0">
                <a:latin typeface="Calibri"/>
                <a:cs typeface="Calibri"/>
              </a:rPr>
              <a:t>The incumbents line manager</a:t>
            </a:r>
            <a:r>
              <a:rPr sz="1300" i="1" spc="-25" dirty="0">
                <a:latin typeface="Calibri"/>
                <a:cs typeface="Calibri"/>
              </a:rPr>
              <a:t> </a:t>
            </a:r>
            <a:r>
              <a:rPr sz="1300" i="1" spc="-5" dirty="0">
                <a:latin typeface="Calibri"/>
                <a:cs typeface="Calibri"/>
              </a:rPr>
              <a:t>;</a:t>
            </a:r>
            <a:endParaRPr sz="13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285" algn="l"/>
                <a:tab pos="756920" algn="l"/>
              </a:tabLst>
            </a:pPr>
            <a:r>
              <a:rPr sz="1300" i="1" spc="-5" dirty="0">
                <a:latin typeface="Calibri"/>
                <a:cs typeface="Calibri"/>
              </a:rPr>
              <a:t>The evaluator ;</a:t>
            </a:r>
            <a:r>
              <a:rPr sz="1300" i="1" spc="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and</a:t>
            </a:r>
            <a:endParaRPr sz="13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285" algn="l"/>
                <a:tab pos="756920" algn="l"/>
              </a:tabLst>
            </a:pPr>
            <a:r>
              <a:rPr sz="1300" i="1" spc="-5" dirty="0">
                <a:latin typeface="Calibri"/>
                <a:cs typeface="Calibri"/>
              </a:rPr>
              <a:t>The incumbents representative (e.g. </a:t>
            </a:r>
            <a:r>
              <a:rPr sz="1300" i="1" spc="-10" dirty="0">
                <a:latin typeface="Calibri"/>
                <a:cs typeface="Calibri"/>
              </a:rPr>
              <a:t>from </a:t>
            </a:r>
            <a:r>
              <a:rPr sz="1300" i="1" spc="-5" dirty="0">
                <a:latin typeface="Calibri"/>
                <a:cs typeface="Calibri"/>
              </a:rPr>
              <a:t>a union), if so requested </a:t>
            </a:r>
            <a:r>
              <a:rPr sz="1300" i="1" spc="-10" dirty="0">
                <a:latin typeface="Calibri"/>
                <a:cs typeface="Calibri"/>
              </a:rPr>
              <a:t>by </a:t>
            </a:r>
            <a:r>
              <a:rPr sz="1300" i="1" spc="-5" dirty="0">
                <a:latin typeface="Calibri"/>
                <a:cs typeface="Calibri"/>
              </a:rPr>
              <a:t>the</a:t>
            </a:r>
            <a:r>
              <a:rPr sz="1300" i="1" spc="70" dirty="0">
                <a:latin typeface="Calibri"/>
                <a:cs typeface="Calibri"/>
              </a:rPr>
              <a:t> </a:t>
            </a:r>
            <a:r>
              <a:rPr sz="1300" i="1" spc="-5" dirty="0">
                <a:latin typeface="Calibri"/>
                <a:cs typeface="Calibri"/>
              </a:rPr>
              <a:t>incumbent.</a:t>
            </a:r>
            <a:endParaRPr sz="13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Wingdings"/>
              <a:buChar char=""/>
            </a:pPr>
            <a:endParaRPr sz="185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ts val="1440"/>
              </a:lnSpc>
              <a:buFont typeface="Arial"/>
              <a:buChar char="•"/>
              <a:tabLst>
                <a:tab pos="356235" algn="l"/>
              </a:tabLst>
            </a:pPr>
            <a:r>
              <a:rPr sz="1500" spc="-5" dirty="0">
                <a:latin typeface="Calibri"/>
                <a:cs typeface="Calibri"/>
              </a:rPr>
              <a:t>After </a:t>
            </a:r>
            <a:r>
              <a:rPr sz="1500" dirty="0">
                <a:latin typeface="Calibri"/>
                <a:cs typeface="Calibri"/>
              </a:rPr>
              <a:t>the </a:t>
            </a:r>
            <a:r>
              <a:rPr sz="1500" spc="-10" dirty="0">
                <a:latin typeface="Calibri"/>
                <a:cs typeface="Calibri"/>
              </a:rPr>
              <a:t>evaluation, </a:t>
            </a:r>
            <a:r>
              <a:rPr sz="1500" dirty="0">
                <a:latin typeface="Calibri"/>
                <a:cs typeface="Calibri"/>
              </a:rPr>
              <a:t>the </a:t>
            </a:r>
            <a:r>
              <a:rPr sz="1500" b="1" spc="-10" dirty="0">
                <a:latin typeface="Calibri"/>
                <a:cs typeface="Calibri"/>
              </a:rPr>
              <a:t>results </a:t>
            </a:r>
            <a:r>
              <a:rPr sz="1500" b="1" spc="-5" dirty="0">
                <a:latin typeface="Calibri"/>
                <a:cs typeface="Calibri"/>
              </a:rPr>
              <a:t>are </a:t>
            </a:r>
            <a:r>
              <a:rPr sz="1500" b="1" spc="-10" dirty="0">
                <a:latin typeface="Calibri"/>
                <a:cs typeface="Calibri"/>
              </a:rPr>
              <a:t>sent, </a:t>
            </a:r>
            <a:r>
              <a:rPr sz="1500" b="1" spc="-5" dirty="0">
                <a:latin typeface="Calibri"/>
                <a:cs typeface="Calibri"/>
              </a:rPr>
              <a:t>without </a:t>
            </a:r>
            <a:r>
              <a:rPr sz="1500" b="1" spc="-10" dirty="0">
                <a:latin typeface="Calibri"/>
                <a:cs typeface="Calibri"/>
              </a:rPr>
              <a:t>alteration, to </a:t>
            </a:r>
            <a:r>
              <a:rPr sz="1500" b="1" spc="-5" dirty="0">
                <a:latin typeface="Calibri"/>
                <a:cs typeface="Calibri"/>
              </a:rPr>
              <a:t>be </a:t>
            </a:r>
            <a:r>
              <a:rPr sz="1500" b="1" spc="-10" dirty="0">
                <a:latin typeface="Calibri"/>
                <a:cs typeface="Calibri"/>
              </a:rPr>
              <a:t>audited by </a:t>
            </a:r>
            <a:r>
              <a:rPr sz="1500" b="1" dirty="0">
                <a:latin typeface="Calibri"/>
                <a:cs typeface="Calibri"/>
              </a:rPr>
              <a:t>an </a:t>
            </a:r>
            <a:r>
              <a:rPr sz="1500" b="1" spc="-5" dirty="0">
                <a:latin typeface="Calibri"/>
                <a:cs typeface="Calibri"/>
              </a:rPr>
              <a:t>audit committee</a:t>
            </a:r>
            <a:r>
              <a:rPr sz="1500" spc="-5" dirty="0">
                <a:latin typeface="Calibri"/>
                <a:cs typeface="Calibri"/>
              </a:rPr>
              <a:t>.  The purpose </a:t>
            </a:r>
            <a:r>
              <a:rPr sz="1500" dirty="0">
                <a:latin typeface="Calibri"/>
                <a:cs typeface="Calibri"/>
              </a:rPr>
              <a:t>of the audit is </a:t>
            </a:r>
            <a:r>
              <a:rPr sz="1500" spc="-10" dirty="0">
                <a:latin typeface="Calibri"/>
                <a:cs typeface="Calibri"/>
              </a:rPr>
              <a:t>to </a:t>
            </a:r>
            <a:r>
              <a:rPr sz="1500" b="1" spc="-15" dirty="0">
                <a:latin typeface="Calibri"/>
                <a:cs typeface="Calibri"/>
              </a:rPr>
              <a:t>validate </a:t>
            </a:r>
            <a:r>
              <a:rPr sz="1500" dirty="0">
                <a:latin typeface="Calibri"/>
                <a:cs typeface="Calibri"/>
              </a:rPr>
              <a:t>the </a:t>
            </a:r>
            <a:r>
              <a:rPr sz="1500" spc="-10" dirty="0">
                <a:latin typeface="Calibri"/>
                <a:cs typeface="Calibri"/>
              </a:rPr>
              <a:t>evaluation </a:t>
            </a:r>
            <a:r>
              <a:rPr sz="1500" spc="-5" dirty="0">
                <a:latin typeface="Calibri"/>
                <a:cs typeface="Calibri"/>
              </a:rPr>
              <a:t>result and </a:t>
            </a:r>
            <a:r>
              <a:rPr sz="1500" spc="-15" dirty="0">
                <a:latin typeface="Calibri"/>
                <a:cs typeface="Calibri"/>
              </a:rPr>
              <a:t>to </a:t>
            </a:r>
            <a:r>
              <a:rPr sz="1500" b="1" spc="-10" dirty="0">
                <a:latin typeface="Calibri"/>
                <a:cs typeface="Calibri"/>
              </a:rPr>
              <a:t>ensure internal </a:t>
            </a:r>
            <a:r>
              <a:rPr sz="1500" b="1" spc="-5" dirty="0">
                <a:latin typeface="Calibri"/>
                <a:cs typeface="Calibri"/>
              </a:rPr>
              <a:t>equity </a:t>
            </a:r>
            <a:r>
              <a:rPr sz="1500" dirty="0">
                <a:latin typeface="Calibri"/>
                <a:cs typeface="Calibri"/>
              </a:rPr>
              <a:t>of </a:t>
            </a:r>
            <a:r>
              <a:rPr sz="1500" spc="-5" dirty="0">
                <a:latin typeface="Calibri"/>
                <a:cs typeface="Calibri"/>
              </a:rPr>
              <a:t>jobs  within </a:t>
            </a:r>
            <a:r>
              <a:rPr sz="1500" dirty="0">
                <a:latin typeface="Calibri"/>
                <a:cs typeface="Calibri"/>
              </a:rPr>
              <a:t>the </a:t>
            </a:r>
            <a:r>
              <a:rPr sz="1500" spc="-10" dirty="0">
                <a:latin typeface="Calibri"/>
                <a:cs typeface="Calibri"/>
              </a:rPr>
              <a:t>organization.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355600" marR="7620" indent="-343535" algn="just">
              <a:lnSpc>
                <a:spcPct val="80000"/>
              </a:lnSpc>
              <a:buFont typeface="Arial"/>
              <a:buChar char="•"/>
              <a:tabLst>
                <a:tab pos="356235" algn="l"/>
              </a:tabLst>
            </a:pPr>
            <a:r>
              <a:rPr sz="1500" spc="-5" dirty="0">
                <a:latin typeface="Calibri"/>
                <a:cs typeface="Calibri"/>
              </a:rPr>
              <a:t>The audit </a:t>
            </a:r>
            <a:r>
              <a:rPr sz="1500" spc="-10" dirty="0">
                <a:latin typeface="Calibri"/>
                <a:cs typeface="Calibri"/>
              </a:rPr>
              <a:t>committee </a:t>
            </a:r>
            <a:r>
              <a:rPr sz="1500" dirty="0">
                <a:latin typeface="Calibri"/>
                <a:cs typeface="Calibri"/>
              </a:rPr>
              <a:t>is </a:t>
            </a:r>
            <a:r>
              <a:rPr sz="1500" b="1" spc="-10" dirty="0">
                <a:latin typeface="Calibri"/>
                <a:cs typeface="Calibri"/>
              </a:rPr>
              <a:t>empowered to </a:t>
            </a:r>
            <a:r>
              <a:rPr sz="1500" b="1" spc="-5" dirty="0">
                <a:latin typeface="Calibri"/>
                <a:cs typeface="Calibri"/>
              </a:rPr>
              <a:t>increase or decrease the </a:t>
            </a:r>
            <a:r>
              <a:rPr sz="1500" b="1" spc="-10" dirty="0">
                <a:latin typeface="Calibri"/>
                <a:cs typeface="Calibri"/>
              </a:rPr>
              <a:t>evaluation scores</a:t>
            </a:r>
            <a:r>
              <a:rPr sz="1500" spc="-10" dirty="0">
                <a:latin typeface="Calibri"/>
                <a:cs typeface="Calibri"/>
              </a:rPr>
              <a:t>, </a:t>
            </a:r>
            <a:r>
              <a:rPr sz="1500" dirty="0">
                <a:latin typeface="Calibri"/>
                <a:cs typeface="Calibri"/>
              </a:rPr>
              <a:t>based on </a:t>
            </a:r>
            <a:r>
              <a:rPr sz="1500" spc="-5" dirty="0">
                <a:latin typeface="Calibri"/>
                <a:cs typeface="Calibri"/>
              </a:rPr>
              <a:t>sound  reason,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5" dirty="0">
                <a:latin typeface="Calibri"/>
                <a:cs typeface="Calibri"/>
              </a:rPr>
              <a:t>terms </a:t>
            </a:r>
            <a:r>
              <a:rPr sz="1500" dirty="0">
                <a:latin typeface="Calibri"/>
                <a:cs typeface="Calibri"/>
              </a:rPr>
              <a:t>of the </a:t>
            </a:r>
            <a:r>
              <a:rPr sz="1500" spc="-10" dirty="0">
                <a:latin typeface="Calibri"/>
                <a:cs typeface="Calibri"/>
              </a:rPr>
              <a:t>aforementioned </a:t>
            </a:r>
            <a:r>
              <a:rPr sz="1500" spc="-5" dirty="0">
                <a:latin typeface="Calibri"/>
                <a:cs typeface="Calibri"/>
              </a:rPr>
              <a:t>objectives </a:t>
            </a:r>
            <a:r>
              <a:rPr sz="1500" dirty="0">
                <a:latin typeface="Calibri"/>
                <a:cs typeface="Calibri"/>
              </a:rPr>
              <a:t>of </a:t>
            </a:r>
            <a:r>
              <a:rPr sz="1500" b="1" spc="-5" dirty="0">
                <a:latin typeface="Calibri"/>
                <a:cs typeface="Calibri"/>
              </a:rPr>
              <a:t>validity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equity</a:t>
            </a:r>
            <a:r>
              <a:rPr sz="1500" spc="-5" dirty="0"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500" spc="-5" dirty="0">
                <a:latin typeface="Calibri"/>
                <a:cs typeface="Calibri"/>
              </a:rPr>
              <a:t>The </a:t>
            </a:r>
            <a:r>
              <a:rPr sz="1500" b="1" dirty="0">
                <a:latin typeface="Calibri"/>
                <a:cs typeface="Calibri"/>
              </a:rPr>
              <a:t>audit </a:t>
            </a:r>
            <a:r>
              <a:rPr sz="1500" b="1" spc="-10" dirty="0">
                <a:latin typeface="Calibri"/>
                <a:cs typeface="Calibri"/>
              </a:rPr>
              <a:t>committee </a:t>
            </a:r>
            <a:r>
              <a:rPr sz="1500" dirty="0">
                <a:latin typeface="Calibri"/>
                <a:cs typeface="Calibri"/>
              </a:rPr>
              <a:t>is </a:t>
            </a:r>
            <a:r>
              <a:rPr sz="1500" spc="-5" dirty="0">
                <a:latin typeface="Calibri"/>
                <a:cs typeface="Calibri"/>
              </a:rPr>
              <a:t>composed of </a:t>
            </a:r>
            <a:r>
              <a:rPr sz="1500" dirty="0">
                <a:latin typeface="Calibri"/>
                <a:cs typeface="Calibri"/>
              </a:rPr>
              <a:t>the </a:t>
            </a:r>
            <a:r>
              <a:rPr sz="1500" spc="-10" dirty="0">
                <a:latin typeface="Calibri"/>
                <a:cs typeface="Calibri"/>
              </a:rPr>
              <a:t>following </a:t>
            </a:r>
            <a:r>
              <a:rPr sz="1500" spc="-15" dirty="0">
                <a:latin typeface="Calibri"/>
                <a:cs typeface="Calibri"/>
              </a:rPr>
              <a:t>four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members: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756285" algn="l"/>
                <a:tab pos="756920" algn="l"/>
              </a:tabLst>
            </a:pPr>
            <a:r>
              <a:rPr sz="1300" i="1" spc="-5" dirty="0">
                <a:latin typeface="Calibri"/>
                <a:cs typeface="Calibri"/>
              </a:rPr>
              <a:t>A Chairman, </a:t>
            </a:r>
            <a:r>
              <a:rPr sz="1300" i="1" spc="-10" dirty="0">
                <a:latin typeface="Calibri"/>
                <a:cs typeface="Calibri"/>
              </a:rPr>
              <a:t>from </a:t>
            </a:r>
            <a:r>
              <a:rPr sz="1300" i="1" spc="-5" dirty="0">
                <a:latin typeface="Calibri"/>
                <a:cs typeface="Calibri"/>
              </a:rPr>
              <a:t>the </a:t>
            </a:r>
            <a:r>
              <a:rPr sz="1300" i="1" spc="-10" dirty="0">
                <a:latin typeface="Calibri"/>
                <a:cs typeface="Calibri"/>
              </a:rPr>
              <a:t>Human Resources</a:t>
            </a:r>
            <a:r>
              <a:rPr sz="1300" i="1" spc="25" dirty="0">
                <a:latin typeface="Calibri"/>
                <a:cs typeface="Calibri"/>
              </a:rPr>
              <a:t> </a:t>
            </a:r>
            <a:r>
              <a:rPr sz="1300" i="1" spc="-5" dirty="0">
                <a:latin typeface="Calibri"/>
                <a:cs typeface="Calibri"/>
              </a:rPr>
              <a:t>Department;</a:t>
            </a:r>
            <a:endParaRPr sz="13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285" algn="l"/>
                <a:tab pos="756920" algn="l"/>
              </a:tabLst>
            </a:pPr>
            <a:r>
              <a:rPr sz="1300" i="1" spc="-5" dirty="0">
                <a:latin typeface="Calibri"/>
                <a:cs typeface="Calibri"/>
              </a:rPr>
              <a:t>A </a:t>
            </a:r>
            <a:r>
              <a:rPr sz="1300" i="1" spc="-10" dirty="0">
                <a:latin typeface="Calibri"/>
                <a:cs typeface="Calibri"/>
              </a:rPr>
              <a:t>Human Resources </a:t>
            </a:r>
            <a:r>
              <a:rPr sz="1300" i="1" spc="-5" dirty="0">
                <a:latin typeface="Calibri"/>
                <a:cs typeface="Calibri"/>
              </a:rPr>
              <a:t>evaluation</a:t>
            </a:r>
            <a:r>
              <a:rPr sz="1300" i="1" spc="15" dirty="0">
                <a:latin typeface="Calibri"/>
                <a:cs typeface="Calibri"/>
              </a:rPr>
              <a:t> </a:t>
            </a:r>
            <a:r>
              <a:rPr sz="1300" i="1" spc="-10" dirty="0">
                <a:latin typeface="Calibri"/>
                <a:cs typeface="Calibri"/>
              </a:rPr>
              <a:t>officer;</a:t>
            </a:r>
            <a:endParaRPr sz="13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285" algn="l"/>
                <a:tab pos="756920" algn="l"/>
              </a:tabLst>
            </a:pPr>
            <a:r>
              <a:rPr sz="1300" i="1" spc="-5" dirty="0">
                <a:latin typeface="Calibri"/>
                <a:cs typeface="Calibri"/>
              </a:rPr>
              <a:t>A representative </a:t>
            </a:r>
            <a:r>
              <a:rPr sz="1300" i="1" spc="-10" dirty="0">
                <a:latin typeface="Calibri"/>
                <a:cs typeface="Calibri"/>
              </a:rPr>
              <a:t>from </a:t>
            </a:r>
            <a:r>
              <a:rPr sz="1300" i="1" spc="-5" dirty="0">
                <a:latin typeface="Calibri"/>
                <a:cs typeface="Calibri"/>
              </a:rPr>
              <a:t>the department whose </a:t>
            </a:r>
            <a:r>
              <a:rPr sz="1300" i="1" spc="-10" dirty="0">
                <a:latin typeface="Calibri"/>
                <a:cs typeface="Calibri"/>
              </a:rPr>
              <a:t>post </a:t>
            </a:r>
            <a:r>
              <a:rPr sz="1300" i="1" spc="-5" dirty="0">
                <a:latin typeface="Calibri"/>
                <a:cs typeface="Calibri"/>
              </a:rPr>
              <a:t>is </a:t>
            </a:r>
            <a:r>
              <a:rPr sz="1300" i="1" dirty="0">
                <a:latin typeface="Calibri"/>
                <a:cs typeface="Calibri"/>
              </a:rPr>
              <a:t>being </a:t>
            </a:r>
            <a:r>
              <a:rPr sz="1300" i="1" spc="-5" dirty="0">
                <a:latin typeface="Calibri"/>
                <a:cs typeface="Calibri"/>
              </a:rPr>
              <a:t>audited;</a:t>
            </a:r>
            <a:r>
              <a:rPr sz="1300" i="1" spc="4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and</a:t>
            </a:r>
            <a:endParaRPr sz="13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285" algn="l"/>
                <a:tab pos="756920" algn="l"/>
              </a:tabLst>
            </a:pPr>
            <a:r>
              <a:rPr sz="1300" i="1" spc="-5" dirty="0">
                <a:latin typeface="Calibri"/>
                <a:cs typeface="Calibri"/>
              </a:rPr>
              <a:t>A representative </a:t>
            </a:r>
            <a:r>
              <a:rPr sz="1300" i="1" spc="-10" dirty="0">
                <a:latin typeface="Calibri"/>
                <a:cs typeface="Calibri"/>
              </a:rPr>
              <a:t>from </a:t>
            </a:r>
            <a:r>
              <a:rPr sz="1300" i="1" spc="-5" dirty="0">
                <a:latin typeface="Calibri"/>
                <a:cs typeface="Calibri"/>
              </a:rPr>
              <a:t>one other department (but not </a:t>
            </a:r>
            <a:r>
              <a:rPr sz="1300" i="1" spc="-10" dirty="0">
                <a:latin typeface="Calibri"/>
                <a:cs typeface="Calibri"/>
              </a:rPr>
              <a:t>from </a:t>
            </a:r>
            <a:r>
              <a:rPr sz="1300" i="1" spc="-5" dirty="0">
                <a:latin typeface="Calibri"/>
                <a:cs typeface="Calibri"/>
              </a:rPr>
              <a:t>the </a:t>
            </a:r>
            <a:r>
              <a:rPr sz="1300" i="1" spc="-10" dirty="0">
                <a:latin typeface="Calibri"/>
                <a:cs typeface="Calibri"/>
              </a:rPr>
              <a:t>Human Resources</a:t>
            </a:r>
            <a:r>
              <a:rPr sz="1300" i="1" spc="160" dirty="0">
                <a:latin typeface="Calibri"/>
                <a:cs typeface="Calibri"/>
              </a:rPr>
              <a:t> </a:t>
            </a:r>
            <a:r>
              <a:rPr sz="1300" i="1" spc="-5" dirty="0">
                <a:latin typeface="Calibri"/>
                <a:cs typeface="Calibri"/>
              </a:rPr>
              <a:t>Department).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3855" y="320040"/>
            <a:ext cx="6873240" cy="1258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3083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JE </a:t>
            </a:r>
            <a:r>
              <a:rPr sz="4400" spc="-15" dirty="0"/>
              <a:t>MANAGER/DT</a:t>
            </a:r>
            <a:r>
              <a:rPr sz="4400" spc="-45" dirty="0"/>
              <a:t> </a:t>
            </a:r>
            <a:r>
              <a:rPr sz="4400" spc="-15" dirty="0"/>
              <a:t>PROCESS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123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0520" y="1478280"/>
            <a:ext cx="8453628" cy="4722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5029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5029200"/>
          </a:xfrm>
          <a:custGeom>
            <a:avLst/>
            <a:gdLst/>
            <a:ahLst/>
            <a:cxnLst/>
            <a:rect l="l" t="t" r="r" b="b"/>
            <a:pathLst>
              <a:path w="8229600" h="5029200">
                <a:moveTo>
                  <a:pt x="0" y="5029200"/>
                </a:moveTo>
                <a:lnTo>
                  <a:pt x="8229600" y="5029200"/>
                </a:lnTo>
                <a:lnTo>
                  <a:pt x="8229600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ts val="2375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  <a:tab pos="1391920" algn="l"/>
                <a:tab pos="2029460" algn="l"/>
                <a:tab pos="3507740" algn="l"/>
                <a:tab pos="4730115" algn="l"/>
                <a:tab pos="5450840" algn="l"/>
                <a:tab pos="6088380" algn="l"/>
                <a:tab pos="6840855" algn="l"/>
                <a:tab pos="7489190" algn="l"/>
              </a:tabLst>
            </a:pPr>
            <a:r>
              <a:rPr sz="2200" b="0" spc="-10" dirty="0">
                <a:latin typeface="Calibri"/>
                <a:cs typeface="Calibri"/>
              </a:rPr>
              <a:t>Shoul</a:t>
            </a:r>
            <a:r>
              <a:rPr sz="2200" b="0" spc="-5" dirty="0">
                <a:latin typeface="Calibri"/>
                <a:cs typeface="Calibri"/>
              </a:rPr>
              <a:t>d</a:t>
            </a:r>
            <a:r>
              <a:rPr sz="2200" b="0" dirty="0">
                <a:latin typeface="Calibri"/>
                <a:cs typeface="Calibri"/>
              </a:rPr>
              <a:t>	</a:t>
            </a:r>
            <a:r>
              <a:rPr sz="2200" b="0" spc="-5" dirty="0">
                <a:latin typeface="Calibri"/>
                <a:cs typeface="Calibri"/>
              </a:rPr>
              <a:t>the</a:t>
            </a:r>
            <a:r>
              <a:rPr sz="2200" b="0" dirty="0">
                <a:latin typeface="Calibri"/>
                <a:cs typeface="Calibri"/>
              </a:rPr>
              <a:t>	</a:t>
            </a:r>
            <a:r>
              <a:rPr sz="2200" b="0" spc="-5" dirty="0">
                <a:latin typeface="Calibri"/>
                <a:cs typeface="Calibri"/>
              </a:rPr>
              <a:t>in</a:t>
            </a:r>
            <a:r>
              <a:rPr sz="2200" b="0" spc="-15" dirty="0">
                <a:latin typeface="Calibri"/>
                <a:cs typeface="Calibri"/>
              </a:rPr>
              <a:t>c</a:t>
            </a:r>
            <a:r>
              <a:rPr sz="2200" b="0" spc="-10" dirty="0">
                <a:latin typeface="Calibri"/>
                <a:cs typeface="Calibri"/>
              </a:rPr>
              <a:t>umbe</a:t>
            </a:r>
            <a:r>
              <a:rPr sz="2200" b="0" spc="-30" dirty="0">
                <a:latin typeface="Calibri"/>
                <a:cs typeface="Calibri"/>
              </a:rPr>
              <a:t>n</a:t>
            </a:r>
            <a:r>
              <a:rPr sz="2200" b="0" spc="-5" dirty="0">
                <a:latin typeface="Calibri"/>
                <a:cs typeface="Calibri"/>
              </a:rPr>
              <a:t>t</a:t>
            </a:r>
            <a:r>
              <a:rPr sz="2200" b="0" dirty="0">
                <a:latin typeface="Calibri"/>
                <a:cs typeface="Calibri"/>
              </a:rPr>
              <a:t>	</a:t>
            </a:r>
            <a:r>
              <a:rPr sz="2200" b="0" spc="-35" dirty="0">
                <a:latin typeface="Calibri"/>
                <a:cs typeface="Calibri"/>
              </a:rPr>
              <a:t>c</a:t>
            </a:r>
            <a:r>
              <a:rPr sz="2200" b="0" spc="-5" dirty="0">
                <a:latin typeface="Calibri"/>
                <a:cs typeface="Calibri"/>
              </a:rPr>
              <a:t>o</a:t>
            </a:r>
            <a:r>
              <a:rPr sz="2200" b="0" spc="-10" dirty="0">
                <a:latin typeface="Calibri"/>
                <a:cs typeface="Calibri"/>
              </a:rPr>
              <a:t>nside</a:t>
            </a:r>
            <a:r>
              <a:rPr sz="2200" b="0" spc="-5" dirty="0">
                <a:latin typeface="Calibri"/>
                <a:cs typeface="Calibri"/>
              </a:rPr>
              <a:t>r</a:t>
            </a:r>
            <a:r>
              <a:rPr sz="2200" b="0" dirty="0">
                <a:latin typeface="Calibri"/>
                <a:cs typeface="Calibri"/>
              </a:rPr>
              <a:t>	</a:t>
            </a:r>
            <a:r>
              <a:rPr sz="2200" b="0" spc="-5" dirty="0">
                <a:latin typeface="Calibri"/>
                <a:cs typeface="Calibri"/>
              </a:rPr>
              <a:t>th</a:t>
            </a:r>
            <a:r>
              <a:rPr sz="2200" b="0" spc="-30" dirty="0">
                <a:latin typeface="Calibri"/>
                <a:cs typeface="Calibri"/>
              </a:rPr>
              <a:t>a</a:t>
            </a:r>
            <a:r>
              <a:rPr sz="2200" b="0" spc="-5" dirty="0">
                <a:latin typeface="Calibri"/>
                <a:cs typeface="Calibri"/>
              </a:rPr>
              <a:t>t</a:t>
            </a:r>
            <a:r>
              <a:rPr sz="2200" b="0" dirty="0">
                <a:latin typeface="Calibri"/>
                <a:cs typeface="Calibri"/>
              </a:rPr>
              <a:t>	</a:t>
            </a:r>
            <a:r>
              <a:rPr sz="2200" b="0" spc="-5" dirty="0">
                <a:latin typeface="Calibri"/>
                <a:cs typeface="Calibri"/>
              </a:rPr>
              <a:t>t</a:t>
            </a:r>
            <a:r>
              <a:rPr sz="2200" b="0" spc="5" dirty="0">
                <a:latin typeface="Calibri"/>
                <a:cs typeface="Calibri"/>
              </a:rPr>
              <a:t>h</a:t>
            </a:r>
            <a:r>
              <a:rPr sz="2200" b="0" spc="-5" dirty="0">
                <a:latin typeface="Calibri"/>
                <a:cs typeface="Calibri"/>
              </a:rPr>
              <a:t>e</a:t>
            </a:r>
            <a:r>
              <a:rPr sz="2200" b="0" dirty="0">
                <a:latin typeface="Calibri"/>
                <a:cs typeface="Calibri"/>
              </a:rPr>
              <a:t>	p</a:t>
            </a:r>
            <a:r>
              <a:rPr sz="2200" b="0" spc="-5" dirty="0">
                <a:latin typeface="Calibri"/>
                <a:cs typeface="Calibri"/>
              </a:rPr>
              <a:t>o</a:t>
            </a:r>
            <a:r>
              <a:rPr sz="2200" b="0" spc="-25" dirty="0">
                <a:latin typeface="Calibri"/>
                <a:cs typeface="Calibri"/>
              </a:rPr>
              <a:t>s</a:t>
            </a:r>
            <a:r>
              <a:rPr sz="2200" b="0" spc="-5" dirty="0">
                <a:latin typeface="Calibri"/>
                <a:cs typeface="Calibri"/>
              </a:rPr>
              <a:t>t</a:t>
            </a:r>
            <a:r>
              <a:rPr sz="2200" b="0" dirty="0">
                <a:latin typeface="Calibri"/>
                <a:cs typeface="Calibri"/>
              </a:rPr>
              <a:t>	</a:t>
            </a:r>
            <a:r>
              <a:rPr sz="2200" b="0" spc="-10" dirty="0">
                <a:latin typeface="Calibri"/>
                <a:cs typeface="Calibri"/>
              </a:rPr>
              <a:t>ha</a:t>
            </a:r>
            <a:r>
              <a:rPr sz="2200" b="0" spc="-5" dirty="0">
                <a:latin typeface="Calibri"/>
                <a:cs typeface="Calibri"/>
              </a:rPr>
              <a:t>s</a:t>
            </a:r>
            <a:r>
              <a:rPr sz="2200" b="0" dirty="0">
                <a:latin typeface="Calibri"/>
                <a:cs typeface="Calibri"/>
              </a:rPr>
              <a:t>	</a:t>
            </a:r>
            <a:r>
              <a:rPr sz="2200" b="0" spc="-10" dirty="0">
                <a:latin typeface="Calibri"/>
                <a:cs typeface="Calibri"/>
              </a:rPr>
              <a:t>been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15" dirty="0"/>
              <a:t>inappropriately graded</a:t>
            </a:r>
            <a:r>
              <a:rPr sz="2200" b="0" spc="-15" dirty="0">
                <a:latin typeface="Calibri"/>
                <a:cs typeface="Calibri"/>
              </a:rPr>
              <a:t>, he/she may </a:t>
            </a:r>
            <a:r>
              <a:rPr sz="2200" spc="-10" dirty="0"/>
              <a:t>appeal </a:t>
            </a:r>
            <a:r>
              <a:rPr sz="2200" b="0" spc="-10" dirty="0">
                <a:latin typeface="Calibri"/>
                <a:cs typeface="Calibri"/>
              </a:rPr>
              <a:t>against </a:t>
            </a:r>
            <a:r>
              <a:rPr sz="2200" b="0" spc="-5" dirty="0">
                <a:latin typeface="Calibri"/>
                <a:cs typeface="Calibri"/>
              </a:rPr>
              <a:t>the</a:t>
            </a:r>
            <a:r>
              <a:rPr sz="2200" b="0" spc="210" dirty="0">
                <a:latin typeface="Calibri"/>
                <a:cs typeface="Calibri"/>
              </a:rPr>
              <a:t> </a:t>
            </a:r>
            <a:r>
              <a:rPr sz="2200" b="0" spc="-10" dirty="0">
                <a:latin typeface="Calibri"/>
                <a:cs typeface="Calibri"/>
              </a:rPr>
              <a:t>evaluation.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0" spc="-5" dirty="0">
                <a:latin typeface="Calibri"/>
                <a:cs typeface="Calibri"/>
              </a:rPr>
              <a:t>An </a:t>
            </a:r>
            <a:r>
              <a:rPr sz="2200" spc="-10" dirty="0"/>
              <a:t>appeal </a:t>
            </a:r>
            <a:r>
              <a:rPr sz="2200" spc="-15" dirty="0"/>
              <a:t>committee </a:t>
            </a:r>
            <a:r>
              <a:rPr sz="2200" b="0" spc="-5" dirty="0">
                <a:latin typeface="Calibri"/>
                <a:cs typeface="Calibri"/>
              </a:rPr>
              <a:t>will be </a:t>
            </a:r>
            <a:r>
              <a:rPr sz="2200" b="0" spc="-10" dirty="0">
                <a:latin typeface="Calibri"/>
                <a:cs typeface="Calibri"/>
              </a:rPr>
              <a:t>constituted </a:t>
            </a:r>
            <a:r>
              <a:rPr sz="2200" b="0" spc="-20" dirty="0">
                <a:latin typeface="Calibri"/>
                <a:cs typeface="Calibri"/>
              </a:rPr>
              <a:t>to </a:t>
            </a:r>
            <a:r>
              <a:rPr sz="2200" b="0" spc="-10" dirty="0">
                <a:latin typeface="Calibri"/>
                <a:cs typeface="Calibri"/>
              </a:rPr>
              <a:t>consider </a:t>
            </a:r>
            <a:r>
              <a:rPr sz="2200" b="0" spc="-5" dirty="0">
                <a:latin typeface="Calibri"/>
                <a:cs typeface="Calibri"/>
              </a:rPr>
              <a:t>the</a:t>
            </a:r>
            <a:r>
              <a:rPr sz="2200" b="0" spc="180" dirty="0">
                <a:latin typeface="Calibri"/>
                <a:cs typeface="Calibri"/>
              </a:rPr>
              <a:t> </a:t>
            </a:r>
            <a:r>
              <a:rPr sz="2200" b="0" spc="-5" dirty="0">
                <a:latin typeface="Calibri"/>
                <a:cs typeface="Calibri"/>
              </a:rPr>
              <a:t>appeal.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3535">
              <a:lnSpc>
                <a:spcPts val="2375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0" spc="-5" dirty="0">
                <a:latin typeface="Calibri"/>
                <a:cs typeface="Calibri"/>
              </a:rPr>
              <a:t>The appeal </a:t>
            </a:r>
            <a:r>
              <a:rPr sz="2200" b="0" spc="-10" dirty="0">
                <a:latin typeface="Calibri"/>
                <a:cs typeface="Calibri"/>
              </a:rPr>
              <a:t>committee </a:t>
            </a:r>
            <a:r>
              <a:rPr sz="2200" spc="-15" dirty="0"/>
              <a:t>may </a:t>
            </a:r>
            <a:r>
              <a:rPr sz="2200" spc="-5" dirty="0"/>
              <a:t>not </a:t>
            </a:r>
            <a:r>
              <a:rPr sz="2200" dirty="0"/>
              <a:t>be </a:t>
            </a:r>
            <a:r>
              <a:rPr sz="2200" spc="-10" dirty="0"/>
              <a:t>composed </a:t>
            </a:r>
            <a:r>
              <a:rPr sz="2200" dirty="0"/>
              <a:t>of </a:t>
            </a:r>
            <a:r>
              <a:rPr sz="2200" spc="-10" dirty="0"/>
              <a:t>members</a:t>
            </a:r>
            <a:r>
              <a:rPr sz="2200" spc="60" dirty="0"/>
              <a:t> </a:t>
            </a:r>
            <a:r>
              <a:rPr sz="2200" spc="-10" dirty="0"/>
              <a:t>who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10" dirty="0"/>
              <a:t>audited the </a:t>
            </a:r>
            <a:r>
              <a:rPr sz="2200" spc="-15" dirty="0"/>
              <a:t>post</a:t>
            </a:r>
            <a:r>
              <a:rPr sz="2200" spc="60" dirty="0"/>
              <a:t> </a:t>
            </a:r>
            <a:r>
              <a:rPr sz="2200" spc="-20" dirty="0"/>
              <a:t>originally.</a:t>
            </a:r>
            <a:endParaRPr sz="2200"/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00">
              <a:latin typeface="Times New Roman"/>
              <a:cs typeface="Times New Roman"/>
            </a:endParaRPr>
          </a:p>
          <a:p>
            <a:pPr marL="355600" marR="5080" indent="-343535">
              <a:lnSpc>
                <a:spcPts val="211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0" spc="-10" dirty="0">
                <a:latin typeface="Calibri"/>
                <a:cs typeface="Calibri"/>
              </a:rPr>
              <a:t>The </a:t>
            </a:r>
            <a:r>
              <a:rPr sz="2200" b="0" spc="-5" dirty="0">
                <a:latin typeface="Calibri"/>
                <a:cs typeface="Calibri"/>
              </a:rPr>
              <a:t>appeal </a:t>
            </a:r>
            <a:r>
              <a:rPr sz="2200" b="0" spc="-10" dirty="0">
                <a:latin typeface="Calibri"/>
                <a:cs typeface="Calibri"/>
              </a:rPr>
              <a:t>committee, after hearing </a:t>
            </a:r>
            <a:r>
              <a:rPr sz="2200" b="0" spc="-5" dirty="0">
                <a:latin typeface="Calibri"/>
                <a:cs typeface="Calibri"/>
              </a:rPr>
              <a:t>the appeal, </a:t>
            </a:r>
            <a:r>
              <a:rPr sz="2200" b="0" spc="-15" dirty="0">
                <a:latin typeface="Calibri"/>
                <a:cs typeface="Calibri"/>
              </a:rPr>
              <a:t>may </a:t>
            </a:r>
            <a:r>
              <a:rPr sz="2200" b="0" spc="-10" dirty="0">
                <a:latin typeface="Calibri"/>
                <a:cs typeface="Calibri"/>
              </a:rPr>
              <a:t>recommend  </a:t>
            </a:r>
            <a:r>
              <a:rPr sz="2200" b="0" spc="-5" dirty="0">
                <a:latin typeface="Calibri"/>
                <a:cs typeface="Calibri"/>
              </a:rPr>
              <a:t>the</a:t>
            </a:r>
            <a:r>
              <a:rPr sz="2200" b="0" spc="5" dirty="0">
                <a:latin typeface="Calibri"/>
                <a:cs typeface="Calibri"/>
              </a:rPr>
              <a:t> </a:t>
            </a:r>
            <a:r>
              <a:rPr sz="2200" b="0" spc="-10" dirty="0">
                <a:latin typeface="Calibri"/>
                <a:cs typeface="Calibri"/>
              </a:rPr>
              <a:t>following: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sz="2000" i="1" dirty="0">
                <a:latin typeface="Calibri"/>
                <a:cs typeface="Calibri"/>
              </a:rPr>
              <a:t>No change </a:t>
            </a:r>
            <a:r>
              <a:rPr sz="2000" i="1" spc="-15" dirty="0">
                <a:latin typeface="Calibri"/>
                <a:cs typeface="Calibri"/>
              </a:rPr>
              <a:t>to </a:t>
            </a:r>
            <a:r>
              <a:rPr sz="2000" i="1" dirty="0">
                <a:latin typeface="Calibri"/>
                <a:cs typeface="Calibri"/>
              </a:rPr>
              <a:t>the </a:t>
            </a:r>
            <a:r>
              <a:rPr sz="2000" i="1" spc="-10" dirty="0">
                <a:latin typeface="Calibri"/>
                <a:cs typeface="Calibri"/>
              </a:rPr>
              <a:t>grade(status </a:t>
            </a:r>
            <a:r>
              <a:rPr sz="2000" i="1" dirty="0">
                <a:latin typeface="Calibri"/>
                <a:cs typeface="Calibri"/>
              </a:rPr>
              <a:t>quo)</a:t>
            </a:r>
            <a:r>
              <a:rPr sz="2000" i="1" spc="-9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;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sz="2000" i="1" spc="-10" dirty="0">
                <a:latin typeface="Calibri"/>
                <a:cs typeface="Calibri"/>
              </a:rPr>
              <a:t>Re-evaluate </a:t>
            </a:r>
            <a:r>
              <a:rPr sz="2000" i="1" dirty="0">
                <a:latin typeface="Calibri"/>
                <a:cs typeface="Calibri"/>
              </a:rPr>
              <a:t>the </a:t>
            </a:r>
            <a:r>
              <a:rPr sz="2000" i="1" spc="-5" dirty="0">
                <a:latin typeface="Calibri"/>
                <a:cs typeface="Calibri"/>
              </a:rPr>
              <a:t>job </a:t>
            </a:r>
            <a:r>
              <a:rPr sz="2000" i="1" dirty="0">
                <a:latin typeface="Calibri"/>
                <a:cs typeface="Calibri"/>
              </a:rPr>
              <a:t>;</a:t>
            </a:r>
            <a:r>
              <a:rPr sz="2000" i="1" spc="-6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sz="2000" i="1" spc="-10" dirty="0">
                <a:latin typeface="Calibri"/>
                <a:cs typeface="Calibri"/>
              </a:rPr>
              <a:t>Revise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grade.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0160" y="320040"/>
            <a:ext cx="6582156" cy="1258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3083" rIns="0" bIns="0" rtlCol="0">
            <a:spAutoFit/>
          </a:bodyPr>
          <a:lstStyle/>
          <a:p>
            <a:pPr marL="1202055">
              <a:lnSpc>
                <a:spcPct val="100000"/>
              </a:lnSpc>
              <a:spcBef>
                <a:spcPts val="105"/>
              </a:spcBef>
            </a:pPr>
            <a:r>
              <a:rPr sz="4400" spc="-45" dirty="0"/>
              <a:t>T.A.S.K. </a:t>
            </a:r>
            <a:r>
              <a:rPr sz="4400" spc="-5" dirty="0"/>
              <a:t>JOB</a:t>
            </a:r>
            <a:r>
              <a:rPr sz="4400" spc="25" dirty="0"/>
              <a:t> </a:t>
            </a:r>
            <a:r>
              <a:rPr sz="4400" spc="-85" dirty="0"/>
              <a:t>EVALUATION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123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8891" y="1502663"/>
            <a:ext cx="8601456" cy="4547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5029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5029200"/>
          </a:xfrm>
          <a:custGeom>
            <a:avLst/>
            <a:gdLst/>
            <a:ahLst/>
            <a:cxnLst/>
            <a:rect l="l" t="t" r="r" b="b"/>
            <a:pathLst>
              <a:path w="8229600" h="5029200">
                <a:moveTo>
                  <a:pt x="0" y="5029200"/>
                </a:moveTo>
                <a:lnTo>
                  <a:pt x="8229600" y="5029200"/>
                </a:lnTo>
                <a:lnTo>
                  <a:pt x="8229600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607261"/>
            <a:ext cx="8072755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  <a:tab pos="1586865" algn="l"/>
                <a:tab pos="3771265" algn="l"/>
                <a:tab pos="4312285" algn="l"/>
                <a:tab pos="5356225" algn="l"/>
                <a:tab pos="6185535" algn="l"/>
              </a:tabLst>
            </a:pPr>
            <a:r>
              <a:rPr sz="3200" b="1" spc="-175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u</a:t>
            </a:r>
            <a:r>
              <a:rPr sz="3200" b="1" spc="-15" dirty="0">
                <a:latin typeface="Calibri"/>
                <a:cs typeface="Calibri"/>
              </a:rPr>
              <a:t>n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d	Asse</a:t>
            </a:r>
            <a:r>
              <a:rPr sz="3200" b="1" spc="-15" dirty="0">
                <a:latin typeface="Calibri"/>
                <a:cs typeface="Calibri"/>
              </a:rPr>
              <a:t>s</a:t>
            </a:r>
            <a:r>
              <a:rPr sz="3200" b="1" dirty="0">
                <a:latin typeface="Calibri"/>
                <a:cs typeface="Calibri"/>
              </a:rPr>
              <a:t>sm</a:t>
            </a:r>
            <a:r>
              <a:rPr sz="3200" b="1" spc="-20" dirty="0">
                <a:latin typeface="Calibri"/>
                <a:cs typeface="Calibri"/>
              </a:rPr>
              <a:t>e</a:t>
            </a:r>
            <a:r>
              <a:rPr sz="3200" b="1" spc="-30" dirty="0">
                <a:latin typeface="Calibri"/>
                <a:cs typeface="Calibri"/>
              </a:rPr>
              <a:t>n</a:t>
            </a:r>
            <a:r>
              <a:rPr sz="3200" b="1" dirty="0">
                <a:latin typeface="Calibri"/>
                <a:cs typeface="Calibri"/>
              </a:rPr>
              <a:t>t	of	Skil</a:t>
            </a:r>
            <a:r>
              <a:rPr sz="3200" b="1" spc="-10" dirty="0">
                <a:latin typeface="Calibri"/>
                <a:cs typeface="Calibri"/>
              </a:rPr>
              <a:t>l</a:t>
            </a:r>
            <a:r>
              <a:rPr sz="3200" b="1" dirty="0">
                <a:latin typeface="Calibri"/>
                <a:cs typeface="Calibri"/>
              </a:rPr>
              <a:t>s	a</a:t>
            </a:r>
            <a:r>
              <a:rPr sz="3200" b="1" spc="-15" dirty="0">
                <a:latin typeface="Calibri"/>
                <a:cs typeface="Calibri"/>
              </a:rPr>
              <a:t>n</a:t>
            </a:r>
            <a:r>
              <a:rPr sz="3200" b="1" dirty="0">
                <a:latin typeface="Calibri"/>
                <a:cs typeface="Calibri"/>
              </a:rPr>
              <a:t>d	</a:t>
            </a:r>
            <a:r>
              <a:rPr sz="3200" b="1" spc="-40" dirty="0">
                <a:latin typeface="Calibri"/>
                <a:cs typeface="Calibri"/>
              </a:rPr>
              <a:t>K</a:t>
            </a:r>
            <a:r>
              <a:rPr sz="3200" b="1" dirty="0">
                <a:latin typeface="Calibri"/>
                <a:cs typeface="Calibri"/>
              </a:rPr>
              <a:t>n</a:t>
            </a:r>
            <a:r>
              <a:rPr sz="3200" b="1" spc="-15" dirty="0">
                <a:latin typeface="Calibri"/>
                <a:cs typeface="Calibri"/>
              </a:rPr>
              <a:t>o</a:t>
            </a:r>
            <a:r>
              <a:rPr sz="3200" b="1" spc="-5" dirty="0">
                <a:latin typeface="Calibri"/>
                <a:cs typeface="Calibri"/>
              </a:rPr>
              <a:t>wled</a:t>
            </a:r>
            <a:r>
              <a:rPr sz="3200" b="1" spc="-40" dirty="0">
                <a:latin typeface="Calibri"/>
                <a:cs typeface="Calibri"/>
              </a:rPr>
              <a:t>g</a:t>
            </a:r>
            <a:r>
              <a:rPr sz="3200" b="1" dirty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3200" spc="-30" dirty="0">
                <a:latin typeface="Calibri"/>
                <a:cs typeface="Calibri"/>
              </a:rPr>
              <a:t>(T.A.S.K.)</a:t>
            </a:r>
            <a:endParaRPr sz="3200">
              <a:latin typeface="Calibri"/>
              <a:cs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16890" y="3317557"/>
          <a:ext cx="8112125" cy="958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0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0476">
                <a:tc>
                  <a:txBody>
                    <a:bodyPr/>
                    <a:lstStyle/>
                    <a:p>
                      <a:pPr marL="342900" marR="109220" indent="-342900" algn="r">
                        <a:lnSpc>
                          <a:spcPts val="3540"/>
                        </a:lnSpc>
                        <a:buFont typeface="Arial"/>
                        <a:buChar char="•"/>
                        <a:tabLst>
                          <a:tab pos="342900" algn="l"/>
                          <a:tab pos="343535" algn="l"/>
                          <a:tab pos="911225" algn="l"/>
                        </a:tabLst>
                      </a:pPr>
                      <a:r>
                        <a:rPr sz="3200" dirty="0">
                          <a:latin typeface="Calibri"/>
                          <a:cs typeface="Calibri"/>
                        </a:rPr>
                        <a:t>A	</a:t>
                      </a:r>
                      <a:r>
                        <a:rPr sz="3200" spc="-7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32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3200" spc="-45" dirty="0">
                          <a:latin typeface="Calibri"/>
                          <a:cs typeface="Calibri"/>
                        </a:rPr>
                        <a:t>tt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3200" spc="-6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son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ts val="3540"/>
                        </a:lnSpc>
                      </a:pPr>
                      <a:r>
                        <a:rPr sz="3200" dirty="0">
                          <a:latin typeface="Calibri"/>
                          <a:cs typeface="Calibri"/>
                        </a:rPr>
                        <a:t>plan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ts val="3540"/>
                        </a:lnSpc>
                        <a:tabLst>
                          <a:tab pos="2110740" algn="l"/>
                        </a:tabLst>
                      </a:pPr>
                      <a:r>
                        <a:rPr sz="3200" spc="-15" dirty="0">
                          <a:latin typeface="Calibri"/>
                          <a:cs typeface="Calibri"/>
                        </a:rPr>
                        <a:t>derivative,	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the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3540"/>
                        </a:lnSpc>
                      </a:pPr>
                      <a:r>
                        <a:rPr sz="3200" spc="-3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3200" spc="1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3200" spc="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3200" spc="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K.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294">
                <a:tc>
                  <a:txBody>
                    <a:bodyPr/>
                    <a:lstStyle/>
                    <a:p>
                      <a:pPr marR="154305" algn="r">
                        <a:lnSpc>
                          <a:spcPts val="3360"/>
                        </a:lnSpc>
                        <a:tabLst>
                          <a:tab pos="1424305" algn="l"/>
                        </a:tabLst>
                      </a:pPr>
                      <a:r>
                        <a:rPr sz="3200" spc="-6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3200" spc="-2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3200" spc="-45" dirty="0">
                          <a:latin typeface="Calibri"/>
                          <a:cs typeface="Calibri"/>
                        </a:rPr>
                        <a:t>st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em	th</a:t>
                      </a:r>
                      <a:r>
                        <a:rPr sz="3200" spc="-3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t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ts val="3360"/>
                        </a:lnSpc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uses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ts val="3360"/>
                        </a:lnSpc>
                        <a:tabLst>
                          <a:tab pos="473709" algn="l"/>
                          <a:tab pos="1645285" algn="l"/>
                        </a:tabLst>
                      </a:pPr>
                      <a:r>
                        <a:rPr sz="3200" dirty="0">
                          <a:latin typeface="Calibri"/>
                          <a:cs typeface="Calibri"/>
                        </a:rPr>
                        <a:t>a	</a:t>
                      </a:r>
                      <a:r>
                        <a:rPr sz="3200" b="1" spc="-5" dirty="0">
                          <a:latin typeface="Calibri"/>
                          <a:cs typeface="Calibri"/>
                        </a:rPr>
                        <a:t>point	</a:t>
                      </a:r>
                      <a:r>
                        <a:rPr sz="3200" b="1" spc="-25" dirty="0">
                          <a:latin typeface="Calibri"/>
                          <a:cs typeface="Calibri"/>
                        </a:rPr>
                        <a:t>system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3360"/>
                        </a:lnSpc>
                        <a:tabLst>
                          <a:tab pos="1013460" algn="l"/>
                        </a:tabLst>
                      </a:pPr>
                      <a:r>
                        <a:rPr sz="3200" dirty="0">
                          <a:latin typeface="Calibri"/>
                          <a:cs typeface="Calibri"/>
                        </a:rPr>
                        <a:t>with	a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879144" y="4241672"/>
            <a:ext cx="773049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alibri"/>
                <a:cs typeface="Calibri"/>
              </a:rPr>
              <a:t>number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25" dirty="0">
                <a:latin typeface="Calibri"/>
                <a:cs typeface="Calibri"/>
              </a:rPr>
              <a:t>factors </a:t>
            </a: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b="1" dirty="0">
                <a:latin typeface="Calibri"/>
                <a:cs typeface="Calibri"/>
              </a:rPr>
              <a:t>sub </a:t>
            </a:r>
            <a:r>
              <a:rPr sz="3200" b="1" spc="-15" dirty="0">
                <a:latin typeface="Calibri"/>
                <a:cs typeface="Calibri"/>
              </a:rPr>
              <a:t>grading </a:t>
            </a:r>
            <a:r>
              <a:rPr sz="3200" dirty="0">
                <a:latin typeface="Calibri"/>
                <a:cs typeface="Calibri"/>
              </a:rPr>
              <a:t>(</a:t>
            </a:r>
            <a:r>
              <a:rPr sz="3200" b="1" dirty="0">
                <a:latin typeface="Calibri"/>
                <a:cs typeface="Calibri"/>
              </a:rPr>
              <a:t>skill </a:t>
            </a:r>
            <a:r>
              <a:rPr sz="3200" b="1" spc="-10" dirty="0">
                <a:latin typeface="Calibri"/>
                <a:cs typeface="Calibri"/>
              </a:rPr>
              <a:t>level,  knowledge, </a:t>
            </a:r>
            <a:r>
              <a:rPr sz="3200" b="1" spc="-30" dirty="0">
                <a:latin typeface="Calibri"/>
                <a:cs typeface="Calibri"/>
              </a:rPr>
              <a:t>complexity, </a:t>
            </a:r>
            <a:r>
              <a:rPr sz="3200" b="1" spc="-10" dirty="0">
                <a:latin typeface="Calibri"/>
                <a:cs typeface="Calibri"/>
              </a:rPr>
              <a:t>influence, </a:t>
            </a:r>
            <a:r>
              <a:rPr sz="3200" b="1" spc="-15" dirty="0">
                <a:latin typeface="Calibri"/>
                <a:cs typeface="Calibri"/>
              </a:rPr>
              <a:t>pressure 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address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problem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b="1" dirty="0">
                <a:latin typeface="Calibri"/>
                <a:cs typeface="Calibri"/>
              </a:rPr>
              <a:t>sub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grading.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320040"/>
            <a:ext cx="8781288" cy="1258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5693" y="461899"/>
            <a:ext cx="80568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0" dirty="0"/>
              <a:t>T.A.S.K. </a:t>
            </a:r>
            <a:r>
              <a:rPr sz="4400" spc="-5" dirty="0"/>
              <a:t>JOB </a:t>
            </a:r>
            <a:r>
              <a:rPr sz="4400" spc="-85" dirty="0"/>
              <a:t>EVALUATION</a:t>
            </a:r>
            <a:r>
              <a:rPr sz="4400" spc="5" dirty="0"/>
              <a:t> </a:t>
            </a:r>
            <a:r>
              <a:rPr sz="4400" spc="-15" dirty="0"/>
              <a:t>PROCESS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047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0520" y="1478280"/>
            <a:ext cx="8453628" cy="52349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495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4953000"/>
          </a:xfrm>
          <a:custGeom>
            <a:avLst/>
            <a:gdLst/>
            <a:ahLst/>
            <a:cxnLst/>
            <a:rect l="l" t="t" r="r" b="b"/>
            <a:pathLst>
              <a:path w="8229600" h="4953000">
                <a:moveTo>
                  <a:pt x="0" y="4953000"/>
                </a:moveTo>
                <a:lnTo>
                  <a:pt x="8229600" y="4953000"/>
                </a:lnTo>
                <a:lnTo>
                  <a:pt x="8229600" y="0"/>
                </a:lnTo>
                <a:lnTo>
                  <a:pt x="0" y="0"/>
                </a:lnTo>
                <a:lnTo>
                  <a:pt x="0" y="49530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55749"/>
            <a:ext cx="8073390" cy="494093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5080" indent="-343535" algn="just">
              <a:lnSpc>
                <a:spcPct val="80100"/>
              </a:lnSpc>
              <a:spcBef>
                <a:spcPts val="620"/>
              </a:spcBef>
              <a:buFont typeface="Arial"/>
              <a:buChar char="•"/>
              <a:tabLst>
                <a:tab pos="356235" algn="l"/>
              </a:tabLst>
            </a:pP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30" dirty="0">
                <a:latin typeface="Calibri"/>
                <a:cs typeface="Calibri"/>
              </a:rPr>
              <a:t>T.A.S.K. </a:t>
            </a:r>
            <a:r>
              <a:rPr sz="2200" dirty="0">
                <a:latin typeface="Calibri"/>
                <a:cs typeface="Calibri"/>
              </a:rPr>
              <a:t>job </a:t>
            </a:r>
            <a:r>
              <a:rPr sz="2200" spc="-15" dirty="0">
                <a:latin typeface="Calibri"/>
                <a:cs typeface="Calibri"/>
              </a:rPr>
              <a:t>evaluation </a:t>
            </a:r>
            <a:r>
              <a:rPr sz="2200" spc="-20" dirty="0">
                <a:latin typeface="Calibri"/>
                <a:cs typeface="Calibri"/>
              </a:rPr>
              <a:t>system </a:t>
            </a:r>
            <a:r>
              <a:rPr sz="2200" spc="-15" dirty="0">
                <a:latin typeface="Calibri"/>
                <a:cs typeface="Calibri"/>
              </a:rPr>
              <a:t>evaluates </a:t>
            </a:r>
            <a:r>
              <a:rPr sz="2200" spc="-10" dirty="0">
                <a:latin typeface="Calibri"/>
                <a:cs typeface="Calibri"/>
              </a:rPr>
              <a:t>jobs </a:t>
            </a:r>
            <a:r>
              <a:rPr sz="2200" spc="-15" dirty="0">
                <a:latin typeface="Calibri"/>
                <a:cs typeface="Calibri"/>
              </a:rPr>
              <a:t>from </a:t>
            </a:r>
            <a:r>
              <a:rPr sz="2200" b="1" spc="-15" dirty="0">
                <a:latin typeface="Calibri"/>
                <a:cs typeface="Calibri"/>
              </a:rPr>
              <a:t>grade </a:t>
            </a:r>
            <a:r>
              <a:rPr sz="2200" b="1" spc="-5" dirty="0">
                <a:latin typeface="Calibri"/>
                <a:cs typeface="Calibri"/>
              </a:rPr>
              <a:t>1 </a:t>
            </a:r>
            <a:r>
              <a:rPr sz="2200" b="1" spc="-10" dirty="0">
                <a:latin typeface="Calibri"/>
                <a:cs typeface="Calibri"/>
              </a:rPr>
              <a:t>up  </a:t>
            </a:r>
            <a:r>
              <a:rPr sz="2200" b="1" spc="-15" dirty="0">
                <a:latin typeface="Calibri"/>
                <a:cs typeface="Calibri"/>
              </a:rPr>
              <a:t>to grade </a:t>
            </a:r>
            <a:r>
              <a:rPr sz="2200" b="1" spc="-5" dirty="0">
                <a:latin typeface="Calibri"/>
                <a:cs typeface="Calibri"/>
              </a:rPr>
              <a:t>26</a:t>
            </a:r>
            <a:r>
              <a:rPr sz="2200" spc="-5" dirty="0">
                <a:latin typeface="Calibri"/>
                <a:cs typeface="Calibri"/>
              </a:rPr>
              <a:t>, </a:t>
            </a:r>
            <a:r>
              <a:rPr sz="2200" spc="-10" dirty="0">
                <a:latin typeface="Calibri"/>
                <a:cs typeface="Calibri"/>
              </a:rPr>
              <a:t>where </a:t>
            </a:r>
            <a:r>
              <a:rPr sz="2200" spc="-15" dirty="0">
                <a:latin typeface="Calibri"/>
                <a:cs typeface="Calibri"/>
              </a:rPr>
              <a:t>grade </a:t>
            </a:r>
            <a:r>
              <a:rPr sz="2200" spc="-5" dirty="0">
                <a:latin typeface="Calibri"/>
                <a:cs typeface="Calibri"/>
              </a:rPr>
              <a:t>1 will be the </a:t>
            </a:r>
            <a:r>
              <a:rPr sz="2200" b="1" spc="-10" dirty="0">
                <a:latin typeface="Calibri"/>
                <a:cs typeface="Calibri"/>
              </a:rPr>
              <a:t>lowest </a:t>
            </a:r>
            <a:r>
              <a:rPr sz="2200" b="1" spc="-5" dirty="0">
                <a:latin typeface="Calibri"/>
                <a:cs typeface="Calibri"/>
              </a:rPr>
              <a:t>job </a:t>
            </a:r>
            <a:r>
              <a:rPr sz="2200" dirty="0">
                <a:latin typeface="Calibri"/>
                <a:cs typeface="Calibri"/>
              </a:rPr>
              <a:t>and </a:t>
            </a:r>
            <a:r>
              <a:rPr sz="2200" spc="-15" dirty="0">
                <a:latin typeface="Calibri"/>
                <a:cs typeface="Calibri"/>
              </a:rPr>
              <a:t>grade </a:t>
            </a:r>
            <a:r>
              <a:rPr sz="2200" spc="-5" dirty="0">
                <a:latin typeface="Calibri"/>
                <a:cs typeface="Calibri"/>
              </a:rPr>
              <a:t>26 the  </a:t>
            </a:r>
            <a:r>
              <a:rPr sz="2200" b="1" spc="-10" dirty="0">
                <a:latin typeface="Calibri"/>
                <a:cs typeface="Calibri"/>
              </a:rPr>
              <a:t>highest job</a:t>
            </a:r>
            <a:r>
              <a:rPr sz="2200" spc="-1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3535">
              <a:lnSpc>
                <a:spcPts val="2375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30" dirty="0">
                <a:latin typeface="Calibri"/>
                <a:cs typeface="Calibri"/>
              </a:rPr>
              <a:t>T.A.S.K. </a:t>
            </a:r>
            <a:r>
              <a:rPr sz="2200" spc="-20" dirty="0">
                <a:latin typeface="Calibri"/>
                <a:cs typeface="Calibri"/>
              </a:rPr>
              <a:t>system </a:t>
            </a:r>
            <a:r>
              <a:rPr sz="2200" spc="-5" dirty="0">
                <a:latin typeface="Calibri"/>
                <a:cs typeface="Calibri"/>
              </a:rPr>
              <a:t>is based </a:t>
            </a:r>
            <a:r>
              <a:rPr sz="2200" dirty="0">
                <a:latin typeface="Calibri"/>
                <a:cs typeface="Calibri"/>
              </a:rPr>
              <a:t>on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b="1" spc="-5" dirty="0">
                <a:latin typeface="Calibri"/>
                <a:cs typeface="Calibri"/>
              </a:rPr>
              <a:t>skill </a:t>
            </a:r>
            <a:r>
              <a:rPr sz="2200" b="1" spc="-10" dirty="0">
                <a:latin typeface="Calibri"/>
                <a:cs typeface="Calibri"/>
              </a:rPr>
              <a:t>level requirements</a:t>
            </a:r>
            <a:r>
              <a:rPr sz="2200" b="1" spc="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jobs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15" dirty="0">
                <a:latin typeface="Calibri"/>
                <a:cs typeface="Calibri"/>
              </a:rPr>
              <a:t>at </a:t>
            </a:r>
            <a:r>
              <a:rPr sz="2200" spc="-5" dirty="0">
                <a:latin typeface="Calibri"/>
                <a:cs typeface="Calibri"/>
              </a:rPr>
              <a:t>all </a:t>
            </a:r>
            <a:r>
              <a:rPr sz="2200" spc="-10" dirty="0">
                <a:latin typeface="Calibri"/>
                <a:cs typeface="Calibri"/>
              </a:rPr>
              <a:t>levels </a:t>
            </a:r>
            <a:r>
              <a:rPr sz="2200" spc="-5" dirty="0">
                <a:latin typeface="Calibri"/>
                <a:cs typeface="Calibri"/>
              </a:rPr>
              <a:t>and in all functions in an </a:t>
            </a:r>
            <a:r>
              <a:rPr sz="2200" spc="-15" dirty="0">
                <a:latin typeface="Calibri"/>
                <a:cs typeface="Calibri"/>
              </a:rPr>
              <a:t>organization.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80000"/>
              </a:lnSpc>
              <a:buFont typeface="Arial"/>
              <a:buChar char="•"/>
              <a:tabLst>
                <a:tab pos="356235" algn="l"/>
              </a:tabLst>
            </a:pPr>
            <a:r>
              <a:rPr sz="2200" spc="-5" dirty="0">
                <a:latin typeface="Calibri"/>
                <a:cs typeface="Calibri"/>
              </a:rPr>
              <a:t>All </a:t>
            </a:r>
            <a:r>
              <a:rPr sz="2200" spc="-10" dirty="0">
                <a:latin typeface="Calibri"/>
                <a:cs typeface="Calibri"/>
              </a:rPr>
              <a:t>jobs, throughout </a:t>
            </a:r>
            <a:r>
              <a:rPr sz="2200" spc="-5" dirty="0">
                <a:latin typeface="Calibri"/>
                <a:cs typeface="Calibri"/>
              </a:rPr>
              <a:t>an </a:t>
            </a:r>
            <a:r>
              <a:rPr sz="2200" spc="-15" dirty="0">
                <a:latin typeface="Calibri"/>
                <a:cs typeface="Calibri"/>
              </a:rPr>
              <a:t>organization, can </a:t>
            </a:r>
            <a:r>
              <a:rPr sz="2200" dirty="0">
                <a:latin typeface="Calibri"/>
                <a:cs typeface="Calibri"/>
              </a:rPr>
              <a:t>be </a:t>
            </a:r>
            <a:r>
              <a:rPr sz="2200" spc="-5" dirty="0">
                <a:latin typeface="Calibri"/>
                <a:cs typeface="Calibri"/>
              </a:rPr>
              <a:t>classified </a:t>
            </a:r>
            <a:r>
              <a:rPr sz="2200" spc="-20" dirty="0">
                <a:latin typeface="Calibri"/>
                <a:cs typeface="Calibri"/>
              </a:rPr>
              <a:t>into </a:t>
            </a:r>
            <a:r>
              <a:rPr sz="2200" b="1" spc="-5" dirty="0">
                <a:latin typeface="Calibri"/>
                <a:cs typeface="Calibri"/>
              </a:rPr>
              <a:t>skill  </a:t>
            </a:r>
            <a:r>
              <a:rPr sz="2200" b="1" spc="-10" dirty="0">
                <a:latin typeface="Calibri"/>
                <a:cs typeface="Calibri"/>
              </a:rPr>
              <a:t>levels according </a:t>
            </a:r>
            <a:r>
              <a:rPr sz="2200" b="1" spc="-20" dirty="0">
                <a:latin typeface="Calibri"/>
                <a:cs typeface="Calibri"/>
              </a:rPr>
              <a:t>to </a:t>
            </a:r>
            <a:r>
              <a:rPr sz="2200" b="1" spc="-10" dirty="0">
                <a:latin typeface="Calibri"/>
                <a:cs typeface="Calibri"/>
              </a:rPr>
              <a:t>established</a:t>
            </a:r>
            <a:r>
              <a:rPr sz="2200" b="1" spc="9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standards.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5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arrive </a:t>
            </a:r>
            <a:r>
              <a:rPr sz="2200" spc="-15" dirty="0">
                <a:latin typeface="Calibri"/>
                <a:cs typeface="Calibri"/>
              </a:rPr>
              <a:t>at </a:t>
            </a:r>
            <a:r>
              <a:rPr sz="2200" spc="-5" dirty="0">
                <a:latin typeface="Calibri"/>
                <a:cs typeface="Calibri"/>
              </a:rPr>
              <a:t>a job </a:t>
            </a:r>
            <a:r>
              <a:rPr sz="2200" spc="-15" dirty="0">
                <a:latin typeface="Calibri"/>
                <a:cs typeface="Calibri"/>
              </a:rPr>
              <a:t>grade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5" dirty="0">
                <a:latin typeface="Calibri"/>
                <a:cs typeface="Calibri"/>
              </a:rPr>
              <a:t>following </a:t>
            </a:r>
            <a:r>
              <a:rPr sz="2200" b="1" spc="-15" dirty="0">
                <a:latin typeface="Calibri"/>
                <a:cs typeface="Calibri"/>
              </a:rPr>
              <a:t>procedure </a:t>
            </a:r>
            <a:r>
              <a:rPr sz="2200" spc="-10" dirty="0">
                <a:latin typeface="Calibri"/>
                <a:cs typeface="Calibri"/>
              </a:rPr>
              <a:t>must </a:t>
            </a:r>
            <a:r>
              <a:rPr sz="2200" spc="-5" dirty="0">
                <a:latin typeface="Calibri"/>
                <a:cs typeface="Calibri"/>
              </a:rPr>
              <a:t>be</a:t>
            </a:r>
            <a:r>
              <a:rPr sz="2200" spc="-114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follow: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sz="2000" i="1" spc="-5" dirty="0">
                <a:latin typeface="Calibri"/>
                <a:cs typeface="Calibri"/>
              </a:rPr>
              <a:t>Determine </a:t>
            </a:r>
            <a:r>
              <a:rPr sz="2000" i="1" dirty="0">
                <a:latin typeface="Calibri"/>
                <a:cs typeface="Calibri"/>
              </a:rPr>
              <a:t>the </a:t>
            </a:r>
            <a:r>
              <a:rPr sz="2000" i="1" spc="-5" dirty="0">
                <a:latin typeface="Calibri"/>
                <a:cs typeface="Calibri"/>
              </a:rPr>
              <a:t>skill level </a:t>
            </a:r>
            <a:r>
              <a:rPr sz="2000" i="1" dirty="0">
                <a:latin typeface="Calibri"/>
                <a:cs typeface="Calibri"/>
              </a:rPr>
              <a:t>of the</a:t>
            </a:r>
            <a:r>
              <a:rPr sz="2000" i="1" spc="-6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job;</a:t>
            </a:r>
            <a:endParaRPr sz="2000">
              <a:latin typeface="Calibri"/>
              <a:cs typeface="Calibri"/>
            </a:endParaRPr>
          </a:p>
          <a:p>
            <a:pPr marL="756285" marR="5715" lvl="1" indent="-287020">
              <a:lnSpc>
                <a:spcPts val="1920"/>
              </a:lnSpc>
              <a:spcBef>
                <a:spcPts val="464"/>
              </a:spcBef>
              <a:buFont typeface="Wingdings"/>
              <a:buChar char=""/>
              <a:tabLst>
                <a:tab pos="756920" algn="l"/>
              </a:tabLst>
            </a:pPr>
            <a:r>
              <a:rPr sz="2000" i="1" spc="-5" dirty="0">
                <a:latin typeface="Calibri"/>
                <a:cs typeface="Calibri"/>
              </a:rPr>
              <a:t>Determine the </a:t>
            </a:r>
            <a:r>
              <a:rPr sz="2000" i="1" spc="-10" dirty="0">
                <a:latin typeface="Calibri"/>
                <a:cs typeface="Calibri"/>
              </a:rPr>
              <a:t>points </a:t>
            </a:r>
            <a:r>
              <a:rPr sz="2000" i="1" spc="-5" dirty="0">
                <a:latin typeface="Calibri"/>
                <a:cs typeface="Calibri"/>
              </a:rPr>
              <a:t>ranges </a:t>
            </a:r>
            <a:r>
              <a:rPr sz="2000" i="1" spc="-10" dirty="0">
                <a:latin typeface="Calibri"/>
                <a:cs typeface="Calibri"/>
              </a:rPr>
              <a:t>for </a:t>
            </a:r>
            <a:r>
              <a:rPr sz="2000" i="1" spc="-5" dirty="0">
                <a:latin typeface="Calibri"/>
                <a:cs typeface="Calibri"/>
              </a:rPr>
              <a:t>each </a:t>
            </a:r>
            <a:r>
              <a:rPr sz="2000" i="1" dirty="0">
                <a:latin typeface="Calibri"/>
                <a:cs typeface="Calibri"/>
              </a:rPr>
              <a:t>of </a:t>
            </a:r>
            <a:r>
              <a:rPr sz="2000" i="1" spc="-5" dirty="0">
                <a:latin typeface="Calibri"/>
                <a:cs typeface="Calibri"/>
              </a:rPr>
              <a:t>the </a:t>
            </a:r>
            <a:r>
              <a:rPr sz="2000" i="1" spc="-10" dirty="0">
                <a:latin typeface="Calibri"/>
                <a:cs typeface="Calibri"/>
              </a:rPr>
              <a:t>four factors </a:t>
            </a:r>
            <a:r>
              <a:rPr sz="2000" i="1" dirty="0">
                <a:latin typeface="Calibri"/>
                <a:cs typeface="Calibri"/>
              </a:rPr>
              <a:t>- </a:t>
            </a:r>
            <a:r>
              <a:rPr sz="2000" i="1" spc="-20" dirty="0">
                <a:latin typeface="Calibri"/>
                <a:cs typeface="Calibri"/>
              </a:rPr>
              <a:t>Complexity,  </a:t>
            </a:r>
            <a:r>
              <a:rPr sz="2000" i="1" spc="-5" dirty="0">
                <a:latin typeface="Calibri"/>
                <a:cs typeface="Calibri"/>
              </a:rPr>
              <a:t>Knowledge, </a:t>
            </a:r>
            <a:r>
              <a:rPr sz="2000" i="1" dirty="0">
                <a:latin typeface="Calibri"/>
                <a:cs typeface="Calibri"/>
              </a:rPr>
              <a:t>Influence and Pressure;</a:t>
            </a:r>
            <a:r>
              <a:rPr sz="2000" i="1" spc="-1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5"/>
              </a:spcBef>
              <a:buFont typeface="Wingdings"/>
              <a:buChar char=""/>
              <a:tabLst>
                <a:tab pos="756920" algn="l"/>
              </a:tabLst>
            </a:pPr>
            <a:r>
              <a:rPr sz="2000" i="1" spc="-5" dirty="0">
                <a:latin typeface="Calibri"/>
                <a:cs typeface="Calibri"/>
              </a:rPr>
              <a:t>Determine actual points </a:t>
            </a:r>
            <a:r>
              <a:rPr sz="2000" i="1" dirty="0">
                <a:latin typeface="Calibri"/>
                <a:cs typeface="Calibri"/>
              </a:rPr>
              <a:t>per range </a:t>
            </a:r>
            <a:r>
              <a:rPr sz="2000" i="1" spc="-5" dirty="0">
                <a:latin typeface="Calibri"/>
                <a:cs typeface="Calibri"/>
              </a:rPr>
              <a:t>by answering sub </a:t>
            </a:r>
            <a:r>
              <a:rPr sz="2000" i="1" spc="-10" dirty="0">
                <a:latin typeface="Calibri"/>
                <a:cs typeface="Calibri"/>
              </a:rPr>
              <a:t>factor</a:t>
            </a:r>
            <a:r>
              <a:rPr sz="2000" i="1" spc="-13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questions.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2980" y="60960"/>
            <a:ext cx="7290816" cy="1761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83279" marR="867410" indent="-2508885">
              <a:lnSpc>
                <a:spcPct val="100000"/>
              </a:lnSpc>
              <a:spcBef>
                <a:spcPts val="95"/>
              </a:spcBef>
            </a:pPr>
            <a:r>
              <a:rPr sz="4000" spc="-45" dirty="0"/>
              <a:t>T.A.S.K. </a:t>
            </a:r>
            <a:r>
              <a:rPr sz="4000" spc="-10" dirty="0"/>
              <a:t>JOB </a:t>
            </a:r>
            <a:r>
              <a:rPr sz="4000" spc="-80" dirty="0"/>
              <a:t>EVALUATION </a:t>
            </a:r>
            <a:r>
              <a:rPr sz="4000" spc="-5" dirty="0"/>
              <a:t>SKILL  LEVELS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123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4131" y="1426463"/>
            <a:ext cx="8570976" cy="5242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5029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5029200"/>
          </a:xfrm>
          <a:custGeom>
            <a:avLst/>
            <a:gdLst/>
            <a:ahLst/>
            <a:cxnLst/>
            <a:rect l="l" t="t" r="r" b="b"/>
            <a:pathLst>
              <a:path w="8229600" h="5029200">
                <a:moveTo>
                  <a:pt x="0" y="5029200"/>
                </a:moveTo>
                <a:lnTo>
                  <a:pt x="8229600" y="5029200"/>
                </a:lnTo>
                <a:lnTo>
                  <a:pt x="8229600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26489"/>
            <a:ext cx="8074025" cy="4875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ts val="324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  <a:tab pos="1141730" algn="l"/>
                <a:tab pos="2484755" algn="l"/>
                <a:tab pos="3188970" algn="l"/>
                <a:tab pos="5017770" algn="l"/>
                <a:tab pos="6301740" algn="l"/>
              </a:tabLst>
            </a:pPr>
            <a:r>
              <a:rPr sz="3000" spc="-5" dirty="0">
                <a:latin typeface="Calibri"/>
                <a:cs typeface="Calibri"/>
              </a:rPr>
              <a:t>The	</a:t>
            </a:r>
            <a:r>
              <a:rPr sz="3000" spc="-35" dirty="0">
                <a:latin typeface="Calibri"/>
                <a:cs typeface="Calibri"/>
              </a:rPr>
              <a:t>T.A.S.K.	</a:t>
            </a:r>
            <a:r>
              <a:rPr sz="3000" dirty="0">
                <a:latin typeface="Calibri"/>
                <a:cs typeface="Calibri"/>
              </a:rPr>
              <a:t>job	</a:t>
            </a:r>
            <a:r>
              <a:rPr sz="3000" spc="-10" dirty="0">
                <a:latin typeface="Calibri"/>
                <a:cs typeface="Calibri"/>
              </a:rPr>
              <a:t>evaluation	</a:t>
            </a:r>
            <a:r>
              <a:rPr sz="3000" spc="-30" dirty="0">
                <a:latin typeface="Calibri"/>
                <a:cs typeface="Calibri"/>
              </a:rPr>
              <a:t>system	</a:t>
            </a:r>
            <a:r>
              <a:rPr sz="3000" b="1" spc="-20" dirty="0">
                <a:latin typeface="Calibri"/>
                <a:cs typeface="Calibri"/>
              </a:rPr>
              <a:t>categorizes</a:t>
            </a:r>
            <a:endParaRPr sz="3000">
              <a:latin typeface="Calibri"/>
              <a:cs typeface="Calibri"/>
            </a:endParaRPr>
          </a:p>
          <a:p>
            <a:pPr marL="355600">
              <a:lnSpc>
                <a:spcPts val="3240"/>
              </a:lnSpc>
            </a:pPr>
            <a:r>
              <a:rPr sz="3000" spc="-5" dirty="0">
                <a:latin typeface="Calibri"/>
                <a:cs typeface="Calibri"/>
              </a:rPr>
              <a:t>jobs in </a:t>
            </a:r>
            <a:r>
              <a:rPr sz="3000" dirty="0">
                <a:latin typeface="Calibri"/>
                <a:cs typeface="Calibri"/>
              </a:rPr>
              <a:t>5 </a:t>
            </a:r>
            <a:r>
              <a:rPr sz="3000" spc="-5" dirty="0">
                <a:latin typeface="Calibri"/>
                <a:cs typeface="Calibri"/>
              </a:rPr>
              <a:t>skill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levels: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00">
              <a:latin typeface="Times New Roman"/>
              <a:cs typeface="Times New Roman"/>
            </a:endParaRPr>
          </a:p>
          <a:p>
            <a:pPr marL="765175" lvl="1" indent="-295910">
              <a:lnSpc>
                <a:spcPct val="100000"/>
              </a:lnSpc>
              <a:buSzPct val="96153"/>
              <a:buFont typeface="Wingdings"/>
              <a:buChar char=""/>
              <a:tabLst>
                <a:tab pos="765810" algn="l"/>
              </a:tabLst>
            </a:pPr>
            <a:r>
              <a:rPr sz="2600" b="1" i="1" spc="-5" dirty="0">
                <a:latin typeface="Calibri"/>
                <a:cs typeface="Calibri"/>
              </a:rPr>
              <a:t>Level </a:t>
            </a:r>
            <a:r>
              <a:rPr sz="2600" b="1" i="1" dirty="0">
                <a:latin typeface="Calibri"/>
                <a:cs typeface="Calibri"/>
              </a:rPr>
              <a:t>1: Basic</a:t>
            </a:r>
            <a:r>
              <a:rPr sz="2600" b="1" i="1" spc="-40" dirty="0">
                <a:latin typeface="Calibri"/>
                <a:cs typeface="Calibri"/>
              </a:rPr>
              <a:t> </a:t>
            </a:r>
            <a:r>
              <a:rPr sz="2600" b="1" i="1" spc="-5" dirty="0">
                <a:latin typeface="Calibri"/>
                <a:cs typeface="Calibri"/>
              </a:rPr>
              <a:t>Skills</a:t>
            </a:r>
            <a:endParaRPr sz="26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Wingdings"/>
              <a:buChar char=""/>
            </a:pPr>
            <a:endParaRPr sz="2700">
              <a:latin typeface="Times New Roman"/>
              <a:cs typeface="Times New Roman"/>
            </a:endParaRPr>
          </a:p>
          <a:p>
            <a:pPr marL="765175" lvl="1" indent="-295910">
              <a:lnSpc>
                <a:spcPct val="100000"/>
              </a:lnSpc>
              <a:buSzPct val="96153"/>
              <a:buFont typeface="Wingdings"/>
              <a:buChar char=""/>
              <a:tabLst>
                <a:tab pos="765810" algn="l"/>
              </a:tabLst>
            </a:pPr>
            <a:r>
              <a:rPr sz="2600" b="1" i="1" spc="-5" dirty="0">
                <a:latin typeface="Calibri"/>
                <a:cs typeface="Calibri"/>
              </a:rPr>
              <a:t>Level </a:t>
            </a:r>
            <a:r>
              <a:rPr sz="2600" b="1" i="1" dirty="0">
                <a:latin typeface="Calibri"/>
                <a:cs typeface="Calibri"/>
              </a:rPr>
              <a:t>2: </a:t>
            </a:r>
            <a:r>
              <a:rPr sz="2600" b="1" i="1" spc="-5" dirty="0">
                <a:latin typeface="Calibri"/>
                <a:cs typeface="Calibri"/>
              </a:rPr>
              <a:t>Discretionary</a:t>
            </a:r>
            <a:r>
              <a:rPr sz="2600" b="1" i="1" spc="-35" dirty="0">
                <a:latin typeface="Calibri"/>
                <a:cs typeface="Calibri"/>
              </a:rPr>
              <a:t> </a:t>
            </a:r>
            <a:r>
              <a:rPr sz="2600" b="1" i="1" spc="-5" dirty="0">
                <a:latin typeface="Calibri"/>
                <a:cs typeface="Calibri"/>
              </a:rPr>
              <a:t>Skills</a:t>
            </a:r>
            <a:endParaRPr sz="26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Wingdings"/>
              <a:buChar char=""/>
            </a:pPr>
            <a:endParaRPr sz="2700">
              <a:latin typeface="Times New Roman"/>
              <a:cs typeface="Times New Roman"/>
            </a:endParaRPr>
          </a:p>
          <a:p>
            <a:pPr marL="765810" lvl="1" indent="-295910">
              <a:lnSpc>
                <a:spcPct val="100000"/>
              </a:lnSpc>
              <a:buSzPct val="96153"/>
              <a:buFont typeface="Wingdings"/>
              <a:buChar char=""/>
              <a:tabLst>
                <a:tab pos="765810" algn="l"/>
              </a:tabLst>
            </a:pPr>
            <a:r>
              <a:rPr sz="2600" b="1" i="1" spc="-5" dirty="0">
                <a:latin typeface="Calibri"/>
                <a:cs typeface="Calibri"/>
              </a:rPr>
              <a:t>Level </a:t>
            </a:r>
            <a:r>
              <a:rPr sz="2600" b="1" i="1" dirty="0">
                <a:latin typeface="Calibri"/>
                <a:cs typeface="Calibri"/>
              </a:rPr>
              <a:t>3: </a:t>
            </a:r>
            <a:r>
              <a:rPr sz="2600" b="1" i="1" spc="-5" dirty="0">
                <a:latin typeface="Calibri"/>
                <a:cs typeface="Calibri"/>
              </a:rPr>
              <a:t>Specialized</a:t>
            </a:r>
            <a:r>
              <a:rPr sz="2600" b="1" i="1" spc="-45" dirty="0">
                <a:latin typeface="Calibri"/>
                <a:cs typeface="Calibri"/>
              </a:rPr>
              <a:t> </a:t>
            </a:r>
            <a:r>
              <a:rPr sz="2600" b="1" i="1" spc="-5" dirty="0">
                <a:latin typeface="Calibri"/>
                <a:cs typeface="Calibri"/>
              </a:rPr>
              <a:t>Skills</a:t>
            </a:r>
            <a:endParaRPr sz="26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Wingdings"/>
              <a:buChar char=""/>
            </a:pPr>
            <a:endParaRPr sz="2700">
              <a:latin typeface="Times New Roman"/>
              <a:cs typeface="Times New Roman"/>
            </a:endParaRPr>
          </a:p>
          <a:p>
            <a:pPr marL="765175" lvl="1" indent="-295910">
              <a:lnSpc>
                <a:spcPct val="100000"/>
              </a:lnSpc>
              <a:spcBef>
                <a:spcPts val="5"/>
              </a:spcBef>
              <a:buSzPct val="96153"/>
              <a:buFont typeface="Wingdings"/>
              <a:buChar char=""/>
              <a:tabLst>
                <a:tab pos="765810" algn="l"/>
              </a:tabLst>
            </a:pPr>
            <a:r>
              <a:rPr sz="2600" b="1" i="1" spc="-5" dirty="0">
                <a:latin typeface="Calibri"/>
                <a:cs typeface="Calibri"/>
              </a:rPr>
              <a:t>Level </a:t>
            </a:r>
            <a:r>
              <a:rPr sz="2600" b="1" i="1" dirty="0">
                <a:latin typeface="Calibri"/>
                <a:cs typeface="Calibri"/>
              </a:rPr>
              <a:t>4: </a:t>
            </a:r>
            <a:r>
              <a:rPr sz="2600" b="1" i="1" spc="-30" dirty="0">
                <a:latin typeface="Calibri"/>
                <a:cs typeface="Calibri"/>
              </a:rPr>
              <a:t>Tactical</a:t>
            </a:r>
            <a:r>
              <a:rPr sz="2600" b="1" i="1" spc="-95" dirty="0">
                <a:latin typeface="Calibri"/>
                <a:cs typeface="Calibri"/>
              </a:rPr>
              <a:t> </a:t>
            </a:r>
            <a:r>
              <a:rPr sz="2600" b="1" i="1" spc="-5" dirty="0">
                <a:latin typeface="Calibri"/>
                <a:cs typeface="Calibri"/>
              </a:rPr>
              <a:t>Skills</a:t>
            </a:r>
            <a:endParaRPr sz="26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Wingdings"/>
              <a:buChar char=""/>
            </a:pPr>
            <a:endParaRPr sz="2700">
              <a:latin typeface="Times New Roman"/>
              <a:cs typeface="Times New Roman"/>
            </a:endParaRPr>
          </a:p>
          <a:p>
            <a:pPr marL="765810" lvl="1" indent="-295910">
              <a:lnSpc>
                <a:spcPct val="100000"/>
              </a:lnSpc>
              <a:spcBef>
                <a:spcPts val="5"/>
              </a:spcBef>
              <a:buSzPct val="96153"/>
              <a:buFont typeface="Wingdings"/>
              <a:buChar char=""/>
              <a:tabLst>
                <a:tab pos="765810" algn="l"/>
              </a:tabLst>
            </a:pPr>
            <a:r>
              <a:rPr sz="2600" b="1" i="1" spc="-5" dirty="0">
                <a:latin typeface="Calibri"/>
                <a:cs typeface="Calibri"/>
              </a:rPr>
              <a:t>Skill </a:t>
            </a:r>
            <a:r>
              <a:rPr sz="2600" b="1" i="1" dirty="0">
                <a:latin typeface="Calibri"/>
                <a:cs typeface="Calibri"/>
              </a:rPr>
              <a:t>5: </a:t>
            </a:r>
            <a:r>
              <a:rPr sz="2600" b="1" i="1" spc="-5" dirty="0">
                <a:latin typeface="Calibri"/>
                <a:cs typeface="Calibri"/>
              </a:rPr>
              <a:t>Strategic</a:t>
            </a:r>
            <a:r>
              <a:rPr sz="2600" b="1" i="1" spc="-90" dirty="0">
                <a:latin typeface="Calibri"/>
                <a:cs typeface="Calibri"/>
              </a:rPr>
              <a:t> </a:t>
            </a:r>
            <a:r>
              <a:rPr sz="2600" b="1" i="1" spc="-5" dirty="0">
                <a:latin typeface="Calibri"/>
                <a:cs typeface="Calibri"/>
              </a:rPr>
              <a:t>skills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10200" y="2209800"/>
            <a:ext cx="3305555" cy="44394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79" y="320040"/>
            <a:ext cx="8775192" cy="1258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3083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05"/>
              </a:spcBef>
            </a:pPr>
            <a:r>
              <a:rPr sz="4400" spc="-40" dirty="0"/>
              <a:t>T.A.S.K. </a:t>
            </a:r>
            <a:r>
              <a:rPr sz="4400" spc="-5" dirty="0"/>
              <a:t>JOB </a:t>
            </a:r>
            <a:r>
              <a:rPr sz="4400" spc="-80" dirty="0"/>
              <a:t>EVALUATION</a:t>
            </a:r>
            <a:r>
              <a:rPr sz="4400" spc="-10" dirty="0"/>
              <a:t> </a:t>
            </a:r>
            <a:r>
              <a:rPr sz="4400" spc="-65" dirty="0"/>
              <a:t>FACTORS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123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4131" y="1463039"/>
            <a:ext cx="8570976" cy="5231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5029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5029200"/>
          </a:xfrm>
          <a:custGeom>
            <a:avLst/>
            <a:gdLst/>
            <a:ahLst/>
            <a:cxnLst/>
            <a:rect l="l" t="t" r="r" b="b"/>
            <a:pathLst>
              <a:path w="8229600" h="5029200">
                <a:moveTo>
                  <a:pt x="0" y="5029200"/>
                </a:moveTo>
                <a:lnTo>
                  <a:pt x="8229600" y="5029200"/>
                </a:lnTo>
                <a:lnTo>
                  <a:pt x="8229600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63065"/>
            <a:ext cx="8074659" cy="486473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5080" indent="-343535" algn="just">
              <a:lnSpc>
                <a:spcPct val="90000"/>
              </a:lnSpc>
              <a:spcBef>
                <a:spcPts val="459"/>
              </a:spcBef>
              <a:buFont typeface="Arial"/>
              <a:buChar char="•"/>
              <a:tabLst>
                <a:tab pos="356235" algn="l"/>
              </a:tabLst>
            </a:pPr>
            <a:r>
              <a:rPr sz="3000" spc="-10" dirty="0">
                <a:latin typeface="Calibri"/>
                <a:cs typeface="Calibri"/>
              </a:rPr>
              <a:t>After </a:t>
            </a:r>
            <a:r>
              <a:rPr sz="3000" spc="-5" dirty="0">
                <a:latin typeface="Calibri"/>
                <a:cs typeface="Calibri"/>
              </a:rPr>
              <a:t>the skill </a:t>
            </a:r>
            <a:r>
              <a:rPr sz="3000" spc="-15" dirty="0">
                <a:latin typeface="Calibri"/>
                <a:cs typeface="Calibri"/>
              </a:rPr>
              <a:t>level  </a:t>
            </a:r>
            <a:r>
              <a:rPr sz="3000" dirty="0">
                <a:latin typeface="Calibri"/>
                <a:cs typeface="Calibri"/>
              </a:rPr>
              <a:t>of a </a:t>
            </a:r>
            <a:r>
              <a:rPr sz="3000" spc="-15" dirty="0">
                <a:latin typeface="Calibri"/>
                <a:cs typeface="Calibri"/>
              </a:rPr>
              <a:t>post </a:t>
            </a:r>
            <a:r>
              <a:rPr sz="3000" spc="-5" dirty="0">
                <a:latin typeface="Calibri"/>
                <a:cs typeface="Calibri"/>
              </a:rPr>
              <a:t>has </a:t>
            </a:r>
            <a:r>
              <a:rPr sz="3000" spc="-10" dirty="0">
                <a:latin typeface="Calibri"/>
                <a:cs typeface="Calibri"/>
              </a:rPr>
              <a:t>been  determined,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15" dirty="0">
                <a:latin typeface="Calibri"/>
                <a:cs typeface="Calibri"/>
              </a:rPr>
              <a:t>post </a:t>
            </a:r>
            <a:r>
              <a:rPr sz="3000" spc="-5" dirty="0">
                <a:latin typeface="Calibri"/>
                <a:cs typeface="Calibri"/>
              </a:rPr>
              <a:t>is </a:t>
            </a:r>
            <a:r>
              <a:rPr sz="3000" dirty="0">
                <a:latin typeface="Calibri"/>
                <a:cs typeface="Calibri"/>
              </a:rPr>
              <a:t>then </a:t>
            </a:r>
            <a:r>
              <a:rPr sz="3000" b="1" spc="-30" dirty="0">
                <a:latin typeface="Calibri"/>
                <a:cs typeface="Calibri"/>
              </a:rPr>
              <a:t>rated </a:t>
            </a:r>
            <a:r>
              <a:rPr sz="3000" spc="-20" dirty="0">
                <a:latin typeface="Calibri"/>
                <a:cs typeface="Calibri"/>
              </a:rPr>
              <a:t>against </a:t>
            </a:r>
            <a:r>
              <a:rPr sz="3000" spc="-25" dirty="0">
                <a:latin typeface="Calibri"/>
                <a:cs typeface="Calibri"/>
              </a:rPr>
              <a:t>four  </a:t>
            </a:r>
            <a:r>
              <a:rPr sz="3000" spc="-20" dirty="0">
                <a:latin typeface="Calibri"/>
                <a:cs typeface="Calibri"/>
              </a:rPr>
              <a:t>factors: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700">
              <a:latin typeface="Times New Roman"/>
              <a:cs typeface="Times New Roman"/>
            </a:endParaRPr>
          </a:p>
          <a:p>
            <a:pPr marL="765175" lvl="1" indent="-295910">
              <a:lnSpc>
                <a:spcPct val="100000"/>
              </a:lnSpc>
              <a:spcBef>
                <a:spcPts val="5"/>
              </a:spcBef>
              <a:buSzPct val="96153"/>
              <a:buFont typeface="Wingdings"/>
              <a:buChar char=""/>
              <a:tabLst>
                <a:tab pos="765810" algn="l"/>
              </a:tabLst>
            </a:pPr>
            <a:r>
              <a:rPr sz="2600" b="1" i="1" spc="-10" dirty="0">
                <a:latin typeface="Calibri"/>
                <a:cs typeface="Calibri"/>
              </a:rPr>
              <a:t>Complexity</a:t>
            </a:r>
            <a:endParaRPr sz="26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Wingdings"/>
              <a:buChar char=""/>
            </a:pPr>
            <a:endParaRPr sz="3250">
              <a:latin typeface="Times New Roman"/>
              <a:cs typeface="Times New Roman"/>
            </a:endParaRPr>
          </a:p>
          <a:p>
            <a:pPr marL="765175" lvl="1" indent="-295910">
              <a:lnSpc>
                <a:spcPct val="100000"/>
              </a:lnSpc>
              <a:buSzPct val="96153"/>
              <a:buFont typeface="Wingdings"/>
              <a:buChar char=""/>
              <a:tabLst>
                <a:tab pos="765810" algn="l"/>
              </a:tabLst>
            </a:pPr>
            <a:r>
              <a:rPr sz="2600" b="1" i="1" spc="-5" dirty="0">
                <a:latin typeface="Calibri"/>
                <a:cs typeface="Calibri"/>
              </a:rPr>
              <a:t>Knowledge</a:t>
            </a:r>
            <a:endParaRPr sz="26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Wingdings"/>
              <a:buChar char=""/>
            </a:pPr>
            <a:endParaRPr sz="3250">
              <a:latin typeface="Times New Roman"/>
              <a:cs typeface="Times New Roman"/>
            </a:endParaRPr>
          </a:p>
          <a:p>
            <a:pPr marL="765175" lvl="1" indent="-295910">
              <a:lnSpc>
                <a:spcPct val="100000"/>
              </a:lnSpc>
              <a:buSzPct val="96153"/>
              <a:buFont typeface="Wingdings"/>
              <a:buChar char=""/>
              <a:tabLst>
                <a:tab pos="765810" algn="l"/>
              </a:tabLst>
            </a:pPr>
            <a:r>
              <a:rPr sz="2600" b="1" i="1" spc="-5" dirty="0">
                <a:latin typeface="Calibri"/>
                <a:cs typeface="Calibri"/>
              </a:rPr>
              <a:t>Influence</a:t>
            </a:r>
            <a:endParaRPr sz="26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Wingdings"/>
              <a:buChar char=""/>
            </a:pPr>
            <a:endParaRPr sz="3250">
              <a:latin typeface="Times New Roman"/>
              <a:cs typeface="Times New Roman"/>
            </a:endParaRPr>
          </a:p>
          <a:p>
            <a:pPr marL="765810" lvl="1" indent="-295910">
              <a:lnSpc>
                <a:spcPct val="100000"/>
              </a:lnSpc>
              <a:buSzPct val="96153"/>
              <a:buFont typeface="Wingdings"/>
              <a:buChar char=""/>
              <a:tabLst>
                <a:tab pos="765810" algn="l"/>
              </a:tabLst>
            </a:pPr>
            <a:r>
              <a:rPr sz="2600" b="1" i="1" spc="-5" dirty="0">
                <a:latin typeface="Calibri"/>
                <a:cs typeface="Calibri"/>
              </a:rPr>
              <a:t>Pressure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33800" y="2743200"/>
            <a:ext cx="4991100" cy="3924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011" y="395653"/>
            <a:ext cx="8569234" cy="5961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1436" y="320040"/>
            <a:ext cx="7498079" cy="1258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3083" rIns="0" bIns="0" rtlCol="0">
            <a:spAutoFit/>
          </a:bodyPr>
          <a:lstStyle/>
          <a:p>
            <a:pPr marL="743585">
              <a:lnSpc>
                <a:spcPct val="100000"/>
              </a:lnSpc>
              <a:spcBef>
                <a:spcPts val="105"/>
              </a:spcBef>
            </a:pPr>
            <a:r>
              <a:rPr sz="4400" spc="-90" dirty="0"/>
              <a:t>PATERSON </a:t>
            </a:r>
            <a:r>
              <a:rPr sz="4400" spc="-5" dirty="0"/>
              <a:t>GRADING</a:t>
            </a:r>
            <a:r>
              <a:rPr sz="4400" spc="45" dirty="0"/>
              <a:t> </a:t>
            </a:r>
            <a:r>
              <a:rPr sz="4400" spc="-40" dirty="0"/>
              <a:t>SYSTEM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123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0520" y="1478280"/>
            <a:ext cx="8453628" cy="48295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5029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5029200"/>
          </a:xfrm>
          <a:custGeom>
            <a:avLst/>
            <a:gdLst/>
            <a:ahLst/>
            <a:cxnLst/>
            <a:rect l="l" t="t" r="r" b="b"/>
            <a:pathLst>
              <a:path w="8229600" h="5029200">
                <a:moveTo>
                  <a:pt x="0" y="5029200"/>
                </a:moveTo>
                <a:lnTo>
                  <a:pt x="8229600" y="5029200"/>
                </a:lnTo>
                <a:lnTo>
                  <a:pt x="8229600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55749"/>
            <a:ext cx="8074025" cy="451866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5080" indent="-343535" algn="just">
              <a:lnSpc>
                <a:spcPct val="80100"/>
              </a:lnSpc>
              <a:spcBef>
                <a:spcPts val="620"/>
              </a:spcBef>
              <a:buFont typeface="Arial"/>
              <a:buChar char="•"/>
              <a:tabLst>
                <a:tab pos="356235" algn="l"/>
              </a:tabLst>
            </a:pP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basic </a:t>
            </a:r>
            <a:r>
              <a:rPr sz="2200" spc="-10" dirty="0">
                <a:latin typeface="Calibri"/>
                <a:cs typeface="Calibri"/>
              </a:rPr>
              <a:t>premise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the method is </a:t>
            </a:r>
            <a:r>
              <a:rPr sz="2200" spc="-10" dirty="0">
                <a:latin typeface="Calibri"/>
                <a:cs typeface="Calibri"/>
              </a:rPr>
              <a:t>that </a:t>
            </a:r>
            <a:r>
              <a:rPr sz="2200" spc="-5" dirty="0">
                <a:latin typeface="Calibri"/>
                <a:cs typeface="Calibri"/>
              </a:rPr>
              <a:t>all </a:t>
            </a:r>
            <a:r>
              <a:rPr sz="2200" spc="-10" dirty="0">
                <a:latin typeface="Calibri"/>
                <a:cs typeface="Calibri"/>
              </a:rPr>
              <a:t>jobs, </a:t>
            </a:r>
            <a:r>
              <a:rPr sz="2200" spc="-15" dirty="0">
                <a:latin typeface="Calibri"/>
                <a:cs typeface="Calibri"/>
              </a:rPr>
              <a:t>regardless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level,  </a:t>
            </a:r>
            <a:r>
              <a:rPr sz="2200" spc="-5" dirty="0">
                <a:latin typeface="Calibri"/>
                <a:cs typeface="Calibri"/>
              </a:rPr>
              <a:t>industry or </a:t>
            </a:r>
            <a:r>
              <a:rPr sz="2200" spc="-30" dirty="0">
                <a:latin typeface="Calibri"/>
                <a:cs typeface="Calibri"/>
              </a:rPr>
              <a:t>country, </a:t>
            </a:r>
            <a:r>
              <a:rPr sz="2200" spc="-15" dirty="0">
                <a:latin typeface="Calibri"/>
                <a:cs typeface="Calibri"/>
              </a:rPr>
              <a:t>can </a:t>
            </a:r>
            <a:r>
              <a:rPr sz="2200" dirty="0">
                <a:latin typeface="Calibri"/>
                <a:cs typeface="Calibri"/>
              </a:rPr>
              <a:t>be </a:t>
            </a:r>
            <a:r>
              <a:rPr sz="2200" spc="-10" dirty="0">
                <a:latin typeface="Calibri"/>
                <a:cs typeface="Calibri"/>
              </a:rPr>
              <a:t>compared </a:t>
            </a:r>
            <a:r>
              <a:rPr sz="2200" spc="-5" dirty="0">
                <a:latin typeface="Calibri"/>
                <a:cs typeface="Calibri"/>
              </a:rPr>
              <a:t>in terms of the </a:t>
            </a:r>
            <a:r>
              <a:rPr sz="2200" b="1" spc="-5" dirty="0">
                <a:latin typeface="Calibri"/>
                <a:cs typeface="Calibri"/>
              </a:rPr>
              <a:t>number and  </a:t>
            </a:r>
            <a:r>
              <a:rPr sz="2200" b="1" spc="-15" dirty="0">
                <a:latin typeface="Calibri"/>
                <a:cs typeface="Calibri"/>
              </a:rPr>
              <a:t>weight </a:t>
            </a:r>
            <a:r>
              <a:rPr sz="2200" b="1" spc="-5" dirty="0">
                <a:latin typeface="Calibri"/>
                <a:cs typeface="Calibri"/>
              </a:rPr>
              <a:t>of decisions </a:t>
            </a:r>
            <a:r>
              <a:rPr sz="2200" spc="-10" dirty="0">
                <a:latin typeface="Calibri"/>
                <a:cs typeface="Calibri"/>
              </a:rPr>
              <a:t>that must </a:t>
            </a:r>
            <a:r>
              <a:rPr sz="2200" spc="-5" dirty="0">
                <a:latin typeface="Calibri"/>
                <a:cs typeface="Calibri"/>
              </a:rPr>
              <a:t>be made </a:t>
            </a:r>
            <a:r>
              <a:rPr sz="2200" spc="-10" dirty="0">
                <a:latin typeface="Calibri"/>
                <a:cs typeface="Calibri"/>
              </a:rPr>
              <a:t>by </a:t>
            </a:r>
            <a:r>
              <a:rPr sz="2200" spc="-5" dirty="0">
                <a:latin typeface="Calibri"/>
                <a:cs typeface="Calibri"/>
              </a:rPr>
              <a:t>the job</a:t>
            </a:r>
            <a:r>
              <a:rPr sz="2200" spc="1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incumbent.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5" dirty="0">
                <a:latin typeface="Calibri"/>
                <a:cs typeface="Calibri"/>
              </a:rPr>
              <a:t>From </a:t>
            </a:r>
            <a:r>
              <a:rPr sz="2200" spc="-5" dirty="0">
                <a:latin typeface="Calibri"/>
                <a:cs typeface="Calibri"/>
              </a:rPr>
              <a:t>this </a:t>
            </a:r>
            <a:r>
              <a:rPr sz="2200" b="1" spc="-10" dirty="0">
                <a:latin typeface="Calibri"/>
                <a:cs typeface="Calibri"/>
              </a:rPr>
              <a:t>comparison </a:t>
            </a:r>
            <a:r>
              <a:rPr sz="2200" b="1" spc="-5" dirty="0">
                <a:latin typeface="Calibri"/>
                <a:cs typeface="Calibri"/>
              </a:rPr>
              <a:t>a </a:t>
            </a:r>
            <a:r>
              <a:rPr sz="2200" b="1" spc="-20" dirty="0">
                <a:latin typeface="Calibri"/>
                <a:cs typeface="Calibri"/>
              </a:rPr>
              <a:t>pay </a:t>
            </a:r>
            <a:r>
              <a:rPr sz="2200" b="1" spc="-15" dirty="0">
                <a:latin typeface="Calibri"/>
                <a:cs typeface="Calibri"/>
              </a:rPr>
              <a:t>structure </a:t>
            </a:r>
            <a:r>
              <a:rPr sz="2200" spc="-15" dirty="0">
                <a:latin typeface="Calibri"/>
                <a:cs typeface="Calibri"/>
              </a:rPr>
              <a:t>can </a:t>
            </a:r>
            <a:r>
              <a:rPr sz="2200" spc="-5" dirty="0">
                <a:latin typeface="Calibri"/>
                <a:cs typeface="Calibri"/>
              </a:rPr>
              <a:t>be</a:t>
            </a:r>
            <a:r>
              <a:rPr sz="2200" spc="1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established.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75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80000"/>
              </a:lnSpc>
              <a:buFont typeface="Arial"/>
              <a:buChar char="•"/>
              <a:tabLst>
                <a:tab pos="356235" algn="l"/>
              </a:tabLst>
            </a:pPr>
            <a:r>
              <a:rPr sz="2200" spc="-20" dirty="0">
                <a:latin typeface="Calibri"/>
                <a:cs typeface="Calibri"/>
              </a:rPr>
              <a:t>Paterson </a:t>
            </a:r>
            <a:r>
              <a:rPr sz="2200" spc="-10" dirty="0">
                <a:latin typeface="Calibri"/>
                <a:cs typeface="Calibri"/>
              </a:rPr>
              <a:t>maintains that </a:t>
            </a:r>
            <a:r>
              <a:rPr sz="2200" spc="-5" dirty="0">
                <a:latin typeface="Calibri"/>
                <a:cs typeface="Calibri"/>
              </a:rPr>
              <a:t>an </a:t>
            </a:r>
            <a:r>
              <a:rPr sz="2200" spc="-25" dirty="0">
                <a:latin typeface="Calibri"/>
                <a:cs typeface="Calibri"/>
              </a:rPr>
              <a:t>organization’s </a:t>
            </a:r>
            <a:r>
              <a:rPr sz="2200" spc="-20" dirty="0">
                <a:latin typeface="Calibri"/>
                <a:cs typeface="Calibri"/>
              </a:rPr>
              <a:t>pay </a:t>
            </a:r>
            <a:r>
              <a:rPr sz="2200" spc="-15" dirty="0">
                <a:latin typeface="Calibri"/>
                <a:cs typeface="Calibri"/>
              </a:rPr>
              <a:t>structure </a:t>
            </a:r>
            <a:r>
              <a:rPr sz="2200" spc="-10" dirty="0">
                <a:latin typeface="Calibri"/>
                <a:cs typeface="Calibri"/>
              </a:rPr>
              <a:t>should  </a:t>
            </a:r>
            <a:r>
              <a:rPr sz="2200" spc="-15" dirty="0">
                <a:latin typeface="Calibri"/>
                <a:cs typeface="Calibri"/>
              </a:rPr>
              <a:t>reflect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b="1" spc="-15" dirty="0">
                <a:latin typeface="Calibri"/>
                <a:cs typeface="Calibri"/>
              </a:rPr>
              <a:t>organization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b="1" spc="-5" dirty="0">
                <a:latin typeface="Calibri"/>
                <a:cs typeface="Calibri"/>
              </a:rPr>
              <a:t>responsibility </a:t>
            </a:r>
            <a:r>
              <a:rPr sz="2200" b="1" spc="-10" dirty="0">
                <a:latin typeface="Calibri"/>
                <a:cs typeface="Calibri"/>
              </a:rPr>
              <a:t>levels </a:t>
            </a:r>
            <a:r>
              <a:rPr sz="2200" spc="-5" dirty="0">
                <a:latin typeface="Calibri"/>
                <a:cs typeface="Calibri"/>
              </a:rPr>
              <a:t>within the  </a:t>
            </a:r>
            <a:r>
              <a:rPr sz="2200" spc="-15" dirty="0">
                <a:latin typeface="Calibri"/>
                <a:cs typeface="Calibri"/>
              </a:rPr>
              <a:t>organization,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that responsibility </a:t>
            </a:r>
            <a:r>
              <a:rPr sz="2200" spc="-5" dirty="0">
                <a:latin typeface="Calibri"/>
                <a:cs typeface="Calibri"/>
              </a:rPr>
              <a:t>should be </a:t>
            </a:r>
            <a:r>
              <a:rPr sz="2200" b="1" spc="-10" dirty="0">
                <a:latin typeface="Calibri"/>
                <a:cs typeface="Calibri"/>
              </a:rPr>
              <a:t>measured </a:t>
            </a:r>
            <a:r>
              <a:rPr sz="2200" spc="-5" dirty="0">
                <a:latin typeface="Calibri"/>
                <a:cs typeface="Calibri"/>
              </a:rPr>
              <a:t>and  </a:t>
            </a:r>
            <a:r>
              <a:rPr sz="2200" b="1" spc="-10" dirty="0">
                <a:latin typeface="Calibri"/>
                <a:cs typeface="Calibri"/>
              </a:rPr>
              <a:t>compared </a:t>
            </a:r>
            <a:r>
              <a:rPr sz="2200" spc="-5" dirty="0">
                <a:latin typeface="Calibri"/>
                <a:cs typeface="Calibri"/>
              </a:rPr>
              <a:t>in terms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b="1" spc="-5" dirty="0">
                <a:latin typeface="Calibri"/>
                <a:cs typeface="Calibri"/>
              </a:rPr>
              <a:t>single </a:t>
            </a:r>
            <a:r>
              <a:rPr sz="2200" b="1" spc="-10" dirty="0">
                <a:latin typeface="Calibri"/>
                <a:cs typeface="Calibri"/>
              </a:rPr>
              <a:t>factor </a:t>
            </a:r>
            <a:r>
              <a:rPr sz="2200" b="1" spc="-5" dirty="0">
                <a:latin typeface="Calibri"/>
                <a:cs typeface="Calibri"/>
              </a:rPr>
              <a:t>common </a:t>
            </a:r>
            <a:r>
              <a:rPr sz="2200" b="1" spc="-15" dirty="0">
                <a:latin typeface="Calibri"/>
                <a:cs typeface="Calibri"/>
              </a:rPr>
              <a:t>to </a:t>
            </a:r>
            <a:r>
              <a:rPr sz="2200" b="1" dirty="0">
                <a:latin typeface="Calibri"/>
                <a:cs typeface="Calibri"/>
              </a:rPr>
              <a:t>all </a:t>
            </a:r>
            <a:r>
              <a:rPr sz="2200" b="1" spc="-10" dirty="0">
                <a:latin typeface="Calibri"/>
                <a:cs typeface="Calibri"/>
              </a:rPr>
              <a:t>jobs</a:t>
            </a:r>
            <a:r>
              <a:rPr sz="2200" spc="-10" dirty="0">
                <a:latin typeface="Calibri"/>
                <a:cs typeface="Calibri"/>
              </a:rPr>
              <a:t>, </a:t>
            </a:r>
            <a:r>
              <a:rPr sz="2200" spc="-25" dirty="0">
                <a:latin typeface="Calibri"/>
                <a:cs typeface="Calibri"/>
              </a:rPr>
              <a:t>namely,  </a:t>
            </a:r>
            <a:r>
              <a:rPr sz="2200" b="1" spc="-5" dirty="0">
                <a:latin typeface="Calibri"/>
                <a:cs typeface="Calibri"/>
              </a:rPr>
              <a:t>decision-making</a:t>
            </a:r>
            <a:r>
              <a:rPr sz="2200" spc="-5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75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80000"/>
              </a:lnSpc>
              <a:buFont typeface="Arial"/>
              <a:buChar char="•"/>
              <a:tabLst>
                <a:tab pos="356235" algn="l"/>
              </a:tabLst>
            </a:pPr>
            <a:r>
              <a:rPr sz="2200" spc="-20" dirty="0">
                <a:latin typeface="Calibri"/>
                <a:cs typeface="Calibri"/>
              </a:rPr>
              <a:t>Paterson </a:t>
            </a:r>
            <a:r>
              <a:rPr sz="2200" spc="-10" dirty="0">
                <a:latin typeface="Calibri"/>
                <a:cs typeface="Calibri"/>
              </a:rPr>
              <a:t>defines </a:t>
            </a:r>
            <a:r>
              <a:rPr sz="2200" b="1" spc="-5" dirty="0">
                <a:latin typeface="Calibri"/>
                <a:cs typeface="Calibri"/>
              </a:rPr>
              <a:t>six kinds of </a:t>
            </a:r>
            <a:r>
              <a:rPr sz="2200" b="1" dirty="0">
                <a:latin typeface="Calibri"/>
                <a:cs typeface="Calibri"/>
              </a:rPr>
              <a:t>Bands of </a:t>
            </a:r>
            <a:r>
              <a:rPr sz="2200" b="1" spc="-5" dirty="0">
                <a:latin typeface="Calibri"/>
                <a:cs typeface="Calibri"/>
              </a:rPr>
              <a:t>decision</a:t>
            </a:r>
            <a:r>
              <a:rPr sz="2200" spc="-5" dirty="0">
                <a:latin typeface="Calibri"/>
                <a:cs typeface="Calibri"/>
              </a:rPr>
              <a:t>, which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spc="-15" dirty="0">
                <a:latin typeface="Calibri"/>
                <a:cs typeface="Calibri"/>
              </a:rPr>
              <a:t>found </a:t>
            </a:r>
            <a:r>
              <a:rPr sz="2200" spc="-5" dirty="0">
                <a:latin typeface="Calibri"/>
                <a:cs typeface="Calibri"/>
              </a:rPr>
              <a:t>in  </a:t>
            </a:r>
            <a:r>
              <a:rPr sz="2200" spc="-15" dirty="0">
                <a:latin typeface="Calibri"/>
                <a:cs typeface="Calibri"/>
              </a:rPr>
              <a:t>any </a:t>
            </a:r>
            <a:r>
              <a:rPr sz="2200" spc="-30" dirty="0">
                <a:latin typeface="Calibri"/>
                <a:cs typeface="Calibri"/>
              </a:rPr>
              <a:t>company. </a:t>
            </a:r>
            <a:r>
              <a:rPr sz="2200" spc="-20" dirty="0">
                <a:latin typeface="Calibri"/>
                <a:cs typeface="Calibri"/>
              </a:rPr>
              <a:t>Any </a:t>
            </a:r>
            <a:r>
              <a:rPr sz="2200" spc="-5" dirty="0">
                <a:latin typeface="Calibri"/>
                <a:cs typeface="Calibri"/>
              </a:rPr>
              <a:t>job </a:t>
            </a:r>
            <a:r>
              <a:rPr sz="2200" spc="-15" dirty="0">
                <a:latin typeface="Calibri"/>
                <a:cs typeface="Calibri"/>
              </a:rPr>
              <a:t>can </a:t>
            </a:r>
            <a:r>
              <a:rPr sz="2200" spc="-5" dirty="0">
                <a:latin typeface="Calibri"/>
                <a:cs typeface="Calibri"/>
              </a:rPr>
              <a:t>be </a:t>
            </a:r>
            <a:r>
              <a:rPr sz="2200" spc="-10" dirty="0">
                <a:latin typeface="Calibri"/>
                <a:cs typeface="Calibri"/>
              </a:rPr>
              <a:t>defined </a:t>
            </a:r>
            <a:r>
              <a:rPr sz="2200" spc="-5" dirty="0">
                <a:latin typeface="Calibri"/>
                <a:cs typeface="Calibri"/>
              </a:rPr>
              <a:t>in </a:t>
            </a:r>
            <a:r>
              <a:rPr sz="2200" spc="-10" dirty="0">
                <a:latin typeface="Calibri"/>
                <a:cs typeface="Calibri"/>
              </a:rPr>
              <a:t>terms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these Bands </a:t>
            </a:r>
            <a:r>
              <a:rPr sz="2200" dirty="0">
                <a:latin typeface="Calibri"/>
                <a:cs typeface="Calibri"/>
              </a:rPr>
              <a:t>of  </a:t>
            </a:r>
            <a:r>
              <a:rPr sz="2200" spc="-5" dirty="0">
                <a:latin typeface="Calibri"/>
                <a:cs typeface="Calibri"/>
              </a:rPr>
              <a:t>decision and the </a:t>
            </a:r>
            <a:r>
              <a:rPr sz="2200" b="1" spc="-10" dirty="0">
                <a:latin typeface="Calibri"/>
                <a:cs typeface="Calibri"/>
              </a:rPr>
              <a:t>authority relationships</a:t>
            </a:r>
            <a:r>
              <a:rPr sz="2200" spc="-10" dirty="0">
                <a:latin typeface="Calibri"/>
                <a:cs typeface="Calibri"/>
              </a:rPr>
              <a:t>, </a:t>
            </a:r>
            <a:r>
              <a:rPr sz="2200" spc="-5" dirty="0">
                <a:latin typeface="Calibri"/>
                <a:cs typeface="Calibri"/>
              </a:rPr>
              <a:t>which </a:t>
            </a:r>
            <a:r>
              <a:rPr sz="2200" spc="-10" dirty="0">
                <a:latin typeface="Calibri"/>
                <a:cs typeface="Calibri"/>
              </a:rPr>
              <a:t>are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involved.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711" y="60960"/>
            <a:ext cx="8531352" cy="1761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42870" marR="249554" indent="-2388870">
              <a:lnSpc>
                <a:spcPct val="100000"/>
              </a:lnSpc>
              <a:spcBef>
                <a:spcPts val="95"/>
              </a:spcBef>
            </a:pPr>
            <a:r>
              <a:rPr sz="4000" spc="-85" dirty="0"/>
              <a:t>PATERSON </a:t>
            </a:r>
            <a:r>
              <a:rPr sz="4000" spc="-10" dirty="0"/>
              <a:t>GRADING </a:t>
            </a:r>
            <a:r>
              <a:rPr sz="4000" spc="-35" dirty="0"/>
              <a:t>SYSTEM </a:t>
            </a:r>
            <a:r>
              <a:rPr sz="4000" spc="-10" dirty="0"/>
              <a:t>BANDS  </a:t>
            </a:r>
            <a:r>
              <a:rPr sz="4000" spc="-5" dirty="0"/>
              <a:t>OF</a:t>
            </a:r>
            <a:r>
              <a:rPr sz="4000" spc="-10" dirty="0"/>
              <a:t> </a:t>
            </a:r>
            <a:r>
              <a:rPr sz="4000" spc="-15" dirty="0"/>
              <a:t>DECISIONS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199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0520" y="1478280"/>
            <a:ext cx="8453628" cy="48295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510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5105400"/>
          </a:xfrm>
          <a:custGeom>
            <a:avLst/>
            <a:gdLst/>
            <a:ahLst/>
            <a:cxnLst/>
            <a:rect l="l" t="t" r="r" b="b"/>
            <a:pathLst>
              <a:path w="8229600" h="5105400">
                <a:moveTo>
                  <a:pt x="0" y="5105400"/>
                </a:moveTo>
                <a:lnTo>
                  <a:pt x="8229600" y="5105400"/>
                </a:lnTo>
                <a:lnTo>
                  <a:pt x="8229600" y="0"/>
                </a:lnTo>
                <a:lnTo>
                  <a:pt x="0" y="0"/>
                </a:lnTo>
                <a:lnTo>
                  <a:pt x="0" y="51054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55749"/>
            <a:ext cx="8074025" cy="4518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10" dirty="0">
                <a:latin typeface="Calibri"/>
                <a:cs typeface="Calibri"/>
              </a:rPr>
              <a:t>BAND </a:t>
            </a:r>
            <a:r>
              <a:rPr sz="2200" b="1" spc="-5" dirty="0">
                <a:latin typeface="Calibri"/>
                <a:cs typeface="Calibri"/>
              </a:rPr>
              <a:t>F: </a:t>
            </a:r>
            <a:r>
              <a:rPr sz="2200" b="1" spc="-10" dirty="0">
                <a:latin typeface="Calibri"/>
                <a:cs typeface="Calibri"/>
              </a:rPr>
              <a:t>Policy Making Decisions </a:t>
            </a:r>
            <a:r>
              <a:rPr sz="2200" b="1" spc="-50" dirty="0">
                <a:latin typeface="Calibri"/>
                <a:cs typeface="Calibri"/>
              </a:rPr>
              <a:t>(Top</a:t>
            </a:r>
            <a:r>
              <a:rPr sz="2200" b="1" spc="12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Management)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10" dirty="0">
                <a:latin typeface="Calibri"/>
                <a:cs typeface="Calibri"/>
              </a:rPr>
              <a:t>BAND </a:t>
            </a:r>
            <a:r>
              <a:rPr sz="2200" b="1" spc="-5" dirty="0">
                <a:latin typeface="Calibri"/>
                <a:cs typeface="Calibri"/>
              </a:rPr>
              <a:t>E: </a:t>
            </a:r>
            <a:r>
              <a:rPr sz="2200" b="1" spc="-10" dirty="0">
                <a:latin typeface="Calibri"/>
                <a:cs typeface="Calibri"/>
              </a:rPr>
              <a:t>Programming Decisions </a:t>
            </a:r>
            <a:r>
              <a:rPr sz="2200" b="1" spc="-5" dirty="0">
                <a:latin typeface="Calibri"/>
                <a:cs typeface="Calibri"/>
              </a:rPr>
              <a:t>(Senior</a:t>
            </a:r>
            <a:r>
              <a:rPr sz="2200" b="1" spc="13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Management)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3535">
              <a:lnSpc>
                <a:spcPts val="2375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10" dirty="0">
                <a:latin typeface="Calibri"/>
                <a:cs typeface="Calibri"/>
              </a:rPr>
              <a:t>BAND </a:t>
            </a:r>
            <a:r>
              <a:rPr sz="2200" b="1" dirty="0">
                <a:latin typeface="Calibri"/>
                <a:cs typeface="Calibri"/>
              </a:rPr>
              <a:t>D: </a:t>
            </a:r>
            <a:r>
              <a:rPr sz="2200" b="1" spc="-15" dirty="0">
                <a:latin typeface="Calibri"/>
                <a:cs typeface="Calibri"/>
              </a:rPr>
              <a:t>Interpretive </a:t>
            </a:r>
            <a:r>
              <a:rPr sz="2200" b="1" spc="-5" dirty="0">
                <a:latin typeface="Calibri"/>
                <a:cs typeface="Calibri"/>
              </a:rPr>
              <a:t>Decisions (Middle </a:t>
            </a:r>
            <a:r>
              <a:rPr sz="2200" b="1" spc="-10" dirty="0">
                <a:latin typeface="Calibri"/>
                <a:cs typeface="Calibri"/>
              </a:rPr>
              <a:t>Management and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High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b="1" spc="-15" dirty="0">
                <a:latin typeface="Calibri"/>
                <a:cs typeface="Calibri"/>
              </a:rPr>
              <a:t>Level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Specialists)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Times New Roman"/>
              <a:cs typeface="Times New Roman"/>
            </a:endParaRPr>
          </a:p>
          <a:p>
            <a:pPr marL="355600" marR="7620" indent="-343535">
              <a:lnSpc>
                <a:spcPct val="8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10" dirty="0">
                <a:latin typeface="Calibri"/>
                <a:cs typeface="Calibri"/>
              </a:rPr>
              <a:t>BAND </a:t>
            </a:r>
            <a:r>
              <a:rPr sz="2200" b="1" dirty="0">
                <a:latin typeface="Calibri"/>
                <a:cs typeface="Calibri"/>
              </a:rPr>
              <a:t>C: </a:t>
            </a:r>
            <a:r>
              <a:rPr sz="2200" b="1" spc="-10" dirty="0">
                <a:latin typeface="Calibri"/>
                <a:cs typeface="Calibri"/>
              </a:rPr>
              <a:t>Routine/Process/System Decisions </a:t>
            </a:r>
            <a:r>
              <a:rPr sz="2200" b="1" spc="-5" dirty="0">
                <a:latin typeface="Calibri"/>
                <a:cs typeface="Calibri"/>
              </a:rPr>
              <a:t>(Specialist </a:t>
            </a:r>
            <a:r>
              <a:rPr sz="2200" b="1" dirty="0">
                <a:latin typeface="Calibri"/>
                <a:cs typeface="Calibri"/>
              </a:rPr>
              <a:t>or </a:t>
            </a:r>
            <a:r>
              <a:rPr sz="2200" b="1" spc="-5" dirty="0">
                <a:latin typeface="Calibri"/>
                <a:cs typeface="Calibri"/>
              </a:rPr>
              <a:t>Skilled  </a:t>
            </a:r>
            <a:r>
              <a:rPr sz="2200" b="1" spc="-10" dirty="0">
                <a:latin typeface="Calibri"/>
                <a:cs typeface="Calibri"/>
              </a:rPr>
              <a:t>Employees)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355600" marR="7620" indent="-343535">
              <a:lnSpc>
                <a:spcPts val="2110"/>
              </a:lnSpc>
              <a:buFont typeface="Arial"/>
              <a:buChar char="•"/>
              <a:tabLst>
                <a:tab pos="355600" algn="l"/>
                <a:tab pos="356235" algn="l"/>
                <a:tab pos="1309370" algn="l"/>
                <a:tab pos="1816735" algn="l"/>
                <a:tab pos="6004560" algn="l"/>
                <a:tab pos="7317105" algn="l"/>
              </a:tabLst>
            </a:pPr>
            <a:r>
              <a:rPr sz="2200" b="1" spc="-25" dirty="0">
                <a:latin typeface="Calibri"/>
                <a:cs typeface="Calibri"/>
              </a:rPr>
              <a:t>B</a:t>
            </a:r>
            <a:r>
              <a:rPr sz="2200" b="1" spc="-5" dirty="0">
                <a:latin typeface="Calibri"/>
                <a:cs typeface="Calibri"/>
              </a:rPr>
              <a:t>AND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10" dirty="0">
                <a:latin typeface="Calibri"/>
                <a:cs typeface="Calibri"/>
              </a:rPr>
              <a:t>B</a:t>
            </a:r>
            <a:r>
              <a:rPr sz="2200" b="1" spc="-5" dirty="0">
                <a:latin typeface="Calibri"/>
                <a:cs typeface="Calibri"/>
              </a:rPr>
              <a:t>: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Au</a:t>
            </a:r>
            <a:r>
              <a:rPr sz="2200" b="1" spc="-25" dirty="0">
                <a:latin typeface="Calibri"/>
                <a:cs typeface="Calibri"/>
              </a:rPr>
              <a:t>t</a:t>
            </a:r>
            <a:r>
              <a:rPr sz="2200" b="1" spc="-5" dirty="0">
                <a:latin typeface="Calibri"/>
                <a:cs typeface="Calibri"/>
              </a:rPr>
              <a:t>o</a:t>
            </a:r>
            <a:r>
              <a:rPr sz="2200" b="1" dirty="0">
                <a:latin typeface="Calibri"/>
                <a:cs typeface="Calibri"/>
              </a:rPr>
              <a:t>m</a:t>
            </a:r>
            <a:r>
              <a:rPr sz="2200" b="1" spc="-35" dirty="0">
                <a:latin typeface="Calibri"/>
                <a:cs typeface="Calibri"/>
              </a:rPr>
              <a:t>a</a:t>
            </a:r>
            <a:r>
              <a:rPr sz="2200" b="1" spc="-5" dirty="0">
                <a:latin typeface="Calibri"/>
                <a:cs typeface="Calibri"/>
              </a:rPr>
              <a:t>ti</a:t>
            </a:r>
            <a:r>
              <a:rPr sz="2200" b="1" dirty="0">
                <a:latin typeface="Calibri"/>
                <a:cs typeface="Calibri"/>
              </a:rPr>
              <a:t>c</a:t>
            </a:r>
            <a:r>
              <a:rPr sz="2200" b="1" spc="-5" dirty="0">
                <a:latin typeface="Calibri"/>
                <a:cs typeface="Calibri"/>
              </a:rPr>
              <a:t>/</a:t>
            </a:r>
            <a:r>
              <a:rPr sz="2200" b="1" dirty="0">
                <a:latin typeface="Calibri"/>
                <a:cs typeface="Calibri"/>
              </a:rPr>
              <a:t>O</a:t>
            </a:r>
            <a:r>
              <a:rPr sz="2200" b="1" spc="-5" dirty="0">
                <a:latin typeface="Calibri"/>
                <a:cs typeface="Calibri"/>
              </a:rPr>
              <a:t>pe</a:t>
            </a:r>
            <a:r>
              <a:rPr sz="2200" b="1" spc="-45" dirty="0">
                <a:latin typeface="Calibri"/>
                <a:cs typeface="Calibri"/>
              </a:rPr>
              <a:t>r</a:t>
            </a:r>
            <a:r>
              <a:rPr sz="2200" b="1" spc="-25" dirty="0">
                <a:latin typeface="Calibri"/>
                <a:cs typeface="Calibri"/>
              </a:rPr>
              <a:t>a</a:t>
            </a:r>
            <a:r>
              <a:rPr sz="2200" b="1" spc="-5" dirty="0">
                <a:latin typeface="Calibri"/>
                <a:cs typeface="Calibri"/>
              </a:rPr>
              <a:t>ti</a:t>
            </a:r>
            <a:r>
              <a:rPr sz="2200" b="1" spc="-30" dirty="0">
                <a:latin typeface="Calibri"/>
                <a:cs typeface="Calibri"/>
              </a:rPr>
              <a:t>v</a:t>
            </a:r>
            <a:r>
              <a:rPr sz="2200" b="1" spc="-10" dirty="0">
                <a:latin typeface="Calibri"/>
                <a:cs typeface="Calibri"/>
              </a:rPr>
              <a:t>e/</a:t>
            </a:r>
            <a:r>
              <a:rPr sz="2200" b="1" dirty="0">
                <a:latin typeface="Calibri"/>
                <a:cs typeface="Calibri"/>
              </a:rPr>
              <a:t>S</a:t>
            </a:r>
            <a:r>
              <a:rPr sz="2200" b="1" spc="-5" dirty="0">
                <a:latin typeface="Calibri"/>
                <a:cs typeface="Calibri"/>
              </a:rPr>
              <a:t>u</a:t>
            </a:r>
            <a:r>
              <a:rPr sz="2200" b="1" spc="-10" dirty="0">
                <a:latin typeface="Calibri"/>
                <a:cs typeface="Calibri"/>
              </a:rPr>
              <a:t>b-</a:t>
            </a:r>
            <a:r>
              <a:rPr sz="2200" b="1" spc="-40" dirty="0">
                <a:latin typeface="Calibri"/>
                <a:cs typeface="Calibri"/>
              </a:rPr>
              <a:t>s</a:t>
            </a:r>
            <a:r>
              <a:rPr sz="2200" b="1" spc="-15" dirty="0">
                <a:latin typeface="Calibri"/>
                <a:cs typeface="Calibri"/>
              </a:rPr>
              <a:t>y</a:t>
            </a:r>
            <a:r>
              <a:rPr sz="2200" b="1" spc="-30" dirty="0">
                <a:latin typeface="Calibri"/>
                <a:cs typeface="Calibri"/>
              </a:rPr>
              <a:t>s</a:t>
            </a:r>
            <a:r>
              <a:rPr sz="2200" b="1" spc="-35" dirty="0">
                <a:latin typeface="Calibri"/>
                <a:cs typeface="Calibri"/>
              </a:rPr>
              <a:t>t</a:t>
            </a:r>
            <a:r>
              <a:rPr sz="2200" b="1" spc="-10" dirty="0">
                <a:latin typeface="Calibri"/>
                <a:cs typeface="Calibri"/>
              </a:rPr>
              <a:t>e</a:t>
            </a:r>
            <a:r>
              <a:rPr sz="2200" b="1" spc="-5" dirty="0">
                <a:latin typeface="Calibri"/>
                <a:cs typeface="Calibri"/>
              </a:rPr>
              <a:t>m</a:t>
            </a:r>
            <a:r>
              <a:rPr sz="2200" b="1" dirty="0">
                <a:latin typeface="Calibri"/>
                <a:cs typeface="Calibri"/>
              </a:rPr>
              <a:t>	(</a:t>
            </a:r>
            <a:r>
              <a:rPr sz="2200" b="1" spc="-45" dirty="0">
                <a:latin typeface="Calibri"/>
                <a:cs typeface="Calibri"/>
              </a:rPr>
              <a:t>P</a:t>
            </a:r>
            <a:r>
              <a:rPr sz="2200" b="1" dirty="0">
                <a:latin typeface="Calibri"/>
                <a:cs typeface="Calibri"/>
              </a:rPr>
              <a:t>a</a:t>
            </a:r>
            <a:r>
              <a:rPr sz="2200" b="1" spc="-10" dirty="0">
                <a:latin typeface="Calibri"/>
                <a:cs typeface="Calibri"/>
              </a:rPr>
              <a:t>rtiall</a:t>
            </a:r>
            <a:r>
              <a:rPr sz="2200" b="1" spc="-5" dirty="0">
                <a:latin typeface="Calibri"/>
                <a:cs typeface="Calibri"/>
              </a:rPr>
              <a:t>y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skilled  </a:t>
            </a:r>
            <a:r>
              <a:rPr sz="2200" b="1" spc="-15" dirty="0">
                <a:latin typeface="Calibri"/>
                <a:cs typeface="Calibri"/>
              </a:rPr>
              <a:t>employees)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10" dirty="0">
                <a:latin typeface="Calibri"/>
                <a:cs typeface="Calibri"/>
              </a:rPr>
              <a:t>BAND </a:t>
            </a:r>
            <a:r>
              <a:rPr sz="2200" b="1" spc="-5" dirty="0">
                <a:latin typeface="Calibri"/>
                <a:cs typeface="Calibri"/>
              </a:rPr>
              <a:t>A: </a:t>
            </a:r>
            <a:r>
              <a:rPr sz="2200" b="1" spc="-10" dirty="0">
                <a:latin typeface="Calibri"/>
                <a:cs typeface="Calibri"/>
              </a:rPr>
              <a:t>Defined Decisions </a:t>
            </a:r>
            <a:r>
              <a:rPr sz="2200" b="1" spc="-5" dirty="0">
                <a:latin typeface="Calibri"/>
                <a:cs typeface="Calibri"/>
              </a:rPr>
              <a:t>(Basic Skilled</a:t>
            </a:r>
            <a:r>
              <a:rPr sz="2200" b="1" spc="1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Employees)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85188" y="320040"/>
            <a:ext cx="5372100" cy="1258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3083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5"/>
              </a:spcBef>
            </a:pPr>
            <a:r>
              <a:rPr sz="4400" spc="-90" dirty="0"/>
              <a:t>PATERSON</a:t>
            </a:r>
            <a:r>
              <a:rPr sz="4400" spc="-5" dirty="0"/>
              <a:t> </a:t>
            </a:r>
            <a:r>
              <a:rPr sz="4400" spc="-65" dirty="0"/>
              <a:t>FACTORS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199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0520" y="1478280"/>
            <a:ext cx="8453628" cy="4561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510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5105400"/>
          </a:xfrm>
          <a:custGeom>
            <a:avLst/>
            <a:gdLst/>
            <a:ahLst/>
            <a:cxnLst/>
            <a:rect l="l" t="t" r="r" b="b"/>
            <a:pathLst>
              <a:path w="8229600" h="5105400">
                <a:moveTo>
                  <a:pt x="0" y="5105400"/>
                </a:moveTo>
                <a:lnTo>
                  <a:pt x="8229600" y="5105400"/>
                </a:lnTo>
                <a:lnTo>
                  <a:pt x="8229600" y="0"/>
                </a:lnTo>
                <a:lnTo>
                  <a:pt x="0" y="0"/>
                </a:lnTo>
                <a:lnTo>
                  <a:pt x="0" y="51054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55749"/>
            <a:ext cx="8070850" cy="4250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ts val="2375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  <a:tab pos="1303655" algn="l"/>
                <a:tab pos="1753235" algn="l"/>
                <a:tab pos="6821170" algn="l"/>
                <a:tab pos="7722234" algn="l"/>
              </a:tabLst>
            </a:pPr>
            <a:r>
              <a:rPr sz="2200" b="1" spc="-65" dirty="0">
                <a:latin typeface="Calibri"/>
                <a:cs typeface="Calibri"/>
              </a:rPr>
              <a:t>F</a:t>
            </a:r>
            <a:r>
              <a:rPr sz="2200" b="1" spc="-5" dirty="0">
                <a:latin typeface="Calibri"/>
                <a:cs typeface="Calibri"/>
              </a:rPr>
              <a:t>a</a:t>
            </a:r>
            <a:r>
              <a:rPr sz="2200" b="1" spc="5" dirty="0">
                <a:latin typeface="Calibri"/>
                <a:cs typeface="Calibri"/>
              </a:rPr>
              <a:t>c</a:t>
            </a:r>
            <a:r>
              <a:rPr sz="2200" b="1" spc="-25" dirty="0">
                <a:latin typeface="Calibri"/>
                <a:cs typeface="Calibri"/>
              </a:rPr>
              <a:t>t</a:t>
            </a:r>
            <a:r>
              <a:rPr sz="2200" b="1" spc="-5" dirty="0">
                <a:latin typeface="Calibri"/>
                <a:cs typeface="Calibri"/>
              </a:rPr>
              <a:t>or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10" dirty="0">
                <a:latin typeface="Calibri"/>
                <a:cs typeface="Calibri"/>
              </a:rPr>
              <a:t>1</a:t>
            </a:r>
            <a:r>
              <a:rPr sz="2200" b="1" spc="-5" dirty="0">
                <a:latin typeface="Calibri"/>
                <a:cs typeface="Calibri"/>
              </a:rPr>
              <a:t>: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10" dirty="0">
                <a:latin typeface="Calibri"/>
                <a:cs typeface="Calibri"/>
              </a:rPr>
              <a:t>Decis</a:t>
            </a:r>
            <a:r>
              <a:rPr sz="2200" b="1" spc="5" dirty="0">
                <a:latin typeface="Calibri"/>
                <a:cs typeface="Calibri"/>
              </a:rPr>
              <a:t>i</a:t>
            </a:r>
            <a:r>
              <a:rPr sz="2200" b="1" spc="-5" dirty="0">
                <a:latin typeface="Calibri"/>
                <a:cs typeface="Calibri"/>
              </a:rPr>
              <a:t>on</a:t>
            </a:r>
            <a:r>
              <a:rPr sz="2200" b="1" spc="-10" dirty="0">
                <a:latin typeface="Calibri"/>
                <a:cs typeface="Calibri"/>
              </a:rPr>
              <a:t>-</a:t>
            </a:r>
            <a:r>
              <a:rPr sz="2200" b="1" spc="5" dirty="0">
                <a:latin typeface="Calibri"/>
                <a:cs typeface="Calibri"/>
              </a:rPr>
              <a:t>m</a:t>
            </a:r>
            <a:r>
              <a:rPr sz="2200" b="1" dirty="0">
                <a:latin typeface="Calibri"/>
                <a:cs typeface="Calibri"/>
              </a:rPr>
              <a:t>a</a:t>
            </a:r>
            <a:r>
              <a:rPr sz="2200" b="1" spc="-5" dirty="0">
                <a:latin typeface="Calibri"/>
                <a:cs typeface="Calibri"/>
              </a:rPr>
              <a:t>kin</a:t>
            </a:r>
            <a:r>
              <a:rPr sz="2200" b="1" spc="50" dirty="0">
                <a:latin typeface="Calibri"/>
                <a:cs typeface="Calibri"/>
              </a:rPr>
              <a:t>g</a:t>
            </a:r>
            <a:r>
              <a:rPr sz="2200" b="1" spc="-5" dirty="0">
                <a:latin typeface="Calibri"/>
                <a:cs typeface="Calibri"/>
              </a:rPr>
              <a:t>/</a:t>
            </a:r>
            <a:r>
              <a:rPr sz="2200" b="1" spc="-25" dirty="0">
                <a:latin typeface="Calibri"/>
                <a:cs typeface="Calibri"/>
              </a:rPr>
              <a:t>r</a:t>
            </a:r>
            <a:r>
              <a:rPr sz="2200" b="1" spc="-10" dirty="0">
                <a:latin typeface="Calibri"/>
                <a:cs typeface="Calibri"/>
              </a:rPr>
              <a:t>esp</a:t>
            </a:r>
            <a:r>
              <a:rPr sz="2200" b="1" spc="-15" dirty="0">
                <a:latin typeface="Calibri"/>
                <a:cs typeface="Calibri"/>
              </a:rPr>
              <a:t>o</a:t>
            </a:r>
            <a:r>
              <a:rPr sz="2200" b="1" spc="-5" dirty="0">
                <a:latin typeface="Calibri"/>
                <a:cs typeface="Calibri"/>
              </a:rPr>
              <a:t>n</a:t>
            </a:r>
            <a:r>
              <a:rPr sz="2200" b="1" dirty="0">
                <a:latin typeface="Calibri"/>
                <a:cs typeface="Calibri"/>
              </a:rPr>
              <a:t>s</a:t>
            </a:r>
            <a:r>
              <a:rPr sz="2200" b="1" spc="-5" dirty="0">
                <a:latin typeface="Calibri"/>
                <a:cs typeface="Calibri"/>
              </a:rPr>
              <a:t>ibili</a:t>
            </a:r>
            <a:r>
              <a:rPr sz="2200" b="1" spc="-20" dirty="0">
                <a:latin typeface="Calibri"/>
                <a:cs typeface="Calibri"/>
              </a:rPr>
              <a:t>t</a:t>
            </a:r>
            <a:r>
              <a:rPr sz="2200" b="1" spc="-5" dirty="0">
                <a:latin typeface="Calibri"/>
                <a:cs typeface="Calibri"/>
              </a:rPr>
              <a:t>y</a:t>
            </a:r>
            <a:r>
              <a:rPr sz="2200" b="1" dirty="0">
                <a:latin typeface="Calibri"/>
                <a:cs typeface="Calibri"/>
              </a:rPr>
              <a:t>/</a:t>
            </a:r>
            <a:r>
              <a:rPr sz="2200" b="1" spc="-10" dirty="0">
                <a:latin typeface="Calibri"/>
                <a:cs typeface="Calibri"/>
              </a:rPr>
              <a:t>ju</a:t>
            </a:r>
            <a:r>
              <a:rPr sz="2200" b="1" spc="-25" dirty="0">
                <a:latin typeface="Calibri"/>
                <a:cs typeface="Calibri"/>
              </a:rPr>
              <a:t>d</a:t>
            </a:r>
            <a:r>
              <a:rPr sz="2200" b="1" spc="-10" dirty="0">
                <a:latin typeface="Calibri"/>
                <a:cs typeface="Calibri"/>
              </a:rPr>
              <a:t>gm</a:t>
            </a:r>
            <a:r>
              <a:rPr sz="2200" b="1" spc="-15" dirty="0">
                <a:latin typeface="Calibri"/>
                <a:cs typeface="Calibri"/>
              </a:rPr>
              <a:t>e</a:t>
            </a:r>
            <a:r>
              <a:rPr sz="2200" b="1" spc="-35" dirty="0">
                <a:latin typeface="Calibri"/>
                <a:cs typeface="Calibri"/>
              </a:rPr>
              <a:t>n</a:t>
            </a:r>
            <a:r>
              <a:rPr sz="2200" b="1" spc="-5" dirty="0">
                <a:latin typeface="Calibri"/>
                <a:cs typeface="Calibri"/>
              </a:rPr>
              <a:t>t</a:t>
            </a:r>
            <a:r>
              <a:rPr sz="2200" b="1" dirty="0">
                <a:latin typeface="Calibri"/>
                <a:cs typeface="Calibri"/>
              </a:rPr>
              <a:t>	(</a:t>
            </a:r>
            <a:r>
              <a:rPr sz="2200" b="1" spc="-5" dirty="0">
                <a:latin typeface="Calibri"/>
                <a:cs typeface="Calibri"/>
              </a:rPr>
              <a:t>Us</a:t>
            </a:r>
            <a:r>
              <a:rPr sz="2200" b="1" spc="-15" dirty="0">
                <a:latin typeface="Calibri"/>
                <a:cs typeface="Calibri"/>
              </a:rPr>
              <a:t>e</a:t>
            </a:r>
            <a:r>
              <a:rPr sz="2200" b="1" spc="-5" dirty="0">
                <a:latin typeface="Calibri"/>
                <a:cs typeface="Calibri"/>
              </a:rPr>
              <a:t>d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40" dirty="0">
                <a:latin typeface="Calibri"/>
                <a:cs typeface="Calibri"/>
              </a:rPr>
              <a:t>f</a:t>
            </a:r>
            <a:r>
              <a:rPr sz="2200" b="1" spc="-5" dirty="0">
                <a:latin typeface="Calibri"/>
                <a:cs typeface="Calibri"/>
              </a:rPr>
              <a:t>or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b="1" spc="-5" dirty="0">
                <a:latin typeface="Calibri"/>
                <a:cs typeface="Calibri"/>
              </a:rPr>
              <a:t>Banding)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8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15" dirty="0">
                <a:latin typeface="Calibri"/>
                <a:cs typeface="Calibri"/>
              </a:rPr>
              <a:t>Factor </a:t>
            </a:r>
            <a:r>
              <a:rPr sz="2200" b="1" spc="5" dirty="0">
                <a:latin typeface="Calibri"/>
                <a:cs typeface="Calibri"/>
              </a:rPr>
              <a:t>2: </a:t>
            </a:r>
            <a:r>
              <a:rPr sz="2200" b="1" spc="-10" dirty="0">
                <a:latin typeface="Calibri"/>
                <a:cs typeface="Calibri"/>
              </a:rPr>
              <a:t>Supervision/coordination </a:t>
            </a:r>
            <a:r>
              <a:rPr sz="2200" b="1" dirty="0">
                <a:latin typeface="Calibri"/>
                <a:cs typeface="Calibri"/>
              </a:rPr>
              <a:t>of </a:t>
            </a:r>
            <a:r>
              <a:rPr sz="2200" b="1" spc="-5" dirty="0">
                <a:latin typeface="Calibri"/>
                <a:cs typeface="Calibri"/>
              </a:rPr>
              <a:t>people/work (Used </a:t>
            </a:r>
            <a:r>
              <a:rPr sz="2200" b="1" spc="-10" dirty="0">
                <a:latin typeface="Calibri"/>
                <a:cs typeface="Calibri"/>
              </a:rPr>
              <a:t>for </a:t>
            </a:r>
            <a:r>
              <a:rPr sz="2200" b="1" spc="-5" dirty="0">
                <a:latin typeface="Calibri"/>
                <a:cs typeface="Calibri"/>
              </a:rPr>
              <a:t>sub-  Banding)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20" dirty="0">
                <a:latin typeface="Calibri"/>
                <a:cs typeface="Calibri"/>
              </a:rPr>
              <a:t>Factor </a:t>
            </a:r>
            <a:r>
              <a:rPr sz="2200" b="1" spc="-5" dirty="0">
                <a:latin typeface="Calibri"/>
                <a:cs typeface="Calibri"/>
              </a:rPr>
              <a:t>3: </a:t>
            </a:r>
            <a:r>
              <a:rPr sz="2200" b="1" spc="-15" dirty="0">
                <a:latin typeface="Calibri"/>
                <a:cs typeface="Calibri"/>
              </a:rPr>
              <a:t>Complexity </a:t>
            </a:r>
            <a:r>
              <a:rPr sz="2200" b="1" spc="-5" dirty="0">
                <a:latin typeface="Calibri"/>
                <a:cs typeface="Calibri"/>
              </a:rPr>
              <a:t>of </a:t>
            </a:r>
            <a:r>
              <a:rPr sz="2200" b="1" spc="-15" dirty="0">
                <a:latin typeface="Calibri"/>
                <a:cs typeface="Calibri"/>
              </a:rPr>
              <a:t>tasks </a:t>
            </a:r>
            <a:r>
              <a:rPr sz="2200" b="1" spc="-5" dirty="0">
                <a:latin typeface="Calibri"/>
                <a:cs typeface="Calibri"/>
              </a:rPr>
              <a:t>(Used </a:t>
            </a:r>
            <a:r>
              <a:rPr sz="2200" b="1" spc="-15" dirty="0">
                <a:latin typeface="Calibri"/>
                <a:cs typeface="Calibri"/>
              </a:rPr>
              <a:t>for</a:t>
            </a:r>
            <a:r>
              <a:rPr sz="2200" b="1" spc="19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sub-Banding)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20" dirty="0">
                <a:latin typeface="Calibri"/>
                <a:cs typeface="Calibri"/>
              </a:rPr>
              <a:t>Factor </a:t>
            </a:r>
            <a:r>
              <a:rPr sz="2200" b="1" spc="-5" dirty="0">
                <a:latin typeface="Calibri"/>
                <a:cs typeface="Calibri"/>
              </a:rPr>
              <a:t>4: </a:t>
            </a:r>
            <a:r>
              <a:rPr sz="2200" b="1" spc="-25" dirty="0">
                <a:latin typeface="Calibri"/>
                <a:cs typeface="Calibri"/>
              </a:rPr>
              <a:t>Variety </a:t>
            </a:r>
            <a:r>
              <a:rPr sz="2200" b="1" spc="-5" dirty="0">
                <a:latin typeface="Calibri"/>
                <a:cs typeface="Calibri"/>
              </a:rPr>
              <a:t>of </a:t>
            </a:r>
            <a:r>
              <a:rPr sz="2200" b="1" spc="-15" dirty="0">
                <a:latin typeface="Calibri"/>
                <a:cs typeface="Calibri"/>
              </a:rPr>
              <a:t>tasks </a:t>
            </a:r>
            <a:r>
              <a:rPr sz="2200" b="1" spc="-5" dirty="0">
                <a:latin typeface="Calibri"/>
                <a:cs typeface="Calibri"/>
              </a:rPr>
              <a:t>(Used </a:t>
            </a:r>
            <a:r>
              <a:rPr sz="2200" b="1" spc="-15" dirty="0">
                <a:latin typeface="Calibri"/>
                <a:cs typeface="Calibri"/>
              </a:rPr>
              <a:t>for</a:t>
            </a:r>
            <a:r>
              <a:rPr sz="2200" b="1" spc="19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sub-Banding)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20" dirty="0">
                <a:latin typeface="Calibri"/>
                <a:cs typeface="Calibri"/>
              </a:rPr>
              <a:t>Factor </a:t>
            </a:r>
            <a:r>
              <a:rPr sz="2200" b="1" spc="-5" dirty="0">
                <a:latin typeface="Calibri"/>
                <a:cs typeface="Calibri"/>
              </a:rPr>
              <a:t>5: </a:t>
            </a:r>
            <a:r>
              <a:rPr sz="2200" b="1" spc="-10" dirty="0">
                <a:latin typeface="Calibri"/>
                <a:cs typeface="Calibri"/>
              </a:rPr>
              <a:t>Degree </a:t>
            </a:r>
            <a:r>
              <a:rPr sz="2200" b="1" spc="-5" dirty="0">
                <a:latin typeface="Calibri"/>
                <a:cs typeface="Calibri"/>
              </a:rPr>
              <a:t>of </a:t>
            </a:r>
            <a:r>
              <a:rPr sz="2200" b="1" spc="-10" dirty="0">
                <a:latin typeface="Calibri"/>
                <a:cs typeface="Calibri"/>
              </a:rPr>
              <a:t>precision </a:t>
            </a:r>
            <a:r>
              <a:rPr sz="2200" b="1" spc="-15" dirty="0">
                <a:latin typeface="Calibri"/>
                <a:cs typeface="Calibri"/>
              </a:rPr>
              <a:t>required </a:t>
            </a:r>
            <a:r>
              <a:rPr sz="2200" b="1" spc="-5" dirty="0">
                <a:latin typeface="Calibri"/>
                <a:cs typeface="Calibri"/>
              </a:rPr>
              <a:t>(Used </a:t>
            </a:r>
            <a:r>
              <a:rPr sz="2200" b="1" spc="-15" dirty="0">
                <a:latin typeface="Calibri"/>
                <a:cs typeface="Calibri"/>
              </a:rPr>
              <a:t>for</a:t>
            </a:r>
            <a:r>
              <a:rPr sz="2200" b="1" spc="2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sub-Banding)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20" dirty="0">
                <a:latin typeface="Calibri"/>
                <a:cs typeface="Calibri"/>
              </a:rPr>
              <a:t>Factor </a:t>
            </a:r>
            <a:r>
              <a:rPr sz="2200" b="1" spc="-5" dirty="0">
                <a:latin typeface="Calibri"/>
                <a:cs typeface="Calibri"/>
              </a:rPr>
              <a:t>6: </a:t>
            </a:r>
            <a:r>
              <a:rPr sz="2200" b="1" spc="-25" dirty="0">
                <a:latin typeface="Calibri"/>
                <a:cs typeface="Calibri"/>
              </a:rPr>
              <a:t>Work </a:t>
            </a:r>
            <a:r>
              <a:rPr sz="2200" b="1" spc="-15" dirty="0">
                <a:latin typeface="Calibri"/>
                <a:cs typeface="Calibri"/>
              </a:rPr>
              <a:t>pressure/physical effort </a:t>
            </a:r>
            <a:r>
              <a:rPr sz="2200" b="1" spc="-5" dirty="0">
                <a:latin typeface="Calibri"/>
                <a:cs typeface="Calibri"/>
              </a:rPr>
              <a:t>(Used </a:t>
            </a:r>
            <a:r>
              <a:rPr sz="2200" b="1" spc="-15" dirty="0">
                <a:latin typeface="Calibri"/>
                <a:cs typeface="Calibri"/>
              </a:rPr>
              <a:t>for</a:t>
            </a:r>
            <a:r>
              <a:rPr sz="2200" b="1" spc="24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sub-Banding)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74650" y="450850"/>
          <a:ext cx="8477250" cy="6184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1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6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6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5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26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BANDS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KIND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DECISION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LEVEL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DESCRIPTOR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11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SUB-GRADES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KIND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GRADE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F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Policy</a:t>
                      </a:r>
                      <a:r>
                        <a:rPr sz="10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Making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Top Management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11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Co-ordinating or Supervisory</a:t>
                      </a:r>
                      <a:r>
                        <a:rPr sz="1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Policy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0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Policy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0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Programming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Senior Management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95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Co-ordinating or</a:t>
                      </a:r>
                      <a:r>
                        <a:rPr sz="1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Supervisory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8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99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Programming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4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Programming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8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9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0" marR="660400" indent="-18415">
                        <a:lnSpc>
                          <a:spcPct val="10700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Interpreti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e/ 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Probabilistic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9750" marR="530860" indent="167640">
                        <a:lnSpc>
                          <a:spcPct val="107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Middle  </a:t>
                      </a:r>
                      <a:r>
                        <a:rPr sz="1000" b="1" spc="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ana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ement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91845" marR="784225" indent="635" algn="ctr">
                        <a:lnSpc>
                          <a:spcPct val="107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uper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vi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so</a:t>
                      </a:r>
                      <a:r>
                        <a:rPr sz="1000" b="1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y  Interpreti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6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Interpretive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9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(Expert)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530860" marR="523240" algn="ctr">
                        <a:lnSpc>
                          <a:spcPct val="107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(Specialist) 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(P</a:t>
                      </a:r>
                      <a:r>
                        <a:rPr sz="1000" b="1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fess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ona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0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C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Routine/Process/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Skilled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Supervisory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6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System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(Specialist)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9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Skilled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6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Skilled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40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(Professional)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59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B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Automatic/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Partially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Supervisory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3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Operative/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Skilled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Partially</a:t>
                      </a:r>
                      <a:r>
                        <a:rPr sz="10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skilled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3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Sub-system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52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9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Partially</a:t>
                      </a:r>
                      <a:r>
                        <a:rPr sz="10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skilled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43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Defined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Basic Skilled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Defined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0850" y="298450"/>
          <a:ext cx="8324850" cy="6376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6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1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7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2764">
                <a:tc>
                  <a:txBody>
                    <a:bodyPr/>
                    <a:lstStyle/>
                    <a:p>
                      <a:pPr marL="635" algn="ctr">
                        <a:lnSpc>
                          <a:spcPts val="162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BROAD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BANDS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2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11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SUB-GRADES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2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28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SUB-GRADES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F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53185">
                        <a:lnSpc>
                          <a:spcPts val="1045"/>
                        </a:lnSpc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11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Policy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Co-ordinating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F5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F4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9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691639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900" b="1" spc="1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Policy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89025" marR="1080770" algn="just">
                        <a:lnSpc>
                          <a:spcPct val="106800"/>
                        </a:lnSpc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F3  F2  F1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1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184275">
                        <a:lnSpc>
                          <a:spcPts val="1050"/>
                        </a:lnSpc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9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Programming</a:t>
                      </a:r>
                      <a:r>
                        <a:rPr sz="900" b="1" spc="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Co-ordinating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50"/>
                        </a:lnSpc>
                      </a:pPr>
                      <a:r>
                        <a:rPr sz="900" b="1" spc="5" dirty="0">
                          <a:latin typeface="Calibri"/>
                          <a:cs typeface="Calibri"/>
                        </a:rPr>
                        <a:t>E5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b="1" spc="5" dirty="0">
                          <a:latin typeface="Calibri"/>
                          <a:cs typeface="Calibri"/>
                        </a:rPr>
                        <a:t>E4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9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5119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900" b="1" spc="1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Programming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87120" marR="1076325" algn="just">
                        <a:lnSpc>
                          <a:spcPct val="106700"/>
                        </a:lnSpc>
                        <a:spcBef>
                          <a:spcPts val="5"/>
                        </a:spcBef>
                      </a:pPr>
                      <a:r>
                        <a:rPr sz="900" b="1" spc="5" dirty="0">
                          <a:latin typeface="Calibri"/>
                          <a:cs typeface="Calibri"/>
                        </a:rPr>
                        <a:t>E3  E2 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E1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3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D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621790">
                        <a:lnSpc>
                          <a:spcPts val="1050"/>
                        </a:lnSpc>
                        <a:tabLst>
                          <a:tab pos="1875789" algn="l"/>
                        </a:tabLst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7.	Interpretive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Co-ordinating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50"/>
                        </a:lnSpc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D5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D4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69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550035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900" b="1" spc="1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Interpretive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80135" marR="1069975" algn="just">
                        <a:lnSpc>
                          <a:spcPct val="106700"/>
                        </a:lnSpc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D3  D2  D1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0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C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011555">
                        <a:lnSpc>
                          <a:spcPct val="100000"/>
                        </a:lnSpc>
                        <a:tabLst>
                          <a:tab pos="1355090" algn="l"/>
                        </a:tabLst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5.	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Skilled/Specialist</a:t>
                      </a:r>
                      <a:r>
                        <a:rPr sz="90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Co-ordinating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C5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C4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69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393190">
                        <a:lnSpc>
                          <a:spcPct val="100000"/>
                        </a:lnSpc>
                        <a:tabLst>
                          <a:tab pos="1653539" algn="l"/>
                        </a:tabLst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4	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Skilled/Specialist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84580" marR="1075055" algn="just">
                        <a:lnSpc>
                          <a:spcPct val="106700"/>
                        </a:lnSpc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C3  C2  C1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0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080"/>
                        </a:lnSpc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B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42035">
                        <a:lnSpc>
                          <a:spcPts val="1050"/>
                        </a:lnSpc>
                        <a:tabLst>
                          <a:tab pos="1385570" algn="l"/>
                        </a:tabLst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3.	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Partially skilled</a:t>
                      </a:r>
                      <a:r>
                        <a:rPr sz="90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Co-ordinating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50"/>
                        </a:lnSpc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B5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B4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6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409700">
                        <a:lnSpc>
                          <a:spcPct val="100000"/>
                        </a:lnSpc>
                        <a:tabLst>
                          <a:tab pos="1720850" algn="l"/>
                        </a:tabLst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2	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Partially</a:t>
                      </a:r>
                      <a:r>
                        <a:rPr sz="9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skilled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82675" marR="1074420" algn="just">
                        <a:lnSpc>
                          <a:spcPct val="106700"/>
                        </a:lnSpc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B3  B2  B1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69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049655">
                        <a:lnSpc>
                          <a:spcPct val="100000"/>
                        </a:lnSpc>
                        <a:tabLst>
                          <a:tab pos="1393190" algn="l"/>
                        </a:tabLst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1.	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Basic skilled No</a:t>
                      </a:r>
                      <a:r>
                        <a:rPr sz="9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Co-ordinating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79070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Sub-division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81405" marR="1071880" algn="just">
                        <a:lnSpc>
                          <a:spcPct val="106700"/>
                        </a:lnSpc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A3  A2  A1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74748" y="320040"/>
            <a:ext cx="4791456" cy="1258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3083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4400" spc="-95" dirty="0"/>
              <a:t>EQUATE</a:t>
            </a:r>
            <a:r>
              <a:rPr sz="4400" spc="-10" dirty="0"/>
              <a:t> </a:t>
            </a:r>
            <a:r>
              <a:rPr sz="4400" spc="-70" dirty="0"/>
              <a:t>FACTORS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123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8891" y="1453896"/>
            <a:ext cx="5853684" cy="5230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5029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5029200"/>
          </a:xfrm>
          <a:custGeom>
            <a:avLst/>
            <a:gdLst/>
            <a:ahLst/>
            <a:cxnLst/>
            <a:rect l="l" t="t" r="r" b="b"/>
            <a:pathLst>
              <a:path w="8229600" h="5029200">
                <a:moveTo>
                  <a:pt x="0" y="5029200"/>
                </a:moveTo>
                <a:lnTo>
                  <a:pt x="8229600" y="5029200"/>
                </a:lnTo>
                <a:lnTo>
                  <a:pt x="8229600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ln w="9144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58493"/>
            <a:ext cx="5325110" cy="4806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10" dirty="0">
                <a:latin typeface="Calibri"/>
                <a:cs typeface="Calibri"/>
              </a:rPr>
              <a:t>Responsibility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40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5" dirty="0">
                <a:latin typeface="Calibri"/>
                <a:cs typeface="Calibri"/>
              </a:rPr>
              <a:t>Thinking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Demands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40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5" dirty="0">
                <a:latin typeface="Calibri"/>
                <a:cs typeface="Calibri"/>
              </a:rPr>
              <a:t>Communication </a:t>
            </a:r>
            <a:r>
              <a:rPr sz="3200" b="1" dirty="0">
                <a:latin typeface="Calibri"/>
                <a:cs typeface="Calibri"/>
              </a:rPr>
              <a:t>and</a:t>
            </a:r>
            <a:r>
              <a:rPr sz="3200" b="1" spc="-8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Contacts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40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15" dirty="0">
                <a:latin typeface="Calibri"/>
                <a:cs typeface="Calibri"/>
              </a:rPr>
              <a:t>Knowledge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40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15" dirty="0">
                <a:latin typeface="Calibri"/>
                <a:cs typeface="Calibri"/>
              </a:rPr>
              <a:t>Environmental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Demands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236" y="60960"/>
            <a:ext cx="8531352" cy="1761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24455" marR="248920" indent="-2369185">
              <a:lnSpc>
                <a:spcPct val="100000"/>
              </a:lnSpc>
              <a:spcBef>
                <a:spcPts val="95"/>
              </a:spcBef>
            </a:pPr>
            <a:r>
              <a:rPr sz="4000" spc="-40" dirty="0"/>
              <a:t>TOWERS </a:t>
            </a:r>
            <a:r>
              <a:rPr sz="4000" spc="-90" dirty="0"/>
              <a:t>WATSON </a:t>
            </a:r>
            <a:r>
              <a:rPr sz="4000" spc="-25" dirty="0"/>
              <a:t>GLOBAL </a:t>
            </a:r>
            <a:r>
              <a:rPr sz="4000" spc="-5" dirty="0"/>
              <a:t>GRADING  </a:t>
            </a:r>
            <a:r>
              <a:rPr sz="4000" spc="-35" dirty="0"/>
              <a:t>SYSTEM</a:t>
            </a:r>
            <a:r>
              <a:rPr sz="4000" spc="-10" dirty="0"/>
              <a:t> </a:t>
            </a:r>
            <a:r>
              <a:rPr sz="4000" spc="-5" dirty="0"/>
              <a:t>(GGS)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199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952" y="1504188"/>
            <a:ext cx="8395716" cy="5146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510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5105400"/>
          </a:xfrm>
          <a:custGeom>
            <a:avLst/>
            <a:gdLst/>
            <a:ahLst/>
            <a:cxnLst/>
            <a:rect l="l" t="t" r="r" b="b"/>
            <a:pathLst>
              <a:path w="8229600" h="5105400">
                <a:moveTo>
                  <a:pt x="0" y="5105400"/>
                </a:moveTo>
                <a:lnTo>
                  <a:pt x="8229600" y="5105400"/>
                </a:lnTo>
                <a:lnTo>
                  <a:pt x="8229600" y="0"/>
                </a:lnTo>
                <a:lnTo>
                  <a:pt x="0" y="0"/>
                </a:lnTo>
                <a:lnTo>
                  <a:pt x="0" y="51054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69465"/>
            <a:ext cx="8074659" cy="488251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marR="5715" indent="-343535" algn="just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6235" algn="l"/>
              </a:tabLst>
            </a:pPr>
            <a:r>
              <a:rPr sz="1800" spc="-40" dirty="0">
                <a:latin typeface="Calibri"/>
                <a:cs typeface="Calibri"/>
              </a:rPr>
              <a:t>Towers </a:t>
            </a:r>
            <a:r>
              <a:rPr sz="1800" spc="-25" dirty="0">
                <a:latin typeface="Calibri"/>
                <a:cs typeface="Calibri"/>
              </a:rPr>
              <a:t>Watson’s </a:t>
            </a:r>
            <a:r>
              <a:rPr sz="1800" spc="-15" dirty="0">
                <a:latin typeface="Calibri"/>
                <a:cs typeface="Calibri"/>
              </a:rPr>
              <a:t>systematic </a:t>
            </a:r>
            <a:r>
              <a:rPr sz="1800" spc="-5" dirty="0">
                <a:latin typeface="Calibri"/>
                <a:cs typeface="Calibri"/>
              </a:rPr>
              <a:t>approach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j</a:t>
            </a:r>
            <a:r>
              <a:rPr sz="1800" b="1" dirty="0">
                <a:latin typeface="Calibri"/>
                <a:cs typeface="Calibri"/>
              </a:rPr>
              <a:t>ob </a:t>
            </a:r>
            <a:r>
              <a:rPr sz="1800" b="1" spc="-10" dirty="0">
                <a:latin typeface="Calibri"/>
                <a:cs typeface="Calibri"/>
              </a:rPr>
              <a:t>leveling </a:t>
            </a:r>
            <a:r>
              <a:rPr sz="1800" spc="-5" dirty="0">
                <a:latin typeface="Calibri"/>
                <a:cs typeface="Calibri"/>
              </a:rPr>
              <a:t>helps </a:t>
            </a:r>
            <a:r>
              <a:rPr sz="1800" spc="-10" dirty="0">
                <a:latin typeface="Calibri"/>
                <a:cs typeface="Calibri"/>
              </a:rPr>
              <a:t>organizations </a:t>
            </a:r>
            <a:r>
              <a:rPr sz="1800" spc="-5" dirty="0">
                <a:latin typeface="Calibri"/>
                <a:cs typeface="Calibri"/>
              </a:rPr>
              <a:t>manage 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opportunities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challenges of </a:t>
            </a:r>
            <a:r>
              <a:rPr sz="1800" spc="-10" dirty="0">
                <a:latin typeface="Calibri"/>
                <a:cs typeface="Calibri"/>
              </a:rPr>
              <a:t>talent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5" dirty="0">
                <a:latin typeface="Calibri"/>
                <a:cs typeface="Calibri"/>
              </a:rPr>
              <a:t>reward program </a:t>
            </a:r>
            <a:r>
              <a:rPr sz="1800" spc="-5" dirty="0">
                <a:latin typeface="Calibri"/>
                <a:cs typeface="Calibri"/>
              </a:rPr>
              <a:t>design including  aligning jobs </a:t>
            </a:r>
            <a:r>
              <a:rPr sz="1800" spc="-10" dirty="0">
                <a:latin typeface="Calibri"/>
                <a:cs typeface="Calibri"/>
              </a:rPr>
              <a:t>located </a:t>
            </a:r>
            <a:r>
              <a:rPr sz="1800" spc="-5" dirty="0">
                <a:latin typeface="Calibri"/>
                <a:cs typeface="Calibri"/>
              </a:rPr>
              <a:t>in multiple </a:t>
            </a:r>
            <a:r>
              <a:rPr sz="1800" spc="-10" dirty="0">
                <a:latin typeface="Calibri"/>
                <a:cs typeface="Calibri"/>
              </a:rPr>
              <a:t>regions </a:t>
            </a:r>
            <a:r>
              <a:rPr sz="1800" spc="-5" dirty="0">
                <a:latin typeface="Calibri"/>
                <a:cs typeface="Calibri"/>
              </a:rPr>
              <a:t>or </a:t>
            </a:r>
            <a:r>
              <a:rPr sz="1800" spc="-10" dirty="0">
                <a:latin typeface="Calibri"/>
                <a:cs typeface="Calibri"/>
              </a:rPr>
              <a:t>across </a:t>
            </a:r>
            <a:r>
              <a:rPr sz="1800" spc="-15" dirty="0">
                <a:latin typeface="Calibri"/>
                <a:cs typeface="Calibri"/>
              </a:rPr>
              <a:t>different </a:t>
            </a:r>
            <a:r>
              <a:rPr sz="1800" spc="-5" dirty="0">
                <a:latin typeface="Calibri"/>
                <a:cs typeface="Calibri"/>
              </a:rPr>
              <a:t>lines of business, or  </a:t>
            </a:r>
            <a:r>
              <a:rPr sz="1800" spc="-10" dirty="0">
                <a:latin typeface="Calibri"/>
                <a:cs typeface="Calibri"/>
              </a:rPr>
              <a:t>creating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career framework </a:t>
            </a:r>
            <a:r>
              <a:rPr sz="1800" spc="-5" dirty="0">
                <a:latin typeface="Calibri"/>
                <a:cs typeface="Calibri"/>
              </a:rPr>
              <a:t>that </a:t>
            </a:r>
            <a:r>
              <a:rPr sz="1800" spc="-15" dirty="0">
                <a:latin typeface="Calibri"/>
                <a:cs typeface="Calibri"/>
              </a:rPr>
              <a:t>integrates </a:t>
            </a:r>
            <a:r>
              <a:rPr sz="1800" spc="-5" dirty="0">
                <a:latin typeface="Calibri"/>
                <a:cs typeface="Calibri"/>
              </a:rPr>
              <a:t>employees </a:t>
            </a:r>
            <a:r>
              <a:rPr sz="1800" spc="-10" dirty="0">
                <a:latin typeface="Calibri"/>
                <a:cs typeface="Calibri"/>
              </a:rPr>
              <a:t>after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30" dirty="0">
                <a:latin typeface="Calibri"/>
                <a:cs typeface="Calibri"/>
              </a:rPr>
              <a:t>merger, </a:t>
            </a:r>
            <a:r>
              <a:rPr sz="1800" spc="-5" dirty="0">
                <a:latin typeface="Calibri"/>
                <a:cs typeface="Calibri"/>
              </a:rPr>
              <a:t>acquisition  or other </a:t>
            </a:r>
            <a:r>
              <a:rPr sz="1800" spc="-10" dirty="0">
                <a:latin typeface="Calibri"/>
                <a:cs typeface="Calibri"/>
              </a:rPr>
              <a:t>structural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change.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80000"/>
              </a:lnSpc>
              <a:buFont typeface="Arial"/>
              <a:buChar char="•"/>
              <a:tabLst>
                <a:tab pos="356235" algn="l"/>
              </a:tabLst>
            </a:pPr>
            <a:r>
              <a:rPr sz="1800" dirty="0">
                <a:latin typeface="Calibri"/>
                <a:cs typeface="Calibri"/>
              </a:rPr>
              <a:t>Job </a:t>
            </a:r>
            <a:r>
              <a:rPr sz="1800" spc="-5" dirty="0">
                <a:latin typeface="Calibri"/>
                <a:cs typeface="Calibri"/>
              </a:rPr>
              <a:t>leveling is </a:t>
            </a:r>
            <a:r>
              <a:rPr sz="1800" dirty="0">
                <a:latin typeface="Calibri"/>
                <a:cs typeface="Calibri"/>
              </a:rPr>
              <a:t>an </a:t>
            </a:r>
            <a:r>
              <a:rPr sz="1800" spc="-5" dirty="0">
                <a:latin typeface="Calibri"/>
                <a:cs typeface="Calibri"/>
              </a:rPr>
              <a:t>analytical process </a:t>
            </a:r>
            <a:r>
              <a:rPr sz="1800" dirty="0">
                <a:latin typeface="Calibri"/>
                <a:cs typeface="Calibri"/>
              </a:rPr>
              <a:t>that </a:t>
            </a:r>
            <a:r>
              <a:rPr sz="1800" spc="-10" dirty="0">
                <a:latin typeface="Calibri"/>
                <a:cs typeface="Calibri"/>
              </a:rPr>
              <a:t>can </a:t>
            </a:r>
            <a:r>
              <a:rPr sz="1800" spc="-5" dirty="0">
                <a:latin typeface="Calibri"/>
                <a:cs typeface="Calibri"/>
              </a:rPr>
              <a:t>determine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b="1" spc="-15" dirty="0">
                <a:latin typeface="Calibri"/>
                <a:cs typeface="Calibri"/>
              </a:rPr>
              <a:t>relative </a:t>
            </a:r>
            <a:r>
              <a:rPr sz="1800" b="1" spc="-10" dirty="0">
                <a:latin typeface="Calibri"/>
                <a:cs typeface="Calibri"/>
              </a:rPr>
              <a:t>value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5" dirty="0">
                <a:latin typeface="Calibri"/>
                <a:cs typeface="Calibri"/>
              </a:rPr>
              <a:t>jobs </a:t>
            </a:r>
            <a:r>
              <a:rPr sz="1800" spc="5" dirty="0">
                <a:latin typeface="Calibri"/>
                <a:cs typeface="Calibri"/>
              </a:rPr>
              <a:t>in  </a:t>
            </a:r>
            <a:r>
              <a:rPr sz="1800" spc="-10" dirty="0">
                <a:latin typeface="Calibri"/>
                <a:cs typeface="Calibri"/>
              </a:rPr>
              <a:t>your organization,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it </a:t>
            </a:r>
            <a:r>
              <a:rPr sz="1800" spc="-10" dirty="0">
                <a:latin typeface="Calibri"/>
                <a:cs typeface="Calibri"/>
              </a:rPr>
              <a:t>provides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b="1" spc="-10" dirty="0">
                <a:latin typeface="Calibri"/>
                <a:cs typeface="Calibri"/>
              </a:rPr>
              <a:t>foundation for </a:t>
            </a:r>
            <a:r>
              <a:rPr sz="1800" b="1" spc="-20" dirty="0">
                <a:latin typeface="Calibri"/>
                <a:cs typeface="Calibri"/>
              </a:rPr>
              <a:t>reward </a:t>
            </a:r>
            <a:r>
              <a:rPr sz="1800" b="1" spc="-5" dirty="0">
                <a:latin typeface="Calibri"/>
                <a:cs typeface="Calibri"/>
              </a:rPr>
              <a:t>and </a:t>
            </a:r>
            <a:r>
              <a:rPr sz="1800" b="1" spc="-10" dirty="0">
                <a:latin typeface="Calibri"/>
                <a:cs typeface="Calibri"/>
              </a:rPr>
              <a:t>talent  management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programs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marR="6350" indent="-343535" algn="just">
              <a:lnSpc>
                <a:spcPct val="80000"/>
              </a:lnSpc>
              <a:buFont typeface="Arial"/>
              <a:buChar char="•"/>
              <a:tabLst>
                <a:tab pos="356235" algn="l"/>
              </a:tabLst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b="1" spc="-5" dirty="0">
                <a:latin typeface="Calibri"/>
                <a:cs typeface="Calibri"/>
              </a:rPr>
              <a:t>Global </a:t>
            </a:r>
            <a:r>
              <a:rPr sz="1800" b="1" spc="-15" dirty="0">
                <a:latin typeface="Calibri"/>
                <a:cs typeface="Calibri"/>
              </a:rPr>
              <a:t>Grade </a:t>
            </a:r>
            <a:r>
              <a:rPr sz="1800" b="1" spc="-10" dirty="0">
                <a:latin typeface="Calibri"/>
                <a:cs typeface="Calibri"/>
              </a:rPr>
              <a:t>calculator </a:t>
            </a:r>
            <a:r>
              <a:rPr sz="1800" spc="-5" dirty="0">
                <a:latin typeface="Calibri"/>
                <a:cs typeface="Calibri"/>
              </a:rPr>
              <a:t>allows </a:t>
            </a:r>
            <a:r>
              <a:rPr sz="1800" spc="-10" dirty="0">
                <a:latin typeface="Calibri"/>
                <a:cs typeface="Calibri"/>
              </a:rPr>
              <a:t>you to grade </a:t>
            </a:r>
            <a:r>
              <a:rPr sz="1800" spc="-5" dirty="0">
                <a:latin typeface="Calibri"/>
                <a:cs typeface="Calibri"/>
              </a:rPr>
              <a:t>jobs </a:t>
            </a:r>
            <a:r>
              <a:rPr sz="1800" spc="-10" dirty="0">
                <a:latin typeface="Calibri"/>
                <a:cs typeface="Calibri"/>
              </a:rPr>
              <a:t>following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proprietary  </a:t>
            </a:r>
            <a:r>
              <a:rPr sz="1800" spc="-40" dirty="0">
                <a:latin typeface="Calibri"/>
                <a:cs typeface="Calibri"/>
              </a:rPr>
              <a:t>Towers </a:t>
            </a:r>
            <a:r>
              <a:rPr sz="1800" spc="-15" dirty="0">
                <a:latin typeface="Calibri"/>
                <a:cs typeface="Calibri"/>
              </a:rPr>
              <a:t>Watson </a:t>
            </a:r>
            <a:r>
              <a:rPr sz="1800" dirty="0">
                <a:latin typeface="Calibri"/>
                <a:cs typeface="Calibri"/>
              </a:rPr>
              <a:t>Global </a:t>
            </a:r>
            <a:r>
              <a:rPr sz="1800" spc="-10" dirty="0">
                <a:latin typeface="Calibri"/>
                <a:cs typeface="Calibri"/>
              </a:rPr>
              <a:t>Grading </a:t>
            </a:r>
            <a:r>
              <a:rPr sz="1800" spc="-5" dirty="0">
                <a:latin typeface="Calibri"/>
                <a:cs typeface="Calibri"/>
              </a:rPr>
              <a:t>methodology using </a:t>
            </a:r>
            <a:r>
              <a:rPr sz="1800" spc="-10" dirty="0">
                <a:latin typeface="Calibri"/>
                <a:cs typeface="Calibri"/>
              </a:rPr>
              <a:t>three </a:t>
            </a:r>
            <a:r>
              <a:rPr sz="1800" spc="-25" dirty="0">
                <a:latin typeface="Calibri"/>
                <a:cs typeface="Calibri"/>
              </a:rPr>
              <a:t>key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steps: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sz="1500" i="1" spc="-5" dirty="0">
                <a:latin typeface="Calibri"/>
                <a:cs typeface="Calibri"/>
              </a:rPr>
              <a:t>Scope of </a:t>
            </a:r>
            <a:r>
              <a:rPr sz="1500" i="1" dirty="0">
                <a:latin typeface="Calibri"/>
                <a:cs typeface="Calibri"/>
              </a:rPr>
              <a:t>the</a:t>
            </a:r>
            <a:r>
              <a:rPr sz="1500" i="1" spc="5" dirty="0">
                <a:latin typeface="Calibri"/>
                <a:cs typeface="Calibri"/>
              </a:rPr>
              <a:t> </a:t>
            </a:r>
            <a:r>
              <a:rPr sz="1500" i="1" spc="-5" dirty="0">
                <a:latin typeface="Calibri"/>
                <a:cs typeface="Calibri"/>
              </a:rPr>
              <a:t>business</a:t>
            </a:r>
            <a:endParaRPr sz="15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756920" algn="l"/>
              </a:tabLst>
            </a:pPr>
            <a:r>
              <a:rPr sz="1500" i="1" spc="-5" dirty="0">
                <a:latin typeface="Calibri"/>
                <a:cs typeface="Calibri"/>
              </a:rPr>
              <a:t>Band </a:t>
            </a:r>
            <a:r>
              <a:rPr sz="1500" i="1" spc="-15" dirty="0">
                <a:latin typeface="Calibri"/>
                <a:cs typeface="Calibri"/>
              </a:rPr>
              <a:t>for </a:t>
            </a:r>
            <a:r>
              <a:rPr sz="1500" i="1" dirty="0">
                <a:latin typeface="Calibri"/>
                <a:cs typeface="Calibri"/>
              </a:rPr>
              <a:t>the</a:t>
            </a:r>
            <a:r>
              <a:rPr sz="1500" i="1" spc="30" dirty="0">
                <a:latin typeface="Calibri"/>
                <a:cs typeface="Calibri"/>
              </a:rPr>
              <a:t> </a:t>
            </a:r>
            <a:r>
              <a:rPr sz="1500" i="1" spc="-5" dirty="0">
                <a:latin typeface="Calibri"/>
                <a:cs typeface="Calibri"/>
              </a:rPr>
              <a:t>job</a:t>
            </a:r>
            <a:endParaRPr sz="15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sz="1500" i="1" dirty="0">
                <a:latin typeface="Calibri"/>
                <a:cs typeface="Calibri"/>
              </a:rPr>
              <a:t>Grade </a:t>
            </a:r>
            <a:r>
              <a:rPr sz="1500" i="1" spc="-15" dirty="0">
                <a:latin typeface="Calibri"/>
                <a:cs typeface="Calibri"/>
              </a:rPr>
              <a:t>for </a:t>
            </a:r>
            <a:r>
              <a:rPr sz="1500" i="1" dirty="0">
                <a:latin typeface="Calibri"/>
                <a:cs typeface="Calibri"/>
              </a:rPr>
              <a:t>the</a:t>
            </a:r>
            <a:r>
              <a:rPr sz="1500" i="1" spc="15" dirty="0">
                <a:latin typeface="Calibri"/>
                <a:cs typeface="Calibri"/>
              </a:rPr>
              <a:t> </a:t>
            </a:r>
            <a:r>
              <a:rPr sz="1500" i="1" spc="-5" dirty="0">
                <a:latin typeface="Calibri"/>
                <a:cs typeface="Calibri"/>
              </a:rPr>
              <a:t>job</a:t>
            </a:r>
            <a:endParaRPr sz="15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Wingdings"/>
              <a:buChar char=""/>
            </a:pPr>
            <a:endParaRPr sz="2200">
              <a:latin typeface="Times New Roman"/>
              <a:cs typeface="Times New Roman"/>
            </a:endParaRPr>
          </a:p>
          <a:p>
            <a:pPr marL="355600" marR="7620" indent="-343535" algn="just">
              <a:lnSpc>
                <a:spcPct val="80000"/>
              </a:lnSpc>
              <a:buFont typeface="Arial"/>
              <a:buChar char="•"/>
              <a:tabLst>
                <a:tab pos="356235" algn="l"/>
              </a:tabLst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Global </a:t>
            </a:r>
            <a:r>
              <a:rPr sz="1800" spc="-10" dirty="0">
                <a:latin typeface="Calibri"/>
                <a:cs typeface="Calibri"/>
              </a:rPr>
              <a:t>Grades generated </a:t>
            </a:r>
            <a:r>
              <a:rPr sz="1800" spc="-5" dirty="0">
                <a:latin typeface="Calibri"/>
                <a:cs typeface="Calibri"/>
              </a:rPr>
              <a:t>by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calculator </a:t>
            </a:r>
            <a:r>
              <a:rPr sz="1800" spc="-15" dirty="0">
                <a:latin typeface="Calibri"/>
                <a:cs typeface="Calibri"/>
              </a:rPr>
              <a:t>correlate </a:t>
            </a:r>
            <a:r>
              <a:rPr sz="1800" dirty="0">
                <a:latin typeface="Calibri"/>
                <a:cs typeface="Calibri"/>
              </a:rPr>
              <a:t>with those </a:t>
            </a:r>
            <a:r>
              <a:rPr sz="1800" spc="-5" dirty="0">
                <a:latin typeface="Calibri"/>
                <a:cs typeface="Calibri"/>
              </a:rPr>
              <a:t>included in </a:t>
            </a:r>
            <a:r>
              <a:rPr sz="1800" dirty="0">
                <a:latin typeface="Calibri"/>
                <a:cs typeface="Calibri"/>
              </a:rPr>
              <a:t>the  </a:t>
            </a:r>
            <a:r>
              <a:rPr sz="1800" spc="-40" dirty="0">
                <a:latin typeface="Calibri"/>
                <a:cs typeface="Calibri"/>
              </a:rPr>
              <a:t>Towers </a:t>
            </a:r>
            <a:r>
              <a:rPr sz="1800" spc="-15" dirty="0">
                <a:latin typeface="Calibri"/>
                <a:cs typeface="Calibri"/>
              </a:rPr>
              <a:t>Watson </a:t>
            </a:r>
            <a:r>
              <a:rPr sz="1800" spc="-5" dirty="0">
                <a:latin typeface="Calibri"/>
                <a:cs typeface="Calibri"/>
              </a:rPr>
              <a:t>compensation </a:t>
            </a:r>
            <a:r>
              <a:rPr sz="1800" spc="-10" dirty="0">
                <a:latin typeface="Calibri"/>
                <a:cs typeface="Calibri"/>
              </a:rPr>
              <a:t>surveys providing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valuable </a:t>
            </a:r>
            <a:r>
              <a:rPr sz="1800" spc="-15" dirty="0">
                <a:latin typeface="Calibri"/>
                <a:cs typeface="Calibri"/>
              </a:rPr>
              <a:t>reference </a:t>
            </a:r>
            <a:r>
              <a:rPr sz="1800" dirty="0">
                <a:latin typeface="Calibri"/>
                <a:cs typeface="Calibri"/>
              </a:rPr>
              <a:t>when  </a:t>
            </a:r>
            <a:r>
              <a:rPr sz="1800" b="1" spc="-5" dirty="0">
                <a:latin typeface="Calibri"/>
                <a:cs typeface="Calibri"/>
              </a:rPr>
              <a:t>assessing </a:t>
            </a:r>
            <a:r>
              <a:rPr sz="1800" b="1" dirty="0">
                <a:latin typeface="Calibri"/>
                <a:cs typeface="Calibri"/>
              </a:rPr>
              <a:t>the </a:t>
            </a:r>
            <a:r>
              <a:rPr sz="1800" b="1" spc="-5" dirty="0">
                <a:latin typeface="Calibri"/>
                <a:cs typeface="Calibri"/>
              </a:rPr>
              <a:t>competitiveness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15" dirty="0">
                <a:latin typeface="Calibri"/>
                <a:cs typeface="Calibri"/>
              </a:rPr>
              <a:t>reward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packages.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4732" y="60960"/>
            <a:ext cx="6573011" cy="1761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JOB </a:t>
            </a:r>
            <a:r>
              <a:rPr sz="4000" spc="-80" dirty="0"/>
              <a:t>EVALUATION </a:t>
            </a:r>
            <a:r>
              <a:rPr sz="4000" spc="-30" dirty="0"/>
              <a:t>SYSTEMS</a:t>
            </a:r>
            <a:r>
              <a:rPr sz="4000" spc="20" dirty="0"/>
              <a:t> </a:t>
            </a:r>
            <a:r>
              <a:rPr sz="4000" spc="-5" dirty="0"/>
              <a:t>-</a:t>
            </a:r>
            <a:endParaRPr sz="4000"/>
          </a:p>
          <a:p>
            <a:pPr marL="1270" algn="ctr">
              <a:lnSpc>
                <a:spcPct val="100000"/>
              </a:lnSpc>
            </a:pPr>
            <a:r>
              <a:rPr sz="4000" i="1" spc="-30" dirty="0">
                <a:latin typeface="Calibri"/>
                <a:cs typeface="Calibri"/>
              </a:rPr>
              <a:t>COMPARISON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1000" y="1600198"/>
            <a:ext cx="8382000" cy="5222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5027" y="137160"/>
            <a:ext cx="8033004" cy="1594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708" rIns="0" bIns="0" rtlCol="0">
            <a:spAutoFit/>
          </a:bodyPr>
          <a:lstStyle/>
          <a:p>
            <a:pPr marL="1492885" marR="459105" indent="-102743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APPLYING </a:t>
            </a:r>
            <a:r>
              <a:rPr spc="-70" dirty="0"/>
              <a:t>PATERSON </a:t>
            </a:r>
            <a:r>
              <a:rPr spc="-5" dirty="0"/>
              <a:t>JOB </a:t>
            </a:r>
            <a:r>
              <a:rPr spc="-70" dirty="0"/>
              <a:t>EVALUATION  </a:t>
            </a:r>
            <a:r>
              <a:rPr dirty="0"/>
              <a:t>AND </a:t>
            </a:r>
            <a:r>
              <a:rPr spc="-5" dirty="0"/>
              <a:t>GRADING</a:t>
            </a:r>
            <a:r>
              <a:rPr spc="10" dirty="0"/>
              <a:t> </a:t>
            </a:r>
            <a:r>
              <a:rPr spc="-10" dirty="0"/>
              <a:t>PROCEDURE</a:t>
            </a:r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047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1563" y="1484375"/>
            <a:ext cx="7432548" cy="50032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495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4953000"/>
          </a:xfrm>
          <a:custGeom>
            <a:avLst/>
            <a:gdLst/>
            <a:ahLst/>
            <a:cxnLst/>
            <a:rect l="l" t="t" r="r" b="b"/>
            <a:pathLst>
              <a:path w="8229600" h="4953000">
                <a:moveTo>
                  <a:pt x="0" y="4953000"/>
                </a:moveTo>
                <a:lnTo>
                  <a:pt x="8229600" y="4953000"/>
                </a:lnTo>
                <a:lnTo>
                  <a:pt x="8229600" y="0"/>
                </a:lnTo>
                <a:lnTo>
                  <a:pt x="0" y="0"/>
                </a:lnTo>
                <a:lnTo>
                  <a:pt x="0" y="4953000"/>
                </a:lnTo>
                <a:close/>
              </a:path>
            </a:pathLst>
          </a:custGeom>
          <a:ln w="914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72208"/>
            <a:ext cx="6991350" cy="4648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b="1" spc="-15" dirty="0">
                <a:latin typeface="Calibri"/>
                <a:cs typeface="Calibri"/>
              </a:rPr>
              <a:t>Writing </a:t>
            </a:r>
            <a:r>
              <a:rPr sz="2600" b="1" spc="-5" dirty="0">
                <a:latin typeface="Calibri"/>
                <a:cs typeface="Calibri"/>
              </a:rPr>
              <a:t>the Job</a:t>
            </a:r>
            <a:r>
              <a:rPr sz="2600" b="1" spc="2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Description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7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b="1" spc="-5" dirty="0">
                <a:latin typeface="Calibri"/>
                <a:cs typeface="Calibri"/>
              </a:rPr>
              <a:t>Job </a:t>
            </a:r>
            <a:r>
              <a:rPr sz="2600" b="1" spc="-15" dirty="0">
                <a:latin typeface="Calibri"/>
                <a:cs typeface="Calibri"/>
              </a:rPr>
              <a:t>Grading </a:t>
            </a:r>
            <a:r>
              <a:rPr sz="2600" b="1" dirty="0">
                <a:latin typeface="Calibri"/>
                <a:cs typeface="Calibri"/>
              </a:rPr>
              <a:t>– Band </a:t>
            </a:r>
            <a:r>
              <a:rPr sz="2600" b="1" spc="-5" dirty="0">
                <a:latin typeface="Calibri"/>
                <a:cs typeface="Calibri"/>
              </a:rPr>
              <a:t>the Job Descriptions </a:t>
            </a:r>
            <a:r>
              <a:rPr sz="2600" b="1" spc="-10" dirty="0">
                <a:latin typeface="Calibri"/>
                <a:cs typeface="Calibri"/>
              </a:rPr>
              <a:t>(Step</a:t>
            </a:r>
            <a:r>
              <a:rPr sz="2600" b="1" spc="75" dirty="0">
                <a:latin typeface="Calibri"/>
                <a:cs typeface="Calibri"/>
              </a:rPr>
              <a:t> </a:t>
            </a:r>
            <a:r>
              <a:rPr sz="2600" b="1" spc="10" dirty="0">
                <a:latin typeface="Calibri"/>
                <a:cs typeface="Calibri"/>
              </a:rPr>
              <a:t>1)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b="1" spc="-15" dirty="0">
                <a:latin typeface="Calibri"/>
                <a:cs typeface="Calibri"/>
              </a:rPr>
              <a:t>Grading </a:t>
            </a:r>
            <a:r>
              <a:rPr sz="2600" b="1" dirty="0">
                <a:latin typeface="Calibri"/>
                <a:cs typeface="Calibri"/>
              </a:rPr>
              <a:t>of Supervisory </a:t>
            </a:r>
            <a:r>
              <a:rPr sz="2600" b="1" spc="-45" dirty="0">
                <a:latin typeface="Calibri"/>
                <a:cs typeface="Calibri"/>
              </a:rPr>
              <a:t>Tasks </a:t>
            </a:r>
            <a:r>
              <a:rPr sz="2600" b="1" spc="-10" dirty="0">
                <a:latin typeface="Calibri"/>
                <a:cs typeface="Calibri"/>
              </a:rPr>
              <a:t>(Step</a:t>
            </a:r>
            <a:r>
              <a:rPr sz="2600" b="1" spc="55" dirty="0">
                <a:latin typeface="Calibri"/>
                <a:cs typeface="Calibri"/>
              </a:rPr>
              <a:t> </a:t>
            </a:r>
            <a:r>
              <a:rPr sz="2600" b="1" spc="5" dirty="0">
                <a:latin typeface="Calibri"/>
                <a:cs typeface="Calibri"/>
              </a:rPr>
              <a:t>2)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7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b="1" spc="-10" dirty="0">
                <a:latin typeface="Calibri"/>
                <a:cs typeface="Calibri"/>
              </a:rPr>
              <a:t>Sub-grading </a:t>
            </a:r>
            <a:r>
              <a:rPr sz="2600" b="1" dirty="0">
                <a:latin typeface="Calibri"/>
                <a:cs typeface="Calibri"/>
              </a:rPr>
              <a:t>of </a:t>
            </a:r>
            <a:r>
              <a:rPr sz="2600" b="1" spc="-5" dirty="0">
                <a:latin typeface="Calibri"/>
                <a:cs typeface="Calibri"/>
              </a:rPr>
              <a:t>Jobs </a:t>
            </a:r>
            <a:r>
              <a:rPr sz="2600" b="1" spc="-10" dirty="0">
                <a:latin typeface="Calibri"/>
                <a:cs typeface="Calibri"/>
              </a:rPr>
              <a:t>(Step</a:t>
            </a:r>
            <a:r>
              <a:rPr sz="2600" b="1" spc="4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3):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765175" lvl="1" indent="-295910">
              <a:lnSpc>
                <a:spcPct val="100000"/>
              </a:lnSpc>
              <a:buSzPct val="96153"/>
              <a:buFont typeface="Wingdings"/>
              <a:buChar char=""/>
              <a:tabLst>
                <a:tab pos="765810" algn="l"/>
              </a:tabLst>
            </a:pPr>
            <a:r>
              <a:rPr sz="2600" b="1" i="1" spc="-5" dirty="0">
                <a:latin typeface="Calibri"/>
                <a:cs typeface="Calibri"/>
              </a:rPr>
              <a:t>variety </a:t>
            </a:r>
            <a:r>
              <a:rPr sz="2600" b="1" i="1" dirty="0">
                <a:latin typeface="Calibri"/>
                <a:cs typeface="Calibri"/>
              </a:rPr>
              <a:t>and </a:t>
            </a:r>
            <a:r>
              <a:rPr sz="2600" b="1" i="1" spc="-15" dirty="0">
                <a:latin typeface="Calibri"/>
                <a:cs typeface="Calibri"/>
              </a:rPr>
              <a:t>complexity </a:t>
            </a:r>
            <a:r>
              <a:rPr sz="2600" b="1" i="1" spc="-5" dirty="0">
                <a:latin typeface="Calibri"/>
                <a:cs typeface="Calibri"/>
              </a:rPr>
              <a:t>of</a:t>
            </a:r>
            <a:r>
              <a:rPr sz="2600" b="1" i="1" spc="5" dirty="0">
                <a:latin typeface="Calibri"/>
                <a:cs typeface="Calibri"/>
              </a:rPr>
              <a:t> </a:t>
            </a:r>
            <a:r>
              <a:rPr sz="2600" b="1" i="1" spc="-15" dirty="0">
                <a:latin typeface="Calibri"/>
                <a:cs typeface="Calibri"/>
              </a:rPr>
              <a:t>tasks</a:t>
            </a:r>
            <a:endParaRPr sz="2600">
              <a:latin typeface="Calibri"/>
              <a:cs typeface="Calibri"/>
            </a:endParaRPr>
          </a:p>
          <a:p>
            <a:pPr marL="765175" lvl="1" indent="-295910">
              <a:lnSpc>
                <a:spcPct val="100000"/>
              </a:lnSpc>
              <a:spcBef>
                <a:spcPts val="315"/>
              </a:spcBef>
              <a:buSzPct val="96153"/>
              <a:buFont typeface="Wingdings"/>
              <a:buChar char=""/>
              <a:tabLst>
                <a:tab pos="765810" algn="l"/>
              </a:tabLst>
            </a:pPr>
            <a:r>
              <a:rPr sz="2600" b="1" i="1" spc="-5" dirty="0">
                <a:latin typeface="Calibri"/>
                <a:cs typeface="Calibri"/>
              </a:rPr>
              <a:t>precision</a:t>
            </a:r>
            <a:endParaRPr sz="2600">
              <a:latin typeface="Calibri"/>
              <a:cs typeface="Calibri"/>
            </a:endParaRPr>
          </a:p>
          <a:p>
            <a:pPr marL="765810" lvl="1" indent="-295910">
              <a:lnSpc>
                <a:spcPct val="100000"/>
              </a:lnSpc>
              <a:spcBef>
                <a:spcPts val="310"/>
              </a:spcBef>
              <a:buSzPct val="96153"/>
              <a:buFont typeface="Wingdings"/>
              <a:buChar char=""/>
              <a:tabLst>
                <a:tab pos="765810" algn="l"/>
              </a:tabLst>
            </a:pPr>
            <a:r>
              <a:rPr sz="2600" b="1" i="1" dirty="0">
                <a:latin typeface="Calibri"/>
                <a:cs typeface="Calibri"/>
              </a:rPr>
              <a:t>pressure of </a:t>
            </a:r>
            <a:r>
              <a:rPr sz="2600" b="1" i="1" spc="-10" dirty="0">
                <a:latin typeface="Calibri"/>
                <a:cs typeface="Calibri"/>
              </a:rPr>
              <a:t>work/physical</a:t>
            </a:r>
            <a:r>
              <a:rPr sz="2600" b="1" i="1" spc="-35" dirty="0">
                <a:latin typeface="Calibri"/>
                <a:cs typeface="Calibri"/>
              </a:rPr>
              <a:t> </a:t>
            </a:r>
            <a:r>
              <a:rPr sz="2600" b="1" i="1" spc="-5" dirty="0">
                <a:latin typeface="Calibri"/>
                <a:cs typeface="Calibri"/>
              </a:rPr>
              <a:t>effort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7567" y="320040"/>
            <a:ext cx="5507735" cy="1258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3083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LEARNING</a:t>
            </a:r>
            <a:r>
              <a:rPr sz="4400" spc="-25" dirty="0"/>
              <a:t> </a:t>
            </a:r>
            <a:r>
              <a:rPr sz="4400" spc="-10" dirty="0"/>
              <a:t>ACTIVITY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047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8891" y="1453896"/>
            <a:ext cx="8570976" cy="5108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495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4953000"/>
          </a:xfrm>
          <a:custGeom>
            <a:avLst/>
            <a:gdLst/>
            <a:ahLst/>
            <a:cxnLst/>
            <a:rect l="l" t="t" r="r" b="b"/>
            <a:pathLst>
              <a:path w="8229600" h="4953000">
                <a:moveTo>
                  <a:pt x="0" y="4953000"/>
                </a:moveTo>
                <a:lnTo>
                  <a:pt x="8229600" y="4953000"/>
                </a:lnTo>
                <a:lnTo>
                  <a:pt x="8229600" y="0"/>
                </a:lnTo>
                <a:lnTo>
                  <a:pt x="0" y="0"/>
                </a:lnTo>
                <a:lnTo>
                  <a:pt x="0" y="49530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pc="-10" dirty="0"/>
              <a:t>Group</a:t>
            </a:r>
            <a:r>
              <a:rPr spc="-35" dirty="0"/>
              <a:t> </a:t>
            </a:r>
            <a:r>
              <a:rPr dirty="0"/>
              <a:t>discussion</a:t>
            </a: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250">
              <a:latin typeface="Times New Roman"/>
              <a:cs typeface="Times New Roman"/>
            </a:endParaRPr>
          </a:p>
          <a:p>
            <a:pPr marL="756285" marR="5080" lvl="1" indent="-287020" algn="just">
              <a:lnSpc>
                <a:spcPct val="90000"/>
              </a:lnSpc>
              <a:spcBef>
                <a:spcPts val="5"/>
              </a:spcBef>
              <a:buSzPct val="96428"/>
              <a:buFont typeface="Wingdings"/>
              <a:buChar char=""/>
              <a:tabLst>
                <a:tab pos="787400" algn="l"/>
              </a:tabLst>
            </a:pPr>
            <a:r>
              <a:rPr sz="2800" b="1" i="1" spc="-20" dirty="0">
                <a:latin typeface="Calibri"/>
                <a:cs typeface="Calibri"/>
              </a:rPr>
              <a:t>Evaluate </a:t>
            </a:r>
            <a:r>
              <a:rPr sz="2800" b="1" i="1" spc="-5" dirty="0">
                <a:latin typeface="Calibri"/>
                <a:cs typeface="Calibri"/>
              </a:rPr>
              <a:t>the relative merits of </a:t>
            </a:r>
            <a:r>
              <a:rPr sz="2800" b="1" i="1" spc="-10" dirty="0">
                <a:latin typeface="Calibri"/>
                <a:cs typeface="Calibri"/>
              </a:rPr>
              <a:t>each </a:t>
            </a:r>
            <a:r>
              <a:rPr sz="2800" b="1" i="1" spc="-5" dirty="0">
                <a:latin typeface="Calibri"/>
                <a:cs typeface="Calibri"/>
              </a:rPr>
              <a:t>of the  </a:t>
            </a:r>
            <a:r>
              <a:rPr sz="2800" b="1" i="1" spc="-10" dirty="0">
                <a:latin typeface="Calibri"/>
                <a:cs typeface="Calibri"/>
              </a:rPr>
              <a:t>prominent </a:t>
            </a:r>
            <a:r>
              <a:rPr sz="2800" b="1" i="1" spc="-5" dirty="0">
                <a:latin typeface="Calibri"/>
                <a:cs typeface="Calibri"/>
              </a:rPr>
              <a:t>Job </a:t>
            </a:r>
            <a:r>
              <a:rPr sz="2800" b="1" i="1" spc="-15" dirty="0">
                <a:latin typeface="Calibri"/>
                <a:cs typeface="Calibri"/>
              </a:rPr>
              <a:t>Evaluation </a:t>
            </a:r>
            <a:r>
              <a:rPr sz="2800" b="1" i="1" spc="-20" dirty="0">
                <a:latin typeface="Calibri"/>
                <a:cs typeface="Calibri"/>
              </a:rPr>
              <a:t>systems. </a:t>
            </a:r>
            <a:r>
              <a:rPr sz="2800" b="1" i="1" spc="-5" dirty="0">
                <a:latin typeface="Calibri"/>
                <a:cs typeface="Calibri"/>
              </a:rPr>
              <a:t>Which one </a:t>
            </a:r>
            <a:r>
              <a:rPr sz="2800" b="1" i="1" spc="-10" dirty="0">
                <a:latin typeface="Calibri"/>
                <a:cs typeface="Calibri"/>
              </a:rPr>
              <a:t>do  </a:t>
            </a:r>
            <a:r>
              <a:rPr sz="2800" b="1" i="1" spc="-5" dirty="0">
                <a:latin typeface="Calibri"/>
                <a:cs typeface="Calibri"/>
              </a:rPr>
              <a:t>you </a:t>
            </a:r>
            <a:r>
              <a:rPr sz="2800" b="1" i="1" spc="-10" dirty="0">
                <a:latin typeface="Calibri"/>
                <a:cs typeface="Calibri"/>
              </a:rPr>
              <a:t>favour? Justify </a:t>
            </a:r>
            <a:r>
              <a:rPr sz="2800" b="1" i="1" spc="-5" dirty="0">
                <a:latin typeface="Calibri"/>
                <a:cs typeface="Calibri"/>
              </a:rPr>
              <a:t>your</a:t>
            </a:r>
            <a:r>
              <a:rPr sz="2800" b="1" i="1" spc="35" dirty="0">
                <a:latin typeface="Calibri"/>
                <a:cs typeface="Calibri"/>
              </a:rPr>
              <a:t> </a:t>
            </a:r>
            <a:r>
              <a:rPr sz="2800" b="1" i="1" spc="-5" dirty="0">
                <a:latin typeface="Calibri"/>
                <a:cs typeface="Calibri"/>
              </a:rPr>
              <a:t>decision.</a:t>
            </a:r>
            <a:endParaRPr sz="2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Wingdings"/>
              <a:buChar char=""/>
            </a:pPr>
            <a:endParaRPr sz="3800">
              <a:latin typeface="Times New Roman"/>
              <a:cs typeface="Times New Roman"/>
            </a:endParaRPr>
          </a:p>
          <a:p>
            <a:pPr marL="756285" marR="5715" lvl="1" indent="-287020" algn="just">
              <a:lnSpc>
                <a:spcPts val="3030"/>
              </a:lnSpc>
              <a:buSzPct val="96428"/>
              <a:buFont typeface="Wingdings"/>
              <a:buChar char=""/>
              <a:tabLst>
                <a:tab pos="788035" algn="l"/>
              </a:tabLst>
            </a:pPr>
            <a:r>
              <a:rPr sz="2800" b="1" i="1" spc="-5" dirty="0">
                <a:latin typeface="Calibri"/>
                <a:cs typeface="Calibri"/>
              </a:rPr>
              <a:t>Apply </a:t>
            </a:r>
            <a:r>
              <a:rPr sz="2800" b="1" i="1" dirty="0">
                <a:latin typeface="Calibri"/>
                <a:cs typeface="Calibri"/>
              </a:rPr>
              <a:t>the </a:t>
            </a:r>
            <a:r>
              <a:rPr sz="2800" b="1" i="1" spc="-10" dirty="0">
                <a:latin typeface="Calibri"/>
                <a:cs typeface="Calibri"/>
              </a:rPr>
              <a:t>selected/preferred </a:t>
            </a:r>
            <a:r>
              <a:rPr sz="2800" b="1" i="1" spc="-5" dirty="0">
                <a:latin typeface="Calibri"/>
                <a:cs typeface="Calibri"/>
              </a:rPr>
              <a:t>Job </a:t>
            </a:r>
            <a:r>
              <a:rPr sz="2800" b="1" i="1" spc="-15" dirty="0">
                <a:latin typeface="Calibri"/>
                <a:cs typeface="Calibri"/>
              </a:rPr>
              <a:t>Evaluation  </a:t>
            </a:r>
            <a:r>
              <a:rPr sz="2800" b="1" i="1" spc="-25" dirty="0">
                <a:latin typeface="Calibri"/>
                <a:cs typeface="Calibri"/>
              </a:rPr>
              <a:t>system </a:t>
            </a:r>
            <a:r>
              <a:rPr sz="2800" b="1" i="1" spc="-15" dirty="0">
                <a:latin typeface="Calibri"/>
                <a:cs typeface="Calibri"/>
              </a:rPr>
              <a:t>to </a:t>
            </a:r>
            <a:r>
              <a:rPr sz="2800" b="1" i="1" spc="-5" dirty="0">
                <a:latin typeface="Calibri"/>
                <a:cs typeface="Calibri"/>
              </a:rPr>
              <a:t>an </a:t>
            </a:r>
            <a:r>
              <a:rPr sz="2800" b="1" i="1" spc="-10" dirty="0">
                <a:latin typeface="Calibri"/>
                <a:cs typeface="Calibri"/>
              </a:rPr>
              <a:t>identified</a:t>
            </a:r>
            <a:r>
              <a:rPr sz="2800" b="1" i="1" spc="70" dirty="0">
                <a:latin typeface="Calibri"/>
                <a:cs typeface="Calibri"/>
              </a:rPr>
              <a:t> </a:t>
            </a:r>
            <a:r>
              <a:rPr sz="2800" b="1" i="1" spc="-5" dirty="0">
                <a:latin typeface="Calibri"/>
                <a:cs typeface="Calibri"/>
              </a:rPr>
              <a:t>position.</a:t>
            </a:r>
            <a:endParaRPr sz="2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Wingdings"/>
              <a:buChar char=""/>
            </a:pPr>
            <a:endParaRPr sz="39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pc="-10" dirty="0"/>
              <a:t>Provide </a:t>
            </a:r>
            <a:r>
              <a:rPr spc="-15" dirty="0"/>
              <a:t>feedback </a:t>
            </a:r>
            <a:r>
              <a:rPr dirty="0"/>
              <a:t>in the </a:t>
            </a:r>
            <a:r>
              <a:rPr spc="-15" dirty="0"/>
              <a:t>form </a:t>
            </a:r>
            <a:r>
              <a:rPr spc="5" dirty="0"/>
              <a:t>of</a:t>
            </a:r>
            <a:r>
              <a:rPr spc="-20" dirty="0"/>
              <a:t> </a:t>
            </a:r>
            <a:r>
              <a:rPr dirty="0"/>
              <a:t>summary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2124" y="60960"/>
            <a:ext cx="7158228" cy="1761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3919" marR="5080" indent="414020">
              <a:lnSpc>
                <a:spcPct val="100000"/>
              </a:lnSpc>
              <a:spcBef>
                <a:spcPts val="95"/>
              </a:spcBef>
            </a:pPr>
            <a:r>
              <a:rPr sz="4000" spc="-65" dirty="0"/>
              <a:t>FACTORS </a:t>
            </a:r>
            <a:r>
              <a:rPr sz="4000" spc="-10" dirty="0"/>
              <a:t>INFORMING </a:t>
            </a:r>
            <a:r>
              <a:rPr sz="4000" spc="-5" dirty="0"/>
              <a:t>AND  </a:t>
            </a:r>
            <a:r>
              <a:rPr sz="4000" spc="-15" dirty="0"/>
              <a:t>INFLUENCING </a:t>
            </a:r>
            <a:r>
              <a:rPr sz="4000" spc="-45" dirty="0"/>
              <a:t>COMPENSATION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304800" y="1524000"/>
            <a:ext cx="8534400" cy="510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240" y="206362"/>
            <a:ext cx="8353044" cy="1323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31135" y="403859"/>
            <a:ext cx="4680204" cy="1045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29361"/>
            <a:ext cx="8229600" cy="1219200"/>
          </a:xfrm>
          <a:custGeom>
            <a:avLst/>
            <a:gdLst/>
            <a:ahLst/>
            <a:cxnLst/>
            <a:rect l="l" t="t" r="r" b="b"/>
            <a:pathLst>
              <a:path w="8229600" h="1219200">
                <a:moveTo>
                  <a:pt x="0" y="1219200"/>
                </a:moveTo>
                <a:lnTo>
                  <a:pt x="8229600" y="1219200"/>
                </a:lnTo>
                <a:lnTo>
                  <a:pt x="822960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962" y="229361"/>
            <a:ext cx="8229600" cy="1219200"/>
          </a:xfrm>
          <a:custGeom>
            <a:avLst/>
            <a:gdLst/>
            <a:ahLst/>
            <a:cxnLst/>
            <a:rect l="l" t="t" r="r" b="b"/>
            <a:pathLst>
              <a:path w="8229600" h="1219200">
                <a:moveTo>
                  <a:pt x="0" y="1219200"/>
                </a:moveTo>
                <a:lnTo>
                  <a:pt x="8229600" y="1219200"/>
                </a:lnTo>
                <a:lnTo>
                  <a:pt x="822960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3027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CONCLUSION </a:t>
            </a:r>
            <a:r>
              <a:rPr dirty="0"/>
              <a:t>– </a:t>
            </a:r>
            <a:r>
              <a:rPr spc="-125" dirty="0"/>
              <a:t>DAY</a:t>
            </a:r>
            <a:r>
              <a:rPr spc="-10" dirty="0"/>
              <a:t> </a:t>
            </a:r>
            <a:r>
              <a:rPr dirty="0"/>
              <a:t>2</a:t>
            </a:r>
          </a:p>
        </p:txBody>
      </p:sp>
      <p:sp>
        <p:nvSpPr>
          <p:cNvPr id="7" name="object 7"/>
          <p:cNvSpPr/>
          <p:nvPr/>
        </p:nvSpPr>
        <p:spPr>
          <a:xfrm>
            <a:off x="409955" y="1572767"/>
            <a:ext cx="8324088" cy="51236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9936" y="2144267"/>
            <a:ext cx="2932176" cy="3678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502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" y="1600200"/>
            <a:ext cx="8229600" cy="5029200"/>
          </a:xfrm>
          <a:custGeom>
            <a:avLst/>
            <a:gdLst/>
            <a:ahLst/>
            <a:cxnLst/>
            <a:rect l="l" t="t" r="r" b="b"/>
            <a:pathLst>
              <a:path w="8229600" h="5029200">
                <a:moveTo>
                  <a:pt x="0" y="5029200"/>
                </a:moveTo>
                <a:lnTo>
                  <a:pt x="8229600" y="5029200"/>
                </a:lnTo>
                <a:lnTo>
                  <a:pt x="8229600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940" y="2263266"/>
            <a:ext cx="2342515" cy="3208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235" algn="l"/>
              </a:tabLst>
            </a:pPr>
            <a:r>
              <a:rPr sz="3600" b="1" spc="-35" dirty="0">
                <a:latin typeface="Calibri"/>
                <a:cs typeface="Calibri"/>
              </a:rPr>
              <a:t>Key</a:t>
            </a:r>
            <a:r>
              <a:rPr sz="3600" b="1" spc="-7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points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5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600" b="1" dirty="0">
                <a:latin typeface="Calibri"/>
                <a:cs typeface="Calibri"/>
              </a:rPr>
              <a:t>Summary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5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600" b="1" spc="-5" dirty="0">
                <a:latin typeface="Calibri"/>
                <a:cs typeface="Calibri"/>
              </a:rPr>
              <a:t>Questions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10000" y="1600200"/>
            <a:ext cx="4876800" cy="502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5363" y="60960"/>
            <a:ext cx="8651748" cy="1761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TRAINING </a:t>
            </a:r>
            <a:r>
              <a:rPr sz="4000" spc="-15" dirty="0"/>
              <a:t>PROGRAMME </a:t>
            </a:r>
            <a:r>
              <a:rPr sz="4000" spc="-25" dirty="0"/>
              <a:t>OVERVIEW</a:t>
            </a:r>
            <a:r>
              <a:rPr sz="4000" spc="80" dirty="0"/>
              <a:t> </a:t>
            </a:r>
            <a:r>
              <a:rPr sz="4000" spc="-5" dirty="0"/>
              <a:t>–</a:t>
            </a:r>
            <a:endParaRPr sz="4000"/>
          </a:p>
          <a:p>
            <a:pPr marL="1270" algn="ctr">
              <a:lnSpc>
                <a:spcPct val="100000"/>
              </a:lnSpc>
            </a:pPr>
            <a:r>
              <a:rPr sz="4000" i="1" spc="-150" dirty="0">
                <a:latin typeface="Calibri"/>
                <a:cs typeface="Calibri"/>
              </a:rPr>
              <a:t>DAY</a:t>
            </a:r>
            <a:r>
              <a:rPr sz="4000" i="1" spc="-5" dirty="0">
                <a:latin typeface="Calibri"/>
                <a:cs typeface="Calibri"/>
              </a:rPr>
              <a:t> 3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123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8891" y="1502663"/>
            <a:ext cx="8601456" cy="47426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5029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5029200"/>
          </a:xfrm>
          <a:custGeom>
            <a:avLst/>
            <a:gdLst/>
            <a:ahLst/>
            <a:cxnLst/>
            <a:rect l="l" t="t" r="r" b="b"/>
            <a:pathLst>
              <a:path w="8229600" h="5029200">
                <a:moveTo>
                  <a:pt x="0" y="5029200"/>
                </a:moveTo>
                <a:lnTo>
                  <a:pt x="8229600" y="5029200"/>
                </a:lnTo>
                <a:lnTo>
                  <a:pt x="8229600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607261"/>
            <a:ext cx="8073390" cy="4319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5" dirty="0">
                <a:latin typeface="Calibri"/>
                <a:cs typeface="Calibri"/>
              </a:rPr>
              <a:t>Application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spc="-10" dirty="0">
                <a:latin typeface="Calibri"/>
                <a:cs typeface="Calibri"/>
              </a:rPr>
              <a:t>theoretical concepts by means 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spc="-5" dirty="0">
                <a:latin typeface="Calibri"/>
                <a:cs typeface="Calibri"/>
              </a:rPr>
              <a:t>Case </a:t>
            </a:r>
            <a:r>
              <a:rPr sz="3200" b="1" dirty="0">
                <a:latin typeface="Calibri"/>
                <a:cs typeface="Calibri"/>
              </a:rPr>
              <a:t>Study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Analysis: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i="1" dirty="0">
                <a:latin typeface="Calibri"/>
                <a:cs typeface="Calibri"/>
              </a:rPr>
              <a:t>Case </a:t>
            </a:r>
            <a:r>
              <a:rPr sz="3200" b="1" i="1" spc="-5" dirty="0">
                <a:latin typeface="Calibri"/>
                <a:cs typeface="Calibri"/>
              </a:rPr>
              <a:t>Study 1: </a:t>
            </a:r>
            <a:r>
              <a:rPr sz="3200" b="1" spc="-15" dirty="0">
                <a:latin typeface="Calibri"/>
                <a:cs typeface="Calibri"/>
              </a:rPr>
              <a:t>Developing </a:t>
            </a:r>
            <a:r>
              <a:rPr sz="3200" b="1" dirty="0">
                <a:latin typeface="Calibri"/>
                <a:cs typeface="Calibri"/>
              </a:rPr>
              <a:t>a </a:t>
            </a:r>
            <a:r>
              <a:rPr sz="3200" b="1" spc="-15" dirty="0">
                <a:latin typeface="Calibri"/>
                <a:cs typeface="Calibri"/>
              </a:rPr>
              <a:t>Complete </a:t>
            </a:r>
            <a:r>
              <a:rPr sz="3200" b="1" spc="-5" dirty="0">
                <a:latin typeface="Calibri"/>
                <a:cs typeface="Calibri"/>
              </a:rPr>
              <a:t>Plan </a:t>
            </a:r>
            <a:r>
              <a:rPr sz="3200" b="1" spc="-20" dirty="0">
                <a:latin typeface="Calibri"/>
                <a:cs typeface="Calibri"/>
              </a:rPr>
              <a:t>for  </a:t>
            </a:r>
            <a:r>
              <a:rPr sz="3200" b="1" spc="-5" dirty="0">
                <a:latin typeface="Calibri"/>
                <a:cs typeface="Calibri"/>
              </a:rPr>
              <a:t>Job Analysis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(Excitor)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i="1" dirty="0">
                <a:latin typeface="Calibri"/>
                <a:cs typeface="Calibri"/>
              </a:rPr>
              <a:t>Case </a:t>
            </a:r>
            <a:r>
              <a:rPr sz="3200" b="1" i="1" spc="-5" dirty="0">
                <a:latin typeface="Calibri"/>
                <a:cs typeface="Calibri"/>
              </a:rPr>
              <a:t>Study 2: </a:t>
            </a:r>
            <a:r>
              <a:rPr sz="3200" b="1" spc="-5" dirty="0">
                <a:latin typeface="Calibri"/>
                <a:cs typeface="Calibri"/>
              </a:rPr>
              <a:t>Job </a:t>
            </a:r>
            <a:r>
              <a:rPr sz="3200" b="1" spc="-20" dirty="0">
                <a:latin typeface="Calibri"/>
                <a:cs typeface="Calibri"/>
              </a:rPr>
              <a:t>Evaluation at </a:t>
            </a:r>
            <a:r>
              <a:rPr sz="3200" b="1" spc="-25" dirty="0">
                <a:latin typeface="Calibri"/>
                <a:cs typeface="Calibri"/>
              </a:rPr>
              <a:t>World </a:t>
            </a:r>
            <a:r>
              <a:rPr sz="3200" b="1" spc="-5" dirty="0">
                <a:latin typeface="Calibri"/>
                <a:cs typeface="Calibri"/>
              </a:rPr>
              <a:t>Vision  (by means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spc="-5" dirty="0">
                <a:latin typeface="Calibri"/>
                <a:cs typeface="Calibri"/>
              </a:rPr>
              <a:t>JE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Manager)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2608" y="153923"/>
            <a:ext cx="8647176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9756" rIns="0" bIns="0" rtlCol="0">
            <a:spAutoFit/>
          </a:bodyPr>
          <a:lstStyle/>
          <a:p>
            <a:pPr marL="1677035" marR="5080" indent="-1554480">
              <a:lnSpc>
                <a:spcPct val="100000"/>
              </a:lnSpc>
              <a:spcBef>
                <a:spcPts val="100"/>
              </a:spcBef>
            </a:pPr>
            <a:r>
              <a:rPr sz="3200" i="1" dirty="0">
                <a:latin typeface="Calibri"/>
                <a:cs typeface="Calibri"/>
              </a:rPr>
              <a:t>CASE </a:t>
            </a:r>
            <a:r>
              <a:rPr sz="3200" i="1" spc="-25" dirty="0">
                <a:latin typeface="Calibri"/>
                <a:cs typeface="Calibri"/>
              </a:rPr>
              <a:t>STUDY </a:t>
            </a:r>
            <a:r>
              <a:rPr sz="3200" i="1" dirty="0">
                <a:latin typeface="Calibri"/>
                <a:cs typeface="Calibri"/>
              </a:rPr>
              <a:t>1: </a:t>
            </a:r>
            <a:r>
              <a:rPr sz="3200" spc="-10" dirty="0"/>
              <a:t>DEVELOPING </a:t>
            </a:r>
            <a:r>
              <a:rPr sz="3200" dirty="0"/>
              <a:t>A </a:t>
            </a:r>
            <a:r>
              <a:rPr sz="3200" spc="-10" dirty="0"/>
              <a:t>COMPLETE </a:t>
            </a:r>
            <a:r>
              <a:rPr sz="3200" spc="-5" dirty="0"/>
              <a:t>PLAN  </a:t>
            </a:r>
            <a:r>
              <a:rPr sz="3200" spc="-10" dirty="0"/>
              <a:t>FOR </a:t>
            </a:r>
            <a:r>
              <a:rPr sz="3200" dirty="0"/>
              <a:t>JOB </a:t>
            </a:r>
            <a:r>
              <a:rPr sz="3200" spc="-40" dirty="0"/>
              <a:t>ANALYSIS</a:t>
            </a:r>
            <a:r>
              <a:rPr sz="3200" spc="-35" dirty="0"/>
              <a:t> </a:t>
            </a:r>
            <a:r>
              <a:rPr sz="3200" spc="-25" dirty="0"/>
              <a:t>(EXCITOR)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276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952" y="1504186"/>
            <a:ext cx="8395716" cy="53538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198"/>
            <a:ext cx="8229600" cy="518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198"/>
            <a:ext cx="8229600" cy="5181600"/>
          </a:xfrm>
          <a:custGeom>
            <a:avLst/>
            <a:gdLst/>
            <a:ahLst/>
            <a:cxnLst/>
            <a:rect l="l" t="t" r="r" b="b"/>
            <a:pathLst>
              <a:path w="8229600" h="5181600">
                <a:moveTo>
                  <a:pt x="0" y="5181600"/>
                </a:moveTo>
                <a:lnTo>
                  <a:pt x="8229600" y="5181600"/>
                </a:lnTo>
                <a:lnTo>
                  <a:pt x="8229600" y="0"/>
                </a:lnTo>
                <a:lnTo>
                  <a:pt x="0" y="0"/>
                </a:lnTo>
                <a:lnTo>
                  <a:pt x="0" y="51816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69465"/>
            <a:ext cx="8074659" cy="5129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1" i="1" spc="-20" dirty="0">
                <a:latin typeface="Calibri"/>
                <a:cs typeface="Calibri"/>
              </a:rPr>
              <a:t>SYNDICATE </a:t>
            </a:r>
            <a:r>
              <a:rPr sz="1800" b="1" i="1" spc="-10" dirty="0">
                <a:latin typeface="Calibri"/>
                <a:cs typeface="Calibri"/>
              </a:rPr>
              <a:t>GROUP </a:t>
            </a:r>
            <a:r>
              <a:rPr sz="1800" b="1" i="1" dirty="0">
                <a:latin typeface="Calibri"/>
                <a:cs typeface="Calibri"/>
              </a:rPr>
              <a:t>CASE </a:t>
            </a:r>
            <a:r>
              <a:rPr sz="1800" b="1" i="1" spc="-25" dirty="0">
                <a:latin typeface="Calibri"/>
                <a:cs typeface="Calibri"/>
              </a:rPr>
              <a:t>ANALYSIS </a:t>
            </a:r>
            <a:r>
              <a:rPr sz="1800" b="1" i="1" dirty="0">
                <a:latin typeface="Calibri"/>
                <a:cs typeface="Calibri"/>
              </a:rPr>
              <a:t>AND</a:t>
            </a:r>
            <a:r>
              <a:rPr sz="1800" b="1" i="1" spc="6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FEEDBACK: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  <a:tab pos="927100" algn="l"/>
              </a:tabLst>
            </a:pPr>
            <a:r>
              <a:rPr sz="1800" b="1" spc="-5" dirty="0">
                <a:latin typeface="Calibri"/>
                <a:cs typeface="Calibri"/>
              </a:rPr>
              <a:t>1.	Identify </a:t>
            </a:r>
            <a:r>
              <a:rPr sz="1800" b="1" dirty="0">
                <a:latin typeface="Calibri"/>
                <a:cs typeface="Calibri"/>
              </a:rPr>
              <a:t>the </a:t>
            </a:r>
            <a:r>
              <a:rPr sz="1800" b="1" spc="-5" dirty="0">
                <a:latin typeface="Calibri"/>
                <a:cs typeface="Calibri"/>
              </a:rPr>
              <a:t>purpose </a:t>
            </a:r>
            <a:r>
              <a:rPr sz="1800" b="1" dirty="0">
                <a:latin typeface="Calibri"/>
                <a:cs typeface="Calibri"/>
              </a:rPr>
              <a:t>and </a:t>
            </a:r>
            <a:r>
              <a:rPr sz="1800" b="1" spc="-5" dirty="0">
                <a:latin typeface="Calibri"/>
                <a:cs typeface="Calibri"/>
              </a:rPr>
              <a:t>objectives </a:t>
            </a:r>
            <a:r>
              <a:rPr sz="1800" b="1" dirty="0">
                <a:latin typeface="Calibri"/>
                <a:cs typeface="Calibri"/>
              </a:rPr>
              <a:t>of the </a:t>
            </a:r>
            <a:r>
              <a:rPr sz="1800" b="1" spc="-5" dirty="0">
                <a:latin typeface="Calibri"/>
                <a:cs typeface="Calibri"/>
              </a:rPr>
              <a:t>job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analysis.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80000"/>
              </a:lnSpc>
              <a:buFont typeface="Arial"/>
              <a:buChar char="•"/>
              <a:tabLst>
                <a:tab pos="356235" algn="l"/>
              </a:tabLst>
            </a:pPr>
            <a:r>
              <a:rPr sz="1800" b="1" spc="-5" dirty="0">
                <a:latin typeface="Calibri"/>
                <a:cs typeface="Calibri"/>
              </a:rPr>
              <a:t>2. Identify </a:t>
            </a:r>
            <a:r>
              <a:rPr sz="1800" b="1" spc="-10" dirty="0">
                <a:latin typeface="Calibri"/>
                <a:cs typeface="Calibri"/>
              </a:rPr>
              <a:t>some </a:t>
            </a:r>
            <a:r>
              <a:rPr sz="1800" b="1" spc="-5" dirty="0">
                <a:latin typeface="Calibri"/>
                <a:cs typeface="Calibri"/>
              </a:rPr>
              <a:t>of </a:t>
            </a:r>
            <a:r>
              <a:rPr sz="1800" b="1" dirty="0">
                <a:latin typeface="Calibri"/>
                <a:cs typeface="Calibri"/>
              </a:rPr>
              <a:t>the </a:t>
            </a:r>
            <a:r>
              <a:rPr sz="1800" b="1" spc="-5" dirty="0">
                <a:latin typeface="Calibri"/>
                <a:cs typeface="Calibri"/>
              </a:rPr>
              <a:t>2.1) </a:t>
            </a:r>
            <a:r>
              <a:rPr sz="1800" b="1" spc="-10" dirty="0">
                <a:latin typeface="Calibri"/>
                <a:cs typeface="Calibri"/>
              </a:rPr>
              <a:t>elements </a:t>
            </a:r>
            <a:r>
              <a:rPr sz="1800" b="1" spc="-5" dirty="0">
                <a:latin typeface="Calibri"/>
                <a:cs typeface="Calibri"/>
              </a:rPr>
              <a:t>and 2.2) </a:t>
            </a:r>
            <a:r>
              <a:rPr sz="1800" b="1" spc="-10" dirty="0">
                <a:latin typeface="Calibri"/>
                <a:cs typeface="Calibri"/>
              </a:rPr>
              <a:t>practical </a:t>
            </a:r>
            <a:r>
              <a:rPr sz="1800" b="1" spc="-15" dirty="0">
                <a:latin typeface="Calibri"/>
                <a:cs typeface="Calibri"/>
              </a:rPr>
              <a:t>considerations </a:t>
            </a:r>
            <a:r>
              <a:rPr sz="1800" b="1" spc="-10" dirty="0">
                <a:latin typeface="Calibri"/>
                <a:cs typeface="Calibri"/>
              </a:rPr>
              <a:t>that  </a:t>
            </a:r>
            <a:r>
              <a:rPr sz="1800" b="1" spc="-5" dirty="0">
                <a:latin typeface="Calibri"/>
                <a:cs typeface="Calibri"/>
              </a:rPr>
              <a:t>influence </a:t>
            </a:r>
            <a:r>
              <a:rPr sz="1800" b="1" dirty="0">
                <a:latin typeface="Calibri"/>
                <a:cs typeface="Calibri"/>
              </a:rPr>
              <a:t>the </a:t>
            </a:r>
            <a:r>
              <a:rPr sz="1800" b="1" spc="-10" dirty="0">
                <a:latin typeface="Calibri"/>
                <a:cs typeface="Calibri"/>
              </a:rPr>
              <a:t>choice/selection </a:t>
            </a:r>
            <a:r>
              <a:rPr sz="1800" b="1" dirty="0">
                <a:latin typeface="Calibri"/>
                <a:cs typeface="Calibri"/>
              </a:rPr>
              <a:t>of the </a:t>
            </a:r>
            <a:r>
              <a:rPr sz="1800" b="1" spc="-5" dirty="0">
                <a:latin typeface="Calibri"/>
                <a:cs typeface="Calibri"/>
              </a:rPr>
              <a:t>job analysis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method/s.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marR="6985" indent="-343535" algn="just">
              <a:lnSpc>
                <a:spcPct val="80000"/>
              </a:lnSpc>
              <a:buFont typeface="Arial"/>
              <a:buChar char="•"/>
              <a:tabLst>
                <a:tab pos="356235" algn="l"/>
              </a:tabLst>
            </a:pPr>
            <a:r>
              <a:rPr sz="1800" b="1" spc="-5" dirty="0">
                <a:latin typeface="Calibri"/>
                <a:cs typeface="Calibri"/>
              </a:rPr>
              <a:t>3. </a:t>
            </a:r>
            <a:r>
              <a:rPr sz="1800" b="1" dirty="0">
                <a:latin typeface="Calibri"/>
                <a:cs typeface="Calibri"/>
              </a:rPr>
              <a:t>Do </a:t>
            </a:r>
            <a:r>
              <a:rPr sz="1800" b="1" spc="-15" dirty="0">
                <a:latin typeface="Calibri"/>
                <a:cs typeface="Calibri"/>
              </a:rPr>
              <a:t>you believe </a:t>
            </a:r>
            <a:r>
              <a:rPr sz="1800" b="1" spc="-5" dirty="0">
                <a:latin typeface="Calibri"/>
                <a:cs typeface="Calibri"/>
              </a:rPr>
              <a:t>that the </a:t>
            </a:r>
            <a:r>
              <a:rPr sz="1800" b="1" spc="-15" dirty="0">
                <a:latin typeface="Calibri"/>
                <a:cs typeface="Calibri"/>
              </a:rPr>
              <a:t>consultant’s </a:t>
            </a:r>
            <a:r>
              <a:rPr sz="1800" b="1" spc="-10" dirty="0">
                <a:latin typeface="Calibri"/>
                <a:cs typeface="Calibri"/>
              </a:rPr>
              <a:t>proposed </a:t>
            </a:r>
            <a:r>
              <a:rPr sz="1800" b="1" spc="-15" dirty="0">
                <a:latin typeface="Calibri"/>
                <a:cs typeface="Calibri"/>
              </a:rPr>
              <a:t>hybrid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10" dirty="0">
                <a:latin typeface="Calibri"/>
                <a:cs typeface="Calibri"/>
              </a:rPr>
              <a:t>job analysis  </a:t>
            </a:r>
            <a:r>
              <a:rPr sz="1800" b="1" spc="-5" dirty="0">
                <a:latin typeface="Calibri"/>
                <a:cs typeface="Calibri"/>
              </a:rPr>
              <a:t>methods </a:t>
            </a:r>
            <a:r>
              <a:rPr sz="1800" b="1" dirty="0">
                <a:latin typeface="Calibri"/>
                <a:cs typeface="Calibri"/>
              </a:rPr>
              <a:t>is </a:t>
            </a:r>
            <a:r>
              <a:rPr sz="1800" b="1" spc="-10" dirty="0">
                <a:latin typeface="Calibri"/>
                <a:cs typeface="Calibri"/>
              </a:rPr>
              <a:t>appropriate </a:t>
            </a:r>
            <a:r>
              <a:rPr sz="1800" b="1" spc="-5" dirty="0">
                <a:latin typeface="Calibri"/>
                <a:cs typeface="Calibri"/>
              </a:rPr>
              <a:t>(best fit)? Justify your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response.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  <a:tab pos="927100" algn="l"/>
              </a:tabLst>
            </a:pPr>
            <a:r>
              <a:rPr sz="1800" b="1" spc="-5" dirty="0">
                <a:latin typeface="Calibri"/>
                <a:cs typeface="Calibri"/>
              </a:rPr>
              <a:t>4.	Identify </a:t>
            </a:r>
            <a:r>
              <a:rPr sz="1800" b="1" dirty="0">
                <a:latin typeface="Calibri"/>
                <a:cs typeface="Calibri"/>
              </a:rPr>
              <a:t>a </a:t>
            </a:r>
            <a:r>
              <a:rPr sz="1800" b="1" spc="-20" dirty="0">
                <a:latin typeface="Calibri"/>
                <a:cs typeface="Calibri"/>
              </a:rPr>
              <a:t>few </a:t>
            </a:r>
            <a:r>
              <a:rPr sz="1800" b="1" spc="-10" dirty="0">
                <a:latin typeface="Calibri"/>
                <a:cs typeface="Calibri"/>
              </a:rPr>
              <a:t>sources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5" dirty="0">
                <a:latin typeface="Calibri"/>
                <a:cs typeface="Calibri"/>
              </a:rPr>
              <a:t>job </a:t>
            </a:r>
            <a:r>
              <a:rPr sz="1800" b="1" dirty="0">
                <a:latin typeface="Calibri"/>
                <a:cs typeface="Calibri"/>
              </a:rPr>
              <a:t>analysis </a:t>
            </a:r>
            <a:r>
              <a:rPr sz="1800" b="1" spc="-10" dirty="0">
                <a:latin typeface="Calibri"/>
                <a:cs typeface="Calibri"/>
              </a:rPr>
              <a:t>data </a:t>
            </a:r>
            <a:r>
              <a:rPr sz="1800" b="1" spc="-5" dirty="0">
                <a:latin typeface="Calibri"/>
                <a:cs typeface="Calibri"/>
              </a:rPr>
              <a:t>utilized by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consultant.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marR="6350" indent="-343535" algn="just">
              <a:lnSpc>
                <a:spcPct val="80100"/>
              </a:lnSpc>
              <a:buFont typeface="Arial"/>
              <a:buChar char="•"/>
              <a:tabLst>
                <a:tab pos="356235" algn="l"/>
              </a:tabLst>
            </a:pPr>
            <a:r>
              <a:rPr sz="1800" b="1" spc="-5" dirty="0">
                <a:latin typeface="Calibri"/>
                <a:cs typeface="Calibri"/>
              </a:rPr>
              <a:t>5. Identify the </a:t>
            </a:r>
            <a:r>
              <a:rPr sz="1800" b="1" spc="-10" dirty="0">
                <a:latin typeface="Calibri"/>
                <a:cs typeface="Calibri"/>
              </a:rPr>
              <a:t>primary data collection methods utilized </a:t>
            </a:r>
            <a:r>
              <a:rPr sz="1800" b="1" spc="-5" dirty="0">
                <a:latin typeface="Calibri"/>
                <a:cs typeface="Calibri"/>
              </a:rPr>
              <a:t>by the </a:t>
            </a:r>
            <a:r>
              <a:rPr sz="1800" b="1" spc="-10" dirty="0">
                <a:latin typeface="Calibri"/>
                <a:cs typeface="Calibri"/>
              </a:rPr>
              <a:t>consultant. </a:t>
            </a:r>
            <a:r>
              <a:rPr sz="1800" b="1" dirty="0">
                <a:latin typeface="Calibri"/>
                <a:cs typeface="Calibri"/>
              </a:rPr>
              <a:t>Do  </a:t>
            </a:r>
            <a:r>
              <a:rPr sz="1800" b="1" spc="-10" dirty="0">
                <a:latin typeface="Calibri"/>
                <a:cs typeface="Calibri"/>
              </a:rPr>
              <a:t>you believe that </a:t>
            </a:r>
            <a:r>
              <a:rPr sz="1800" b="1" spc="-5" dirty="0">
                <a:latin typeface="Calibri"/>
                <a:cs typeface="Calibri"/>
              </a:rPr>
              <a:t>the </a:t>
            </a:r>
            <a:r>
              <a:rPr sz="1800" b="1" spc="-10" dirty="0">
                <a:latin typeface="Calibri"/>
                <a:cs typeface="Calibri"/>
              </a:rPr>
              <a:t>consultant </a:t>
            </a:r>
            <a:r>
              <a:rPr sz="1800" b="1" spc="-20" dirty="0">
                <a:latin typeface="Calibri"/>
                <a:cs typeface="Calibri"/>
              </a:rPr>
              <a:t>strike</a:t>
            </a:r>
            <a:r>
              <a:rPr sz="1800" b="1" spc="3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the right balance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10" dirty="0">
                <a:latin typeface="Calibri"/>
                <a:cs typeface="Calibri"/>
              </a:rPr>
              <a:t>quantitative  </a:t>
            </a:r>
            <a:r>
              <a:rPr sz="1800" b="1" dirty="0">
                <a:latin typeface="Calibri"/>
                <a:cs typeface="Calibri"/>
              </a:rPr>
              <a:t>(analytical) and </a:t>
            </a:r>
            <a:r>
              <a:rPr sz="1800" b="1" spc="-10" dirty="0">
                <a:latin typeface="Calibri"/>
                <a:cs typeface="Calibri"/>
              </a:rPr>
              <a:t>qualitative </a:t>
            </a:r>
            <a:r>
              <a:rPr sz="1800" b="1" spc="-5" dirty="0">
                <a:latin typeface="Calibri"/>
                <a:cs typeface="Calibri"/>
              </a:rPr>
              <a:t>(non-analytical) </a:t>
            </a:r>
            <a:r>
              <a:rPr sz="1800" b="1" spc="-10" dirty="0">
                <a:latin typeface="Calibri"/>
                <a:cs typeface="Calibri"/>
              </a:rPr>
              <a:t>methods? </a:t>
            </a:r>
            <a:r>
              <a:rPr sz="1800" b="1" spc="-5" dirty="0">
                <a:latin typeface="Calibri"/>
                <a:cs typeface="Calibri"/>
              </a:rPr>
              <a:t>Justify your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response.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80000"/>
              </a:lnSpc>
              <a:buFont typeface="Arial"/>
              <a:buChar char="•"/>
              <a:tabLst>
                <a:tab pos="356235" algn="l"/>
              </a:tabLst>
            </a:pPr>
            <a:r>
              <a:rPr sz="1800" b="1" spc="-5" dirty="0">
                <a:latin typeface="Calibri"/>
                <a:cs typeface="Calibri"/>
              </a:rPr>
              <a:t>6. </a:t>
            </a:r>
            <a:r>
              <a:rPr sz="1800" b="1" dirty="0">
                <a:latin typeface="Calibri"/>
                <a:cs typeface="Calibri"/>
              </a:rPr>
              <a:t>Do </a:t>
            </a:r>
            <a:r>
              <a:rPr sz="1800" b="1" spc="-15" dirty="0">
                <a:latin typeface="Calibri"/>
                <a:cs typeface="Calibri"/>
              </a:rPr>
              <a:t>you believe </a:t>
            </a:r>
            <a:r>
              <a:rPr sz="1800" b="1" spc="-5" dirty="0">
                <a:latin typeface="Calibri"/>
                <a:cs typeface="Calibri"/>
              </a:rPr>
              <a:t>that the </a:t>
            </a:r>
            <a:r>
              <a:rPr sz="1800" b="1" spc="-15" dirty="0">
                <a:latin typeface="Calibri"/>
                <a:cs typeface="Calibri"/>
              </a:rPr>
              <a:t>consultant’s </a:t>
            </a:r>
            <a:r>
              <a:rPr sz="1800" b="1" spc="-5" dirty="0">
                <a:latin typeface="Calibri"/>
                <a:cs typeface="Calibri"/>
              </a:rPr>
              <a:t>sample </a:t>
            </a:r>
            <a:r>
              <a:rPr sz="1800" b="1" spc="-10" dirty="0">
                <a:latin typeface="Calibri"/>
                <a:cs typeface="Calibri"/>
              </a:rPr>
              <a:t>size and composition </a:t>
            </a:r>
            <a:r>
              <a:rPr sz="1800" b="1" dirty="0">
                <a:latin typeface="Calibri"/>
                <a:cs typeface="Calibri"/>
              </a:rPr>
              <a:t>(of  </a:t>
            </a:r>
            <a:r>
              <a:rPr sz="1800" b="1" spc="-15" dirty="0">
                <a:latin typeface="Calibri"/>
                <a:cs typeface="Calibri"/>
              </a:rPr>
              <a:t>employees </a:t>
            </a:r>
            <a:r>
              <a:rPr sz="1800" b="1" spc="-5" dirty="0">
                <a:latin typeface="Calibri"/>
                <a:cs typeface="Calibri"/>
              </a:rPr>
              <a:t>and </a:t>
            </a:r>
            <a:r>
              <a:rPr sz="1800" b="1" spc="-10" dirty="0">
                <a:latin typeface="Calibri"/>
                <a:cs typeface="Calibri"/>
              </a:rPr>
              <a:t>managers) </a:t>
            </a:r>
            <a:r>
              <a:rPr sz="1800" b="1" spc="-5" dirty="0">
                <a:latin typeface="Calibri"/>
                <a:cs typeface="Calibri"/>
              </a:rPr>
              <a:t>and </a:t>
            </a:r>
            <a:r>
              <a:rPr sz="1800" b="1" spc="-15" dirty="0">
                <a:latin typeface="Calibri"/>
                <a:cs typeface="Calibri"/>
              </a:rPr>
              <a:t>related rationale </a:t>
            </a:r>
            <a:r>
              <a:rPr sz="1800" b="1" dirty="0">
                <a:latin typeface="Calibri"/>
                <a:cs typeface="Calibri"/>
              </a:rPr>
              <a:t>is </a:t>
            </a:r>
            <a:r>
              <a:rPr sz="1800" b="1" spc="-10" dirty="0">
                <a:latin typeface="Calibri"/>
                <a:cs typeface="Calibri"/>
              </a:rPr>
              <a:t>sensible, given </a:t>
            </a:r>
            <a:r>
              <a:rPr sz="1800" b="1" spc="-5" dirty="0">
                <a:latin typeface="Calibri"/>
                <a:cs typeface="Calibri"/>
              </a:rPr>
              <a:t>the  </a:t>
            </a:r>
            <a:r>
              <a:rPr sz="1800" b="1" spc="-15" dirty="0">
                <a:latin typeface="Calibri"/>
                <a:cs typeface="Calibri"/>
              </a:rPr>
              <a:t>requirements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15" dirty="0">
                <a:latin typeface="Calibri"/>
                <a:cs typeface="Calibri"/>
              </a:rPr>
              <a:t>viability, </a:t>
            </a:r>
            <a:r>
              <a:rPr sz="1800" b="1" spc="-20" dirty="0">
                <a:latin typeface="Calibri"/>
                <a:cs typeface="Calibri"/>
              </a:rPr>
              <a:t>feasibility, </a:t>
            </a:r>
            <a:r>
              <a:rPr sz="1800" b="1" spc="-10" dirty="0">
                <a:latin typeface="Calibri"/>
                <a:cs typeface="Calibri"/>
              </a:rPr>
              <a:t>practicality </a:t>
            </a:r>
            <a:r>
              <a:rPr sz="1800" b="1" spc="-5" dirty="0">
                <a:latin typeface="Calibri"/>
                <a:cs typeface="Calibri"/>
              </a:rPr>
              <a:t>and the </a:t>
            </a:r>
            <a:r>
              <a:rPr sz="1800" b="1" spc="-10" dirty="0">
                <a:latin typeface="Calibri"/>
                <a:cs typeface="Calibri"/>
              </a:rPr>
              <a:t>need to </a:t>
            </a:r>
            <a:r>
              <a:rPr sz="1800" b="1" spc="-5" dirty="0">
                <a:latin typeface="Calibri"/>
                <a:cs typeface="Calibri"/>
              </a:rPr>
              <a:t>comply </a:t>
            </a:r>
            <a:r>
              <a:rPr sz="1800" b="1" spc="-10" dirty="0">
                <a:latin typeface="Calibri"/>
                <a:cs typeface="Calibri"/>
              </a:rPr>
              <a:t>with </a:t>
            </a:r>
            <a:r>
              <a:rPr sz="1800" b="1" spc="-5" dirty="0">
                <a:latin typeface="Calibri"/>
                <a:cs typeface="Calibri"/>
              </a:rPr>
              <a:t>the  scientific principles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5" dirty="0">
                <a:latin typeface="Calibri"/>
                <a:cs typeface="Calibri"/>
              </a:rPr>
              <a:t>reliability </a:t>
            </a:r>
            <a:r>
              <a:rPr sz="1800" b="1" dirty="0">
                <a:latin typeface="Calibri"/>
                <a:cs typeface="Calibri"/>
              </a:rPr>
              <a:t>and </a:t>
            </a:r>
            <a:r>
              <a:rPr sz="1800" b="1" spc="-10" dirty="0">
                <a:latin typeface="Calibri"/>
                <a:cs typeface="Calibri"/>
              </a:rPr>
              <a:t>representivity? </a:t>
            </a:r>
            <a:r>
              <a:rPr sz="1800" b="1" spc="-5" dirty="0">
                <a:latin typeface="Calibri"/>
                <a:cs typeface="Calibri"/>
              </a:rPr>
              <a:t>Justify your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response.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2608" y="214884"/>
            <a:ext cx="8647176" cy="1426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0716" rIns="0" bIns="0" rtlCol="0">
            <a:spAutoFit/>
          </a:bodyPr>
          <a:lstStyle/>
          <a:p>
            <a:pPr marL="1677670" marR="119380" indent="-1554480">
              <a:lnSpc>
                <a:spcPct val="100000"/>
              </a:lnSpc>
              <a:spcBef>
                <a:spcPts val="100"/>
              </a:spcBef>
            </a:pPr>
            <a:r>
              <a:rPr sz="3200" i="1" dirty="0">
                <a:latin typeface="Calibri"/>
                <a:cs typeface="Calibri"/>
              </a:rPr>
              <a:t>CASE </a:t>
            </a:r>
            <a:r>
              <a:rPr sz="3200" i="1" spc="-25" dirty="0">
                <a:latin typeface="Calibri"/>
                <a:cs typeface="Calibri"/>
              </a:rPr>
              <a:t>STUDY </a:t>
            </a:r>
            <a:r>
              <a:rPr sz="3200" i="1" dirty="0">
                <a:latin typeface="Calibri"/>
                <a:cs typeface="Calibri"/>
              </a:rPr>
              <a:t>1: </a:t>
            </a:r>
            <a:r>
              <a:rPr sz="3200" spc="-10" dirty="0"/>
              <a:t>DEVELOPING </a:t>
            </a:r>
            <a:r>
              <a:rPr sz="3200" dirty="0"/>
              <a:t>A </a:t>
            </a:r>
            <a:r>
              <a:rPr sz="3200" spc="-10" dirty="0"/>
              <a:t>COMPLETE </a:t>
            </a:r>
            <a:r>
              <a:rPr sz="3200" spc="-5" dirty="0"/>
              <a:t>PLAN  </a:t>
            </a:r>
            <a:r>
              <a:rPr sz="3200" spc="-10" dirty="0"/>
              <a:t>FOR </a:t>
            </a:r>
            <a:r>
              <a:rPr sz="3200" dirty="0"/>
              <a:t>JOB </a:t>
            </a:r>
            <a:r>
              <a:rPr sz="3200" spc="-40" dirty="0"/>
              <a:t>ANALYSIS</a:t>
            </a:r>
            <a:r>
              <a:rPr sz="3200" spc="-35" dirty="0"/>
              <a:t> </a:t>
            </a:r>
            <a:r>
              <a:rPr sz="3200" spc="-25" dirty="0"/>
              <a:t>(EXCITOR)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276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4236" y="1491994"/>
            <a:ext cx="8424672" cy="5251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198"/>
            <a:ext cx="8229600" cy="518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198"/>
            <a:ext cx="8229600" cy="5181600"/>
          </a:xfrm>
          <a:custGeom>
            <a:avLst/>
            <a:gdLst/>
            <a:ahLst/>
            <a:cxnLst/>
            <a:rect l="l" t="t" r="r" b="b"/>
            <a:pathLst>
              <a:path w="8229600" h="5181600">
                <a:moveTo>
                  <a:pt x="0" y="5181600"/>
                </a:moveTo>
                <a:lnTo>
                  <a:pt x="8229600" y="5181600"/>
                </a:lnTo>
                <a:lnTo>
                  <a:pt x="8229600" y="0"/>
                </a:lnTo>
                <a:lnTo>
                  <a:pt x="0" y="0"/>
                </a:lnTo>
                <a:lnTo>
                  <a:pt x="0" y="51816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61845"/>
            <a:ext cx="8075930" cy="496506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marR="5080" indent="-343535" algn="just">
              <a:lnSpc>
                <a:spcPct val="80100"/>
              </a:lnSpc>
              <a:spcBef>
                <a:spcPts val="580"/>
              </a:spcBef>
              <a:buFont typeface="Arial"/>
              <a:buChar char="•"/>
              <a:tabLst>
                <a:tab pos="356235" algn="l"/>
              </a:tabLst>
            </a:pPr>
            <a:r>
              <a:rPr sz="2000" b="1" dirty="0">
                <a:latin typeface="Calibri"/>
                <a:cs typeface="Calibri"/>
              </a:rPr>
              <a:t>7. </a:t>
            </a:r>
            <a:r>
              <a:rPr sz="2000" b="1" spc="-5" dirty="0">
                <a:latin typeface="Calibri"/>
                <a:cs typeface="Calibri"/>
              </a:rPr>
              <a:t>Do </a:t>
            </a:r>
            <a:r>
              <a:rPr sz="2000" b="1" spc="-15" dirty="0">
                <a:latin typeface="Calibri"/>
                <a:cs typeface="Calibri"/>
              </a:rPr>
              <a:t>you </a:t>
            </a:r>
            <a:r>
              <a:rPr sz="2000" b="1" spc="-20" dirty="0">
                <a:latin typeface="Calibri"/>
                <a:cs typeface="Calibri"/>
              </a:rPr>
              <a:t>regard </a:t>
            </a:r>
            <a:r>
              <a:rPr sz="2000" b="1" dirty="0">
                <a:latin typeface="Calibri"/>
                <a:cs typeface="Calibri"/>
              </a:rPr>
              <a:t>the </a:t>
            </a:r>
            <a:r>
              <a:rPr sz="2000" b="1" spc="-15" dirty="0">
                <a:latin typeface="Calibri"/>
                <a:cs typeface="Calibri"/>
              </a:rPr>
              <a:t>consultant’s data </a:t>
            </a:r>
            <a:r>
              <a:rPr sz="2000" b="1" spc="-5" dirty="0">
                <a:latin typeface="Calibri"/>
                <a:cs typeface="Calibri"/>
              </a:rPr>
              <a:t>collection, </a:t>
            </a:r>
            <a:r>
              <a:rPr sz="2000" b="1" spc="-10" dirty="0">
                <a:latin typeface="Calibri"/>
                <a:cs typeface="Calibri"/>
              </a:rPr>
              <a:t>collation, </a:t>
            </a:r>
            <a:r>
              <a:rPr sz="2000" b="1" dirty="0">
                <a:latin typeface="Calibri"/>
                <a:cs typeface="Calibri"/>
              </a:rPr>
              <a:t>analysis,  </a:t>
            </a:r>
            <a:r>
              <a:rPr sz="2000" b="1" spc="-10" dirty="0">
                <a:latin typeface="Calibri"/>
                <a:cs typeface="Calibri"/>
              </a:rPr>
              <a:t>interpretation, validation </a:t>
            </a:r>
            <a:r>
              <a:rPr sz="2000" b="1" spc="-5" dirty="0">
                <a:latin typeface="Calibri"/>
                <a:cs typeface="Calibri"/>
              </a:rPr>
              <a:t>and reporting </a:t>
            </a:r>
            <a:r>
              <a:rPr sz="2000" b="1" dirty="0">
                <a:latin typeface="Calibri"/>
                <a:cs typeface="Calibri"/>
              </a:rPr>
              <a:t>7.1) </a:t>
            </a:r>
            <a:r>
              <a:rPr sz="2000" b="1" spc="-5" dirty="0">
                <a:latin typeface="Calibri"/>
                <a:cs typeface="Calibri"/>
              </a:rPr>
              <a:t>efficient and </a:t>
            </a:r>
            <a:r>
              <a:rPr sz="2000" b="1" dirty="0">
                <a:latin typeface="Calibri"/>
                <a:cs typeface="Calibri"/>
              </a:rPr>
              <a:t>7.2) </a:t>
            </a:r>
            <a:r>
              <a:rPr sz="2000" b="1" spc="-10" dirty="0">
                <a:latin typeface="Calibri"/>
                <a:cs typeface="Calibri"/>
              </a:rPr>
              <a:t>effective?  </a:t>
            </a:r>
            <a:r>
              <a:rPr sz="2000" b="1" spc="-5" dirty="0">
                <a:latin typeface="Calibri"/>
                <a:cs typeface="Calibri"/>
              </a:rPr>
              <a:t>Justify </a:t>
            </a:r>
            <a:r>
              <a:rPr sz="2000" b="1" spc="-10" dirty="0">
                <a:latin typeface="Calibri"/>
                <a:cs typeface="Calibri"/>
              </a:rPr>
              <a:t>your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response.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marR="6985" indent="-343535" algn="just">
              <a:lnSpc>
                <a:spcPct val="80000"/>
              </a:lnSpc>
              <a:buFont typeface="Arial"/>
              <a:buChar char="•"/>
              <a:tabLst>
                <a:tab pos="356235" algn="l"/>
              </a:tabLst>
            </a:pPr>
            <a:r>
              <a:rPr sz="2000" b="1" dirty="0">
                <a:latin typeface="Calibri"/>
                <a:cs typeface="Calibri"/>
              </a:rPr>
              <a:t>8. </a:t>
            </a:r>
            <a:r>
              <a:rPr sz="2000" b="1" spc="-5" dirty="0">
                <a:latin typeface="Calibri"/>
                <a:cs typeface="Calibri"/>
              </a:rPr>
              <a:t>Do </a:t>
            </a:r>
            <a:r>
              <a:rPr sz="2000" b="1" spc="-10" dirty="0">
                <a:latin typeface="Calibri"/>
                <a:cs typeface="Calibri"/>
              </a:rPr>
              <a:t>you </a:t>
            </a:r>
            <a:r>
              <a:rPr sz="2000" b="1" spc="-5" dirty="0">
                <a:latin typeface="Calibri"/>
                <a:cs typeface="Calibri"/>
              </a:rPr>
              <a:t>believe </a:t>
            </a:r>
            <a:r>
              <a:rPr sz="2000" b="1" spc="-10" dirty="0">
                <a:latin typeface="Calibri"/>
                <a:cs typeface="Calibri"/>
              </a:rPr>
              <a:t>that </a:t>
            </a:r>
            <a:r>
              <a:rPr sz="2000" b="1" dirty="0">
                <a:latin typeface="Calibri"/>
                <a:cs typeface="Calibri"/>
              </a:rPr>
              <a:t>the </a:t>
            </a:r>
            <a:r>
              <a:rPr sz="2000" b="1" spc="-10" dirty="0">
                <a:latin typeface="Calibri"/>
                <a:cs typeface="Calibri"/>
              </a:rPr>
              <a:t>consultant </a:t>
            </a:r>
            <a:r>
              <a:rPr sz="2000" b="1" spc="-15" dirty="0">
                <a:latin typeface="Calibri"/>
                <a:cs typeface="Calibri"/>
              </a:rPr>
              <a:t>excelled </a:t>
            </a:r>
            <a:r>
              <a:rPr sz="2000" b="1" spc="-10" dirty="0">
                <a:latin typeface="Calibri"/>
                <a:cs typeface="Calibri"/>
              </a:rPr>
              <a:t>with </a:t>
            </a:r>
            <a:r>
              <a:rPr sz="2000" b="1" dirty="0">
                <a:latin typeface="Calibri"/>
                <a:cs typeface="Calibri"/>
              </a:rPr>
              <a:t>the </a:t>
            </a:r>
            <a:r>
              <a:rPr sz="2000" b="1" spc="-15" dirty="0">
                <a:latin typeface="Calibri"/>
                <a:cs typeface="Calibri"/>
              </a:rPr>
              <a:t>crafting </a:t>
            </a:r>
            <a:r>
              <a:rPr sz="2000" b="1" spc="-5" dirty="0">
                <a:latin typeface="Calibri"/>
                <a:cs typeface="Calibri"/>
              </a:rPr>
              <a:t>and  </a:t>
            </a:r>
            <a:r>
              <a:rPr sz="2000" b="1" spc="-10" dirty="0">
                <a:latin typeface="Calibri"/>
                <a:cs typeface="Calibri"/>
              </a:rPr>
              <a:t>drafting </a:t>
            </a:r>
            <a:r>
              <a:rPr sz="2000" b="1" dirty="0">
                <a:latin typeface="Calibri"/>
                <a:cs typeface="Calibri"/>
              </a:rPr>
              <a:t>of </a:t>
            </a:r>
            <a:r>
              <a:rPr sz="2000" b="1" spc="-5" dirty="0">
                <a:latin typeface="Calibri"/>
                <a:cs typeface="Calibri"/>
              </a:rPr>
              <a:t>the 8.1) Job Description </a:t>
            </a:r>
            <a:r>
              <a:rPr sz="2000" b="1" dirty="0">
                <a:latin typeface="Calibri"/>
                <a:cs typeface="Calibri"/>
              </a:rPr>
              <a:t>and </a:t>
            </a:r>
            <a:r>
              <a:rPr sz="2000" b="1" spc="-5" dirty="0">
                <a:latin typeface="Calibri"/>
                <a:cs typeface="Calibri"/>
              </a:rPr>
              <a:t>8.2) Job Specification  documents? Justify your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response.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450">
              <a:latin typeface="Times New Roman"/>
              <a:cs typeface="Times New Roman"/>
            </a:endParaRPr>
          </a:p>
          <a:p>
            <a:pPr marL="355600" marR="6985" indent="-343535" algn="just">
              <a:lnSpc>
                <a:spcPts val="1920"/>
              </a:lnSpc>
              <a:buFont typeface="Arial"/>
              <a:buChar char="•"/>
              <a:tabLst>
                <a:tab pos="356235" algn="l"/>
              </a:tabLst>
            </a:pPr>
            <a:r>
              <a:rPr sz="2000" b="1" dirty="0">
                <a:latin typeface="Calibri"/>
                <a:cs typeface="Calibri"/>
              </a:rPr>
              <a:t>9. </a:t>
            </a:r>
            <a:r>
              <a:rPr sz="2000" b="1" spc="-5" dirty="0">
                <a:latin typeface="Calibri"/>
                <a:cs typeface="Calibri"/>
              </a:rPr>
              <a:t>Do </a:t>
            </a:r>
            <a:r>
              <a:rPr sz="2000" b="1" spc="-10" dirty="0">
                <a:latin typeface="Calibri"/>
                <a:cs typeface="Calibri"/>
              </a:rPr>
              <a:t>you </a:t>
            </a:r>
            <a:r>
              <a:rPr sz="2000" b="1" spc="-5" dirty="0">
                <a:latin typeface="Calibri"/>
                <a:cs typeface="Calibri"/>
              </a:rPr>
              <a:t>believe </a:t>
            </a:r>
            <a:r>
              <a:rPr sz="2000" b="1" spc="-10" dirty="0">
                <a:latin typeface="Calibri"/>
                <a:cs typeface="Calibri"/>
              </a:rPr>
              <a:t>that </a:t>
            </a:r>
            <a:r>
              <a:rPr sz="2000" b="1" dirty="0">
                <a:latin typeface="Calibri"/>
                <a:cs typeface="Calibri"/>
              </a:rPr>
              <a:t>the </a:t>
            </a:r>
            <a:r>
              <a:rPr sz="2000" b="1" spc="-10" dirty="0">
                <a:latin typeface="Calibri"/>
                <a:cs typeface="Calibri"/>
              </a:rPr>
              <a:t>consultant complied </a:t>
            </a:r>
            <a:r>
              <a:rPr sz="2000" b="1" spc="-5" dirty="0">
                <a:latin typeface="Calibri"/>
                <a:cs typeface="Calibri"/>
              </a:rPr>
              <a:t>with and </a:t>
            </a:r>
            <a:r>
              <a:rPr sz="2000" b="1" spc="-10" dirty="0">
                <a:latin typeface="Calibri"/>
                <a:cs typeface="Calibri"/>
              </a:rPr>
              <a:t>followed </a:t>
            </a:r>
            <a:r>
              <a:rPr sz="2000" b="1" spc="-5" dirty="0">
                <a:latin typeface="Calibri"/>
                <a:cs typeface="Calibri"/>
              </a:rPr>
              <a:t>the  </a:t>
            </a:r>
            <a:r>
              <a:rPr sz="2000" b="1" spc="-15" dirty="0">
                <a:latin typeface="Calibri"/>
                <a:cs typeface="Calibri"/>
              </a:rPr>
              <a:t>client’s </a:t>
            </a:r>
            <a:r>
              <a:rPr sz="2000" b="1" spc="-5" dirty="0">
                <a:latin typeface="Calibri"/>
                <a:cs typeface="Calibri"/>
              </a:rPr>
              <a:t>brief </a:t>
            </a:r>
            <a:r>
              <a:rPr sz="2000" b="1" dirty="0">
                <a:latin typeface="Calibri"/>
                <a:cs typeface="Calibri"/>
              </a:rPr>
              <a:t>and </a:t>
            </a:r>
            <a:r>
              <a:rPr sz="2000" b="1" spc="-20" dirty="0">
                <a:latin typeface="Calibri"/>
                <a:cs typeface="Calibri"/>
              </a:rPr>
              <a:t>ultimately, </a:t>
            </a:r>
            <a:r>
              <a:rPr sz="2000" b="1" spc="-10" dirty="0">
                <a:latin typeface="Calibri"/>
                <a:cs typeface="Calibri"/>
              </a:rPr>
              <a:t>met </a:t>
            </a:r>
            <a:r>
              <a:rPr sz="2000" b="1" spc="-5" dirty="0">
                <a:latin typeface="Calibri"/>
                <a:cs typeface="Calibri"/>
              </a:rPr>
              <a:t>their </a:t>
            </a:r>
            <a:r>
              <a:rPr sz="2000" b="1" dirty="0">
                <a:latin typeface="Calibri"/>
                <a:cs typeface="Calibri"/>
              </a:rPr>
              <a:t>needs </a:t>
            </a:r>
            <a:r>
              <a:rPr sz="2000" b="1" spc="-5" dirty="0">
                <a:latin typeface="Calibri"/>
                <a:cs typeface="Calibri"/>
              </a:rPr>
              <a:t>and </a:t>
            </a:r>
            <a:r>
              <a:rPr sz="2000" b="1" spc="-10" dirty="0">
                <a:latin typeface="Calibri"/>
                <a:cs typeface="Calibri"/>
              </a:rPr>
              <a:t>expectations? Justify  your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response.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marR="6350" indent="-343535" algn="just">
              <a:lnSpc>
                <a:spcPct val="80000"/>
              </a:lnSpc>
              <a:spcBef>
                <a:spcPts val="5"/>
              </a:spcBef>
              <a:buFont typeface="Arial"/>
              <a:buChar char="•"/>
              <a:tabLst>
                <a:tab pos="356235" algn="l"/>
              </a:tabLst>
            </a:pPr>
            <a:r>
              <a:rPr sz="2000" b="1" dirty="0">
                <a:latin typeface="Calibri"/>
                <a:cs typeface="Calibri"/>
              </a:rPr>
              <a:t>10. </a:t>
            </a:r>
            <a:r>
              <a:rPr sz="2000" b="1" spc="-5" dirty="0">
                <a:latin typeface="Calibri"/>
                <a:cs typeface="Calibri"/>
              </a:rPr>
              <a:t>Do </a:t>
            </a:r>
            <a:r>
              <a:rPr sz="2000" b="1" spc="-10" dirty="0">
                <a:latin typeface="Calibri"/>
                <a:cs typeface="Calibri"/>
              </a:rPr>
              <a:t>you </a:t>
            </a:r>
            <a:r>
              <a:rPr sz="2000" b="1" spc="-5" dirty="0">
                <a:latin typeface="Calibri"/>
                <a:cs typeface="Calibri"/>
              </a:rPr>
              <a:t>believe </a:t>
            </a:r>
            <a:r>
              <a:rPr sz="2000" b="1" spc="-10" dirty="0">
                <a:latin typeface="Calibri"/>
                <a:cs typeface="Calibri"/>
              </a:rPr>
              <a:t>that </a:t>
            </a:r>
            <a:r>
              <a:rPr sz="2000" b="1" spc="-5" dirty="0">
                <a:latin typeface="Calibri"/>
                <a:cs typeface="Calibri"/>
              </a:rPr>
              <a:t>the </a:t>
            </a:r>
            <a:r>
              <a:rPr sz="2000" b="1" spc="-10" dirty="0">
                <a:latin typeface="Calibri"/>
                <a:cs typeface="Calibri"/>
              </a:rPr>
              <a:t>consultant </a:t>
            </a:r>
            <a:r>
              <a:rPr sz="2000" b="1" spc="-5" dirty="0">
                <a:latin typeface="Calibri"/>
                <a:cs typeface="Calibri"/>
              </a:rPr>
              <a:t>applied </a:t>
            </a:r>
            <a:r>
              <a:rPr sz="2000" b="1" dirty="0">
                <a:latin typeface="Calibri"/>
                <a:cs typeface="Calibri"/>
              </a:rPr>
              <a:t>the </a:t>
            </a:r>
            <a:r>
              <a:rPr sz="2000" b="1" spc="-10" dirty="0">
                <a:latin typeface="Calibri"/>
                <a:cs typeface="Calibri"/>
              </a:rPr>
              <a:t>5-step </a:t>
            </a:r>
            <a:r>
              <a:rPr sz="2000" b="1" spc="-5" dirty="0">
                <a:latin typeface="Calibri"/>
                <a:cs typeface="Calibri"/>
              </a:rPr>
              <a:t>Job Analysis  process </a:t>
            </a:r>
            <a:r>
              <a:rPr sz="2000" b="1" spc="-10" dirty="0">
                <a:latin typeface="Calibri"/>
                <a:cs typeface="Calibri"/>
              </a:rPr>
              <a:t>effectively? </a:t>
            </a:r>
            <a:r>
              <a:rPr sz="2000" b="1" spc="-5" dirty="0">
                <a:latin typeface="Calibri"/>
                <a:cs typeface="Calibri"/>
              </a:rPr>
              <a:t>Justify </a:t>
            </a:r>
            <a:r>
              <a:rPr sz="2000" b="1" spc="-10" dirty="0">
                <a:latin typeface="Calibri"/>
                <a:cs typeface="Calibri"/>
              </a:rPr>
              <a:t>your </a:t>
            </a:r>
            <a:r>
              <a:rPr sz="2000" b="1" spc="-5" dirty="0">
                <a:latin typeface="Calibri"/>
                <a:cs typeface="Calibri"/>
              </a:rPr>
              <a:t>response. </a:t>
            </a:r>
            <a:r>
              <a:rPr sz="2000" b="1" spc="-20" dirty="0">
                <a:latin typeface="Calibri"/>
                <a:cs typeface="Calibri"/>
              </a:rPr>
              <a:t>Would </a:t>
            </a:r>
            <a:r>
              <a:rPr sz="2000" b="1" spc="-10" dirty="0">
                <a:latin typeface="Calibri"/>
                <a:cs typeface="Calibri"/>
              </a:rPr>
              <a:t>you </a:t>
            </a:r>
            <a:r>
              <a:rPr sz="2000" b="1" spc="-5" dirty="0">
                <a:latin typeface="Calibri"/>
                <a:cs typeface="Calibri"/>
              </a:rPr>
              <a:t>recommend </a:t>
            </a:r>
            <a:r>
              <a:rPr sz="2000" b="1" spc="-15" dirty="0">
                <a:latin typeface="Calibri"/>
                <a:cs typeface="Calibri"/>
              </a:rPr>
              <a:t>any  </a:t>
            </a:r>
            <a:r>
              <a:rPr sz="2000" b="1" spc="-10" dirty="0">
                <a:latin typeface="Calibri"/>
                <a:cs typeface="Calibri"/>
              </a:rPr>
              <a:t>improvements </a:t>
            </a:r>
            <a:r>
              <a:rPr sz="2000" b="1" spc="-15" dirty="0">
                <a:latin typeface="Calibri"/>
                <a:cs typeface="Calibri"/>
              </a:rPr>
              <a:t>to </a:t>
            </a:r>
            <a:r>
              <a:rPr sz="2000" b="1" dirty="0">
                <a:latin typeface="Calibri"/>
                <a:cs typeface="Calibri"/>
              </a:rPr>
              <a:t>their </a:t>
            </a:r>
            <a:r>
              <a:rPr sz="2000" b="1" spc="-5" dirty="0">
                <a:latin typeface="Calibri"/>
                <a:cs typeface="Calibri"/>
              </a:rPr>
              <a:t>methodology </a:t>
            </a:r>
            <a:r>
              <a:rPr sz="2000" b="1" spc="-10" dirty="0">
                <a:latin typeface="Calibri"/>
                <a:cs typeface="Calibri"/>
              </a:rPr>
              <a:t>and/or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process?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indent="-343535">
              <a:lnSpc>
                <a:spcPts val="2160"/>
              </a:lnSpc>
              <a:buFont typeface="Arial"/>
              <a:buChar char="•"/>
              <a:tabLst>
                <a:tab pos="355600" algn="l"/>
                <a:tab pos="356235" algn="l"/>
                <a:tab pos="927100" algn="l"/>
              </a:tabLst>
            </a:pPr>
            <a:r>
              <a:rPr sz="2000" b="1" dirty="0">
                <a:latin typeface="Calibri"/>
                <a:cs typeface="Calibri"/>
              </a:rPr>
              <a:t>11.	</a:t>
            </a:r>
            <a:r>
              <a:rPr sz="2000" b="1" spc="-5" dirty="0">
                <a:latin typeface="Calibri"/>
                <a:cs typeface="Calibri"/>
              </a:rPr>
              <a:t>As</a:t>
            </a:r>
            <a:r>
              <a:rPr sz="2000" b="1" spc="1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10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job</a:t>
            </a:r>
            <a:r>
              <a:rPr sz="2000" b="1" spc="1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analyst</a:t>
            </a:r>
            <a:r>
              <a:rPr sz="2000" b="1" spc="114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and/or</a:t>
            </a:r>
            <a:r>
              <a:rPr sz="2000" b="1" spc="10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HR</a:t>
            </a:r>
            <a:r>
              <a:rPr sz="2000" b="1" spc="10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Manager</a:t>
            </a:r>
            <a:r>
              <a:rPr sz="2000" b="1" spc="1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what</a:t>
            </a:r>
            <a:r>
              <a:rPr sz="2000" b="1" spc="114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are</a:t>
            </a:r>
            <a:r>
              <a:rPr sz="2000" b="1" spc="1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11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lessons</a:t>
            </a:r>
            <a:r>
              <a:rPr sz="2000" b="1" spc="10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that</a:t>
            </a:r>
            <a:r>
              <a:rPr sz="2000" b="1" spc="10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you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b="1" spc="-10" dirty="0">
                <a:latin typeface="Calibri"/>
                <a:cs typeface="Calibri"/>
              </a:rPr>
              <a:t>can </a:t>
            </a:r>
            <a:r>
              <a:rPr sz="2000" b="1" spc="-15" dirty="0">
                <a:latin typeface="Calibri"/>
                <a:cs typeface="Calibri"/>
              </a:rPr>
              <a:t>extract </a:t>
            </a:r>
            <a:r>
              <a:rPr sz="2000" b="1" spc="-10" dirty="0">
                <a:latin typeface="Calibri"/>
                <a:cs typeface="Calibri"/>
              </a:rPr>
              <a:t>from </a:t>
            </a:r>
            <a:r>
              <a:rPr sz="2000" b="1" dirty="0">
                <a:latin typeface="Calibri"/>
                <a:cs typeface="Calibri"/>
              </a:rPr>
              <a:t>this </a:t>
            </a:r>
            <a:r>
              <a:rPr sz="2000" b="1" spc="-5" dirty="0">
                <a:latin typeface="Calibri"/>
                <a:cs typeface="Calibri"/>
              </a:rPr>
              <a:t>case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study.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4840" y="275843"/>
            <a:ext cx="7981188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2310" rIns="0" bIns="0" rtlCol="0">
            <a:spAutoFit/>
          </a:bodyPr>
          <a:lstStyle/>
          <a:p>
            <a:pPr marL="1024890" marR="448945" indent="-570230">
              <a:lnSpc>
                <a:spcPct val="100000"/>
              </a:lnSpc>
              <a:spcBef>
                <a:spcPts val="105"/>
              </a:spcBef>
            </a:pPr>
            <a:r>
              <a:rPr sz="3200" i="1" dirty="0">
                <a:latin typeface="Calibri"/>
                <a:cs typeface="Calibri"/>
              </a:rPr>
              <a:t>CASE </a:t>
            </a:r>
            <a:r>
              <a:rPr sz="3200" i="1" spc="-25" dirty="0">
                <a:latin typeface="Calibri"/>
                <a:cs typeface="Calibri"/>
              </a:rPr>
              <a:t>STUDY </a:t>
            </a:r>
            <a:r>
              <a:rPr sz="3200" i="1" dirty="0">
                <a:latin typeface="Calibri"/>
                <a:cs typeface="Calibri"/>
              </a:rPr>
              <a:t>2: </a:t>
            </a:r>
            <a:r>
              <a:rPr sz="3200" spc="-5" dirty="0"/>
              <a:t>JOB </a:t>
            </a:r>
            <a:r>
              <a:rPr sz="3200" spc="-60" dirty="0"/>
              <a:t>EVALUATION </a:t>
            </a:r>
            <a:r>
              <a:rPr sz="3200" spc="-125" dirty="0"/>
              <a:t>AT </a:t>
            </a:r>
            <a:r>
              <a:rPr sz="3200" spc="-10" dirty="0"/>
              <a:t>WORLD  </a:t>
            </a:r>
            <a:r>
              <a:rPr sz="3200" spc="-5" dirty="0"/>
              <a:t>VISION </a:t>
            </a:r>
            <a:r>
              <a:rPr sz="3200" spc="-35" dirty="0"/>
              <a:t>(BY </a:t>
            </a:r>
            <a:r>
              <a:rPr sz="3200" spc="-10" dirty="0"/>
              <a:t>MEANS </a:t>
            </a:r>
            <a:r>
              <a:rPr sz="3200" spc="-5" dirty="0"/>
              <a:t>OF JE</a:t>
            </a:r>
            <a:r>
              <a:rPr sz="3200" spc="15" dirty="0"/>
              <a:t> </a:t>
            </a:r>
            <a:r>
              <a:rPr sz="3200" spc="-10" dirty="0"/>
              <a:t>MANAGER)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9955" y="1572766"/>
            <a:ext cx="8324088" cy="5285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952" y="1504186"/>
            <a:ext cx="8395716" cy="53538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199"/>
            <a:ext cx="8229600" cy="5257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199"/>
            <a:ext cx="8229600" cy="5257800"/>
          </a:xfrm>
          <a:custGeom>
            <a:avLst/>
            <a:gdLst/>
            <a:ahLst/>
            <a:cxnLst/>
            <a:rect l="l" t="t" r="r" b="b"/>
            <a:pathLst>
              <a:path w="8229600" h="5257800">
                <a:moveTo>
                  <a:pt x="0" y="5257800"/>
                </a:moveTo>
                <a:lnTo>
                  <a:pt x="8229600" y="5257800"/>
                </a:lnTo>
                <a:lnTo>
                  <a:pt x="8229600" y="0"/>
                </a:lnTo>
                <a:lnTo>
                  <a:pt x="0" y="0"/>
                </a:lnTo>
                <a:lnTo>
                  <a:pt x="0" y="52578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69465"/>
            <a:ext cx="8074025" cy="5129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1" i="1" spc="-20" dirty="0">
                <a:latin typeface="Calibri"/>
                <a:cs typeface="Calibri"/>
              </a:rPr>
              <a:t>SYNDICATE </a:t>
            </a:r>
            <a:r>
              <a:rPr sz="1800" b="1" i="1" spc="-5" dirty="0">
                <a:latin typeface="Calibri"/>
                <a:cs typeface="Calibri"/>
              </a:rPr>
              <a:t>GROUP </a:t>
            </a:r>
            <a:r>
              <a:rPr sz="1800" b="1" i="1" dirty="0">
                <a:latin typeface="Calibri"/>
                <a:cs typeface="Calibri"/>
              </a:rPr>
              <a:t>CASE </a:t>
            </a:r>
            <a:r>
              <a:rPr sz="1800" b="1" i="1" spc="-30" dirty="0">
                <a:latin typeface="Calibri"/>
                <a:cs typeface="Calibri"/>
              </a:rPr>
              <a:t>ANALYSIS </a:t>
            </a:r>
            <a:r>
              <a:rPr sz="1800" b="1" i="1" dirty="0">
                <a:latin typeface="Calibri"/>
                <a:cs typeface="Calibri"/>
              </a:rPr>
              <a:t>AND</a:t>
            </a:r>
            <a:r>
              <a:rPr sz="1800" b="1" i="1" spc="5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FEEDBACK: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marR="6350" indent="-343535" algn="just">
              <a:lnSpc>
                <a:spcPct val="80000"/>
              </a:lnSpc>
              <a:buFont typeface="Arial"/>
              <a:buChar char="•"/>
              <a:tabLst>
                <a:tab pos="408305" algn="l"/>
              </a:tabLst>
            </a:pPr>
            <a:r>
              <a:rPr dirty="0"/>
              <a:t>	</a:t>
            </a:r>
            <a:r>
              <a:rPr sz="1800" b="1" spc="-5" dirty="0">
                <a:latin typeface="Calibri"/>
                <a:cs typeface="Calibri"/>
              </a:rPr>
              <a:t>1. Identify the </a:t>
            </a:r>
            <a:r>
              <a:rPr sz="1800" b="1" spc="-10" dirty="0">
                <a:latin typeface="Calibri"/>
                <a:cs typeface="Calibri"/>
              </a:rPr>
              <a:t>purpose and objectives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10" dirty="0">
                <a:latin typeface="Calibri"/>
                <a:cs typeface="Calibri"/>
              </a:rPr>
              <a:t>conducting the job evaluation </a:t>
            </a:r>
            <a:r>
              <a:rPr sz="1800" b="1" spc="-15" dirty="0">
                <a:latin typeface="Calibri"/>
                <a:cs typeface="Calibri"/>
              </a:rPr>
              <a:t>at  World </a:t>
            </a:r>
            <a:r>
              <a:rPr sz="1800" b="1" spc="-5" dirty="0">
                <a:latin typeface="Calibri"/>
                <a:cs typeface="Calibri"/>
              </a:rPr>
              <a:t>Vision.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355600" indent="-343535">
              <a:lnSpc>
                <a:spcPts val="1945"/>
              </a:lnSpc>
              <a:buFont typeface="Arial"/>
              <a:buChar char="•"/>
              <a:tabLst>
                <a:tab pos="355600" algn="l"/>
                <a:tab pos="356235" algn="l"/>
                <a:tab pos="927100" algn="l"/>
              </a:tabLst>
            </a:pPr>
            <a:r>
              <a:rPr sz="1800" b="1" spc="-5" dirty="0">
                <a:latin typeface="Calibri"/>
                <a:cs typeface="Calibri"/>
              </a:rPr>
              <a:t>2.	</a:t>
            </a:r>
            <a:r>
              <a:rPr sz="1800" b="1" spc="-10" dirty="0">
                <a:latin typeface="Calibri"/>
                <a:cs typeface="Calibri"/>
              </a:rPr>
              <a:t>By </a:t>
            </a:r>
            <a:r>
              <a:rPr sz="1800" b="1" spc="-15" dirty="0">
                <a:latin typeface="Calibri"/>
                <a:cs typeface="Calibri"/>
              </a:rPr>
              <a:t>reviewing </a:t>
            </a:r>
            <a:r>
              <a:rPr sz="1800" b="1" spc="-5" dirty="0">
                <a:latin typeface="Calibri"/>
                <a:cs typeface="Calibri"/>
              </a:rPr>
              <a:t>the </a:t>
            </a:r>
            <a:r>
              <a:rPr sz="1800" b="1" spc="-10" dirty="0">
                <a:latin typeface="Calibri"/>
                <a:cs typeface="Calibri"/>
              </a:rPr>
              <a:t>old/previous </a:t>
            </a:r>
            <a:r>
              <a:rPr sz="1800" b="1" spc="-20" dirty="0">
                <a:latin typeface="Calibri"/>
                <a:cs typeface="Calibri"/>
              </a:rPr>
              <a:t>system, </a:t>
            </a:r>
            <a:r>
              <a:rPr sz="1800" b="1" spc="-10" dirty="0">
                <a:latin typeface="Calibri"/>
                <a:cs typeface="Calibri"/>
              </a:rPr>
              <a:t>perform </a:t>
            </a:r>
            <a:r>
              <a:rPr sz="1800" b="1" dirty="0">
                <a:latin typeface="Calibri"/>
                <a:cs typeface="Calibri"/>
              </a:rPr>
              <a:t>a </a:t>
            </a:r>
            <a:r>
              <a:rPr sz="1800" b="1" spc="-15" dirty="0">
                <a:latin typeface="Calibri"/>
                <a:cs typeface="Calibri"/>
              </a:rPr>
              <a:t>gap </a:t>
            </a:r>
            <a:r>
              <a:rPr sz="1800" b="1" spc="-5" dirty="0">
                <a:latin typeface="Calibri"/>
                <a:cs typeface="Calibri"/>
              </a:rPr>
              <a:t>analysis i.e.</a:t>
            </a:r>
            <a:r>
              <a:rPr sz="1800" b="1" spc="-20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identify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ts val="1945"/>
              </a:lnSpc>
            </a:pPr>
            <a:r>
              <a:rPr sz="1800" b="1" dirty="0">
                <a:latin typeface="Calibri"/>
                <a:cs typeface="Calibri"/>
              </a:rPr>
              <a:t>the </a:t>
            </a:r>
            <a:r>
              <a:rPr sz="1800" b="1" spc="-10" dirty="0">
                <a:latin typeface="Calibri"/>
                <a:cs typeface="Calibri"/>
              </a:rPr>
              <a:t>required areas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10" dirty="0">
                <a:latin typeface="Calibri"/>
                <a:cs typeface="Calibri"/>
              </a:rPr>
              <a:t>improvement at </a:t>
            </a:r>
            <a:r>
              <a:rPr sz="1800" b="1" spc="-15" dirty="0">
                <a:latin typeface="Calibri"/>
                <a:cs typeface="Calibri"/>
              </a:rPr>
              <a:t>World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Vision.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>
              <a:latin typeface="Times New Roman"/>
              <a:cs typeface="Times New Roman"/>
            </a:endParaRPr>
          </a:p>
          <a:p>
            <a:pPr marL="355600" marR="6985" indent="-343535" algn="just">
              <a:lnSpc>
                <a:spcPts val="1730"/>
              </a:lnSpc>
              <a:buFont typeface="Arial"/>
              <a:buChar char="•"/>
              <a:tabLst>
                <a:tab pos="356235" algn="l"/>
              </a:tabLst>
            </a:pPr>
            <a:r>
              <a:rPr sz="1800" b="1" spc="-5" dirty="0">
                <a:latin typeface="Calibri"/>
                <a:cs typeface="Calibri"/>
              </a:rPr>
              <a:t>3. </a:t>
            </a:r>
            <a:r>
              <a:rPr sz="1800" b="1" spc="-20" dirty="0">
                <a:latin typeface="Calibri"/>
                <a:cs typeface="Calibri"/>
              </a:rPr>
              <a:t>Evaluate  </a:t>
            </a:r>
            <a:r>
              <a:rPr sz="1800" b="1" spc="-5" dirty="0">
                <a:latin typeface="Calibri"/>
                <a:cs typeface="Calibri"/>
              </a:rPr>
              <a:t>the </a:t>
            </a:r>
            <a:r>
              <a:rPr sz="1800" b="1" spc="-15" dirty="0">
                <a:latin typeface="Calibri"/>
                <a:cs typeface="Calibri"/>
              </a:rPr>
              <a:t>effectiveness </a:t>
            </a:r>
            <a:r>
              <a:rPr sz="1800" b="1" dirty="0">
                <a:latin typeface="Calibri"/>
                <a:cs typeface="Calibri"/>
              </a:rPr>
              <a:t>of the </a:t>
            </a:r>
            <a:r>
              <a:rPr sz="1800" b="1" spc="-15" dirty="0">
                <a:latin typeface="Calibri"/>
                <a:cs typeface="Calibri"/>
              </a:rPr>
              <a:t>Hay </a:t>
            </a:r>
            <a:r>
              <a:rPr sz="1800" b="1" spc="-10" dirty="0">
                <a:latin typeface="Calibri"/>
                <a:cs typeface="Calibri"/>
              </a:rPr>
              <a:t>Group </a:t>
            </a:r>
            <a:r>
              <a:rPr sz="1800" b="1" dirty="0">
                <a:latin typeface="Calibri"/>
                <a:cs typeface="Calibri"/>
              </a:rPr>
              <a:t>JE </a:t>
            </a:r>
            <a:r>
              <a:rPr sz="1800" b="1" spc="-5" dirty="0">
                <a:latin typeface="Calibri"/>
                <a:cs typeface="Calibri"/>
              </a:rPr>
              <a:t>Manager </a:t>
            </a:r>
            <a:r>
              <a:rPr sz="1800" b="1" spc="-15" dirty="0">
                <a:latin typeface="Calibri"/>
                <a:cs typeface="Calibri"/>
              </a:rPr>
              <a:t>system in  </a:t>
            </a:r>
            <a:r>
              <a:rPr sz="1800" b="1" spc="-10" dirty="0">
                <a:latin typeface="Calibri"/>
                <a:cs typeface="Calibri"/>
              </a:rPr>
              <a:t>adequately </a:t>
            </a:r>
            <a:r>
              <a:rPr sz="1800" b="1" spc="-5" dirty="0">
                <a:latin typeface="Calibri"/>
                <a:cs typeface="Calibri"/>
              </a:rPr>
              <a:t>addressing </a:t>
            </a:r>
            <a:r>
              <a:rPr sz="1800" b="1" dirty="0">
                <a:latin typeface="Calibri"/>
                <a:cs typeface="Calibri"/>
              </a:rPr>
              <a:t>these </a:t>
            </a:r>
            <a:r>
              <a:rPr sz="1800" b="1" spc="-15" dirty="0">
                <a:latin typeface="Calibri"/>
                <a:cs typeface="Calibri"/>
              </a:rPr>
              <a:t>gaps </a:t>
            </a:r>
            <a:r>
              <a:rPr sz="1800" b="1" spc="-5" dirty="0">
                <a:latin typeface="Calibri"/>
                <a:cs typeface="Calibri"/>
              </a:rPr>
              <a:t>(identified </a:t>
            </a:r>
            <a:r>
              <a:rPr sz="1800" b="1" dirty="0">
                <a:latin typeface="Calibri"/>
                <a:cs typeface="Calibri"/>
              </a:rPr>
              <a:t>in </a:t>
            </a:r>
            <a:r>
              <a:rPr sz="1800" b="1" spc="-5" dirty="0">
                <a:latin typeface="Calibri"/>
                <a:cs typeface="Calibri"/>
              </a:rPr>
              <a:t>question</a:t>
            </a:r>
            <a:r>
              <a:rPr sz="1800" b="1" spc="-1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2).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355600" indent="-343535">
              <a:lnSpc>
                <a:spcPts val="1945"/>
              </a:lnSpc>
              <a:buFont typeface="Arial"/>
              <a:buChar char="•"/>
              <a:tabLst>
                <a:tab pos="355600" algn="l"/>
                <a:tab pos="356235" algn="l"/>
                <a:tab pos="927100" algn="l"/>
              </a:tabLst>
            </a:pPr>
            <a:r>
              <a:rPr sz="1800" b="1" spc="-5" dirty="0">
                <a:latin typeface="Calibri"/>
                <a:cs typeface="Calibri"/>
              </a:rPr>
              <a:t>4.	Identify</a:t>
            </a:r>
            <a:r>
              <a:rPr sz="1800" b="1" spc="1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at</a:t>
            </a:r>
            <a:r>
              <a:rPr sz="1800" b="1" spc="1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least</a:t>
            </a:r>
            <a:r>
              <a:rPr sz="1800" b="1" spc="10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three</a:t>
            </a:r>
            <a:r>
              <a:rPr sz="1800" b="1" spc="1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(3)</a:t>
            </a:r>
            <a:r>
              <a:rPr sz="1800" b="1" spc="1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job</a:t>
            </a:r>
            <a:r>
              <a:rPr sz="1800" b="1" spc="13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factors</a:t>
            </a:r>
            <a:r>
              <a:rPr sz="1800" b="1" spc="1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114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13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Hay</a:t>
            </a:r>
            <a:r>
              <a:rPr sz="1800" b="1" spc="1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Group</a:t>
            </a:r>
            <a:r>
              <a:rPr sz="1800" b="1" spc="1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JE</a:t>
            </a:r>
            <a:r>
              <a:rPr sz="1800" b="1" spc="1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Manager</a:t>
            </a:r>
            <a:r>
              <a:rPr sz="1800" b="1" spc="12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system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ts val="1945"/>
              </a:lnSpc>
            </a:pPr>
            <a:r>
              <a:rPr sz="1800" b="1" spc="-5" dirty="0">
                <a:latin typeface="Calibri"/>
                <a:cs typeface="Calibri"/>
              </a:rPr>
              <a:t>which </a:t>
            </a:r>
            <a:r>
              <a:rPr sz="1800" b="1" spc="-10" dirty="0">
                <a:latin typeface="Calibri"/>
                <a:cs typeface="Calibri"/>
              </a:rPr>
              <a:t>are </a:t>
            </a:r>
            <a:r>
              <a:rPr sz="1800" b="1" dirty="0">
                <a:latin typeface="Calibri"/>
                <a:cs typeface="Calibri"/>
              </a:rPr>
              <a:t>used </a:t>
            </a:r>
            <a:r>
              <a:rPr sz="1800" b="1" spc="-10" dirty="0">
                <a:latin typeface="Calibri"/>
                <a:cs typeface="Calibri"/>
              </a:rPr>
              <a:t>to evaluate </a:t>
            </a:r>
            <a:r>
              <a:rPr sz="1800" b="1" dirty="0">
                <a:latin typeface="Calibri"/>
                <a:cs typeface="Calibri"/>
              </a:rPr>
              <a:t>and </a:t>
            </a:r>
            <a:r>
              <a:rPr sz="1800" b="1" spc="-10" dirty="0">
                <a:latin typeface="Calibri"/>
                <a:cs typeface="Calibri"/>
              </a:rPr>
              <a:t>grade </a:t>
            </a:r>
            <a:r>
              <a:rPr sz="1800" b="1" spc="-5" dirty="0">
                <a:latin typeface="Calibri"/>
                <a:cs typeface="Calibri"/>
              </a:rPr>
              <a:t>jobs </a:t>
            </a:r>
            <a:r>
              <a:rPr sz="1800" b="1" spc="-10" dirty="0">
                <a:latin typeface="Calibri"/>
                <a:cs typeface="Calibri"/>
              </a:rPr>
              <a:t>at </a:t>
            </a:r>
            <a:r>
              <a:rPr sz="1800" b="1" spc="-15" dirty="0">
                <a:latin typeface="Calibri"/>
                <a:cs typeface="Calibri"/>
              </a:rPr>
              <a:t>World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Vision.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Times New Roman"/>
              <a:cs typeface="Times New Roman"/>
            </a:endParaRPr>
          </a:p>
          <a:p>
            <a:pPr marL="355600" marR="5715" indent="-343535" algn="just">
              <a:lnSpc>
                <a:spcPct val="80000"/>
              </a:lnSpc>
              <a:buFont typeface="Arial"/>
              <a:buChar char="•"/>
              <a:tabLst>
                <a:tab pos="356235" algn="l"/>
              </a:tabLst>
            </a:pPr>
            <a:r>
              <a:rPr sz="1800" b="1" spc="-5" dirty="0">
                <a:latin typeface="Calibri"/>
                <a:cs typeface="Calibri"/>
              </a:rPr>
              <a:t>5. </a:t>
            </a:r>
            <a:r>
              <a:rPr sz="1800" b="1" spc="-10" dirty="0">
                <a:latin typeface="Calibri"/>
                <a:cs typeface="Calibri"/>
              </a:rPr>
              <a:t>List at least five </a:t>
            </a:r>
            <a:r>
              <a:rPr sz="1800" b="1" spc="-5" dirty="0">
                <a:latin typeface="Calibri"/>
                <a:cs typeface="Calibri"/>
              </a:rPr>
              <a:t>(5) </a:t>
            </a:r>
            <a:r>
              <a:rPr sz="1800" b="1" spc="-10" dirty="0">
                <a:latin typeface="Calibri"/>
                <a:cs typeface="Calibri"/>
              </a:rPr>
              <a:t>benefits that </a:t>
            </a:r>
            <a:r>
              <a:rPr sz="1800" b="1" spc="-5" dirty="0">
                <a:latin typeface="Calibri"/>
                <a:cs typeface="Calibri"/>
              </a:rPr>
              <a:t>accrued </a:t>
            </a:r>
            <a:r>
              <a:rPr sz="1800" b="1" spc="-15" dirty="0">
                <a:latin typeface="Calibri"/>
                <a:cs typeface="Calibri"/>
              </a:rPr>
              <a:t>to </a:t>
            </a:r>
            <a:r>
              <a:rPr sz="1800" b="1" spc="-20" dirty="0">
                <a:latin typeface="Calibri"/>
                <a:cs typeface="Calibri"/>
              </a:rPr>
              <a:t>World </a:t>
            </a:r>
            <a:r>
              <a:rPr sz="1800" b="1" spc="-10" dirty="0">
                <a:latin typeface="Calibri"/>
                <a:cs typeface="Calibri"/>
              </a:rPr>
              <a:t>Vision from </a:t>
            </a:r>
            <a:r>
              <a:rPr sz="1800" b="1" spc="-5" dirty="0">
                <a:latin typeface="Calibri"/>
                <a:cs typeface="Calibri"/>
              </a:rPr>
              <a:t>applying the  </a:t>
            </a:r>
            <a:r>
              <a:rPr sz="1800" b="1" dirty="0">
                <a:latin typeface="Calibri"/>
                <a:cs typeface="Calibri"/>
              </a:rPr>
              <a:t>JE </a:t>
            </a:r>
            <a:r>
              <a:rPr sz="1800" b="1" spc="-5" dirty="0">
                <a:latin typeface="Calibri"/>
                <a:cs typeface="Calibri"/>
              </a:rPr>
              <a:t>Manager job </a:t>
            </a:r>
            <a:r>
              <a:rPr sz="1800" b="1" spc="-10" dirty="0">
                <a:latin typeface="Calibri"/>
                <a:cs typeface="Calibri"/>
              </a:rPr>
              <a:t>evaluation </a:t>
            </a:r>
            <a:r>
              <a:rPr sz="1800" b="1" spc="-20" dirty="0">
                <a:latin typeface="Calibri"/>
                <a:cs typeface="Calibri"/>
              </a:rPr>
              <a:t>system. </a:t>
            </a:r>
            <a:r>
              <a:rPr sz="1800" b="1" spc="-5" dirty="0">
                <a:latin typeface="Calibri"/>
                <a:cs typeface="Calibri"/>
              </a:rPr>
              <a:t>Which </a:t>
            </a:r>
            <a:r>
              <a:rPr sz="1800" b="1" spc="-10" dirty="0">
                <a:latin typeface="Calibri"/>
                <a:cs typeface="Calibri"/>
              </a:rPr>
              <a:t>benefit would </a:t>
            </a:r>
            <a:r>
              <a:rPr sz="1800" b="1" spc="-15" dirty="0">
                <a:latin typeface="Calibri"/>
                <a:cs typeface="Calibri"/>
              </a:rPr>
              <a:t>you </a:t>
            </a:r>
            <a:r>
              <a:rPr sz="1800" b="1" spc="-20" dirty="0">
                <a:latin typeface="Calibri"/>
                <a:cs typeface="Calibri"/>
              </a:rPr>
              <a:t>regard </a:t>
            </a:r>
            <a:r>
              <a:rPr sz="1800" b="1" spc="-5" dirty="0">
                <a:latin typeface="Calibri"/>
                <a:cs typeface="Calibri"/>
              </a:rPr>
              <a:t>as </a:t>
            </a:r>
            <a:r>
              <a:rPr sz="1800" b="1" dirty="0">
                <a:latin typeface="Calibri"/>
                <a:cs typeface="Calibri"/>
              </a:rPr>
              <a:t>the </a:t>
            </a:r>
            <a:r>
              <a:rPr sz="1800" b="1" spc="-15" dirty="0">
                <a:latin typeface="Calibri"/>
                <a:cs typeface="Calibri"/>
              </a:rPr>
              <a:t>most  </a:t>
            </a:r>
            <a:r>
              <a:rPr sz="1800" b="1" spc="-5" dirty="0">
                <a:latin typeface="Calibri"/>
                <a:cs typeface="Calibri"/>
              </a:rPr>
              <a:t>significant (highest value)? Justify your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view.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355600" indent="-343535">
              <a:lnSpc>
                <a:spcPts val="1945"/>
              </a:lnSpc>
              <a:buFont typeface="Arial"/>
              <a:buChar char="•"/>
              <a:tabLst>
                <a:tab pos="355600" algn="l"/>
                <a:tab pos="356235" algn="l"/>
                <a:tab pos="927100" algn="l"/>
              </a:tabLst>
            </a:pPr>
            <a:r>
              <a:rPr sz="1800" b="1" spc="-5" dirty="0">
                <a:latin typeface="Calibri"/>
                <a:cs typeface="Calibri"/>
              </a:rPr>
              <a:t>6.	As </a:t>
            </a:r>
            <a:r>
              <a:rPr sz="1800" b="1" dirty="0">
                <a:latin typeface="Calibri"/>
                <a:cs typeface="Calibri"/>
              </a:rPr>
              <a:t>a </a:t>
            </a:r>
            <a:r>
              <a:rPr sz="1800" b="1" spc="-10" dirty="0">
                <a:latin typeface="Calibri"/>
                <a:cs typeface="Calibri"/>
              </a:rPr>
              <a:t>job </a:t>
            </a:r>
            <a:r>
              <a:rPr sz="1800" b="1" spc="-15" dirty="0">
                <a:latin typeface="Calibri"/>
                <a:cs typeface="Calibri"/>
              </a:rPr>
              <a:t>evaluator </a:t>
            </a:r>
            <a:r>
              <a:rPr sz="1800" b="1" spc="-10" dirty="0">
                <a:latin typeface="Calibri"/>
                <a:cs typeface="Calibri"/>
              </a:rPr>
              <a:t>and/or </a:t>
            </a:r>
            <a:r>
              <a:rPr sz="1800" b="1" dirty="0">
                <a:latin typeface="Calibri"/>
                <a:cs typeface="Calibri"/>
              </a:rPr>
              <a:t>HR </a:t>
            </a:r>
            <a:r>
              <a:rPr sz="1800" b="1" spc="-5" dirty="0">
                <a:latin typeface="Calibri"/>
                <a:cs typeface="Calibri"/>
              </a:rPr>
              <a:t>Manager </a:t>
            </a:r>
            <a:r>
              <a:rPr sz="1800" b="1" spc="-10" dirty="0">
                <a:latin typeface="Calibri"/>
                <a:cs typeface="Calibri"/>
              </a:rPr>
              <a:t>what are </a:t>
            </a:r>
            <a:r>
              <a:rPr sz="1800" b="1" spc="-5" dirty="0">
                <a:latin typeface="Calibri"/>
                <a:cs typeface="Calibri"/>
              </a:rPr>
              <a:t>the </a:t>
            </a:r>
            <a:r>
              <a:rPr sz="1800" b="1" spc="-10" dirty="0">
                <a:latin typeface="Calibri"/>
                <a:cs typeface="Calibri"/>
              </a:rPr>
              <a:t>lessons </a:t>
            </a:r>
            <a:r>
              <a:rPr sz="1800" b="1" spc="-5" dirty="0">
                <a:latin typeface="Calibri"/>
                <a:cs typeface="Calibri"/>
              </a:rPr>
              <a:t>that </a:t>
            </a:r>
            <a:r>
              <a:rPr sz="1800" b="1" spc="-15" dirty="0">
                <a:latin typeface="Calibri"/>
                <a:cs typeface="Calibri"/>
              </a:rPr>
              <a:t>you</a:t>
            </a:r>
            <a:r>
              <a:rPr sz="1800" b="1" spc="2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can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ts val="1945"/>
              </a:lnSpc>
            </a:pPr>
            <a:r>
              <a:rPr sz="1800" b="1" spc="-10" dirty="0">
                <a:latin typeface="Calibri"/>
                <a:cs typeface="Calibri"/>
              </a:rPr>
              <a:t>extract from </a:t>
            </a:r>
            <a:r>
              <a:rPr sz="1800" b="1" dirty="0">
                <a:latin typeface="Calibri"/>
                <a:cs typeface="Calibri"/>
              </a:rPr>
              <a:t>this </a:t>
            </a:r>
            <a:r>
              <a:rPr sz="1800" b="1" spc="-5" dirty="0">
                <a:latin typeface="Calibri"/>
                <a:cs typeface="Calibri"/>
              </a:rPr>
              <a:t>case</a:t>
            </a:r>
            <a:r>
              <a:rPr sz="1800" b="1" spc="-25" dirty="0">
                <a:latin typeface="Calibri"/>
                <a:cs typeface="Calibri"/>
              </a:rPr>
              <a:t> study.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2563" y="214884"/>
            <a:ext cx="7737348" cy="1426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0716" rIns="0" bIns="0" rtlCol="0">
            <a:spAutoFit/>
          </a:bodyPr>
          <a:lstStyle/>
          <a:p>
            <a:pPr marL="532765" marR="528955" indent="372745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CRITICAL </a:t>
            </a:r>
            <a:r>
              <a:rPr sz="3200" spc="-10" dirty="0"/>
              <a:t>SUCCESS </a:t>
            </a:r>
            <a:r>
              <a:rPr sz="3200" spc="-50" dirty="0"/>
              <a:t>FACTORS </a:t>
            </a:r>
            <a:r>
              <a:rPr sz="3200" dirty="0"/>
              <a:t>AND </a:t>
            </a:r>
            <a:r>
              <a:rPr sz="3200" spc="-20" dirty="0"/>
              <a:t>BEST  </a:t>
            </a:r>
            <a:r>
              <a:rPr sz="3200" spc="-10" dirty="0"/>
              <a:t>PRACTICE PRINCIPLES </a:t>
            </a:r>
            <a:r>
              <a:rPr sz="3200" dirty="0"/>
              <a:t>OF </a:t>
            </a:r>
            <a:r>
              <a:rPr sz="3200" spc="-5" dirty="0"/>
              <a:t>JOB </a:t>
            </a:r>
            <a:r>
              <a:rPr sz="3200" spc="-60" dirty="0"/>
              <a:t>EVALUATION</a:t>
            </a:r>
            <a:endParaRPr sz="32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047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0520" y="1813560"/>
            <a:ext cx="8453628" cy="4561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495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4953000"/>
          </a:xfrm>
          <a:custGeom>
            <a:avLst/>
            <a:gdLst/>
            <a:ahLst/>
            <a:cxnLst/>
            <a:rect l="l" t="t" r="r" b="b"/>
            <a:pathLst>
              <a:path w="8229600" h="4953000">
                <a:moveTo>
                  <a:pt x="0" y="4953000"/>
                </a:moveTo>
                <a:lnTo>
                  <a:pt x="8229600" y="4953000"/>
                </a:lnTo>
                <a:lnTo>
                  <a:pt x="8229600" y="0"/>
                </a:lnTo>
                <a:lnTo>
                  <a:pt x="0" y="0"/>
                </a:lnTo>
                <a:lnTo>
                  <a:pt x="0" y="49530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44982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0" spc="-5" dirty="0">
                <a:latin typeface="Calibri"/>
                <a:cs typeface="Calibri"/>
              </a:rPr>
              <a:t>Selection </a:t>
            </a:r>
            <a:r>
              <a:rPr sz="2200" b="0" dirty="0">
                <a:latin typeface="Calibri"/>
                <a:cs typeface="Calibri"/>
              </a:rPr>
              <a:t>of </a:t>
            </a:r>
            <a:r>
              <a:rPr sz="2200" b="0" spc="-5" dirty="0">
                <a:latin typeface="Calibri"/>
                <a:cs typeface="Calibri"/>
              </a:rPr>
              <a:t>a </a:t>
            </a:r>
            <a:r>
              <a:rPr sz="2200" spc="-20" dirty="0"/>
              <a:t>system </a:t>
            </a:r>
            <a:r>
              <a:rPr sz="2200" b="0" dirty="0">
                <a:latin typeface="Calibri"/>
                <a:cs typeface="Calibri"/>
              </a:rPr>
              <a:t>of </a:t>
            </a:r>
            <a:r>
              <a:rPr sz="2200" b="0" spc="-5" dirty="0">
                <a:latin typeface="Calibri"/>
                <a:cs typeface="Calibri"/>
              </a:rPr>
              <a:t>job</a:t>
            </a:r>
            <a:r>
              <a:rPr sz="2200" b="0" spc="45" dirty="0">
                <a:latin typeface="Calibri"/>
                <a:cs typeface="Calibri"/>
              </a:rPr>
              <a:t> </a:t>
            </a:r>
            <a:r>
              <a:rPr sz="2200" b="0" spc="-10" dirty="0">
                <a:latin typeface="Calibri"/>
                <a:cs typeface="Calibri"/>
              </a:rPr>
              <a:t>evaluation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5" dirty="0"/>
              <a:t>Selling </a:t>
            </a:r>
            <a:r>
              <a:rPr sz="2200" b="0" spc="-5" dirty="0">
                <a:latin typeface="Calibri"/>
                <a:cs typeface="Calibri"/>
              </a:rPr>
              <a:t>the </a:t>
            </a:r>
            <a:r>
              <a:rPr sz="2200" b="0" spc="-15" dirty="0">
                <a:latin typeface="Calibri"/>
                <a:cs typeface="Calibri"/>
              </a:rPr>
              <a:t>concept </a:t>
            </a:r>
            <a:r>
              <a:rPr sz="2200" b="0" spc="-5" dirty="0">
                <a:latin typeface="Calibri"/>
                <a:cs typeface="Calibri"/>
              </a:rPr>
              <a:t>and the </a:t>
            </a:r>
            <a:r>
              <a:rPr sz="2200" b="0" spc="-25" dirty="0">
                <a:latin typeface="Calibri"/>
                <a:cs typeface="Calibri"/>
              </a:rPr>
              <a:t>system </a:t>
            </a:r>
            <a:r>
              <a:rPr sz="2200" b="0" spc="-20" dirty="0">
                <a:latin typeface="Calibri"/>
                <a:cs typeface="Calibri"/>
              </a:rPr>
              <a:t>to </a:t>
            </a:r>
            <a:r>
              <a:rPr sz="2200" b="0" spc="-10" dirty="0">
                <a:latin typeface="Calibri"/>
                <a:cs typeface="Calibri"/>
              </a:rPr>
              <a:t>management </a:t>
            </a:r>
            <a:r>
              <a:rPr sz="2200" b="0" spc="-5" dirty="0">
                <a:latin typeface="Calibri"/>
                <a:cs typeface="Calibri"/>
              </a:rPr>
              <a:t>and</a:t>
            </a:r>
            <a:r>
              <a:rPr sz="2200" b="0" spc="240" dirty="0">
                <a:latin typeface="Calibri"/>
                <a:cs typeface="Calibri"/>
              </a:rPr>
              <a:t> </a:t>
            </a:r>
            <a:r>
              <a:rPr sz="2200" b="0" spc="-10" dirty="0">
                <a:latin typeface="Calibri"/>
                <a:cs typeface="Calibri"/>
              </a:rPr>
              <a:t>employees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3535">
              <a:lnSpc>
                <a:spcPts val="2375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5" dirty="0"/>
              <a:t>Designing</a:t>
            </a:r>
            <a:r>
              <a:rPr sz="2200" spc="335" dirty="0"/>
              <a:t> </a:t>
            </a:r>
            <a:r>
              <a:rPr sz="2200" b="0" spc="-5" dirty="0">
                <a:latin typeface="Calibri"/>
                <a:cs typeface="Calibri"/>
              </a:rPr>
              <a:t>the</a:t>
            </a:r>
            <a:r>
              <a:rPr sz="2200" b="0" spc="335" dirty="0">
                <a:latin typeface="Calibri"/>
                <a:cs typeface="Calibri"/>
              </a:rPr>
              <a:t> </a:t>
            </a:r>
            <a:r>
              <a:rPr sz="2200" b="0" spc="-5" dirty="0">
                <a:latin typeface="Calibri"/>
                <a:cs typeface="Calibri"/>
              </a:rPr>
              <a:t>job</a:t>
            </a:r>
            <a:r>
              <a:rPr sz="2200" b="0" spc="340" dirty="0">
                <a:latin typeface="Calibri"/>
                <a:cs typeface="Calibri"/>
              </a:rPr>
              <a:t> </a:t>
            </a:r>
            <a:r>
              <a:rPr sz="2200" b="0" spc="-10" dirty="0">
                <a:latin typeface="Calibri"/>
                <a:cs typeface="Calibri"/>
              </a:rPr>
              <a:t>description</a:t>
            </a:r>
            <a:r>
              <a:rPr sz="2200" b="0" spc="335" dirty="0">
                <a:latin typeface="Calibri"/>
                <a:cs typeface="Calibri"/>
              </a:rPr>
              <a:t> </a:t>
            </a:r>
            <a:r>
              <a:rPr sz="2200" b="0" spc="-15" dirty="0">
                <a:latin typeface="Calibri"/>
                <a:cs typeface="Calibri"/>
              </a:rPr>
              <a:t>forms</a:t>
            </a:r>
            <a:r>
              <a:rPr sz="2200" b="0" spc="350" dirty="0">
                <a:latin typeface="Calibri"/>
                <a:cs typeface="Calibri"/>
              </a:rPr>
              <a:t> </a:t>
            </a:r>
            <a:r>
              <a:rPr sz="2200" b="0" spc="-5" dirty="0">
                <a:latin typeface="Calibri"/>
                <a:cs typeface="Calibri"/>
              </a:rPr>
              <a:t>in</a:t>
            </a:r>
            <a:r>
              <a:rPr sz="2200" b="0" spc="330" dirty="0">
                <a:latin typeface="Calibri"/>
                <a:cs typeface="Calibri"/>
              </a:rPr>
              <a:t> </a:t>
            </a:r>
            <a:r>
              <a:rPr sz="2200" b="0" spc="-10" dirty="0">
                <a:latin typeface="Calibri"/>
                <a:cs typeface="Calibri"/>
              </a:rPr>
              <a:t>accordance</a:t>
            </a:r>
            <a:r>
              <a:rPr sz="2200" b="0" spc="335" dirty="0">
                <a:latin typeface="Calibri"/>
                <a:cs typeface="Calibri"/>
              </a:rPr>
              <a:t> </a:t>
            </a:r>
            <a:r>
              <a:rPr sz="2200" b="0" spc="-5" dirty="0">
                <a:latin typeface="Calibri"/>
                <a:cs typeface="Calibri"/>
              </a:rPr>
              <a:t>with</a:t>
            </a:r>
            <a:r>
              <a:rPr sz="2200" b="0" spc="320" dirty="0">
                <a:latin typeface="Calibri"/>
                <a:cs typeface="Calibri"/>
              </a:rPr>
              <a:t> </a:t>
            </a:r>
            <a:r>
              <a:rPr sz="2200" spc="-10" dirty="0"/>
              <a:t>company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15" dirty="0"/>
              <a:t>requirements</a:t>
            </a:r>
            <a:endParaRPr sz="2200"/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0" spc="-10" dirty="0">
                <a:latin typeface="Calibri"/>
                <a:cs typeface="Calibri"/>
              </a:rPr>
              <a:t>Deciding </a:t>
            </a:r>
            <a:r>
              <a:rPr sz="2200" b="0" dirty="0">
                <a:latin typeface="Calibri"/>
                <a:cs typeface="Calibri"/>
              </a:rPr>
              <a:t>on </a:t>
            </a:r>
            <a:r>
              <a:rPr sz="2200" spc="-10" dirty="0"/>
              <a:t>how job </a:t>
            </a:r>
            <a:r>
              <a:rPr sz="2200" spc="-5" dirty="0"/>
              <a:t>descriptions </a:t>
            </a:r>
            <a:r>
              <a:rPr sz="2200" spc="-15" dirty="0"/>
              <a:t>are </a:t>
            </a:r>
            <a:r>
              <a:rPr sz="2200" spc="-20" dirty="0"/>
              <a:t>to </a:t>
            </a:r>
            <a:r>
              <a:rPr sz="2200" spc="-5" dirty="0"/>
              <a:t>be</a:t>
            </a:r>
            <a:r>
              <a:rPr sz="2200" spc="140" dirty="0"/>
              <a:t> </a:t>
            </a:r>
            <a:r>
              <a:rPr sz="2200" spc="-15" dirty="0"/>
              <a:t>written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3535">
              <a:lnSpc>
                <a:spcPts val="2375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  <a:tab pos="1426845" algn="l"/>
                <a:tab pos="2210435" algn="l"/>
                <a:tab pos="3143250" algn="l"/>
                <a:tab pos="3786504" algn="l"/>
                <a:tab pos="4326255" algn="l"/>
                <a:tab pos="5066665" algn="l"/>
                <a:tab pos="5575935" algn="l"/>
                <a:tab pos="7105015" algn="l"/>
                <a:tab pos="7679690" algn="l"/>
              </a:tabLst>
            </a:pPr>
            <a:r>
              <a:rPr sz="2200" spc="-110" dirty="0"/>
              <a:t>T</a:t>
            </a:r>
            <a:r>
              <a:rPr sz="2200" spc="-55" dirty="0"/>
              <a:t>r</a:t>
            </a:r>
            <a:r>
              <a:rPr sz="2200" spc="-5" dirty="0"/>
              <a:t>ai</a:t>
            </a:r>
            <a:r>
              <a:rPr sz="2200" spc="-15" dirty="0"/>
              <a:t>n</a:t>
            </a:r>
            <a:r>
              <a:rPr sz="2200" spc="-5" dirty="0"/>
              <a:t>ing</a:t>
            </a:r>
            <a:r>
              <a:rPr sz="2200" dirty="0"/>
              <a:t>	</a:t>
            </a:r>
            <a:r>
              <a:rPr sz="2200" b="0" spc="-5" dirty="0">
                <a:latin typeface="Calibri"/>
                <a:cs typeface="Calibri"/>
              </a:rPr>
              <a:t>those</a:t>
            </a:r>
            <a:r>
              <a:rPr sz="2200" b="0" dirty="0">
                <a:latin typeface="Calibri"/>
                <a:cs typeface="Calibri"/>
              </a:rPr>
              <a:t>	p</a:t>
            </a:r>
            <a:r>
              <a:rPr sz="2200" b="0" spc="-5" dirty="0">
                <a:latin typeface="Calibri"/>
                <a:cs typeface="Calibri"/>
              </a:rPr>
              <a:t>eople</a:t>
            </a:r>
            <a:r>
              <a:rPr sz="2200" b="0" dirty="0">
                <a:latin typeface="Calibri"/>
                <a:cs typeface="Calibri"/>
              </a:rPr>
              <a:t>	</a:t>
            </a:r>
            <a:r>
              <a:rPr sz="2200" b="0" spc="5" dirty="0">
                <a:latin typeface="Calibri"/>
                <a:cs typeface="Calibri"/>
              </a:rPr>
              <a:t>w</a:t>
            </a:r>
            <a:r>
              <a:rPr sz="2200" b="0" spc="-10" dirty="0">
                <a:latin typeface="Calibri"/>
                <a:cs typeface="Calibri"/>
              </a:rPr>
              <a:t>h</a:t>
            </a:r>
            <a:r>
              <a:rPr sz="2200" b="0" spc="-5" dirty="0">
                <a:latin typeface="Calibri"/>
                <a:cs typeface="Calibri"/>
              </a:rPr>
              <a:t>o</a:t>
            </a:r>
            <a:r>
              <a:rPr sz="2200" b="0" dirty="0">
                <a:latin typeface="Calibri"/>
                <a:cs typeface="Calibri"/>
              </a:rPr>
              <a:t>	</a:t>
            </a:r>
            <a:r>
              <a:rPr sz="2200" b="0" spc="-5" dirty="0">
                <a:latin typeface="Calibri"/>
                <a:cs typeface="Calibri"/>
              </a:rPr>
              <a:t>will</a:t>
            </a:r>
            <a:r>
              <a:rPr sz="2200" b="0" dirty="0">
                <a:latin typeface="Calibri"/>
                <a:cs typeface="Calibri"/>
              </a:rPr>
              <a:t>	</a:t>
            </a:r>
            <a:r>
              <a:rPr sz="2200" b="0" spc="-5" dirty="0">
                <a:latin typeface="Calibri"/>
                <a:cs typeface="Calibri"/>
              </a:rPr>
              <a:t>wri</a:t>
            </a:r>
            <a:r>
              <a:rPr sz="2200" b="0" spc="-20" dirty="0">
                <a:latin typeface="Calibri"/>
                <a:cs typeface="Calibri"/>
              </a:rPr>
              <a:t>t</a:t>
            </a:r>
            <a:r>
              <a:rPr sz="2200" b="0" spc="-5" dirty="0">
                <a:latin typeface="Calibri"/>
                <a:cs typeface="Calibri"/>
              </a:rPr>
              <a:t>e</a:t>
            </a:r>
            <a:r>
              <a:rPr sz="2200" b="0" dirty="0">
                <a:latin typeface="Calibri"/>
                <a:cs typeface="Calibri"/>
              </a:rPr>
              <a:t>	</a:t>
            </a:r>
            <a:r>
              <a:rPr sz="2200" b="0" spc="-10" dirty="0">
                <a:latin typeface="Calibri"/>
                <a:cs typeface="Calibri"/>
              </a:rPr>
              <a:t>j</a:t>
            </a:r>
            <a:r>
              <a:rPr sz="2200" b="0" dirty="0">
                <a:latin typeface="Calibri"/>
                <a:cs typeface="Calibri"/>
              </a:rPr>
              <a:t>o</a:t>
            </a:r>
            <a:r>
              <a:rPr sz="2200" b="0" spc="-5" dirty="0">
                <a:latin typeface="Calibri"/>
                <a:cs typeface="Calibri"/>
              </a:rPr>
              <a:t>b</a:t>
            </a:r>
            <a:r>
              <a:rPr sz="2200" b="0" dirty="0">
                <a:latin typeface="Calibri"/>
                <a:cs typeface="Calibri"/>
              </a:rPr>
              <a:t>	</a:t>
            </a:r>
            <a:r>
              <a:rPr sz="2200" b="0" spc="-10" dirty="0">
                <a:latin typeface="Calibri"/>
                <a:cs typeface="Calibri"/>
              </a:rPr>
              <a:t>descr</a:t>
            </a:r>
            <a:r>
              <a:rPr sz="2200" b="0" dirty="0">
                <a:latin typeface="Calibri"/>
                <a:cs typeface="Calibri"/>
              </a:rPr>
              <a:t>i</a:t>
            </a:r>
            <a:r>
              <a:rPr sz="2200" b="0" spc="-20" dirty="0">
                <a:latin typeface="Calibri"/>
                <a:cs typeface="Calibri"/>
              </a:rPr>
              <a:t>p</a:t>
            </a:r>
            <a:r>
              <a:rPr sz="2200" b="0" spc="-5" dirty="0">
                <a:latin typeface="Calibri"/>
                <a:cs typeface="Calibri"/>
              </a:rPr>
              <a:t>tions</a:t>
            </a:r>
            <a:r>
              <a:rPr sz="2200" b="0" dirty="0">
                <a:latin typeface="Calibri"/>
                <a:cs typeface="Calibri"/>
              </a:rPr>
              <a:t>	</a:t>
            </a:r>
            <a:r>
              <a:rPr sz="2200" b="0" spc="-5" dirty="0">
                <a:latin typeface="Calibri"/>
                <a:cs typeface="Calibri"/>
              </a:rPr>
              <a:t>a</a:t>
            </a:r>
            <a:r>
              <a:rPr sz="2200" b="0" dirty="0">
                <a:latin typeface="Calibri"/>
                <a:cs typeface="Calibri"/>
              </a:rPr>
              <a:t>n</a:t>
            </a:r>
            <a:r>
              <a:rPr sz="2200" b="0" spc="-5" dirty="0">
                <a:latin typeface="Calibri"/>
                <a:cs typeface="Calibri"/>
              </a:rPr>
              <a:t>d</a:t>
            </a:r>
            <a:r>
              <a:rPr sz="2200" b="0" dirty="0">
                <a:latin typeface="Calibri"/>
                <a:cs typeface="Calibri"/>
              </a:rPr>
              <a:t>	t</a:t>
            </a:r>
            <a:r>
              <a:rPr sz="2200" b="0" spc="-10" dirty="0">
                <a:latin typeface="Calibri"/>
                <a:cs typeface="Calibri"/>
              </a:rPr>
              <a:t>he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15" dirty="0"/>
              <a:t>Grading</a:t>
            </a:r>
            <a:r>
              <a:rPr sz="2200" dirty="0"/>
              <a:t> </a:t>
            </a:r>
            <a:r>
              <a:rPr sz="2200" spc="-15" dirty="0"/>
              <a:t>Committee</a:t>
            </a:r>
            <a:endParaRPr sz="2200"/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/>
              <a:t>Monitoring the </a:t>
            </a:r>
            <a:r>
              <a:rPr sz="2200" spc="-5" dirty="0"/>
              <a:t>quality </a:t>
            </a:r>
            <a:r>
              <a:rPr sz="2200" b="0" dirty="0">
                <a:latin typeface="Calibri"/>
                <a:cs typeface="Calibri"/>
              </a:rPr>
              <a:t>of </a:t>
            </a:r>
            <a:r>
              <a:rPr sz="2200" b="0" spc="-5" dirty="0">
                <a:latin typeface="Calibri"/>
                <a:cs typeface="Calibri"/>
              </a:rPr>
              <a:t>job</a:t>
            </a:r>
            <a:r>
              <a:rPr sz="2200" b="0" spc="70" dirty="0">
                <a:latin typeface="Calibri"/>
                <a:cs typeface="Calibri"/>
              </a:rPr>
              <a:t> </a:t>
            </a:r>
            <a:r>
              <a:rPr sz="2200" b="0" spc="-10" dirty="0">
                <a:latin typeface="Calibri"/>
                <a:cs typeface="Calibri"/>
              </a:rPr>
              <a:t>descriptions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51" y="0"/>
            <a:ext cx="9108947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83" y="91439"/>
            <a:ext cx="9051324" cy="67208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5567" y="320040"/>
            <a:ext cx="6911340" cy="1258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3083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JOB </a:t>
            </a:r>
            <a:r>
              <a:rPr sz="4400" spc="-85" dirty="0"/>
              <a:t>EVALUATION</a:t>
            </a:r>
            <a:r>
              <a:rPr sz="4400" spc="-5" dirty="0"/>
              <a:t> </a:t>
            </a:r>
            <a:r>
              <a:rPr sz="4400" spc="-20" dirty="0"/>
              <a:t>PROCESS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5123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9184" y="1459990"/>
            <a:ext cx="8497824" cy="5280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5029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5029200"/>
          </a:xfrm>
          <a:custGeom>
            <a:avLst/>
            <a:gdLst/>
            <a:ahLst/>
            <a:cxnLst/>
            <a:rect l="l" t="t" r="r" b="b"/>
            <a:pathLst>
              <a:path w="8229600" h="5029200">
                <a:moveTo>
                  <a:pt x="0" y="5029200"/>
                </a:moveTo>
                <a:lnTo>
                  <a:pt x="8229600" y="5029200"/>
                </a:lnTo>
                <a:lnTo>
                  <a:pt x="8229600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ln w="914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44777"/>
            <a:ext cx="8072755" cy="264287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5600" marR="6350" indent="-343535" algn="just">
              <a:lnSpc>
                <a:spcPct val="80000"/>
              </a:lnSpc>
              <a:spcBef>
                <a:spcPts val="695"/>
              </a:spcBef>
              <a:buFont typeface="Arial"/>
              <a:buChar char="•"/>
              <a:tabLst>
                <a:tab pos="356235" algn="l"/>
              </a:tabLst>
            </a:pPr>
            <a:r>
              <a:rPr sz="2500" spc="-15" dirty="0">
                <a:latin typeface="Calibri"/>
                <a:cs typeface="Calibri"/>
              </a:rPr>
              <a:t>Stage </a:t>
            </a:r>
            <a:r>
              <a:rPr sz="2500" spc="-5" dirty="0">
                <a:latin typeface="Calibri"/>
                <a:cs typeface="Calibri"/>
              </a:rPr>
              <a:t>1 is </a:t>
            </a:r>
            <a:r>
              <a:rPr sz="2500" dirty="0">
                <a:latin typeface="Calibri"/>
                <a:cs typeface="Calibri"/>
              </a:rPr>
              <a:t>the </a:t>
            </a:r>
            <a:r>
              <a:rPr sz="2500" b="1" spc="-10" dirty="0">
                <a:latin typeface="Calibri"/>
                <a:cs typeface="Calibri"/>
              </a:rPr>
              <a:t>inflexible </a:t>
            </a:r>
            <a:r>
              <a:rPr sz="2500" spc="-5" dirty="0">
                <a:latin typeface="Calibri"/>
                <a:cs typeface="Calibri"/>
              </a:rPr>
              <a:t>part of </a:t>
            </a:r>
            <a:r>
              <a:rPr sz="2500" dirty="0">
                <a:latin typeface="Calibri"/>
                <a:cs typeface="Calibri"/>
              </a:rPr>
              <a:t>the </a:t>
            </a:r>
            <a:r>
              <a:rPr sz="2500" spc="-10" dirty="0">
                <a:latin typeface="Calibri"/>
                <a:cs typeface="Calibri"/>
              </a:rPr>
              <a:t>process. </a:t>
            </a:r>
            <a:r>
              <a:rPr sz="2500" spc="-5" dirty="0">
                <a:latin typeface="Calibri"/>
                <a:cs typeface="Calibri"/>
              </a:rPr>
              <a:t>Although there  is a </a:t>
            </a:r>
            <a:r>
              <a:rPr sz="2500" spc="-10" dirty="0">
                <a:latin typeface="Calibri"/>
                <a:cs typeface="Calibri"/>
              </a:rPr>
              <a:t>degree </a:t>
            </a:r>
            <a:r>
              <a:rPr sz="2500" dirty="0">
                <a:latin typeface="Calibri"/>
                <a:cs typeface="Calibri"/>
              </a:rPr>
              <a:t>of </a:t>
            </a:r>
            <a:r>
              <a:rPr sz="2500" spc="-10" dirty="0">
                <a:latin typeface="Calibri"/>
                <a:cs typeface="Calibri"/>
              </a:rPr>
              <a:t>flexibility </a:t>
            </a:r>
            <a:r>
              <a:rPr sz="2500" spc="-5" dirty="0">
                <a:latin typeface="Calibri"/>
                <a:cs typeface="Calibri"/>
              </a:rPr>
              <a:t>in </a:t>
            </a:r>
            <a:r>
              <a:rPr sz="2500" spc="-20" dirty="0">
                <a:latin typeface="Calibri"/>
                <a:cs typeface="Calibri"/>
              </a:rPr>
              <a:t>any </a:t>
            </a:r>
            <a:r>
              <a:rPr sz="2500" spc="-5" dirty="0">
                <a:latin typeface="Calibri"/>
                <a:cs typeface="Calibri"/>
              </a:rPr>
              <a:t>job </a:t>
            </a:r>
            <a:r>
              <a:rPr sz="2500" spc="-10" dirty="0">
                <a:latin typeface="Calibri"/>
                <a:cs typeface="Calibri"/>
              </a:rPr>
              <a:t>evaluation </a:t>
            </a:r>
            <a:r>
              <a:rPr sz="2500" spc="-5" dirty="0">
                <a:latin typeface="Calibri"/>
                <a:cs typeface="Calibri"/>
              </a:rPr>
              <a:t>method, </a:t>
            </a:r>
            <a:r>
              <a:rPr sz="2500" spc="-10" dirty="0">
                <a:latin typeface="Calibri"/>
                <a:cs typeface="Calibri"/>
              </a:rPr>
              <a:t>one  </a:t>
            </a:r>
            <a:r>
              <a:rPr sz="2500" spc="-15" dirty="0">
                <a:latin typeface="Calibri"/>
                <a:cs typeface="Calibri"/>
              </a:rPr>
              <a:t>must </a:t>
            </a:r>
            <a:r>
              <a:rPr sz="2500" spc="-5" dirty="0">
                <a:latin typeface="Calibri"/>
                <a:cs typeface="Calibri"/>
              </a:rPr>
              <a:t>observe the </a:t>
            </a:r>
            <a:r>
              <a:rPr sz="2500" b="1" spc="-10" dirty="0">
                <a:latin typeface="Calibri"/>
                <a:cs typeface="Calibri"/>
              </a:rPr>
              <a:t>grading </a:t>
            </a:r>
            <a:r>
              <a:rPr sz="2500" b="1" spc="-5" dirty="0">
                <a:latin typeface="Calibri"/>
                <a:cs typeface="Calibri"/>
              </a:rPr>
              <a:t>rules </a:t>
            </a:r>
            <a:r>
              <a:rPr sz="2500" spc="-5" dirty="0">
                <a:latin typeface="Calibri"/>
                <a:cs typeface="Calibri"/>
              </a:rPr>
              <a:t>if the </a:t>
            </a:r>
            <a:r>
              <a:rPr sz="2500" spc="-25" dirty="0">
                <a:latin typeface="Calibri"/>
                <a:cs typeface="Calibri"/>
              </a:rPr>
              <a:t>system </a:t>
            </a:r>
            <a:r>
              <a:rPr sz="2500" spc="-5" dirty="0">
                <a:latin typeface="Calibri"/>
                <a:cs typeface="Calibri"/>
              </a:rPr>
              <a:t>is </a:t>
            </a:r>
            <a:r>
              <a:rPr sz="2500" spc="-15" dirty="0">
                <a:latin typeface="Calibri"/>
                <a:cs typeface="Calibri"/>
              </a:rPr>
              <a:t>to retain </a:t>
            </a:r>
            <a:r>
              <a:rPr sz="2500" spc="-5" dirty="0">
                <a:latin typeface="Calibri"/>
                <a:cs typeface="Calibri"/>
              </a:rPr>
              <a:t>its  </a:t>
            </a:r>
            <a:r>
              <a:rPr sz="2500" b="1" spc="-5" dirty="0">
                <a:latin typeface="Calibri"/>
                <a:cs typeface="Calibri"/>
              </a:rPr>
              <a:t>credibility</a:t>
            </a:r>
            <a:r>
              <a:rPr sz="2500" spc="-5" dirty="0">
                <a:latin typeface="Calibri"/>
                <a:cs typeface="Calibri"/>
              </a:rPr>
              <a:t>. </a:t>
            </a:r>
            <a:r>
              <a:rPr sz="2500" spc="-10" dirty="0">
                <a:latin typeface="Calibri"/>
                <a:cs typeface="Calibri"/>
              </a:rPr>
              <a:t>This </a:t>
            </a:r>
            <a:r>
              <a:rPr sz="2500" spc="-20" dirty="0">
                <a:latin typeface="Calibri"/>
                <a:cs typeface="Calibri"/>
              </a:rPr>
              <a:t>stage </a:t>
            </a:r>
            <a:r>
              <a:rPr sz="2500" spc="-15" dirty="0">
                <a:latin typeface="Calibri"/>
                <a:cs typeface="Calibri"/>
              </a:rPr>
              <a:t>consists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of: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sz="2200" i="1" spc="-15" dirty="0">
                <a:latin typeface="Calibri"/>
                <a:cs typeface="Calibri"/>
              </a:rPr>
              <a:t>Writing </a:t>
            </a:r>
            <a:r>
              <a:rPr sz="2200" i="1" spc="-5" dirty="0">
                <a:latin typeface="Calibri"/>
                <a:cs typeface="Calibri"/>
              </a:rPr>
              <a:t>the job </a:t>
            </a:r>
            <a:r>
              <a:rPr sz="2200" i="1" spc="-10" dirty="0">
                <a:latin typeface="Calibri"/>
                <a:cs typeface="Calibri"/>
              </a:rPr>
              <a:t>descriptions </a:t>
            </a:r>
            <a:r>
              <a:rPr sz="2200" i="1" spc="-5" dirty="0">
                <a:latin typeface="Calibri"/>
                <a:cs typeface="Calibri"/>
              </a:rPr>
              <a:t>in an </a:t>
            </a:r>
            <a:r>
              <a:rPr sz="2200" i="1" spc="-10" dirty="0">
                <a:latin typeface="Calibri"/>
                <a:cs typeface="Calibri"/>
              </a:rPr>
              <a:t>agreed</a:t>
            </a:r>
            <a:r>
              <a:rPr sz="2200" i="1" spc="-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format</a:t>
            </a:r>
            <a:endParaRPr sz="2200">
              <a:latin typeface="Calibri"/>
              <a:cs typeface="Calibri"/>
            </a:endParaRPr>
          </a:p>
          <a:p>
            <a:pPr marL="756285" marR="5080" lvl="1" indent="-287020">
              <a:lnSpc>
                <a:spcPct val="80000"/>
              </a:lnSpc>
              <a:spcBef>
                <a:spcPts val="530"/>
              </a:spcBef>
              <a:buFont typeface="Wingdings"/>
              <a:buChar char=""/>
              <a:tabLst>
                <a:tab pos="756920" algn="l"/>
                <a:tab pos="1831975" algn="l"/>
                <a:tab pos="2228850" algn="l"/>
                <a:tab pos="2765425" algn="l"/>
                <a:tab pos="3286760" algn="l"/>
                <a:tab pos="4700905" algn="l"/>
                <a:tab pos="5135245" algn="l"/>
                <a:tab pos="5446395" algn="l"/>
                <a:tab pos="6429375" algn="l"/>
              </a:tabLst>
            </a:pPr>
            <a:r>
              <a:rPr sz="2200" i="1" spc="-5" dirty="0">
                <a:latin typeface="Calibri"/>
                <a:cs typeface="Calibri"/>
              </a:rPr>
              <a:t>Grading	of	the	</a:t>
            </a:r>
            <a:r>
              <a:rPr sz="2200" i="1" spc="-10" dirty="0">
                <a:latin typeface="Calibri"/>
                <a:cs typeface="Calibri"/>
              </a:rPr>
              <a:t>jo</a:t>
            </a:r>
            <a:r>
              <a:rPr sz="2200" i="1" spc="-5" dirty="0">
                <a:latin typeface="Calibri"/>
                <a:cs typeface="Calibri"/>
              </a:rPr>
              <a:t>b</a:t>
            </a:r>
            <a:r>
              <a:rPr sz="2200" i="1" dirty="0">
                <a:latin typeface="Calibri"/>
                <a:cs typeface="Calibri"/>
              </a:rPr>
              <a:t>	</a:t>
            </a:r>
            <a:r>
              <a:rPr sz="2200" i="1" spc="-10" dirty="0">
                <a:latin typeface="Calibri"/>
                <a:cs typeface="Calibri"/>
              </a:rPr>
              <a:t>de</a:t>
            </a:r>
            <a:r>
              <a:rPr sz="2200" i="1" spc="-15" dirty="0">
                <a:latin typeface="Calibri"/>
                <a:cs typeface="Calibri"/>
              </a:rPr>
              <a:t>s</a:t>
            </a:r>
            <a:r>
              <a:rPr sz="2200" i="1" dirty="0">
                <a:latin typeface="Calibri"/>
                <a:cs typeface="Calibri"/>
              </a:rPr>
              <a:t>c</a:t>
            </a:r>
            <a:r>
              <a:rPr sz="2200" i="1" spc="-5" dirty="0">
                <a:latin typeface="Calibri"/>
                <a:cs typeface="Calibri"/>
              </a:rPr>
              <a:t>ri</a:t>
            </a:r>
            <a:r>
              <a:rPr sz="2200" i="1" spc="-20" dirty="0">
                <a:latin typeface="Calibri"/>
                <a:cs typeface="Calibri"/>
              </a:rPr>
              <a:t>p</a:t>
            </a:r>
            <a:r>
              <a:rPr sz="2200" i="1" spc="-5" dirty="0">
                <a:latin typeface="Calibri"/>
                <a:cs typeface="Calibri"/>
              </a:rPr>
              <a:t>tion</a:t>
            </a:r>
            <a:r>
              <a:rPr sz="2200" i="1" dirty="0">
                <a:latin typeface="Calibri"/>
                <a:cs typeface="Calibri"/>
              </a:rPr>
              <a:t>	</a:t>
            </a:r>
            <a:r>
              <a:rPr sz="2200" i="1" spc="-20" dirty="0">
                <a:latin typeface="Calibri"/>
                <a:cs typeface="Calibri"/>
              </a:rPr>
              <a:t>b</a:t>
            </a:r>
            <a:r>
              <a:rPr sz="2200" i="1" spc="-5" dirty="0">
                <a:latin typeface="Calibri"/>
                <a:cs typeface="Calibri"/>
              </a:rPr>
              <a:t>y</a:t>
            </a:r>
            <a:r>
              <a:rPr sz="2200" i="1" dirty="0">
                <a:latin typeface="Calibri"/>
                <a:cs typeface="Calibri"/>
              </a:rPr>
              <a:t>	</a:t>
            </a:r>
            <a:r>
              <a:rPr sz="2200" i="1" spc="-5" dirty="0">
                <a:latin typeface="Calibri"/>
                <a:cs typeface="Calibri"/>
              </a:rPr>
              <a:t>a</a:t>
            </a:r>
            <a:r>
              <a:rPr sz="2200" i="1" dirty="0">
                <a:latin typeface="Calibri"/>
                <a:cs typeface="Calibri"/>
              </a:rPr>
              <a:t>	</a:t>
            </a:r>
            <a:r>
              <a:rPr sz="2200" i="1" spc="-5" dirty="0">
                <a:latin typeface="Calibri"/>
                <a:cs typeface="Calibri"/>
              </a:rPr>
              <a:t>trai</a:t>
            </a:r>
            <a:r>
              <a:rPr sz="2200" i="1" spc="-10" dirty="0">
                <a:latin typeface="Calibri"/>
                <a:cs typeface="Calibri"/>
              </a:rPr>
              <a:t>ne</a:t>
            </a:r>
            <a:r>
              <a:rPr sz="2200" i="1" spc="-5" dirty="0">
                <a:latin typeface="Calibri"/>
                <a:cs typeface="Calibri"/>
              </a:rPr>
              <a:t>d</a:t>
            </a:r>
            <a:r>
              <a:rPr sz="2200" i="1" dirty="0">
                <a:latin typeface="Calibri"/>
                <a:cs typeface="Calibri"/>
              </a:rPr>
              <a:t>	</a:t>
            </a:r>
            <a:r>
              <a:rPr sz="2200" i="1" spc="-5" dirty="0">
                <a:latin typeface="Calibri"/>
                <a:cs typeface="Calibri"/>
              </a:rPr>
              <a:t>repre</a:t>
            </a:r>
            <a:r>
              <a:rPr sz="2200" i="1" spc="-15" dirty="0">
                <a:latin typeface="Calibri"/>
                <a:cs typeface="Calibri"/>
              </a:rPr>
              <a:t>s</a:t>
            </a:r>
            <a:r>
              <a:rPr sz="2200" i="1" spc="-5" dirty="0">
                <a:latin typeface="Calibri"/>
                <a:cs typeface="Calibri"/>
              </a:rPr>
              <a:t>e</a:t>
            </a:r>
            <a:r>
              <a:rPr sz="2200" i="1" spc="-35" dirty="0">
                <a:latin typeface="Calibri"/>
                <a:cs typeface="Calibri"/>
              </a:rPr>
              <a:t>nt</a:t>
            </a:r>
            <a:r>
              <a:rPr sz="2200" i="1" spc="-10" dirty="0">
                <a:latin typeface="Calibri"/>
                <a:cs typeface="Calibri"/>
              </a:rPr>
              <a:t>ative  </a:t>
            </a:r>
            <a:r>
              <a:rPr sz="2200" i="1" spc="-15" dirty="0">
                <a:latin typeface="Calibri"/>
                <a:cs typeface="Calibri"/>
              </a:rPr>
              <a:t>committee </a:t>
            </a:r>
            <a:r>
              <a:rPr sz="2200" i="1" spc="-10" dirty="0">
                <a:latin typeface="Calibri"/>
                <a:cs typeface="Calibri"/>
              </a:rPr>
              <a:t>using </a:t>
            </a:r>
            <a:r>
              <a:rPr sz="2200" i="1" spc="-5" dirty="0">
                <a:latin typeface="Calibri"/>
                <a:cs typeface="Calibri"/>
              </a:rPr>
              <a:t>the job evaluation rules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4541596"/>
            <a:ext cx="146875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  <a:tab pos="1294130" algn="l"/>
              </a:tabLst>
            </a:pPr>
            <a:r>
              <a:rPr sz="2500" spc="-10" dirty="0">
                <a:latin typeface="Calibri"/>
                <a:cs typeface="Calibri"/>
              </a:rPr>
              <a:t>S</a:t>
            </a:r>
            <a:r>
              <a:rPr sz="2500" spc="-35" dirty="0">
                <a:latin typeface="Calibri"/>
                <a:cs typeface="Calibri"/>
              </a:rPr>
              <a:t>t</a:t>
            </a:r>
            <a:r>
              <a:rPr sz="2500" spc="-5" dirty="0">
                <a:latin typeface="Calibri"/>
                <a:cs typeface="Calibri"/>
              </a:rPr>
              <a:t>a</a:t>
            </a:r>
            <a:r>
              <a:rPr sz="2500" spc="-30" dirty="0">
                <a:latin typeface="Calibri"/>
                <a:cs typeface="Calibri"/>
              </a:rPr>
              <a:t>g</a:t>
            </a:r>
            <a:r>
              <a:rPr sz="2500" spc="-5" dirty="0">
                <a:latin typeface="Calibri"/>
                <a:cs typeface="Calibri"/>
              </a:rPr>
              <a:t>e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5" dirty="0">
                <a:latin typeface="Calibri"/>
                <a:cs typeface="Calibri"/>
              </a:rPr>
              <a:t>2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11070" y="4541596"/>
            <a:ext cx="639699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45770" algn="l"/>
                <a:tab pos="1497330" algn="l"/>
                <a:tab pos="2952750" algn="l"/>
                <a:tab pos="3832225" algn="l"/>
                <a:tab pos="4391660" algn="l"/>
                <a:tab pos="5211445" algn="l"/>
                <a:tab pos="5952490" algn="l"/>
              </a:tabLst>
            </a:pPr>
            <a:r>
              <a:rPr sz="2500" spc="5" dirty="0">
                <a:latin typeface="Calibri"/>
                <a:cs typeface="Calibri"/>
              </a:rPr>
              <a:t>i</a:t>
            </a:r>
            <a:r>
              <a:rPr sz="2500" spc="-5" dirty="0">
                <a:latin typeface="Calibri"/>
                <a:cs typeface="Calibri"/>
              </a:rPr>
              <a:t>s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5" dirty="0">
                <a:latin typeface="Calibri"/>
                <a:cs typeface="Calibri"/>
              </a:rPr>
              <a:t>whe</a:t>
            </a:r>
            <a:r>
              <a:rPr sz="2500" spc="-35" dirty="0">
                <a:latin typeface="Calibri"/>
                <a:cs typeface="Calibri"/>
              </a:rPr>
              <a:t>r</a:t>
            </a:r>
            <a:r>
              <a:rPr sz="2500" spc="-5" dirty="0">
                <a:latin typeface="Calibri"/>
                <a:cs typeface="Calibri"/>
              </a:rPr>
              <a:t>e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b="1" spc="-10" dirty="0">
                <a:latin typeface="Calibri"/>
                <a:cs typeface="Calibri"/>
              </a:rPr>
              <a:t>fl</a:t>
            </a:r>
            <a:r>
              <a:rPr sz="2500" b="1" spc="-40" dirty="0">
                <a:latin typeface="Calibri"/>
                <a:cs typeface="Calibri"/>
              </a:rPr>
              <a:t>e</a:t>
            </a:r>
            <a:r>
              <a:rPr sz="2500" b="1" spc="-10" dirty="0">
                <a:latin typeface="Calibri"/>
                <a:cs typeface="Calibri"/>
              </a:rPr>
              <a:t>xibilit</a:t>
            </a:r>
            <a:r>
              <a:rPr sz="2500" b="1" spc="-5" dirty="0">
                <a:latin typeface="Calibri"/>
                <a:cs typeface="Calibri"/>
              </a:rPr>
              <a:t>y</a:t>
            </a:r>
            <a:r>
              <a:rPr sz="2500" b="1" dirty="0">
                <a:latin typeface="Calibri"/>
                <a:cs typeface="Calibri"/>
              </a:rPr>
              <a:t>	</a:t>
            </a:r>
            <a:r>
              <a:rPr sz="2500" spc="-5" dirty="0">
                <a:latin typeface="Calibri"/>
                <a:cs typeface="Calibri"/>
              </a:rPr>
              <a:t>m</a:t>
            </a:r>
            <a:r>
              <a:rPr sz="2500" spc="-15" dirty="0">
                <a:latin typeface="Calibri"/>
                <a:cs typeface="Calibri"/>
              </a:rPr>
              <a:t>u</a:t>
            </a:r>
            <a:r>
              <a:rPr sz="2500" spc="-40" dirty="0">
                <a:latin typeface="Calibri"/>
                <a:cs typeface="Calibri"/>
              </a:rPr>
              <a:t>s</a:t>
            </a:r>
            <a:r>
              <a:rPr sz="2500" spc="-5" dirty="0">
                <a:latin typeface="Calibri"/>
                <a:cs typeface="Calibri"/>
              </a:rPr>
              <a:t>t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10" dirty="0">
                <a:latin typeface="Calibri"/>
                <a:cs typeface="Calibri"/>
              </a:rPr>
              <a:t>b</a:t>
            </a:r>
            <a:r>
              <a:rPr sz="2500" spc="-5" dirty="0">
                <a:latin typeface="Calibri"/>
                <a:cs typeface="Calibri"/>
              </a:rPr>
              <a:t>e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10" dirty="0">
                <a:latin typeface="Calibri"/>
                <a:cs typeface="Calibri"/>
              </a:rPr>
              <a:t>buil</a:t>
            </a:r>
            <a:r>
              <a:rPr sz="2500" spc="-5" dirty="0">
                <a:latin typeface="Calibri"/>
                <a:cs typeface="Calibri"/>
              </a:rPr>
              <a:t>t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5" dirty="0">
                <a:latin typeface="Calibri"/>
                <a:cs typeface="Calibri"/>
              </a:rPr>
              <a:t>i</a:t>
            </a:r>
            <a:r>
              <a:rPr sz="2500" spc="-35" dirty="0">
                <a:latin typeface="Calibri"/>
                <a:cs typeface="Calibri"/>
              </a:rPr>
              <a:t>n</a:t>
            </a:r>
            <a:r>
              <a:rPr sz="2500" spc="-25" dirty="0">
                <a:latin typeface="Calibri"/>
                <a:cs typeface="Calibri"/>
              </a:rPr>
              <a:t>t</a:t>
            </a:r>
            <a:r>
              <a:rPr sz="2500" spc="-5" dirty="0">
                <a:latin typeface="Calibri"/>
                <a:cs typeface="Calibri"/>
              </a:rPr>
              <a:t>o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5" dirty="0">
                <a:latin typeface="Calibri"/>
                <a:cs typeface="Calibri"/>
              </a:rPr>
              <a:t>the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9144" y="4847082"/>
            <a:ext cx="7730490" cy="1660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80055" algn="l"/>
              </a:tabLst>
            </a:pPr>
            <a:r>
              <a:rPr sz="2500" spc="-10" dirty="0">
                <a:latin typeface="Calibri"/>
                <a:cs typeface="Calibri"/>
              </a:rPr>
              <a:t>remuneration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system.	</a:t>
            </a:r>
            <a:r>
              <a:rPr sz="2500" spc="-10" dirty="0">
                <a:latin typeface="Calibri"/>
                <a:cs typeface="Calibri"/>
              </a:rPr>
              <a:t>This </a:t>
            </a:r>
            <a:r>
              <a:rPr sz="2500" spc="-20" dirty="0">
                <a:latin typeface="Calibri"/>
                <a:cs typeface="Calibri"/>
              </a:rPr>
              <a:t>stage </a:t>
            </a:r>
            <a:r>
              <a:rPr sz="2500" spc="-15" dirty="0">
                <a:latin typeface="Calibri"/>
                <a:cs typeface="Calibri"/>
              </a:rPr>
              <a:t>consists</a:t>
            </a:r>
            <a:r>
              <a:rPr sz="2500" spc="5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of: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50">
              <a:latin typeface="Times New Roman"/>
              <a:cs typeface="Times New Roman"/>
            </a:endParaRPr>
          </a:p>
          <a:p>
            <a:pPr marL="413384" marR="5080" indent="-287020" algn="just">
              <a:lnSpc>
                <a:spcPts val="2110"/>
              </a:lnSpc>
              <a:buFont typeface="Wingdings"/>
              <a:buChar char=""/>
              <a:tabLst>
                <a:tab pos="414020" algn="l"/>
              </a:tabLst>
            </a:pPr>
            <a:r>
              <a:rPr sz="2200" i="1" spc="-10" dirty="0">
                <a:latin typeface="Calibri"/>
                <a:cs typeface="Calibri"/>
              </a:rPr>
              <a:t>Development </a:t>
            </a:r>
            <a:r>
              <a:rPr sz="2200" i="1" spc="-5" dirty="0">
                <a:latin typeface="Calibri"/>
                <a:cs typeface="Calibri"/>
              </a:rPr>
              <a:t>of wage and salary </a:t>
            </a:r>
            <a:r>
              <a:rPr sz="2200" i="1" spc="-10" dirty="0">
                <a:latin typeface="Calibri"/>
                <a:cs typeface="Calibri"/>
              </a:rPr>
              <a:t>structuring, benefits and  incentives </a:t>
            </a:r>
            <a:r>
              <a:rPr sz="2200" i="1" spc="-5" dirty="0">
                <a:latin typeface="Calibri"/>
                <a:cs typeface="Calibri"/>
              </a:rPr>
              <a:t>within the </a:t>
            </a:r>
            <a:r>
              <a:rPr sz="2200" i="1" spc="-10" dirty="0">
                <a:latin typeface="Calibri"/>
                <a:cs typeface="Calibri"/>
              </a:rPr>
              <a:t>framework </a:t>
            </a:r>
            <a:r>
              <a:rPr sz="2200" i="1" spc="-5" dirty="0">
                <a:latin typeface="Calibri"/>
                <a:cs typeface="Calibri"/>
              </a:rPr>
              <a:t>of the </a:t>
            </a:r>
            <a:r>
              <a:rPr sz="2200" i="1" spc="-20" dirty="0">
                <a:latin typeface="Calibri"/>
                <a:cs typeface="Calibri"/>
              </a:rPr>
              <a:t>market </a:t>
            </a:r>
            <a:r>
              <a:rPr sz="2200" i="1" spc="-10" dirty="0">
                <a:latin typeface="Calibri"/>
                <a:cs typeface="Calibri"/>
              </a:rPr>
              <a:t>rates, </a:t>
            </a:r>
            <a:r>
              <a:rPr sz="2200" i="1" spc="-15" dirty="0">
                <a:latin typeface="Calibri"/>
                <a:cs typeface="Calibri"/>
              </a:rPr>
              <a:t>company  </a:t>
            </a:r>
            <a:r>
              <a:rPr sz="2200" i="1" spc="-10" dirty="0">
                <a:latin typeface="Calibri"/>
                <a:cs typeface="Calibri"/>
              </a:rPr>
              <a:t>policy </a:t>
            </a:r>
            <a:r>
              <a:rPr sz="2200" i="1" spc="-5" dirty="0">
                <a:latin typeface="Calibri"/>
                <a:cs typeface="Calibri"/>
              </a:rPr>
              <a:t>and ability </a:t>
            </a:r>
            <a:r>
              <a:rPr sz="2200" i="1" spc="-20" dirty="0">
                <a:latin typeface="Calibri"/>
                <a:cs typeface="Calibri"/>
              </a:rPr>
              <a:t>to</a:t>
            </a:r>
            <a:r>
              <a:rPr sz="2200" i="1" spc="-25" dirty="0">
                <a:latin typeface="Calibri"/>
                <a:cs typeface="Calibri"/>
              </a:rPr>
              <a:t> </a:t>
            </a:r>
            <a:r>
              <a:rPr sz="2200" i="1" spc="-35" dirty="0">
                <a:latin typeface="Calibri"/>
                <a:cs typeface="Calibri"/>
              </a:rPr>
              <a:t>pay.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3875" y="60960"/>
            <a:ext cx="6553200" cy="1761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JOB </a:t>
            </a:r>
            <a:r>
              <a:rPr sz="4000" spc="-80" dirty="0"/>
              <a:t>EVALUATION </a:t>
            </a:r>
            <a:r>
              <a:rPr sz="4000" spc="-20" dirty="0"/>
              <a:t>PROCESS</a:t>
            </a:r>
            <a:r>
              <a:rPr sz="4000" spc="40" dirty="0"/>
              <a:t> </a:t>
            </a:r>
            <a:r>
              <a:rPr sz="4000" spc="-5" dirty="0"/>
              <a:t>-</a:t>
            </a:r>
            <a:endParaRPr sz="4000"/>
          </a:p>
          <a:p>
            <a:pPr marL="1270" algn="ctr">
              <a:lnSpc>
                <a:spcPct val="100000"/>
              </a:lnSpc>
            </a:pPr>
            <a:r>
              <a:rPr sz="4000" i="1" spc="-55" dirty="0">
                <a:latin typeface="Calibri"/>
                <a:cs typeface="Calibri"/>
              </a:rPr>
              <a:t>ILLUSTRATED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86400" y="1600200"/>
            <a:ext cx="3038855" cy="487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400" y="1676400"/>
            <a:ext cx="4267200" cy="4800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3248</Words>
  <Application>Microsoft Office PowerPoint</Application>
  <PresentationFormat>On-screen Show (4:3)</PresentationFormat>
  <Paragraphs>537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Times New Roman</vt:lpstr>
      <vt:lpstr>Wingdings</vt:lpstr>
      <vt:lpstr>Office Theme</vt:lpstr>
      <vt:lpstr>JOB EVALUATION AND GRADING</vt:lpstr>
      <vt:lpstr>DEFINITION, PURPOSE AND  OBJECTIVES OF JOB EVALUATION</vt:lpstr>
      <vt:lpstr>PowerPoint Presentation</vt:lpstr>
      <vt:lpstr>PowerPoint Presentation</vt:lpstr>
      <vt:lpstr>CRITICAL SUCCESS FACTORS AND BEST  PRACTICE PRINCIPLES OF JOB EVALUATION</vt:lpstr>
      <vt:lpstr>PowerPoint Presentation</vt:lpstr>
      <vt:lpstr>PowerPoint Presentation</vt:lpstr>
      <vt:lpstr>JOB EVALUATION PROCESS</vt:lpstr>
      <vt:lpstr>JOB EVALUATION PROCESS - ILLUSTRATED</vt:lpstr>
      <vt:lpstr>CRITERIA INFORMING THE SELECTION OF  THE JOB EVALUATION SYSTEM</vt:lpstr>
      <vt:lpstr>PowerPoint Presentation</vt:lpstr>
      <vt:lpstr>PROMINENT JOB EVALUATION  SYSTEMS</vt:lpstr>
      <vt:lpstr>HAY JOB EVALUATION METHOD</vt:lpstr>
      <vt:lpstr>HAY JOB EVALUATION FACTORS</vt:lpstr>
      <vt:lpstr>HAY JOB EVALUATION FACTORS - ILLUSTRATED</vt:lpstr>
      <vt:lpstr>HAY JOB EVALUATION GUIDE CHARTS</vt:lpstr>
      <vt:lpstr>PEROMNES</vt:lpstr>
      <vt:lpstr>PEROMNES JOB EVALUATION  FACTORS</vt:lpstr>
      <vt:lpstr>JE MANAGER/DT</vt:lpstr>
      <vt:lpstr>JE MANAGER/DT</vt:lpstr>
      <vt:lpstr>JE MANAGER/DT FACTORS</vt:lpstr>
      <vt:lpstr>JE MANAGER/DT PROCESS</vt:lpstr>
      <vt:lpstr>JE MANAGER/DT PROCESS</vt:lpstr>
      <vt:lpstr>T.A.S.K. JOB EVALUATION</vt:lpstr>
      <vt:lpstr>T.A.S.K. JOB EVALUATION PROCESS</vt:lpstr>
      <vt:lpstr>T.A.S.K. JOB EVALUATION SKILL  LEVELS</vt:lpstr>
      <vt:lpstr>T.A.S.K. JOB EVALUATION FACTORS</vt:lpstr>
      <vt:lpstr>PowerPoint Presentation</vt:lpstr>
      <vt:lpstr>PATERSON GRADING SYSTEM</vt:lpstr>
      <vt:lpstr>PATERSON GRADING SYSTEM BANDS  OF DECISIONS</vt:lpstr>
      <vt:lpstr>PATERSON FACTORS</vt:lpstr>
      <vt:lpstr>PowerPoint Presentation</vt:lpstr>
      <vt:lpstr>PowerPoint Presentation</vt:lpstr>
      <vt:lpstr>EQUATE FACTORS</vt:lpstr>
      <vt:lpstr>TOWERS WATSON GLOBAL GRADING  SYSTEM (GGS)</vt:lpstr>
      <vt:lpstr>JOB EVALUATION SYSTEMS - COMPARISON</vt:lpstr>
      <vt:lpstr>APPLYING PATERSON JOB EVALUATION  AND GRADING PROCEDURE</vt:lpstr>
      <vt:lpstr>LEARNING ACTIVITY</vt:lpstr>
      <vt:lpstr>FACTORS INFORMING AND  INFLUENCING COMPENSATION</vt:lpstr>
      <vt:lpstr>CONCLUSION – DAY 2</vt:lpstr>
      <vt:lpstr>TRAINING PROGRAMME OVERVIEW – DAY 3</vt:lpstr>
      <vt:lpstr>CASE STUDY 1: DEVELOPING A COMPLETE PLAN  FOR JOB ANALYSIS (EXCITOR)</vt:lpstr>
      <vt:lpstr>CASE STUDY 1: DEVELOPING A COMPLETE PLAN  FOR JOB ANALYSIS (EXCITOR)</vt:lpstr>
      <vt:lpstr>CASE STUDY 2: JOB EVALUATION AT WORLD  VISION (BY MEANS OF JE MANAGER)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EVALUATION AND GRADING</dc:title>
  <dc:creator>clara clara</dc:creator>
  <cp:lastModifiedBy>clara clara</cp:lastModifiedBy>
  <cp:revision>1</cp:revision>
  <dcterms:created xsi:type="dcterms:W3CDTF">2020-06-22T05:34:30Z</dcterms:created>
  <dcterms:modified xsi:type="dcterms:W3CDTF">2020-06-22T05:36:23Z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2015-09-11T00:00:00Z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2020-06-22T00:00:00Z</vt:filetime>
  </property>
</Properties>
</file>