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2" r:id="rId57"/>
    <p:sldId id="313" r:id="rId58"/>
    <p:sldId id="314" r:id="rId59"/>
    <p:sldId id="315" r:id="rId60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3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2675A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2675A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2675A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952" y="4294390"/>
            <a:ext cx="12268895" cy="1094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72675A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214" y="1995881"/>
            <a:ext cx="12058370" cy="568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4400" y="965200"/>
            <a:ext cx="89281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2220" y="762152"/>
            <a:ext cx="899096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spc="580" dirty="0">
                <a:solidFill>
                  <a:srgbClr val="EBEBEB"/>
                </a:solidFill>
                <a:latin typeface="Times New Roman"/>
                <a:cs typeface="Times New Roman"/>
              </a:rPr>
              <a:t>EMPLOYMENT</a:t>
            </a:r>
            <a:r>
              <a:rPr sz="5800" spc="409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z="5800" spc="530" dirty="0">
                <a:solidFill>
                  <a:srgbClr val="EBEBEB"/>
                </a:solidFill>
                <a:latin typeface="Times New Roman"/>
                <a:cs typeface="Times New Roman"/>
              </a:rPr>
              <a:t>ISSUES</a:t>
            </a:r>
            <a:endParaRPr sz="5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0" y="8102600"/>
            <a:ext cx="12700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8597900"/>
            <a:ext cx="7340600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5800" y="2349500"/>
            <a:ext cx="9423400" cy="5054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5793" y="2349506"/>
            <a:ext cx="9424035" cy="5054600"/>
          </a:xfrm>
          <a:custGeom>
            <a:avLst/>
            <a:gdLst/>
            <a:ahLst/>
            <a:cxnLst/>
            <a:rect l="l" t="t" r="r" b="b"/>
            <a:pathLst>
              <a:path w="9424035" h="5054600">
                <a:moveTo>
                  <a:pt x="0" y="0"/>
                </a:moveTo>
                <a:lnTo>
                  <a:pt x="9423406" y="0"/>
                </a:lnTo>
                <a:lnTo>
                  <a:pt x="9423406" y="5054593"/>
                </a:lnTo>
                <a:lnTo>
                  <a:pt x="0" y="5054593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641" y="738924"/>
            <a:ext cx="11774805" cy="41573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01955" marR="163195" indent="-389890">
              <a:lnSpc>
                <a:spcPts val="4200"/>
              </a:lnSpc>
              <a:spcBef>
                <a:spcPts val="459"/>
              </a:spcBef>
              <a:buChar char="•"/>
              <a:tabLst>
                <a:tab pos="401955" algn="l"/>
                <a:tab pos="402590" algn="l"/>
              </a:tabLst>
            </a:pPr>
            <a:r>
              <a:rPr sz="3700" spc="15" dirty="0">
                <a:solidFill>
                  <a:srgbClr val="72675A"/>
                </a:solidFill>
                <a:latin typeface="Garamond"/>
                <a:cs typeface="Garamond"/>
              </a:rPr>
              <a:t>Employees </a:t>
            </a:r>
            <a:r>
              <a:rPr sz="3700" spc="120" dirty="0">
                <a:solidFill>
                  <a:srgbClr val="72675A"/>
                </a:solidFill>
                <a:latin typeface="Garamond"/>
                <a:cs typeface="Garamond"/>
              </a:rPr>
              <a:t>can </a:t>
            </a:r>
            <a:r>
              <a:rPr sz="3700" spc="105" dirty="0">
                <a:solidFill>
                  <a:srgbClr val="72675A"/>
                </a:solidFill>
                <a:latin typeface="Garamond"/>
                <a:cs typeface="Garamond"/>
              </a:rPr>
              <a:t>make </a:t>
            </a:r>
            <a:r>
              <a:rPr sz="3700" spc="240" dirty="0">
                <a:solidFill>
                  <a:srgbClr val="72675A"/>
                </a:solidFill>
                <a:latin typeface="Garamond"/>
                <a:cs typeface="Garamond"/>
              </a:rPr>
              <a:t>a </a:t>
            </a:r>
            <a:r>
              <a:rPr sz="3700" spc="70" dirty="0">
                <a:solidFill>
                  <a:srgbClr val="72675A"/>
                </a:solidFill>
                <a:latin typeface="Garamond"/>
                <a:cs typeface="Garamond"/>
              </a:rPr>
              <a:t>complaint </a:t>
            </a:r>
            <a:r>
              <a:rPr sz="3700" spc="-1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700" spc="60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700" spc="75" dirty="0">
                <a:solidFill>
                  <a:srgbClr val="72675A"/>
                </a:solidFill>
                <a:latin typeface="Garamond"/>
                <a:cs typeface="Garamond"/>
              </a:rPr>
              <a:t>Australian</a:t>
            </a:r>
            <a:r>
              <a:rPr sz="3700" spc="-59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700" spc="145" dirty="0">
                <a:solidFill>
                  <a:srgbClr val="72675A"/>
                </a:solidFill>
                <a:latin typeface="Garamond"/>
                <a:cs typeface="Garamond"/>
              </a:rPr>
              <a:t>Human  </a:t>
            </a:r>
            <a:r>
              <a:rPr sz="3700" spc="90" dirty="0">
                <a:solidFill>
                  <a:srgbClr val="72675A"/>
                </a:solidFill>
                <a:latin typeface="Garamond"/>
                <a:cs typeface="Garamond"/>
              </a:rPr>
              <a:t>Rights</a:t>
            </a:r>
            <a:r>
              <a:rPr sz="370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700" spc="55" dirty="0">
                <a:solidFill>
                  <a:srgbClr val="72675A"/>
                </a:solidFill>
                <a:latin typeface="Garamond"/>
                <a:cs typeface="Garamond"/>
              </a:rPr>
              <a:t>Commission</a:t>
            </a:r>
            <a:endParaRPr sz="3700">
              <a:latin typeface="Garamond"/>
              <a:cs typeface="Garamond"/>
            </a:endParaRPr>
          </a:p>
          <a:p>
            <a:pPr marL="401955" marR="5080" indent="-389890">
              <a:lnSpc>
                <a:spcPts val="4200"/>
              </a:lnSpc>
              <a:spcBef>
                <a:spcPts val="3534"/>
              </a:spcBef>
              <a:buChar char="•"/>
              <a:tabLst>
                <a:tab pos="401955" algn="l"/>
                <a:tab pos="402590" algn="l"/>
                <a:tab pos="5125720" algn="l"/>
              </a:tabLst>
            </a:pPr>
            <a:r>
              <a:rPr sz="3700" spc="75" dirty="0">
                <a:solidFill>
                  <a:srgbClr val="72675A"/>
                </a:solidFill>
                <a:latin typeface="Garamond"/>
                <a:cs typeface="Garamond"/>
              </a:rPr>
              <a:t>During </a:t>
            </a:r>
            <a:r>
              <a:rPr sz="3700" spc="105" dirty="0">
                <a:solidFill>
                  <a:srgbClr val="72675A"/>
                </a:solidFill>
                <a:latin typeface="Garamond"/>
                <a:cs typeface="Garamond"/>
              </a:rPr>
              <a:t>2009-10</a:t>
            </a:r>
            <a:r>
              <a:rPr sz="3700" spc="-2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700" spc="150" dirty="0">
                <a:solidFill>
                  <a:srgbClr val="72675A"/>
                </a:solidFill>
                <a:latin typeface="Garamond"/>
                <a:cs typeface="Garamond"/>
              </a:rPr>
              <a:t>21%</a:t>
            </a:r>
            <a:r>
              <a:rPr sz="3700" spc="3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700" spc="-110" dirty="0">
                <a:solidFill>
                  <a:srgbClr val="72675A"/>
                </a:solidFill>
                <a:latin typeface="Garamond"/>
                <a:cs typeface="Garamond"/>
              </a:rPr>
              <a:t>of	</a:t>
            </a:r>
            <a:r>
              <a:rPr sz="3700" spc="50" dirty="0">
                <a:solidFill>
                  <a:srgbClr val="72675A"/>
                </a:solidFill>
                <a:latin typeface="Garamond"/>
                <a:cs typeface="Garamond"/>
              </a:rPr>
              <a:t>complaints </a:t>
            </a:r>
            <a:r>
              <a:rPr sz="3700" spc="-1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700" spc="60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700" spc="25" dirty="0">
                <a:solidFill>
                  <a:srgbClr val="72675A"/>
                </a:solidFill>
                <a:latin typeface="Garamond"/>
                <a:cs typeface="Garamond"/>
              </a:rPr>
              <a:t>commission</a:t>
            </a:r>
            <a:r>
              <a:rPr sz="3700" spc="-8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700" spc="65" dirty="0">
                <a:solidFill>
                  <a:srgbClr val="72675A"/>
                </a:solidFill>
                <a:latin typeface="Garamond"/>
                <a:cs typeface="Garamond"/>
              </a:rPr>
              <a:t>were  </a:t>
            </a:r>
            <a:r>
              <a:rPr sz="3700" spc="70" dirty="0">
                <a:solidFill>
                  <a:srgbClr val="72675A"/>
                </a:solidFill>
                <a:latin typeface="Garamond"/>
                <a:cs typeface="Garamond"/>
              </a:rPr>
              <a:t>sexual </a:t>
            </a:r>
            <a:r>
              <a:rPr sz="3700" spc="75" dirty="0">
                <a:solidFill>
                  <a:srgbClr val="72675A"/>
                </a:solidFill>
                <a:latin typeface="Garamond"/>
                <a:cs typeface="Garamond"/>
              </a:rPr>
              <a:t>harassment </a:t>
            </a:r>
            <a:r>
              <a:rPr sz="3700" spc="135" dirty="0">
                <a:solidFill>
                  <a:srgbClr val="72675A"/>
                </a:solidFill>
                <a:latin typeface="Garamond"/>
                <a:cs typeface="Garamond"/>
              </a:rPr>
              <a:t>and </a:t>
            </a:r>
            <a:r>
              <a:rPr sz="3700" spc="150" dirty="0">
                <a:solidFill>
                  <a:srgbClr val="72675A"/>
                </a:solidFill>
                <a:latin typeface="Garamond"/>
                <a:cs typeface="Garamond"/>
              </a:rPr>
              <a:t>88% </a:t>
            </a:r>
            <a:r>
              <a:rPr sz="3700" spc="65" dirty="0">
                <a:solidFill>
                  <a:srgbClr val="72675A"/>
                </a:solidFill>
                <a:latin typeface="Garamond"/>
                <a:cs typeface="Garamond"/>
              </a:rPr>
              <a:t>were </a:t>
            </a:r>
            <a:r>
              <a:rPr sz="3700" spc="85" dirty="0">
                <a:solidFill>
                  <a:srgbClr val="72675A"/>
                </a:solidFill>
                <a:latin typeface="Garamond"/>
                <a:cs typeface="Garamond"/>
              </a:rPr>
              <a:t>in </a:t>
            </a:r>
            <a:r>
              <a:rPr sz="3700" spc="60" dirty="0">
                <a:solidFill>
                  <a:srgbClr val="72675A"/>
                </a:solidFill>
                <a:latin typeface="Garamond"/>
                <a:cs typeface="Garamond"/>
              </a:rPr>
              <a:t>the</a:t>
            </a:r>
            <a:r>
              <a:rPr sz="3700" spc="-56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700" spc="50" dirty="0">
                <a:solidFill>
                  <a:srgbClr val="72675A"/>
                </a:solidFill>
                <a:latin typeface="Garamond"/>
                <a:cs typeface="Garamond"/>
              </a:rPr>
              <a:t>workplace</a:t>
            </a:r>
            <a:endParaRPr sz="3700">
              <a:latin typeface="Garamond"/>
              <a:cs typeface="Garamond"/>
            </a:endParaRPr>
          </a:p>
          <a:p>
            <a:pPr marL="401955" marR="385445" indent="-389890">
              <a:lnSpc>
                <a:spcPts val="4200"/>
              </a:lnSpc>
              <a:spcBef>
                <a:spcPts val="3529"/>
              </a:spcBef>
              <a:buChar char="•"/>
              <a:tabLst>
                <a:tab pos="401955" algn="l"/>
                <a:tab pos="402590" algn="l"/>
              </a:tabLst>
            </a:pPr>
            <a:r>
              <a:rPr sz="3700" spc="20" dirty="0">
                <a:solidFill>
                  <a:srgbClr val="72675A"/>
                </a:solidFill>
                <a:latin typeface="Garamond"/>
                <a:cs typeface="Garamond"/>
              </a:rPr>
              <a:t>New </a:t>
            </a:r>
            <a:r>
              <a:rPr sz="3700" spc="30" dirty="0">
                <a:solidFill>
                  <a:srgbClr val="72675A"/>
                </a:solidFill>
                <a:latin typeface="Garamond"/>
                <a:cs typeface="Garamond"/>
              </a:rPr>
              <a:t>technologies </a:t>
            </a:r>
            <a:r>
              <a:rPr sz="3700" spc="45" dirty="0">
                <a:solidFill>
                  <a:srgbClr val="72675A"/>
                </a:solidFill>
                <a:latin typeface="Garamond"/>
                <a:cs typeface="Garamond"/>
              </a:rPr>
              <a:t>have </a:t>
            </a:r>
            <a:r>
              <a:rPr sz="3700" spc="75" dirty="0">
                <a:solidFill>
                  <a:srgbClr val="72675A"/>
                </a:solidFill>
                <a:latin typeface="Garamond"/>
                <a:cs typeface="Garamond"/>
              </a:rPr>
              <a:t>increased harassment </a:t>
            </a:r>
            <a:r>
              <a:rPr sz="3700" spc="25" dirty="0">
                <a:solidFill>
                  <a:srgbClr val="72675A"/>
                </a:solidFill>
                <a:latin typeface="Garamond"/>
                <a:cs typeface="Garamond"/>
              </a:rPr>
              <a:t>however</a:t>
            </a:r>
            <a:r>
              <a:rPr sz="3700" spc="-22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700" spc="15" dirty="0">
                <a:solidFill>
                  <a:srgbClr val="72675A"/>
                </a:solidFill>
                <a:latin typeface="Garamond"/>
                <a:cs typeface="Garamond"/>
              </a:rPr>
              <a:t>this  </a:t>
            </a:r>
            <a:r>
              <a:rPr sz="3700" spc="120" dirty="0">
                <a:solidFill>
                  <a:srgbClr val="72675A"/>
                </a:solidFill>
                <a:latin typeface="Garamond"/>
                <a:cs typeface="Garamond"/>
              </a:rPr>
              <a:t>can </a:t>
            </a:r>
            <a:r>
              <a:rPr sz="3700" spc="65" dirty="0">
                <a:solidFill>
                  <a:srgbClr val="72675A"/>
                </a:solidFill>
                <a:latin typeface="Garamond"/>
                <a:cs typeface="Garamond"/>
              </a:rPr>
              <a:t>be </a:t>
            </a:r>
            <a:r>
              <a:rPr sz="3700" spc="60" dirty="0">
                <a:solidFill>
                  <a:srgbClr val="72675A"/>
                </a:solidFill>
                <a:latin typeface="Garamond"/>
                <a:cs typeface="Garamond"/>
              </a:rPr>
              <a:t>evidence </a:t>
            </a:r>
            <a:r>
              <a:rPr sz="3700" spc="45" dirty="0">
                <a:solidFill>
                  <a:srgbClr val="72675A"/>
                </a:solidFill>
                <a:latin typeface="Garamond"/>
                <a:cs typeface="Garamond"/>
              </a:rPr>
              <a:t>used </a:t>
            </a:r>
            <a:r>
              <a:rPr sz="3700" spc="-1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700" spc="15" dirty="0">
                <a:solidFill>
                  <a:srgbClr val="72675A"/>
                </a:solidFill>
                <a:latin typeface="Garamond"/>
                <a:cs typeface="Garamond"/>
              </a:rPr>
              <a:t>convict</a:t>
            </a:r>
            <a:r>
              <a:rPr sz="3700" spc="-26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700" dirty="0">
                <a:solidFill>
                  <a:srgbClr val="72675A"/>
                </a:solidFill>
                <a:latin typeface="Garamond"/>
                <a:cs typeface="Garamond"/>
              </a:rPr>
              <a:t>offenders</a:t>
            </a:r>
            <a:endParaRPr sz="37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1100" y="5461000"/>
            <a:ext cx="10642600" cy="364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779" y="861428"/>
            <a:ext cx="12001246" cy="6750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1779" y="861428"/>
            <a:ext cx="12001500" cy="6751320"/>
          </a:xfrm>
          <a:custGeom>
            <a:avLst/>
            <a:gdLst/>
            <a:ahLst/>
            <a:cxnLst/>
            <a:rect l="l" t="t" r="r" b="b"/>
            <a:pathLst>
              <a:path w="12001500" h="6751320">
                <a:moveTo>
                  <a:pt x="0" y="0"/>
                </a:moveTo>
                <a:lnTo>
                  <a:pt x="12001246" y="0"/>
                </a:lnTo>
                <a:lnTo>
                  <a:pt x="12001246" y="6750697"/>
                </a:lnTo>
                <a:lnTo>
                  <a:pt x="0" y="6750697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06179" y="8243384"/>
            <a:ext cx="7192441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9100" y="8255000"/>
            <a:ext cx="7086600" cy="62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9100" y="8255000"/>
            <a:ext cx="7086600" cy="622300"/>
          </a:xfrm>
          <a:custGeom>
            <a:avLst/>
            <a:gdLst/>
            <a:ahLst/>
            <a:cxnLst/>
            <a:rect l="l" t="t" r="r" b="b"/>
            <a:pathLst>
              <a:path w="7086600" h="622300">
                <a:moveTo>
                  <a:pt x="0" y="0"/>
                </a:moveTo>
                <a:lnTo>
                  <a:pt x="7086600" y="0"/>
                </a:lnTo>
                <a:lnTo>
                  <a:pt x="70866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5DAA1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8579" y="8245170"/>
            <a:ext cx="6887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" dirty="0">
                <a:solidFill>
                  <a:srgbClr val="FFFFFF"/>
                </a:solidFill>
                <a:latin typeface="Garamond"/>
                <a:cs typeface="Garamond"/>
              </a:rPr>
              <a:t>David </a:t>
            </a:r>
            <a:r>
              <a:rPr sz="3600" spc="-20" dirty="0">
                <a:solidFill>
                  <a:srgbClr val="FFFFFF"/>
                </a:solidFill>
                <a:latin typeface="Garamond"/>
                <a:cs typeface="Garamond"/>
              </a:rPr>
              <a:t>Jones </a:t>
            </a:r>
            <a:r>
              <a:rPr sz="3600" spc="114" dirty="0">
                <a:solidFill>
                  <a:srgbClr val="FFFFFF"/>
                </a:solidFill>
                <a:latin typeface="Garamond"/>
                <a:cs typeface="Garamond"/>
              </a:rPr>
              <a:t>Sexual </a:t>
            </a:r>
            <a:r>
              <a:rPr sz="3600" spc="70" dirty="0">
                <a:solidFill>
                  <a:srgbClr val="FFFFFF"/>
                </a:solidFill>
                <a:latin typeface="Garamond"/>
                <a:cs typeface="Garamond"/>
              </a:rPr>
              <a:t>Harassment</a:t>
            </a:r>
            <a:r>
              <a:rPr sz="3600" spc="-1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114" dirty="0">
                <a:solidFill>
                  <a:srgbClr val="FFFFFF"/>
                </a:solidFill>
                <a:latin typeface="Garamond"/>
                <a:cs typeface="Garamond"/>
              </a:rPr>
              <a:t>Case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300" y="2844800"/>
            <a:ext cx="12522200" cy="450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299" y="2844799"/>
            <a:ext cx="12522200" cy="4508500"/>
          </a:xfrm>
          <a:custGeom>
            <a:avLst/>
            <a:gdLst/>
            <a:ahLst/>
            <a:cxnLst/>
            <a:rect l="l" t="t" r="r" b="b"/>
            <a:pathLst>
              <a:path w="12522200" h="4508500">
                <a:moveTo>
                  <a:pt x="0" y="0"/>
                </a:moveTo>
                <a:lnTo>
                  <a:pt x="12522197" y="0"/>
                </a:lnTo>
                <a:lnTo>
                  <a:pt x="12522197" y="4508500"/>
                </a:lnTo>
                <a:lnTo>
                  <a:pt x="0" y="45085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400" y="1968500"/>
            <a:ext cx="12446000" cy="581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399" y="1968499"/>
            <a:ext cx="12446000" cy="5816600"/>
          </a:xfrm>
          <a:custGeom>
            <a:avLst/>
            <a:gdLst/>
            <a:ahLst/>
            <a:cxnLst/>
            <a:rect l="l" t="t" r="r" b="b"/>
            <a:pathLst>
              <a:path w="12446000" h="5816600">
                <a:moveTo>
                  <a:pt x="0" y="0"/>
                </a:moveTo>
                <a:lnTo>
                  <a:pt x="12446003" y="0"/>
                </a:lnTo>
                <a:lnTo>
                  <a:pt x="12446003" y="5816600"/>
                </a:lnTo>
                <a:lnTo>
                  <a:pt x="0" y="5816600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338" y="1110577"/>
            <a:ext cx="10862945" cy="34544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31800" marR="120014" indent="-419100">
              <a:lnSpc>
                <a:spcPts val="4600"/>
              </a:lnSpc>
              <a:spcBef>
                <a:spcPts val="420"/>
              </a:spcBef>
              <a:buChar char="•"/>
              <a:tabLst>
                <a:tab pos="431165" algn="l"/>
                <a:tab pos="431800" algn="l"/>
                <a:tab pos="4525010" algn="l"/>
              </a:tabLst>
            </a:pP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Any</a:t>
            </a:r>
            <a:r>
              <a:rPr sz="4000" spc="1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85" dirty="0">
                <a:solidFill>
                  <a:srgbClr val="72675A"/>
                </a:solidFill>
                <a:latin typeface="Garamond"/>
                <a:cs typeface="Garamond"/>
              </a:rPr>
              <a:t>termination</a:t>
            </a:r>
            <a:r>
              <a:rPr sz="4000" spc="1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-125" dirty="0">
                <a:solidFill>
                  <a:srgbClr val="72675A"/>
                </a:solidFill>
                <a:latin typeface="Garamond"/>
                <a:cs typeface="Garamond"/>
              </a:rPr>
              <a:t>of	</a:t>
            </a:r>
            <a:r>
              <a:rPr sz="4000" spc="60" dirty="0">
                <a:solidFill>
                  <a:srgbClr val="72675A"/>
                </a:solidFill>
                <a:latin typeface="Garamond"/>
                <a:cs typeface="Garamond"/>
              </a:rPr>
              <a:t>employment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that 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is</a:t>
            </a:r>
            <a:r>
              <a:rPr sz="4000" spc="-18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considered  </a:t>
            </a:r>
            <a:r>
              <a:rPr sz="4000" spc="95" dirty="0">
                <a:solidFill>
                  <a:srgbClr val="72675A"/>
                </a:solidFill>
                <a:latin typeface="Garamond"/>
                <a:cs typeface="Garamond"/>
              </a:rPr>
              <a:t>harsh, </a:t>
            </a:r>
            <a:r>
              <a:rPr sz="4000" spc="75" dirty="0">
                <a:solidFill>
                  <a:srgbClr val="72675A"/>
                </a:solidFill>
                <a:latin typeface="Garamond"/>
                <a:cs typeface="Garamond"/>
              </a:rPr>
              <a:t>unfair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or </a:t>
            </a:r>
            <a:r>
              <a:rPr sz="4000" spc="75" dirty="0">
                <a:solidFill>
                  <a:srgbClr val="72675A"/>
                </a:solidFill>
                <a:latin typeface="Garamond"/>
                <a:cs typeface="Garamond"/>
              </a:rPr>
              <a:t>unreasonable 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is</a:t>
            </a:r>
            <a:r>
              <a:rPr sz="4000" spc="-31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95" dirty="0">
                <a:solidFill>
                  <a:srgbClr val="72675A"/>
                </a:solidFill>
                <a:latin typeface="Garamond"/>
                <a:cs typeface="Garamond"/>
              </a:rPr>
              <a:t>illegal.</a:t>
            </a:r>
            <a:endParaRPr sz="4000">
              <a:latin typeface="Garamond"/>
              <a:cs typeface="Garamond"/>
            </a:endParaRPr>
          </a:p>
          <a:p>
            <a:pPr marL="431800" marR="5080" indent="-419100">
              <a:lnSpc>
                <a:spcPts val="4600"/>
              </a:lnSpc>
              <a:spcBef>
                <a:spcPts val="3800"/>
              </a:spcBef>
              <a:buChar char="•"/>
              <a:tabLst>
                <a:tab pos="431165" algn="l"/>
                <a:tab pos="431800" algn="l"/>
              </a:tabLst>
            </a:pPr>
            <a:r>
              <a:rPr sz="4000" spc="35" dirty="0">
                <a:solidFill>
                  <a:srgbClr val="72675A"/>
                </a:solidFill>
                <a:latin typeface="Garamond"/>
                <a:cs typeface="Garamond"/>
              </a:rPr>
              <a:t>An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employee </a:t>
            </a:r>
            <a:r>
              <a:rPr sz="4000" spc="120" dirty="0">
                <a:solidFill>
                  <a:srgbClr val="72675A"/>
                </a:solidFill>
                <a:latin typeface="Garamond"/>
                <a:cs typeface="Garamond"/>
              </a:rPr>
              <a:t>can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lodge </a:t>
            </a:r>
            <a:r>
              <a:rPr sz="4000" spc="160" dirty="0">
                <a:solidFill>
                  <a:srgbClr val="72675A"/>
                </a:solidFill>
                <a:latin typeface="Garamond"/>
                <a:cs typeface="Garamond"/>
              </a:rPr>
              <a:t>an </a:t>
            </a:r>
            <a:r>
              <a:rPr sz="4000" spc="75" dirty="0">
                <a:solidFill>
                  <a:srgbClr val="72675A"/>
                </a:solidFill>
                <a:latin typeface="Garamond"/>
                <a:cs typeface="Garamond"/>
              </a:rPr>
              <a:t>unfair </a:t>
            </a:r>
            <a:r>
              <a:rPr sz="4000" spc="30" dirty="0">
                <a:solidFill>
                  <a:srgbClr val="72675A"/>
                </a:solidFill>
                <a:latin typeface="Garamond"/>
                <a:cs typeface="Garamond"/>
              </a:rPr>
              <a:t>dismissal </a:t>
            </a:r>
            <a:r>
              <a:rPr sz="4000" spc="105" dirty="0">
                <a:solidFill>
                  <a:srgbClr val="72675A"/>
                </a:solidFill>
                <a:latin typeface="Garamond"/>
                <a:cs typeface="Garamond"/>
              </a:rPr>
              <a:t>claim</a:t>
            </a:r>
            <a:r>
              <a:rPr sz="4000" spc="-52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to 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Fair </a:t>
            </a:r>
            <a:r>
              <a:rPr sz="4000" spc="-35" dirty="0">
                <a:solidFill>
                  <a:srgbClr val="72675A"/>
                </a:solidFill>
                <a:latin typeface="Garamond"/>
                <a:cs typeface="Garamond"/>
              </a:rPr>
              <a:t>Work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Australia </a:t>
            </a:r>
            <a:r>
              <a:rPr sz="4000" spc="50" dirty="0">
                <a:solidFill>
                  <a:srgbClr val="72675A"/>
                </a:solidFill>
                <a:latin typeface="Garamond"/>
                <a:cs typeface="Garamond"/>
              </a:rPr>
              <a:t>which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operates </a:t>
            </a:r>
            <a:r>
              <a:rPr sz="4000" spc="95" dirty="0">
                <a:solidFill>
                  <a:srgbClr val="72675A"/>
                </a:solidFill>
                <a:latin typeface="Garamond"/>
                <a:cs typeface="Garamond"/>
              </a:rPr>
              <a:t>under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Fair  </a:t>
            </a:r>
            <a:r>
              <a:rPr sz="4000" spc="-35" dirty="0">
                <a:solidFill>
                  <a:srgbClr val="72675A"/>
                </a:solidFill>
                <a:latin typeface="Garamond"/>
                <a:cs typeface="Garamond"/>
              </a:rPr>
              <a:t>Work </a:t>
            </a:r>
            <a:r>
              <a:rPr sz="4000" spc="10" dirty="0">
                <a:solidFill>
                  <a:srgbClr val="72675A"/>
                </a:solidFill>
                <a:latin typeface="Garamond"/>
                <a:cs typeface="Garamond"/>
              </a:rPr>
              <a:t>Act </a:t>
            </a:r>
            <a:r>
              <a:rPr sz="4000" spc="125" dirty="0">
                <a:solidFill>
                  <a:srgbClr val="72675A"/>
                </a:solidFill>
                <a:latin typeface="Garamond"/>
                <a:cs typeface="Garamond"/>
              </a:rPr>
              <a:t>2009</a:t>
            </a:r>
            <a:r>
              <a:rPr sz="4000" spc="2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10" dirty="0">
                <a:solidFill>
                  <a:srgbClr val="72675A"/>
                </a:solidFill>
                <a:latin typeface="Garamond"/>
                <a:cs typeface="Garamond"/>
              </a:rPr>
              <a:t>(Cwlth)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2300" y="342899"/>
            <a:ext cx="32893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2300" y="336956"/>
            <a:ext cx="3289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pc="85" dirty="0">
                <a:solidFill>
                  <a:srgbClr val="FFFFFF"/>
                </a:solidFill>
              </a:rPr>
              <a:t>Unfair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Dismissal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4965700"/>
            <a:ext cx="5461000" cy="410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965700"/>
            <a:ext cx="5461000" cy="4102100"/>
          </a:xfrm>
          <a:custGeom>
            <a:avLst/>
            <a:gdLst/>
            <a:ahLst/>
            <a:cxnLst/>
            <a:rect l="l" t="t" r="r" b="b"/>
            <a:pathLst>
              <a:path w="5461000" h="4102100">
                <a:moveTo>
                  <a:pt x="0" y="0"/>
                </a:moveTo>
                <a:lnTo>
                  <a:pt x="5460997" y="0"/>
                </a:lnTo>
                <a:lnTo>
                  <a:pt x="5460997" y="4102099"/>
                </a:lnTo>
                <a:lnTo>
                  <a:pt x="0" y="41020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6500" y="4991100"/>
            <a:ext cx="6096000" cy="406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86497" y="4991100"/>
            <a:ext cx="6096000" cy="4064000"/>
          </a:xfrm>
          <a:custGeom>
            <a:avLst/>
            <a:gdLst/>
            <a:ahLst/>
            <a:cxnLst/>
            <a:rect l="l" t="t" r="r" b="b"/>
            <a:pathLst>
              <a:path w="6096000" h="4064000">
                <a:moveTo>
                  <a:pt x="0" y="0"/>
                </a:moveTo>
                <a:lnTo>
                  <a:pt x="6096002" y="0"/>
                </a:lnTo>
                <a:lnTo>
                  <a:pt x="6096002" y="4063999"/>
                </a:lnTo>
                <a:lnTo>
                  <a:pt x="0" y="40639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00" y="3289300"/>
            <a:ext cx="12496800" cy="317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000" y="3289295"/>
            <a:ext cx="12496800" cy="3175000"/>
          </a:xfrm>
          <a:custGeom>
            <a:avLst/>
            <a:gdLst/>
            <a:ahLst/>
            <a:cxnLst/>
            <a:rect l="l" t="t" r="r" b="b"/>
            <a:pathLst>
              <a:path w="12496800" h="3175000">
                <a:moveTo>
                  <a:pt x="0" y="0"/>
                </a:moveTo>
                <a:lnTo>
                  <a:pt x="12496800" y="0"/>
                </a:lnTo>
                <a:lnTo>
                  <a:pt x="12496800" y="3175004"/>
                </a:lnTo>
                <a:lnTo>
                  <a:pt x="0" y="317500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2350" y="1212849"/>
            <a:ext cx="6222999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2350" y="1212851"/>
            <a:ext cx="6223000" cy="685800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solidFill>
                  <a:srgbClr val="FFFFFF"/>
                </a:solidFill>
              </a:rPr>
              <a:t>Voting </a:t>
            </a:r>
            <a:r>
              <a:rPr spc="140" dirty="0">
                <a:solidFill>
                  <a:srgbClr val="FFFFFF"/>
                </a:solidFill>
              </a:rPr>
              <a:t>Time </a:t>
            </a:r>
            <a:r>
              <a:rPr dirty="0">
                <a:solidFill>
                  <a:srgbClr val="FFFFFF"/>
                </a:solidFill>
              </a:rPr>
              <a:t>- </a:t>
            </a:r>
            <a:r>
              <a:rPr spc="-60" dirty="0">
                <a:solidFill>
                  <a:srgbClr val="FFFFFF"/>
                </a:solidFill>
              </a:rPr>
              <a:t>Is </a:t>
            </a:r>
            <a:r>
              <a:rPr spc="5" dirty="0">
                <a:solidFill>
                  <a:srgbClr val="FFFFFF"/>
                </a:solidFill>
              </a:rPr>
              <a:t>this </a:t>
            </a:r>
            <a:r>
              <a:rPr spc="50" dirty="0">
                <a:solidFill>
                  <a:srgbClr val="FFFFFF"/>
                </a:solidFill>
              </a:rPr>
              <a:t>case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spc="70" dirty="0">
                <a:solidFill>
                  <a:srgbClr val="FFFFFF"/>
                </a:solidFill>
              </a:rPr>
              <a:t>unfair?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338" y="1318183"/>
            <a:ext cx="10517505" cy="42678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14655" marR="683895" indent="-402590">
              <a:lnSpc>
                <a:spcPts val="4300"/>
              </a:lnSpc>
              <a:spcBef>
                <a:spcPts val="500"/>
              </a:spcBef>
              <a:buChar char="•"/>
              <a:tabLst>
                <a:tab pos="414655" algn="l"/>
                <a:tab pos="415290" algn="l"/>
              </a:tabLst>
            </a:pPr>
            <a:r>
              <a:rPr sz="3850" spc="110" dirty="0">
                <a:solidFill>
                  <a:srgbClr val="72675A"/>
                </a:solidFill>
                <a:latin typeface="Garamond"/>
                <a:cs typeface="Garamond"/>
              </a:rPr>
              <a:t>When </a:t>
            </a:r>
            <a:r>
              <a:rPr sz="3850" spc="235" dirty="0">
                <a:solidFill>
                  <a:srgbClr val="72675A"/>
                </a:solidFill>
                <a:latin typeface="Garamond"/>
                <a:cs typeface="Garamond"/>
              </a:rPr>
              <a:t>a </a:t>
            </a:r>
            <a:r>
              <a:rPr sz="3850" spc="20" dirty="0">
                <a:solidFill>
                  <a:srgbClr val="72675A"/>
                </a:solidFill>
                <a:latin typeface="Garamond"/>
                <a:cs typeface="Garamond"/>
              </a:rPr>
              <a:t>job </a:t>
            </a:r>
            <a:r>
              <a:rPr sz="3850" spc="-25" dirty="0">
                <a:solidFill>
                  <a:srgbClr val="72675A"/>
                </a:solidFill>
                <a:latin typeface="Garamond"/>
                <a:cs typeface="Garamond"/>
              </a:rPr>
              <a:t>is </a:t>
            </a:r>
            <a:r>
              <a:rPr sz="3850" spc="15" dirty="0">
                <a:solidFill>
                  <a:srgbClr val="72675A"/>
                </a:solidFill>
                <a:latin typeface="Garamond"/>
                <a:cs typeface="Garamond"/>
              </a:rPr>
              <a:t>no </a:t>
            </a:r>
            <a:r>
              <a:rPr sz="3850" spc="50" dirty="0">
                <a:solidFill>
                  <a:srgbClr val="72675A"/>
                </a:solidFill>
                <a:latin typeface="Garamond"/>
                <a:cs typeface="Garamond"/>
              </a:rPr>
              <a:t>longer </a:t>
            </a:r>
            <a:r>
              <a:rPr sz="3850" spc="85" dirty="0">
                <a:solidFill>
                  <a:srgbClr val="72675A"/>
                </a:solidFill>
                <a:latin typeface="Garamond"/>
                <a:cs typeface="Garamond"/>
              </a:rPr>
              <a:t>required, </a:t>
            </a:r>
            <a:r>
              <a:rPr sz="3850" spc="80" dirty="0">
                <a:solidFill>
                  <a:srgbClr val="72675A"/>
                </a:solidFill>
                <a:latin typeface="Garamond"/>
                <a:cs typeface="Garamond"/>
              </a:rPr>
              <a:t>usually </a:t>
            </a:r>
            <a:r>
              <a:rPr sz="3850" spc="85" dirty="0">
                <a:solidFill>
                  <a:srgbClr val="72675A"/>
                </a:solidFill>
                <a:latin typeface="Garamond"/>
                <a:cs typeface="Garamond"/>
              </a:rPr>
              <a:t>due</a:t>
            </a:r>
            <a:r>
              <a:rPr sz="3850" spc="-59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-25" dirty="0">
                <a:solidFill>
                  <a:srgbClr val="72675A"/>
                </a:solidFill>
                <a:latin typeface="Garamond"/>
                <a:cs typeface="Garamond"/>
              </a:rPr>
              <a:t>to  </a:t>
            </a:r>
            <a:r>
              <a:rPr sz="3850" spc="45" dirty="0">
                <a:solidFill>
                  <a:srgbClr val="72675A"/>
                </a:solidFill>
                <a:latin typeface="Garamond"/>
                <a:cs typeface="Garamond"/>
              </a:rPr>
              <a:t>technological </a:t>
            </a:r>
            <a:r>
              <a:rPr sz="3850" spc="55" dirty="0">
                <a:solidFill>
                  <a:srgbClr val="72675A"/>
                </a:solidFill>
                <a:latin typeface="Garamond"/>
                <a:cs typeface="Garamond"/>
              </a:rPr>
              <a:t>changes </a:t>
            </a:r>
            <a:r>
              <a:rPr sz="3850" spc="75" dirty="0">
                <a:solidFill>
                  <a:srgbClr val="72675A"/>
                </a:solidFill>
                <a:latin typeface="Garamond"/>
                <a:cs typeface="Garamond"/>
              </a:rPr>
              <a:t>in </a:t>
            </a:r>
            <a:r>
              <a:rPr sz="3850" spc="45" dirty="0">
                <a:solidFill>
                  <a:srgbClr val="72675A"/>
                </a:solidFill>
                <a:latin typeface="Garamond"/>
                <a:cs typeface="Garamond"/>
              </a:rPr>
              <a:t>the</a:t>
            </a:r>
            <a:r>
              <a:rPr sz="3850" spc="-20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35" dirty="0">
                <a:solidFill>
                  <a:srgbClr val="72675A"/>
                </a:solidFill>
                <a:latin typeface="Garamond"/>
                <a:cs typeface="Garamond"/>
              </a:rPr>
              <a:t>workplace</a:t>
            </a:r>
            <a:endParaRPr sz="3850">
              <a:latin typeface="Garamond"/>
              <a:cs typeface="Garamond"/>
            </a:endParaRPr>
          </a:p>
          <a:p>
            <a:pPr marL="414655" indent="-402590">
              <a:lnSpc>
                <a:spcPct val="100000"/>
              </a:lnSpc>
              <a:spcBef>
                <a:spcPts val="3235"/>
              </a:spcBef>
              <a:buChar char="•"/>
              <a:tabLst>
                <a:tab pos="414655" algn="l"/>
                <a:tab pos="415290" algn="l"/>
              </a:tabLst>
            </a:pPr>
            <a:r>
              <a:rPr sz="3850" spc="110" dirty="0">
                <a:solidFill>
                  <a:srgbClr val="72675A"/>
                </a:solidFill>
                <a:latin typeface="Garamond"/>
                <a:cs typeface="Garamond"/>
              </a:rPr>
              <a:t>Redundancy can </a:t>
            </a:r>
            <a:r>
              <a:rPr sz="3850" spc="65" dirty="0">
                <a:solidFill>
                  <a:srgbClr val="72675A"/>
                </a:solidFill>
                <a:latin typeface="Garamond"/>
                <a:cs typeface="Garamond"/>
              </a:rPr>
              <a:t>either </a:t>
            </a:r>
            <a:r>
              <a:rPr sz="3850" spc="55" dirty="0">
                <a:solidFill>
                  <a:srgbClr val="72675A"/>
                </a:solidFill>
                <a:latin typeface="Garamond"/>
                <a:cs typeface="Garamond"/>
              </a:rPr>
              <a:t>be </a:t>
            </a:r>
            <a:r>
              <a:rPr sz="3850" spc="65" dirty="0">
                <a:solidFill>
                  <a:srgbClr val="72675A"/>
                </a:solidFill>
                <a:latin typeface="Garamond"/>
                <a:cs typeface="Garamond"/>
              </a:rPr>
              <a:t>voluntary </a:t>
            </a:r>
            <a:r>
              <a:rPr sz="3850" spc="35" dirty="0">
                <a:solidFill>
                  <a:srgbClr val="72675A"/>
                </a:solidFill>
                <a:latin typeface="Garamond"/>
                <a:cs typeface="Garamond"/>
              </a:rPr>
              <a:t>or</a:t>
            </a:r>
            <a:r>
              <a:rPr sz="3850" spc="-43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55" dirty="0">
                <a:solidFill>
                  <a:srgbClr val="72675A"/>
                </a:solidFill>
                <a:latin typeface="Garamond"/>
                <a:cs typeface="Garamond"/>
              </a:rPr>
              <a:t>involuntary</a:t>
            </a:r>
            <a:endParaRPr sz="3850">
              <a:latin typeface="Garamond"/>
              <a:cs typeface="Garamond"/>
            </a:endParaRPr>
          </a:p>
          <a:p>
            <a:pPr marL="414655" marR="5080" indent="-402590">
              <a:lnSpc>
                <a:spcPts val="4300"/>
              </a:lnSpc>
              <a:spcBef>
                <a:spcPts val="3740"/>
              </a:spcBef>
              <a:buChar char="•"/>
              <a:tabLst>
                <a:tab pos="414655" algn="l"/>
                <a:tab pos="415290" algn="l"/>
                <a:tab pos="8114665" algn="l"/>
              </a:tabLst>
            </a:pPr>
            <a:r>
              <a:rPr sz="3850" spc="110" dirty="0">
                <a:solidFill>
                  <a:srgbClr val="72675A"/>
                </a:solidFill>
                <a:latin typeface="Garamond"/>
                <a:cs typeface="Garamond"/>
              </a:rPr>
              <a:t>Redundancy can </a:t>
            </a:r>
            <a:r>
              <a:rPr sz="3850" spc="15" dirty="0">
                <a:solidFill>
                  <a:srgbClr val="72675A"/>
                </a:solidFill>
                <a:latin typeface="Garamond"/>
                <a:cs typeface="Garamond"/>
              </a:rPr>
              <a:t>sometimes </a:t>
            </a:r>
            <a:r>
              <a:rPr sz="3850" spc="50" dirty="0">
                <a:solidFill>
                  <a:srgbClr val="72675A"/>
                </a:solidFill>
                <a:latin typeface="Garamond"/>
                <a:cs typeface="Garamond"/>
              </a:rPr>
              <a:t>occur </a:t>
            </a:r>
            <a:r>
              <a:rPr sz="3850" spc="85" dirty="0">
                <a:solidFill>
                  <a:srgbClr val="72675A"/>
                </a:solidFill>
                <a:latin typeface="Garamond"/>
                <a:cs typeface="Garamond"/>
              </a:rPr>
              <a:t>due </a:t>
            </a:r>
            <a:r>
              <a:rPr sz="3850" spc="-2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850" spc="235" dirty="0">
                <a:solidFill>
                  <a:srgbClr val="72675A"/>
                </a:solidFill>
                <a:latin typeface="Garamond"/>
                <a:cs typeface="Garamond"/>
              </a:rPr>
              <a:t>a</a:t>
            </a:r>
            <a:r>
              <a:rPr sz="3850" spc="-38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-10" dirty="0">
                <a:solidFill>
                  <a:srgbClr val="72675A"/>
                </a:solidFill>
                <a:latin typeface="Garamond"/>
                <a:cs typeface="Garamond"/>
              </a:rPr>
              <a:t>business  </a:t>
            </a:r>
            <a:r>
              <a:rPr sz="3850" spc="55" dirty="0">
                <a:solidFill>
                  <a:srgbClr val="72675A"/>
                </a:solidFill>
                <a:latin typeface="Garamond"/>
                <a:cs typeface="Garamond"/>
              </a:rPr>
              <a:t>restructuring </a:t>
            </a:r>
            <a:r>
              <a:rPr sz="3850" spc="4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850" spc="-5" dirty="0">
                <a:solidFill>
                  <a:srgbClr val="72675A"/>
                </a:solidFill>
                <a:latin typeface="Garamond"/>
                <a:cs typeface="Garamond"/>
              </a:rPr>
              <a:t>size </a:t>
            </a:r>
            <a:r>
              <a:rPr sz="3850" spc="125" dirty="0">
                <a:solidFill>
                  <a:srgbClr val="72675A"/>
                </a:solidFill>
                <a:latin typeface="Garamond"/>
                <a:cs typeface="Garamond"/>
              </a:rPr>
              <a:t>and</a:t>
            </a:r>
            <a:r>
              <a:rPr sz="3850" spc="-7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40" dirty="0">
                <a:solidFill>
                  <a:srgbClr val="72675A"/>
                </a:solidFill>
                <a:latin typeface="Garamond"/>
                <a:cs typeface="Garamond"/>
              </a:rPr>
              <a:t>formation</a:t>
            </a:r>
            <a:r>
              <a:rPr sz="3850" spc="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-125" dirty="0">
                <a:solidFill>
                  <a:srgbClr val="72675A"/>
                </a:solidFill>
                <a:latin typeface="Garamond"/>
                <a:cs typeface="Garamond"/>
              </a:rPr>
              <a:t>of	</a:t>
            </a:r>
            <a:r>
              <a:rPr sz="3850" spc="65" dirty="0">
                <a:solidFill>
                  <a:srgbClr val="72675A"/>
                </a:solidFill>
                <a:latin typeface="Garamond"/>
                <a:cs typeface="Garamond"/>
              </a:rPr>
              <a:t>their  </a:t>
            </a:r>
            <a:r>
              <a:rPr sz="3850" spc="50" dirty="0">
                <a:solidFill>
                  <a:srgbClr val="72675A"/>
                </a:solidFill>
                <a:latin typeface="Garamond"/>
                <a:cs typeface="Garamond"/>
              </a:rPr>
              <a:t>employment</a:t>
            </a:r>
            <a:endParaRPr sz="385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342900"/>
            <a:ext cx="2552699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336956"/>
            <a:ext cx="255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solidFill>
                  <a:srgbClr val="FFFFFF"/>
                </a:solidFill>
              </a:rPr>
              <a:t>Redundancy</a:t>
            </a:r>
          </a:p>
        </p:txBody>
      </p:sp>
      <p:sp>
        <p:nvSpPr>
          <p:cNvPr id="5" name="object 5"/>
          <p:cNvSpPr/>
          <p:nvPr/>
        </p:nvSpPr>
        <p:spPr>
          <a:xfrm>
            <a:off x="1041400" y="6045200"/>
            <a:ext cx="5207000" cy="326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1399" y="6045201"/>
            <a:ext cx="5207000" cy="3263900"/>
          </a:xfrm>
          <a:custGeom>
            <a:avLst/>
            <a:gdLst/>
            <a:ahLst/>
            <a:cxnLst/>
            <a:rect l="l" t="t" r="r" b="b"/>
            <a:pathLst>
              <a:path w="5207000" h="3263900">
                <a:moveTo>
                  <a:pt x="0" y="0"/>
                </a:moveTo>
                <a:lnTo>
                  <a:pt x="5206993" y="0"/>
                </a:lnTo>
                <a:lnTo>
                  <a:pt x="5206993" y="3263898"/>
                </a:lnTo>
                <a:lnTo>
                  <a:pt x="0" y="32638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6900" y="6083300"/>
            <a:ext cx="4673600" cy="318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6893" y="6083301"/>
            <a:ext cx="4673600" cy="3187700"/>
          </a:xfrm>
          <a:custGeom>
            <a:avLst/>
            <a:gdLst/>
            <a:ahLst/>
            <a:cxnLst/>
            <a:rect l="l" t="t" r="r" b="b"/>
            <a:pathLst>
              <a:path w="4673600" h="3187700">
                <a:moveTo>
                  <a:pt x="0" y="0"/>
                </a:moveTo>
                <a:lnTo>
                  <a:pt x="4673593" y="0"/>
                </a:lnTo>
                <a:lnTo>
                  <a:pt x="4673593" y="3187698"/>
                </a:lnTo>
                <a:lnTo>
                  <a:pt x="0" y="31876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4400" y="279400"/>
            <a:ext cx="8636000" cy="459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4401" y="279403"/>
            <a:ext cx="8636000" cy="4597400"/>
          </a:xfrm>
          <a:custGeom>
            <a:avLst/>
            <a:gdLst/>
            <a:ahLst/>
            <a:cxnLst/>
            <a:rect l="l" t="t" r="r" b="b"/>
            <a:pathLst>
              <a:path w="8636000" h="4597400">
                <a:moveTo>
                  <a:pt x="0" y="0"/>
                </a:moveTo>
                <a:lnTo>
                  <a:pt x="8635998" y="0"/>
                </a:lnTo>
                <a:lnTo>
                  <a:pt x="8635998" y="4597396"/>
                </a:lnTo>
                <a:lnTo>
                  <a:pt x="0" y="4597396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4200" y="5219700"/>
            <a:ext cx="42164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4201" y="5219701"/>
            <a:ext cx="4216400" cy="4038600"/>
          </a:xfrm>
          <a:custGeom>
            <a:avLst/>
            <a:gdLst/>
            <a:ahLst/>
            <a:cxnLst/>
            <a:rect l="l" t="t" r="r" b="b"/>
            <a:pathLst>
              <a:path w="4216400" h="4038600">
                <a:moveTo>
                  <a:pt x="0" y="0"/>
                </a:moveTo>
                <a:lnTo>
                  <a:pt x="4216398" y="0"/>
                </a:lnTo>
                <a:lnTo>
                  <a:pt x="4216398" y="4038598"/>
                </a:lnTo>
                <a:lnTo>
                  <a:pt x="0" y="40385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25392" y="6792341"/>
            <a:ext cx="202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80" dirty="0">
                <a:solidFill>
                  <a:srgbClr val="72675A"/>
                </a:solidFill>
                <a:uFill>
                  <a:solidFill>
                    <a:srgbClr val="72675A"/>
                  </a:solidFill>
                </a:uFill>
                <a:latin typeface="Garamond"/>
                <a:cs typeface="Garamond"/>
              </a:rPr>
              <a:t>Click</a:t>
            </a:r>
            <a:r>
              <a:rPr sz="3600" u="heavy" spc="-75" dirty="0">
                <a:solidFill>
                  <a:srgbClr val="72675A"/>
                </a:solidFill>
                <a:uFill>
                  <a:solidFill>
                    <a:srgbClr val="72675A"/>
                  </a:solidFill>
                </a:uFill>
                <a:latin typeface="Garamond"/>
                <a:cs typeface="Garamond"/>
              </a:rPr>
              <a:t> </a:t>
            </a:r>
            <a:r>
              <a:rPr sz="3600" u="heavy" spc="90" dirty="0">
                <a:solidFill>
                  <a:srgbClr val="72675A"/>
                </a:solidFill>
                <a:uFill>
                  <a:solidFill>
                    <a:srgbClr val="72675A"/>
                  </a:solidFill>
                </a:uFill>
                <a:latin typeface="Garamond"/>
                <a:cs typeface="Garamond"/>
              </a:rPr>
              <a:t>Here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717" y="1510753"/>
            <a:ext cx="5262880" cy="63754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31165" marR="5080" indent="-419100" algn="just">
              <a:lnSpc>
                <a:spcPts val="4600"/>
              </a:lnSpc>
              <a:spcBef>
                <a:spcPts val="420"/>
              </a:spcBef>
              <a:buChar char="•"/>
              <a:tabLst>
                <a:tab pos="431800" algn="l"/>
              </a:tabLst>
            </a:pP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In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4000" spc="85" dirty="0">
                <a:solidFill>
                  <a:srgbClr val="72675A"/>
                </a:solidFill>
                <a:latin typeface="Garamond"/>
                <a:cs typeface="Garamond"/>
              </a:rPr>
              <a:t>digital </a:t>
            </a:r>
            <a:r>
              <a:rPr sz="4000" spc="135" dirty="0">
                <a:solidFill>
                  <a:srgbClr val="72675A"/>
                </a:solidFill>
                <a:latin typeface="Garamond"/>
                <a:cs typeface="Garamond"/>
              </a:rPr>
              <a:t>age </a:t>
            </a:r>
            <a:r>
              <a:rPr sz="4000" spc="65" dirty="0">
                <a:solidFill>
                  <a:srgbClr val="72675A"/>
                </a:solidFill>
                <a:latin typeface="Garamond"/>
                <a:cs typeface="Garamond"/>
              </a:rPr>
              <a:t>there  has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been </a:t>
            </a:r>
            <a:r>
              <a:rPr sz="4000" spc="160" dirty="0">
                <a:solidFill>
                  <a:srgbClr val="72675A"/>
                </a:solidFill>
                <a:latin typeface="Garamond"/>
                <a:cs typeface="Garamond"/>
              </a:rPr>
              <a:t>an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increase </a:t>
            </a:r>
            <a:r>
              <a:rPr sz="4000" spc="-125" dirty="0">
                <a:solidFill>
                  <a:srgbClr val="72675A"/>
                </a:solidFill>
                <a:latin typeface="Garamond"/>
                <a:cs typeface="Garamond"/>
              </a:rPr>
              <a:t>of  </a:t>
            </a:r>
            <a:r>
              <a:rPr sz="4000" spc="25" dirty="0">
                <a:solidFill>
                  <a:srgbClr val="72675A"/>
                </a:solidFill>
                <a:latin typeface="Garamond"/>
                <a:cs typeface="Garamond"/>
              </a:rPr>
              <a:t>worker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surveillance</a:t>
            </a:r>
            <a:r>
              <a:rPr sz="4000" spc="-6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135" dirty="0">
                <a:solidFill>
                  <a:srgbClr val="72675A"/>
                </a:solidFill>
                <a:latin typeface="Garamond"/>
                <a:cs typeface="Garamond"/>
              </a:rPr>
              <a:t>and 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activity</a:t>
            </a:r>
            <a:endParaRPr sz="4000">
              <a:latin typeface="Garamond"/>
              <a:cs typeface="Garamond"/>
            </a:endParaRPr>
          </a:p>
          <a:p>
            <a:pPr marL="431165" marR="605155" indent="-419100">
              <a:lnSpc>
                <a:spcPts val="4600"/>
              </a:lnSpc>
              <a:spcBef>
                <a:spcPts val="3800"/>
              </a:spcBef>
              <a:buChar char="•"/>
              <a:tabLst>
                <a:tab pos="431165" algn="l"/>
                <a:tab pos="431800" algn="l"/>
              </a:tabLst>
            </a:pP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Examples </a:t>
            </a:r>
            <a:r>
              <a:rPr sz="4000" spc="75" dirty="0">
                <a:solidFill>
                  <a:srgbClr val="72675A"/>
                </a:solidFill>
                <a:latin typeface="Garamond"/>
                <a:cs typeface="Garamond"/>
              </a:rPr>
              <a:t>include 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telephone  </a:t>
            </a:r>
            <a:r>
              <a:rPr sz="4000" spc="15" dirty="0">
                <a:solidFill>
                  <a:srgbClr val="72675A"/>
                </a:solidFill>
                <a:latin typeface="Garamond"/>
                <a:cs typeface="Garamond"/>
              </a:rPr>
              <a:t>conversations, </a:t>
            </a:r>
            <a:r>
              <a:rPr sz="4000" spc="10" dirty="0">
                <a:solidFill>
                  <a:srgbClr val="72675A"/>
                </a:solidFill>
                <a:latin typeface="Garamond"/>
                <a:cs typeface="Garamond"/>
              </a:rPr>
              <a:t>Web  </a:t>
            </a:r>
            <a:r>
              <a:rPr sz="4000" spc="15" dirty="0">
                <a:solidFill>
                  <a:srgbClr val="72675A"/>
                </a:solidFill>
                <a:latin typeface="Garamond"/>
                <a:cs typeface="Garamond"/>
              </a:rPr>
              <a:t>hits, </a:t>
            </a:r>
            <a:r>
              <a:rPr sz="4000" spc="-5" dirty="0">
                <a:solidFill>
                  <a:srgbClr val="72675A"/>
                </a:solidFill>
                <a:latin typeface="Garamond"/>
                <a:cs typeface="Garamond"/>
              </a:rPr>
              <a:t>keystrokes, 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completion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time</a:t>
            </a:r>
            <a:r>
              <a:rPr sz="4000" spc="-10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135" dirty="0">
                <a:solidFill>
                  <a:srgbClr val="72675A"/>
                </a:solidFill>
                <a:latin typeface="Garamond"/>
                <a:cs typeface="Garamond"/>
              </a:rPr>
              <a:t>and 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emails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300" y="469900"/>
            <a:ext cx="1473199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2300" y="456780"/>
            <a:ext cx="1473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FFFFFF"/>
                </a:solidFill>
              </a:rPr>
              <a:t>Privacy</a:t>
            </a:r>
          </a:p>
        </p:txBody>
      </p:sp>
      <p:sp>
        <p:nvSpPr>
          <p:cNvPr id="5" name="object 5"/>
          <p:cNvSpPr/>
          <p:nvPr/>
        </p:nvSpPr>
        <p:spPr>
          <a:xfrm>
            <a:off x="6197600" y="1752600"/>
            <a:ext cx="6248400" cy="624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7605" y="1752600"/>
            <a:ext cx="6248400" cy="6248400"/>
          </a:xfrm>
          <a:custGeom>
            <a:avLst/>
            <a:gdLst/>
            <a:ahLst/>
            <a:cxnLst/>
            <a:rect l="l" t="t" r="r" b="b"/>
            <a:pathLst>
              <a:path w="6248400" h="6248400">
                <a:moveTo>
                  <a:pt x="0" y="0"/>
                </a:moveTo>
                <a:lnTo>
                  <a:pt x="6248394" y="0"/>
                </a:lnTo>
                <a:lnTo>
                  <a:pt x="6248394" y="6248400"/>
                </a:lnTo>
                <a:lnTo>
                  <a:pt x="0" y="62484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0" y="1497736"/>
            <a:ext cx="11015980" cy="3074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98145" indent="-386080">
              <a:lnSpc>
                <a:spcPct val="100000"/>
              </a:lnSpc>
              <a:spcBef>
                <a:spcPts val="130"/>
              </a:spcBef>
              <a:buChar char="•"/>
              <a:tabLst>
                <a:tab pos="398145" algn="l"/>
                <a:tab pos="398780" algn="l"/>
              </a:tabLst>
            </a:pPr>
            <a:r>
              <a:rPr sz="3650" spc="145" dirty="0">
                <a:solidFill>
                  <a:srgbClr val="72675A"/>
                </a:solidFill>
                <a:latin typeface="Garamond"/>
                <a:cs typeface="Garamond"/>
              </a:rPr>
              <a:t>NSW </a:t>
            </a:r>
            <a:r>
              <a:rPr sz="3650" spc="60" dirty="0">
                <a:solidFill>
                  <a:srgbClr val="72675A"/>
                </a:solidFill>
                <a:latin typeface="Garamond"/>
                <a:cs typeface="Garamond"/>
              </a:rPr>
              <a:t>Transport </a:t>
            </a:r>
            <a:r>
              <a:rPr sz="3650" spc="20" dirty="0">
                <a:solidFill>
                  <a:srgbClr val="72675A"/>
                </a:solidFill>
                <a:latin typeface="Garamond"/>
                <a:cs typeface="Garamond"/>
              </a:rPr>
              <a:t>workers </a:t>
            </a:r>
            <a:r>
              <a:rPr sz="3650" spc="135" dirty="0">
                <a:solidFill>
                  <a:srgbClr val="72675A"/>
                </a:solidFill>
                <a:latin typeface="Garamond"/>
                <a:cs typeface="Garamond"/>
              </a:rPr>
              <a:t>are </a:t>
            </a:r>
            <a:r>
              <a:rPr sz="3650" spc="30" dirty="0">
                <a:solidFill>
                  <a:srgbClr val="72675A"/>
                </a:solidFill>
                <a:latin typeface="Garamond"/>
                <a:cs typeface="Garamond"/>
              </a:rPr>
              <a:t>tested </a:t>
            </a:r>
            <a:r>
              <a:rPr sz="3650" spc="-40" dirty="0">
                <a:solidFill>
                  <a:srgbClr val="72675A"/>
                </a:solidFill>
                <a:latin typeface="Garamond"/>
                <a:cs typeface="Garamond"/>
              </a:rPr>
              <a:t>for </a:t>
            </a:r>
            <a:r>
              <a:rPr sz="3650" spc="60" dirty="0">
                <a:solidFill>
                  <a:srgbClr val="72675A"/>
                </a:solidFill>
                <a:latin typeface="Garamond"/>
                <a:cs typeface="Garamond"/>
              </a:rPr>
              <a:t>drugs </a:t>
            </a:r>
            <a:r>
              <a:rPr sz="3650" spc="140" dirty="0">
                <a:solidFill>
                  <a:srgbClr val="72675A"/>
                </a:solidFill>
                <a:latin typeface="Garamond"/>
                <a:cs typeface="Garamond"/>
              </a:rPr>
              <a:t>and</a:t>
            </a:r>
            <a:r>
              <a:rPr sz="3650" spc="-37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50" spc="60" dirty="0">
                <a:solidFill>
                  <a:srgbClr val="72675A"/>
                </a:solidFill>
                <a:latin typeface="Garamond"/>
                <a:cs typeface="Garamond"/>
              </a:rPr>
              <a:t>alcohol</a:t>
            </a:r>
            <a:endParaRPr sz="3650">
              <a:latin typeface="Garamond"/>
              <a:cs typeface="Garamond"/>
            </a:endParaRPr>
          </a:p>
          <a:p>
            <a:pPr marL="398145" indent="-386080">
              <a:lnSpc>
                <a:spcPct val="100000"/>
              </a:lnSpc>
              <a:spcBef>
                <a:spcPts val="3315"/>
              </a:spcBef>
              <a:buChar char="•"/>
              <a:tabLst>
                <a:tab pos="398145" algn="l"/>
                <a:tab pos="398780" algn="l"/>
              </a:tabLst>
            </a:pPr>
            <a:r>
              <a:rPr sz="3650" spc="105" dirty="0">
                <a:solidFill>
                  <a:srgbClr val="72675A"/>
                </a:solidFill>
                <a:latin typeface="Garamond"/>
                <a:cs typeface="Garamond"/>
              </a:rPr>
              <a:t>This </a:t>
            </a:r>
            <a:r>
              <a:rPr sz="3650" spc="60" dirty="0">
                <a:solidFill>
                  <a:srgbClr val="72675A"/>
                </a:solidFill>
                <a:latin typeface="Garamond"/>
                <a:cs typeface="Garamond"/>
              </a:rPr>
              <a:t>policy </a:t>
            </a:r>
            <a:r>
              <a:rPr sz="3650" spc="75" dirty="0">
                <a:solidFill>
                  <a:srgbClr val="72675A"/>
                </a:solidFill>
                <a:latin typeface="Garamond"/>
                <a:cs typeface="Garamond"/>
              </a:rPr>
              <a:t>has </a:t>
            </a:r>
            <a:r>
              <a:rPr sz="3650" spc="80" dirty="0">
                <a:solidFill>
                  <a:srgbClr val="72675A"/>
                </a:solidFill>
                <a:latin typeface="Garamond"/>
                <a:cs typeface="Garamond"/>
              </a:rPr>
              <a:t>been </a:t>
            </a:r>
            <a:r>
              <a:rPr sz="3650" spc="55" dirty="0">
                <a:solidFill>
                  <a:srgbClr val="72675A"/>
                </a:solidFill>
                <a:latin typeface="Garamond"/>
                <a:cs typeface="Garamond"/>
              </a:rPr>
              <a:t>brought </a:t>
            </a:r>
            <a:r>
              <a:rPr sz="3650" spc="40" dirty="0">
                <a:solidFill>
                  <a:srgbClr val="72675A"/>
                </a:solidFill>
                <a:latin typeface="Garamond"/>
                <a:cs typeface="Garamond"/>
              </a:rPr>
              <a:t>into </a:t>
            </a:r>
            <a:r>
              <a:rPr sz="3650" spc="-40" dirty="0">
                <a:solidFill>
                  <a:srgbClr val="72675A"/>
                </a:solidFill>
                <a:latin typeface="Garamond"/>
                <a:cs typeface="Garamond"/>
              </a:rPr>
              <a:t>for </a:t>
            </a:r>
            <a:r>
              <a:rPr sz="3650" spc="60" dirty="0">
                <a:solidFill>
                  <a:srgbClr val="72675A"/>
                </a:solidFill>
                <a:latin typeface="Garamond"/>
                <a:cs typeface="Garamond"/>
              </a:rPr>
              <a:t>public</a:t>
            </a:r>
            <a:r>
              <a:rPr sz="3650" spc="-34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50" spc="35" dirty="0">
                <a:solidFill>
                  <a:srgbClr val="72675A"/>
                </a:solidFill>
                <a:latin typeface="Garamond"/>
                <a:cs typeface="Garamond"/>
              </a:rPr>
              <a:t>safety</a:t>
            </a:r>
            <a:endParaRPr sz="3650">
              <a:latin typeface="Garamond"/>
              <a:cs typeface="Garamond"/>
            </a:endParaRPr>
          </a:p>
          <a:p>
            <a:pPr marL="398145" marR="834390" indent="-386080">
              <a:lnSpc>
                <a:spcPts val="4200"/>
              </a:lnSpc>
              <a:spcBef>
                <a:spcPts val="3604"/>
              </a:spcBef>
              <a:buChar char="•"/>
              <a:tabLst>
                <a:tab pos="398145" algn="l"/>
                <a:tab pos="398780" algn="l"/>
              </a:tabLst>
            </a:pPr>
            <a:r>
              <a:rPr sz="3650" spc="45" dirty="0">
                <a:solidFill>
                  <a:srgbClr val="72675A"/>
                </a:solidFill>
                <a:latin typeface="Garamond"/>
                <a:cs typeface="Garamond"/>
              </a:rPr>
              <a:t>Every </a:t>
            </a:r>
            <a:r>
              <a:rPr sz="3650" spc="125" dirty="0">
                <a:solidFill>
                  <a:srgbClr val="72675A"/>
                </a:solidFill>
                <a:latin typeface="Garamond"/>
                <a:cs typeface="Garamond"/>
              </a:rPr>
              <a:t>year </a:t>
            </a:r>
            <a:r>
              <a:rPr sz="3650" spc="105" dirty="0">
                <a:solidFill>
                  <a:srgbClr val="72675A"/>
                </a:solidFill>
                <a:latin typeface="Garamond"/>
                <a:cs typeface="Garamond"/>
              </a:rPr>
              <a:t>at </a:t>
            </a:r>
            <a:r>
              <a:rPr sz="3650" spc="55" dirty="0">
                <a:solidFill>
                  <a:srgbClr val="72675A"/>
                </a:solidFill>
                <a:latin typeface="Garamond"/>
                <a:cs typeface="Garamond"/>
              </a:rPr>
              <a:t>least </a:t>
            </a:r>
            <a:r>
              <a:rPr sz="3650" spc="155" dirty="0">
                <a:solidFill>
                  <a:srgbClr val="72675A"/>
                </a:solidFill>
                <a:latin typeface="Garamond"/>
                <a:cs typeface="Garamond"/>
              </a:rPr>
              <a:t>25% </a:t>
            </a:r>
            <a:r>
              <a:rPr sz="3650" spc="50" dirty="0">
                <a:solidFill>
                  <a:srgbClr val="72675A"/>
                </a:solidFill>
                <a:latin typeface="Garamond"/>
                <a:cs typeface="Garamond"/>
              </a:rPr>
              <a:t>or </a:t>
            </a:r>
            <a:r>
              <a:rPr sz="3650" spc="20" dirty="0">
                <a:solidFill>
                  <a:srgbClr val="72675A"/>
                </a:solidFill>
                <a:latin typeface="Garamond"/>
                <a:cs typeface="Garamond"/>
              </a:rPr>
              <a:t>workers </a:t>
            </a:r>
            <a:r>
              <a:rPr sz="3650" spc="55" dirty="0">
                <a:solidFill>
                  <a:srgbClr val="72675A"/>
                </a:solidFill>
                <a:latin typeface="Garamond"/>
                <a:cs typeface="Garamond"/>
              </a:rPr>
              <a:t>will </a:t>
            </a:r>
            <a:r>
              <a:rPr sz="3650" spc="70" dirty="0">
                <a:solidFill>
                  <a:srgbClr val="72675A"/>
                </a:solidFill>
                <a:latin typeface="Garamond"/>
                <a:cs typeface="Garamond"/>
              </a:rPr>
              <a:t>be</a:t>
            </a:r>
            <a:r>
              <a:rPr sz="3650" spc="-56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50" spc="105" dirty="0">
                <a:solidFill>
                  <a:srgbClr val="72675A"/>
                </a:solidFill>
                <a:latin typeface="Garamond"/>
                <a:cs typeface="Garamond"/>
              </a:rPr>
              <a:t>randomly  </a:t>
            </a:r>
            <a:r>
              <a:rPr sz="3650" spc="30" dirty="0">
                <a:solidFill>
                  <a:srgbClr val="72675A"/>
                </a:solidFill>
                <a:latin typeface="Garamond"/>
                <a:cs typeface="Garamond"/>
              </a:rPr>
              <a:t>tested</a:t>
            </a:r>
            <a:endParaRPr sz="365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6900" y="546100"/>
            <a:ext cx="9270999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6900" y="531659"/>
            <a:ext cx="927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spc="114" dirty="0">
                <a:solidFill>
                  <a:srgbClr val="FFFFFF"/>
                </a:solidFill>
              </a:rPr>
              <a:t>Case </a:t>
            </a:r>
            <a:r>
              <a:rPr spc="105" dirty="0">
                <a:solidFill>
                  <a:srgbClr val="FFFFFF"/>
                </a:solidFill>
              </a:rPr>
              <a:t>Study: </a:t>
            </a:r>
            <a:r>
              <a:rPr spc="120" dirty="0">
                <a:solidFill>
                  <a:srgbClr val="FFFFFF"/>
                </a:solidFill>
              </a:rPr>
              <a:t>NSW </a:t>
            </a:r>
            <a:r>
              <a:rPr spc="45" dirty="0">
                <a:solidFill>
                  <a:srgbClr val="FFFFFF"/>
                </a:solidFill>
              </a:rPr>
              <a:t>Transport </a:t>
            </a:r>
            <a:r>
              <a:rPr dirty="0">
                <a:solidFill>
                  <a:srgbClr val="FFFFFF"/>
                </a:solidFill>
              </a:rPr>
              <a:t>Workers </a:t>
            </a:r>
            <a:r>
              <a:rPr spc="120" dirty="0">
                <a:solidFill>
                  <a:srgbClr val="FFFFFF"/>
                </a:solidFill>
              </a:rPr>
              <a:t>and</a:t>
            </a:r>
            <a:r>
              <a:rPr spc="-400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Testing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0905" y="8934143"/>
            <a:ext cx="202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0" dirty="0">
                <a:solidFill>
                  <a:srgbClr val="72675A"/>
                </a:solidFill>
                <a:latin typeface="Garamond"/>
                <a:cs typeface="Garamond"/>
              </a:rPr>
              <a:t>Click</a:t>
            </a:r>
            <a:r>
              <a:rPr sz="3600" spc="-7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00" spc="90" dirty="0">
                <a:solidFill>
                  <a:srgbClr val="72675A"/>
                </a:solidFill>
                <a:latin typeface="Garamond"/>
                <a:cs typeface="Garamond"/>
              </a:rPr>
              <a:t>Here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9300" y="4965700"/>
            <a:ext cx="11506200" cy="383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9300" y="4965696"/>
            <a:ext cx="11506200" cy="3835400"/>
          </a:xfrm>
          <a:custGeom>
            <a:avLst/>
            <a:gdLst/>
            <a:ahLst/>
            <a:cxnLst/>
            <a:rect l="l" t="t" r="r" b="b"/>
            <a:pathLst>
              <a:path w="11506200" h="3835400">
                <a:moveTo>
                  <a:pt x="0" y="0"/>
                </a:moveTo>
                <a:lnTo>
                  <a:pt x="11506199" y="0"/>
                </a:lnTo>
                <a:lnTo>
                  <a:pt x="11506199" y="3835403"/>
                </a:lnTo>
                <a:lnTo>
                  <a:pt x="0" y="3835403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9" y="317499"/>
            <a:ext cx="11175999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5880" y="271525"/>
            <a:ext cx="11239500" cy="1866900"/>
          </a:xfrm>
          <a:custGeom>
            <a:avLst/>
            <a:gdLst/>
            <a:ahLst/>
            <a:cxnLst/>
            <a:rect l="l" t="t" r="r" b="b"/>
            <a:pathLst>
              <a:path w="11239500" h="1866900">
                <a:moveTo>
                  <a:pt x="4556" y="1257300"/>
                </a:moveTo>
                <a:lnTo>
                  <a:pt x="4662" y="1333500"/>
                </a:lnTo>
                <a:lnTo>
                  <a:pt x="4776" y="1562100"/>
                </a:lnTo>
                <a:lnTo>
                  <a:pt x="4650" y="1739900"/>
                </a:lnTo>
                <a:lnTo>
                  <a:pt x="4536" y="1841500"/>
                </a:lnTo>
                <a:lnTo>
                  <a:pt x="1061443" y="1841500"/>
                </a:lnTo>
                <a:lnTo>
                  <a:pt x="1201498" y="1854200"/>
                </a:lnTo>
                <a:lnTo>
                  <a:pt x="2789106" y="1854200"/>
                </a:lnTo>
                <a:lnTo>
                  <a:pt x="2828838" y="1866900"/>
                </a:lnTo>
                <a:lnTo>
                  <a:pt x="11233368" y="1866900"/>
                </a:lnTo>
                <a:lnTo>
                  <a:pt x="11233584" y="1828800"/>
                </a:lnTo>
                <a:lnTo>
                  <a:pt x="9800" y="1828800"/>
                </a:lnTo>
                <a:lnTo>
                  <a:pt x="9370" y="1790700"/>
                </a:lnTo>
                <a:lnTo>
                  <a:pt x="9248" y="1765300"/>
                </a:lnTo>
                <a:lnTo>
                  <a:pt x="7900" y="1765300"/>
                </a:lnTo>
                <a:lnTo>
                  <a:pt x="7576" y="1651000"/>
                </a:lnTo>
                <a:lnTo>
                  <a:pt x="7458" y="1600200"/>
                </a:lnTo>
                <a:lnTo>
                  <a:pt x="7118" y="1409700"/>
                </a:lnTo>
                <a:lnTo>
                  <a:pt x="6881" y="1308100"/>
                </a:lnTo>
                <a:lnTo>
                  <a:pt x="5566" y="1308100"/>
                </a:lnTo>
                <a:lnTo>
                  <a:pt x="5182" y="1295400"/>
                </a:lnTo>
                <a:lnTo>
                  <a:pt x="4556" y="1257300"/>
                </a:lnTo>
                <a:close/>
              </a:path>
              <a:path w="11239500" h="1866900">
                <a:moveTo>
                  <a:pt x="27040" y="774700"/>
                </a:moveTo>
                <a:lnTo>
                  <a:pt x="26463" y="990600"/>
                </a:lnTo>
                <a:lnTo>
                  <a:pt x="26113" y="1181100"/>
                </a:lnTo>
                <a:lnTo>
                  <a:pt x="25760" y="1435100"/>
                </a:lnTo>
                <a:lnTo>
                  <a:pt x="25651" y="1562100"/>
                </a:lnTo>
                <a:lnTo>
                  <a:pt x="25530" y="1828800"/>
                </a:lnTo>
                <a:lnTo>
                  <a:pt x="11233584" y="1828800"/>
                </a:lnTo>
                <a:lnTo>
                  <a:pt x="11233533" y="1866900"/>
                </a:lnTo>
                <a:lnTo>
                  <a:pt x="11237445" y="1866900"/>
                </a:lnTo>
                <a:lnTo>
                  <a:pt x="11237445" y="1816100"/>
                </a:lnTo>
                <a:lnTo>
                  <a:pt x="28116" y="1816100"/>
                </a:lnTo>
                <a:lnTo>
                  <a:pt x="28126" y="1803400"/>
                </a:lnTo>
                <a:lnTo>
                  <a:pt x="27105" y="1803400"/>
                </a:lnTo>
                <a:lnTo>
                  <a:pt x="27225" y="1612900"/>
                </a:lnTo>
                <a:lnTo>
                  <a:pt x="27146" y="825500"/>
                </a:lnTo>
                <a:lnTo>
                  <a:pt x="27040" y="774700"/>
                </a:lnTo>
                <a:close/>
              </a:path>
              <a:path w="11239500" h="1866900">
                <a:moveTo>
                  <a:pt x="558" y="1676400"/>
                </a:moveTo>
                <a:lnTo>
                  <a:pt x="232" y="1701800"/>
                </a:lnTo>
                <a:lnTo>
                  <a:pt x="114" y="1727200"/>
                </a:lnTo>
                <a:lnTo>
                  <a:pt x="0" y="1854200"/>
                </a:lnTo>
                <a:lnTo>
                  <a:pt x="549" y="1854200"/>
                </a:lnTo>
                <a:lnTo>
                  <a:pt x="558" y="1676400"/>
                </a:lnTo>
                <a:close/>
              </a:path>
              <a:path w="11239500" h="1866900">
                <a:moveTo>
                  <a:pt x="11387" y="1041400"/>
                </a:moveTo>
                <a:lnTo>
                  <a:pt x="10849" y="1054100"/>
                </a:lnTo>
                <a:lnTo>
                  <a:pt x="9800" y="1828800"/>
                </a:lnTo>
                <a:lnTo>
                  <a:pt x="16637" y="1828800"/>
                </a:lnTo>
                <a:lnTo>
                  <a:pt x="16748" y="1511300"/>
                </a:lnTo>
                <a:lnTo>
                  <a:pt x="16953" y="1447800"/>
                </a:lnTo>
                <a:lnTo>
                  <a:pt x="17470" y="1346200"/>
                </a:lnTo>
                <a:lnTo>
                  <a:pt x="20575" y="1346200"/>
                </a:lnTo>
                <a:lnTo>
                  <a:pt x="20560" y="1155700"/>
                </a:lnTo>
                <a:lnTo>
                  <a:pt x="11964" y="1155700"/>
                </a:lnTo>
                <a:lnTo>
                  <a:pt x="11647" y="1143000"/>
                </a:lnTo>
                <a:lnTo>
                  <a:pt x="11563" y="1066800"/>
                </a:lnTo>
                <a:lnTo>
                  <a:pt x="11387" y="1041400"/>
                </a:lnTo>
                <a:close/>
              </a:path>
              <a:path w="11239500" h="1866900">
                <a:moveTo>
                  <a:pt x="20575" y="1346200"/>
                </a:moveTo>
                <a:lnTo>
                  <a:pt x="17470" y="1346200"/>
                </a:lnTo>
                <a:lnTo>
                  <a:pt x="17633" y="1409700"/>
                </a:lnTo>
                <a:lnTo>
                  <a:pt x="17743" y="1473200"/>
                </a:lnTo>
                <a:lnTo>
                  <a:pt x="17860" y="1587500"/>
                </a:lnTo>
                <a:lnTo>
                  <a:pt x="17987" y="1828800"/>
                </a:lnTo>
                <a:lnTo>
                  <a:pt x="20613" y="1828800"/>
                </a:lnTo>
                <a:lnTo>
                  <a:pt x="20575" y="1346200"/>
                </a:lnTo>
                <a:close/>
              </a:path>
              <a:path w="11239500" h="1866900">
                <a:moveTo>
                  <a:pt x="23632" y="1409700"/>
                </a:moveTo>
                <a:lnTo>
                  <a:pt x="23609" y="1701800"/>
                </a:lnTo>
                <a:lnTo>
                  <a:pt x="23483" y="1828800"/>
                </a:lnTo>
                <a:lnTo>
                  <a:pt x="24805" y="1828800"/>
                </a:lnTo>
                <a:lnTo>
                  <a:pt x="25033" y="1714500"/>
                </a:lnTo>
                <a:lnTo>
                  <a:pt x="24945" y="1536700"/>
                </a:lnTo>
                <a:lnTo>
                  <a:pt x="24626" y="1473200"/>
                </a:lnTo>
                <a:lnTo>
                  <a:pt x="24207" y="1435100"/>
                </a:lnTo>
                <a:lnTo>
                  <a:pt x="23632" y="1409700"/>
                </a:lnTo>
                <a:close/>
              </a:path>
              <a:path w="11239500" h="1866900">
                <a:moveTo>
                  <a:pt x="31621" y="254000"/>
                </a:moveTo>
                <a:lnTo>
                  <a:pt x="31432" y="266700"/>
                </a:lnTo>
                <a:lnTo>
                  <a:pt x="31237" y="317500"/>
                </a:lnTo>
                <a:lnTo>
                  <a:pt x="31133" y="381000"/>
                </a:lnTo>
                <a:lnTo>
                  <a:pt x="31012" y="495300"/>
                </a:lnTo>
                <a:lnTo>
                  <a:pt x="30897" y="787400"/>
                </a:lnTo>
                <a:lnTo>
                  <a:pt x="31024" y="1524000"/>
                </a:lnTo>
                <a:lnTo>
                  <a:pt x="31151" y="1816100"/>
                </a:lnTo>
                <a:lnTo>
                  <a:pt x="369280" y="1816100"/>
                </a:lnTo>
                <a:lnTo>
                  <a:pt x="436730" y="1803400"/>
                </a:lnTo>
                <a:lnTo>
                  <a:pt x="40432" y="1803400"/>
                </a:lnTo>
                <a:lnTo>
                  <a:pt x="40427" y="1778000"/>
                </a:lnTo>
                <a:lnTo>
                  <a:pt x="38773" y="1778000"/>
                </a:lnTo>
                <a:lnTo>
                  <a:pt x="37265" y="1727200"/>
                </a:lnTo>
                <a:lnTo>
                  <a:pt x="37265" y="1714500"/>
                </a:lnTo>
                <a:lnTo>
                  <a:pt x="36610" y="1714500"/>
                </a:lnTo>
                <a:lnTo>
                  <a:pt x="33332" y="1689100"/>
                </a:lnTo>
                <a:lnTo>
                  <a:pt x="33617" y="1320800"/>
                </a:lnTo>
                <a:lnTo>
                  <a:pt x="32817" y="1320800"/>
                </a:lnTo>
                <a:lnTo>
                  <a:pt x="32725" y="1282700"/>
                </a:lnTo>
                <a:lnTo>
                  <a:pt x="32600" y="1181100"/>
                </a:lnTo>
                <a:lnTo>
                  <a:pt x="32115" y="495300"/>
                </a:lnTo>
                <a:lnTo>
                  <a:pt x="31923" y="330200"/>
                </a:lnTo>
                <a:lnTo>
                  <a:pt x="31784" y="279400"/>
                </a:lnTo>
                <a:lnTo>
                  <a:pt x="31621" y="254000"/>
                </a:lnTo>
                <a:close/>
              </a:path>
              <a:path w="11239500" h="1866900">
                <a:moveTo>
                  <a:pt x="1408910" y="1803400"/>
                </a:moveTo>
                <a:lnTo>
                  <a:pt x="774030" y="1803400"/>
                </a:lnTo>
                <a:lnTo>
                  <a:pt x="834800" y="1816100"/>
                </a:lnTo>
                <a:lnTo>
                  <a:pt x="1300139" y="1816100"/>
                </a:lnTo>
                <a:lnTo>
                  <a:pt x="1408910" y="1803400"/>
                </a:lnTo>
                <a:close/>
              </a:path>
              <a:path w="11239500" h="1866900">
                <a:moveTo>
                  <a:pt x="11236389" y="1206500"/>
                </a:moveTo>
                <a:lnTo>
                  <a:pt x="11152638" y="1206500"/>
                </a:lnTo>
                <a:lnTo>
                  <a:pt x="11152931" y="1257300"/>
                </a:lnTo>
                <a:lnTo>
                  <a:pt x="11153028" y="1790700"/>
                </a:lnTo>
                <a:lnTo>
                  <a:pt x="3850772" y="1790700"/>
                </a:lnTo>
                <a:lnTo>
                  <a:pt x="3403973" y="1803400"/>
                </a:lnTo>
                <a:lnTo>
                  <a:pt x="1510731" y="1803400"/>
                </a:lnTo>
                <a:lnTo>
                  <a:pt x="1618490" y="1816100"/>
                </a:lnTo>
                <a:lnTo>
                  <a:pt x="11237445" y="1816100"/>
                </a:lnTo>
                <a:lnTo>
                  <a:pt x="11237448" y="1600200"/>
                </a:lnTo>
                <a:lnTo>
                  <a:pt x="11235870" y="1600200"/>
                </a:lnTo>
                <a:lnTo>
                  <a:pt x="11235746" y="1574800"/>
                </a:lnTo>
                <a:lnTo>
                  <a:pt x="11235525" y="1435100"/>
                </a:lnTo>
                <a:lnTo>
                  <a:pt x="11235601" y="1384300"/>
                </a:lnTo>
                <a:lnTo>
                  <a:pt x="11236389" y="1206500"/>
                </a:lnTo>
                <a:close/>
              </a:path>
              <a:path w="11239500" h="1866900">
                <a:moveTo>
                  <a:pt x="28154" y="1765300"/>
                </a:moveTo>
                <a:lnTo>
                  <a:pt x="27105" y="1803400"/>
                </a:lnTo>
                <a:lnTo>
                  <a:pt x="28126" y="1803400"/>
                </a:lnTo>
                <a:lnTo>
                  <a:pt x="28154" y="1765300"/>
                </a:lnTo>
                <a:close/>
              </a:path>
              <a:path w="11239500" h="1866900">
                <a:moveTo>
                  <a:pt x="44541" y="1358900"/>
                </a:moveTo>
                <a:lnTo>
                  <a:pt x="44179" y="1435100"/>
                </a:lnTo>
                <a:lnTo>
                  <a:pt x="43767" y="1485900"/>
                </a:lnTo>
                <a:lnTo>
                  <a:pt x="42891" y="1562100"/>
                </a:lnTo>
                <a:lnTo>
                  <a:pt x="42478" y="1612900"/>
                </a:lnTo>
                <a:lnTo>
                  <a:pt x="42117" y="1676400"/>
                </a:lnTo>
                <a:lnTo>
                  <a:pt x="42029" y="1803400"/>
                </a:lnTo>
                <a:lnTo>
                  <a:pt x="44871" y="1803400"/>
                </a:lnTo>
                <a:lnTo>
                  <a:pt x="44756" y="1574800"/>
                </a:lnTo>
                <a:lnTo>
                  <a:pt x="44541" y="1358900"/>
                </a:lnTo>
                <a:close/>
              </a:path>
              <a:path w="11239500" h="1866900">
                <a:moveTo>
                  <a:pt x="50178" y="1765300"/>
                </a:moveTo>
                <a:lnTo>
                  <a:pt x="50077" y="1778000"/>
                </a:lnTo>
                <a:lnTo>
                  <a:pt x="49843" y="1803400"/>
                </a:lnTo>
                <a:lnTo>
                  <a:pt x="51407" y="1803400"/>
                </a:lnTo>
                <a:lnTo>
                  <a:pt x="51440" y="1790700"/>
                </a:lnTo>
                <a:lnTo>
                  <a:pt x="50341" y="1790700"/>
                </a:lnTo>
                <a:lnTo>
                  <a:pt x="50178" y="1765300"/>
                </a:lnTo>
                <a:close/>
              </a:path>
              <a:path w="11239500" h="1866900">
                <a:moveTo>
                  <a:pt x="2144800" y="1790700"/>
                </a:moveTo>
                <a:lnTo>
                  <a:pt x="701946" y="1790700"/>
                </a:lnTo>
                <a:lnTo>
                  <a:pt x="673337" y="1803400"/>
                </a:lnTo>
                <a:lnTo>
                  <a:pt x="2295904" y="1803400"/>
                </a:lnTo>
                <a:lnTo>
                  <a:pt x="2144800" y="1790700"/>
                </a:lnTo>
                <a:close/>
              </a:path>
              <a:path w="11239500" h="1866900">
                <a:moveTo>
                  <a:pt x="52144" y="1651000"/>
                </a:moveTo>
                <a:lnTo>
                  <a:pt x="51702" y="1651000"/>
                </a:lnTo>
                <a:lnTo>
                  <a:pt x="51349" y="1663700"/>
                </a:lnTo>
                <a:lnTo>
                  <a:pt x="51067" y="1689100"/>
                </a:lnTo>
                <a:lnTo>
                  <a:pt x="50495" y="1790700"/>
                </a:lnTo>
                <a:lnTo>
                  <a:pt x="51440" y="1790700"/>
                </a:lnTo>
                <a:lnTo>
                  <a:pt x="51539" y="1752600"/>
                </a:lnTo>
                <a:lnTo>
                  <a:pt x="51899" y="1676400"/>
                </a:lnTo>
                <a:lnTo>
                  <a:pt x="52144" y="1651000"/>
                </a:lnTo>
                <a:close/>
              </a:path>
              <a:path w="11239500" h="1866900">
                <a:moveTo>
                  <a:pt x="7843120" y="1778000"/>
                </a:moveTo>
                <a:lnTo>
                  <a:pt x="5254915" y="1778000"/>
                </a:lnTo>
                <a:lnTo>
                  <a:pt x="5481568" y="1790700"/>
                </a:lnTo>
                <a:lnTo>
                  <a:pt x="7832581" y="1790700"/>
                </a:lnTo>
                <a:lnTo>
                  <a:pt x="7843120" y="1778000"/>
                </a:lnTo>
                <a:close/>
              </a:path>
              <a:path w="11239500" h="1866900">
                <a:moveTo>
                  <a:pt x="11149468" y="977900"/>
                </a:moveTo>
                <a:lnTo>
                  <a:pt x="11149192" y="977900"/>
                </a:lnTo>
                <a:lnTo>
                  <a:pt x="11149074" y="1003300"/>
                </a:lnTo>
                <a:lnTo>
                  <a:pt x="11148956" y="1041400"/>
                </a:lnTo>
                <a:lnTo>
                  <a:pt x="11148788" y="1143000"/>
                </a:lnTo>
                <a:lnTo>
                  <a:pt x="11148676" y="1295400"/>
                </a:lnTo>
                <a:lnTo>
                  <a:pt x="11148557" y="1778000"/>
                </a:lnTo>
                <a:lnTo>
                  <a:pt x="10164358" y="1790700"/>
                </a:lnTo>
                <a:lnTo>
                  <a:pt x="11152748" y="1790700"/>
                </a:lnTo>
                <a:lnTo>
                  <a:pt x="11152440" y="1739900"/>
                </a:lnTo>
                <a:lnTo>
                  <a:pt x="11152037" y="1714500"/>
                </a:lnTo>
                <a:lnTo>
                  <a:pt x="11152153" y="1524000"/>
                </a:lnTo>
                <a:lnTo>
                  <a:pt x="11152431" y="1206500"/>
                </a:lnTo>
                <a:lnTo>
                  <a:pt x="11236389" y="1206500"/>
                </a:lnTo>
                <a:lnTo>
                  <a:pt x="11236670" y="1143000"/>
                </a:lnTo>
                <a:lnTo>
                  <a:pt x="11237454" y="1143000"/>
                </a:lnTo>
                <a:lnTo>
                  <a:pt x="11237455" y="1079500"/>
                </a:lnTo>
                <a:lnTo>
                  <a:pt x="11150081" y="1079500"/>
                </a:lnTo>
                <a:lnTo>
                  <a:pt x="11149942" y="1041400"/>
                </a:lnTo>
                <a:lnTo>
                  <a:pt x="11149689" y="1003300"/>
                </a:lnTo>
                <a:lnTo>
                  <a:pt x="11149468" y="977900"/>
                </a:lnTo>
                <a:close/>
              </a:path>
              <a:path w="11239500" h="1866900">
                <a:moveTo>
                  <a:pt x="39968" y="1371600"/>
                </a:moveTo>
                <a:lnTo>
                  <a:pt x="39825" y="1371600"/>
                </a:lnTo>
                <a:lnTo>
                  <a:pt x="39756" y="1384300"/>
                </a:lnTo>
                <a:lnTo>
                  <a:pt x="39307" y="1612900"/>
                </a:lnTo>
                <a:lnTo>
                  <a:pt x="38995" y="1739900"/>
                </a:lnTo>
                <a:lnTo>
                  <a:pt x="38872" y="1765300"/>
                </a:lnTo>
                <a:lnTo>
                  <a:pt x="38773" y="1778000"/>
                </a:lnTo>
                <a:lnTo>
                  <a:pt x="40427" y="1778000"/>
                </a:lnTo>
                <a:lnTo>
                  <a:pt x="40302" y="1549400"/>
                </a:lnTo>
                <a:lnTo>
                  <a:pt x="40175" y="1447800"/>
                </a:lnTo>
                <a:lnTo>
                  <a:pt x="39968" y="1371600"/>
                </a:lnTo>
                <a:close/>
              </a:path>
              <a:path w="11239500" h="1866900">
                <a:moveTo>
                  <a:pt x="8686" y="1562100"/>
                </a:moveTo>
                <a:lnTo>
                  <a:pt x="8370" y="1600200"/>
                </a:lnTo>
                <a:lnTo>
                  <a:pt x="8219" y="1651000"/>
                </a:lnTo>
                <a:lnTo>
                  <a:pt x="8128" y="1701800"/>
                </a:lnTo>
                <a:lnTo>
                  <a:pt x="7900" y="1765300"/>
                </a:lnTo>
                <a:lnTo>
                  <a:pt x="9248" y="1765300"/>
                </a:lnTo>
                <a:lnTo>
                  <a:pt x="9125" y="1739900"/>
                </a:lnTo>
                <a:lnTo>
                  <a:pt x="8917" y="1638300"/>
                </a:lnTo>
                <a:lnTo>
                  <a:pt x="8821" y="1600200"/>
                </a:lnTo>
                <a:lnTo>
                  <a:pt x="8686" y="1562100"/>
                </a:lnTo>
                <a:close/>
              </a:path>
              <a:path w="11239500" h="1866900">
                <a:moveTo>
                  <a:pt x="35561" y="965200"/>
                </a:moveTo>
                <a:lnTo>
                  <a:pt x="35181" y="990600"/>
                </a:lnTo>
                <a:lnTo>
                  <a:pt x="35102" y="1282700"/>
                </a:lnTo>
                <a:lnTo>
                  <a:pt x="35772" y="1295400"/>
                </a:lnTo>
                <a:lnTo>
                  <a:pt x="36232" y="1333500"/>
                </a:lnTo>
                <a:lnTo>
                  <a:pt x="36519" y="1371600"/>
                </a:lnTo>
                <a:lnTo>
                  <a:pt x="36610" y="1714500"/>
                </a:lnTo>
                <a:lnTo>
                  <a:pt x="37265" y="1714500"/>
                </a:lnTo>
                <a:lnTo>
                  <a:pt x="37138" y="1447800"/>
                </a:lnTo>
                <a:lnTo>
                  <a:pt x="36675" y="1041400"/>
                </a:lnTo>
                <a:lnTo>
                  <a:pt x="35800" y="1041400"/>
                </a:lnTo>
                <a:lnTo>
                  <a:pt x="35675" y="1016000"/>
                </a:lnTo>
                <a:lnTo>
                  <a:pt x="35561" y="965200"/>
                </a:lnTo>
                <a:close/>
              </a:path>
              <a:path w="11239500" h="1866900">
                <a:moveTo>
                  <a:pt x="11237454" y="1143000"/>
                </a:moveTo>
                <a:lnTo>
                  <a:pt x="11236670" y="1143000"/>
                </a:lnTo>
                <a:lnTo>
                  <a:pt x="11236293" y="1435100"/>
                </a:lnTo>
                <a:lnTo>
                  <a:pt x="11236062" y="1562100"/>
                </a:lnTo>
                <a:lnTo>
                  <a:pt x="11235939" y="1600200"/>
                </a:lnTo>
                <a:lnTo>
                  <a:pt x="11237448" y="1600200"/>
                </a:lnTo>
                <a:lnTo>
                  <a:pt x="11237454" y="1143000"/>
                </a:lnTo>
                <a:close/>
              </a:path>
              <a:path w="11239500" h="1866900">
                <a:moveTo>
                  <a:pt x="33860" y="965200"/>
                </a:moveTo>
                <a:lnTo>
                  <a:pt x="33297" y="1231900"/>
                </a:lnTo>
                <a:lnTo>
                  <a:pt x="33170" y="1282700"/>
                </a:lnTo>
                <a:lnTo>
                  <a:pt x="33072" y="1308100"/>
                </a:lnTo>
                <a:lnTo>
                  <a:pt x="32972" y="1320800"/>
                </a:lnTo>
                <a:lnTo>
                  <a:pt x="33617" y="1320800"/>
                </a:lnTo>
                <a:lnTo>
                  <a:pt x="33853" y="1016000"/>
                </a:lnTo>
                <a:lnTo>
                  <a:pt x="33860" y="965200"/>
                </a:lnTo>
                <a:close/>
              </a:path>
              <a:path w="11239500" h="1866900">
                <a:moveTo>
                  <a:pt x="6457" y="1193800"/>
                </a:moveTo>
                <a:lnTo>
                  <a:pt x="5826" y="1282700"/>
                </a:lnTo>
                <a:lnTo>
                  <a:pt x="5566" y="1308100"/>
                </a:lnTo>
                <a:lnTo>
                  <a:pt x="6881" y="1308100"/>
                </a:lnTo>
                <a:lnTo>
                  <a:pt x="6694" y="1244600"/>
                </a:lnTo>
                <a:lnTo>
                  <a:pt x="6457" y="1193800"/>
                </a:lnTo>
                <a:close/>
              </a:path>
              <a:path w="11239500" h="1866900">
                <a:moveTo>
                  <a:pt x="21765" y="1041400"/>
                </a:moveTo>
                <a:lnTo>
                  <a:pt x="20551" y="1041400"/>
                </a:lnTo>
                <a:lnTo>
                  <a:pt x="20957" y="1066800"/>
                </a:lnTo>
                <a:lnTo>
                  <a:pt x="21099" y="1104900"/>
                </a:lnTo>
                <a:lnTo>
                  <a:pt x="21206" y="1219200"/>
                </a:lnTo>
                <a:lnTo>
                  <a:pt x="21419" y="1181100"/>
                </a:lnTo>
                <a:lnTo>
                  <a:pt x="21568" y="1168400"/>
                </a:lnTo>
                <a:lnTo>
                  <a:pt x="21663" y="1143000"/>
                </a:lnTo>
                <a:lnTo>
                  <a:pt x="21765" y="1041400"/>
                </a:lnTo>
                <a:close/>
              </a:path>
              <a:path w="11239500" h="1866900">
                <a:moveTo>
                  <a:pt x="13078" y="368300"/>
                </a:moveTo>
                <a:lnTo>
                  <a:pt x="12852" y="406400"/>
                </a:lnTo>
                <a:lnTo>
                  <a:pt x="12528" y="495300"/>
                </a:lnTo>
                <a:lnTo>
                  <a:pt x="12418" y="546100"/>
                </a:lnTo>
                <a:lnTo>
                  <a:pt x="12305" y="635000"/>
                </a:lnTo>
                <a:lnTo>
                  <a:pt x="12084" y="1054100"/>
                </a:lnTo>
                <a:lnTo>
                  <a:pt x="11964" y="1155700"/>
                </a:lnTo>
                <a:lnTo>
                  <a:pt x="20560" y="1155700"/>
                </a:lnTo>
                <a:lnTo>
                  <a:pt x="20557" y="1117600"/>
                </a:lnTo>
                <a:lnTo>
                  <a:pt x="13864" y="1117600"/>
                </a:lnTo>
                <a:lnTo>
                  <a:pt x="13740" y="1092200"/>
                </a:lnTo>
                <a:lnTo>
                  <a:pt x="13633" y="1041400"/>
                </a:lnTo>
                <a:lnTo>
                  <a:pt x="13530" y="635000"/>
                </a:lnTo>
                <a:lnTo>
                  <a:pt x="13422" y="508000"/>
                </a:lnTo>
                <a:lnTo>
                  <a:pt x="13239" y="419100"/>
                </a:lnTo>
                <a:lnTo>
                  <a:pt x="13078" y="368300"/>
                </a:lnTo>
                <a:close/>
              </a:path>
              <a:path w="11239500" h="1866900">
                <a:moveTo>
                  <a:pt x="15520" y="698500"/>
                </a:moveTo>
                <a:lnTo>
                  <a:pt x="15308" y="711200"/>
                </a:lnTo>
                <a:lnTo>
                  <a:pt x="15153" y="762000"/>
                </a:lnTo>
                <a:lnTo>
                  <a:pt x="15044" y="863600"/>
                </a:lnTo>
                <a:lnTo>
                  <a:pt x="13864" y="1117600"/>
                </a:lnTo>
                <a:lnTo>
                  <a:pt x="20557" y="1117600"/>
                </a:lnTo>
                <a:lnTo>
                  <a:pt x="20551" y="1041400"/>
                </a:lnTo>
                <a:lnTo>
                  <a:pt x="21765" y="1041400"/>
                </a:lnTo>
                <a:lnTo>
                  <a:pt x="21788" y="977900"/>
                </a:lnTo>
                <a:lnTo>
                  <a:pt x="20223" y="977900"/>
                </a:lnTo>
                <a:lnTo>
                  <a:pt x="19860" y="927100"/>
                </a:lnTo>
                <a:lnTo>
                  <a:pt x="19703" y="901700"/>
                </a:lnTo>
                <a:lnTo>
                  <a:pt x="19656" y="889000"/>
                </a:lnTo>
                <a:lnTo>
                  <a:pt x="16298" y="889000"/>
                </a:lnTo>
                <a:lnTo>
                  <a:pt x="16164" y="863600"/>
                </a:lnTo>
                <a:lnTo>
                  <a:pt x="15650" y="711200"/>
                </a:lnTo>
                <a:lnTo>
                  <a:pt x="15520" y="698500"/>
                </a:lnTo>
                <a:close/>
              </a:path>
              <a:path w="11239500" h="1866900">
                <a:moveTo>
                  <a:pt x="11239096" y="12700"/>
                </a:moveTo>
                <a:lnTo>
                  <a:pt x="1674873" y="12700"/>
                </a:lnTo>
                <a:lnTo>
                  <a:pt x="1522382" y="25400"/>
                </a:lnTo>
                <a:lnTo>
                  <a:pt x="700417" y="25400"/>
                </a:lnTo>
                <a:lnTo>
                  <a:pt x="631392" y="38100"/>
                </a:lnTo>
                <a:lnTo>
                  <a:pt x="330919" y="38100"/>
                </a:lnTo>
                <a:lnTo>
                  <a:pt x="282578" y="50800"/>
                </a:lnTo>
                <a:lnTo>
                  <a:pt x="121818" y="50800"/>
                </a:lnTo>
                <a:lnTo>
                  <a:pt x="108678" y="63500"/>
                </a:lnTo>
                <a:lnTo>
                  <a:pt x="94471" y="63500"/>
                </a:lnTo>
                <a:lnTo>
                  <a:pt x="106194" y="76200"/>
                </a:lnTo>
                <a:lnTo>
                  <a:pt x="200297" y="76200"/>
                </a:lnTo>
                <a:lnTo>
                  <a:pt x="279112" y="88900"/>
                </a:lnTo>
                <a:lnTo>
                  <a:pt x="922078" y="88900"/>
                </a:lnTo>
                <a:lnTo>
                  <a:pt x="957962" y="101600"/>
                </a:lnTo>
                <a:lnTo>
                  <a:pt x="11150056" y="101600"/>
                </a:lnTo>
                <a:lnTo>
                  <a:pt x="11150081" y="1079500"/>
                </a:lnTo>
                <a:lnTo>
                  <a:pt x="11237455" y="1079500"/>
                </a:lnTo>
                <a:lnTo>
                  <a:pt x="11237575" y="850900"/>
                </a:lnTo>
                <a:lnTo>
                  <a:pt x="11237889" y="749300"/>
                </a:lnTo>
                <a:lnTo>
                  <a:pt x="11238391" y="546100"/>
                </a:lnTo>
                <a:lnTo>
                  <a:pt x="11238798" y="317500"/>
                </a:lnTo>
                <a:lnTo>
                  <a:pt x="11238985" y="165100"/>
                </a:lnTo>
                <a:lnTo>
                  <a:pt x="11239096" y="12700"/>
                </a:lnTo>
                <a:close/>
              </a:path>
              <a:path w="11239500" h="1866900">
                <a:moveTo>
                  <a:pt x="36545" y="927100"/>
                </a:moveTo>
                <a:lnTo>
                  <a:pt x="36233" y="939800"/>
                </a:lnTo>
                <a:lnTo>
                  <a:pt x="36195" y="952500"/>
                </a:lnTo>
                <a:lnTo>
                  <a:pt x="36085" y="1041400"/>
                </a:lnTo>
                <a:lnTo>
                  <a:pt x="36675" y="1041400"/>
                </a:lnTo>
                <a:lnTo>
                  <a:pt x="36545" y="927100"/>
                </a:lnTo>
                <a:close/>
              </a:path>
              <a:path w="11239500" h="1866900">
                <a:moveTo>
                  <a:pt x="22058" y="673100"/>
                </a:moveTo>
                <a:lnTo>
                  <a:pt x="21585" y="698500"/>
                </a:lnTo>
                <a:lnTo>
                  <a:pt x="21335" y="749300"/>
                </a:lnTo>
                <a:lnTo>
                  <a:pt x="21034" y="863600"/>
                </a:lnTo>
                <a:lnTo>
                  <a:pt x="20750" y="927100"/>
                </a:lnTo>
                <a:lnTo>
                  <a:pt x="20223" y="977900"/>
                </a:lnTo>
                <a:lnTo>
                  <a:pt x="21788" y="977900"/>
                </a:lnTo>
                <a:lnTo>
                  <a:pt x="21896" y="825500"/>
                </a:lnTo>
                <a:lnTo>
                  <a:pt x="22058" y="673100"/>
                </a:lnTo>
                <a:close/>
              </a:path>
              <a:path w="11239500" h="1866900">
                <a:moveTo>
                  <a:pt x="19043" y="368300"/>
                </a:moveTo>
                <a:lnTo>
                  <a:pt x="18154" y="406400"/>
                </a:lnTo>
                <a:lnTo>
                  <a:pt x="17843" y="457200"/>
                </a:lnTo>
                <a:lnTo>
                  <a:pt x="17596" y="508000"/>
                </a:lnTo>
                <a:lnTo>
                  <a:pt x="17396" y="571500"/>
                </a:lnTo>
                <a:lnTo>
                  <a:pt x="16866" y="787400"/>
                </a:lnTo>
                <a:lnTo>
                  <a:pt x="16753" y="825500"/>
                </a:lnTo>
                <a:lnTo>
                  <a:pt x="16636" y="850900"/>
                </a:lnTo>
                <a:lnTo>
                  <a:pt x="16396" y="889000"/>
                </a:lnTo>
                <a:lnTo>
                  <a:pt x="19656" y="889000"/>
                </a:lnTo>
                <a:lnTo>
                  <a:pt x="19438" y="825500"/>
                </a:lnTo>
                <a:lnTo>
                  <a:pt x="19318" y="774700"/>
                </a:lnTo>
                <a:lnTo>
                  <a:pt x="19199" y="698500"/>
                </a:lnTo>
                <a:lnTo>
                  <a:pt x="19091" y="571500"/>
                </a:lnTo>
                <a:lnTo>
                  <a:pt x="19043" y="368300"/>
                </a:lnTo>
                <a:close/>
              </a:path>
              <a:path w="11239500" h="1866900">
                <a:moveTo>
                  <a:pt x="9990254" y="0"/>
                </a:moveTo>
                <a:lnTo>
                  <a:pt x="7967288" y="0"/>
                </a:lnTo>
                <a:lnTo>
                  <a:pt x="7915233" y="12700"/>
                </a:lnTo>
                <a:lnTo>
                  <a:pt x="10038776" y="12700"/>
                </a:lnTo>
                <a:lnTo>
                  <a:pt x="9990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399" y="327202"/>
            <a:ext cx="11176000" cy="16478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105275" marR="1479550" indent="-2034539">
              <a:lnSpc>
                <a:spcPts val="6200"/>
              </a:lnSpc>
              <a:spcBef>
                <a:spcPts val="615"/>
              </a:spcBef>
            </a:pPr>
            <a:r>
              <a:rPr sz="5450" spc="175" dirty="0">
                <a:solidFill>
                  <a:srgbClr val="FFFFFF"/>
                </a:solidFill>
              </a:rPr>
              <a:t>Legal </a:t>
            </a:r>
            <a:r>
              <a:rPr sz="5450" spc="-30" dirty="0">
                <a:solidFill>
                  <a:srgbClr val="FFFFFF"/>
                </a:solidFill>
              </a:rPr>
              <a:t>Issues </a:t>
            </a:r>
            <a:r>
              <a:rPr sz="5450" spc="145" dirty="0">
                <a:solidFill>
                  <a:srgbClr val="FFFFFF"/>
                </a:solidFill>
              </a:rPr>
              <a:t>Relating </a:t>
            </a:r>
            <a:r>
              <a:rPr sz="5450" spc="-20" dirty="0">
                <a:solidFill>
                  <a:srgbClr val="FFFFFF"/>
                </a:solidFill>
              </a:rPr>
              <a:t>to</a:t>
            </a:r>
            <a:r>
              <a:rPr sz="5450" spc="-300" dirty="0">
                <a:solidFill>
                  <a:srgbClr val="FFFFFF"/>
                </a:solidFill>
              </a:rPr>
              <a:t> </a:t>
            </a:r>
            <a:r>
              <a:rPr sz="5450" spc="85" dirty="0">
                <a:solidFill>
                  <a:srgbClr val="FFFFFF"/>
                </a:solidFill>
              </a:rPr>
              <a:t>the  </a:t>
            </a:r>
            <a:r>
              <a:rPr sz="5450" spc="60" dirty="0">
                <a:solidFill>
                  <a:srgbClr val="FFFFFF"/>
                </a:solidFill>
              </a:rPr>
              <a:t>Workplace</a:t>
            </a:r>
            <a:endParaRPr sz="5450"/>
          </a:p>
        </p:txBody>
      </p:sp>
      <p:sp>
        <p:nvSpPr>
          <p:cNvPr id="6" name="object 6"/>
          <p:cNvSpPr/>
          <p:nvPr/>
        </p:nvSpPr>
        <p:spPr>
          <a:xfrm>
            <a:off x="558799" y="2298699"/>
            <a:ext cx="4660900" cy="62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799" y="1977950"/>
            <a:ext cx="5433060" cy="7315200"/>
          </a:xfrm>
          <a:prstGeom prst="rect">
            <a:avLst/>
          </a:prstGeom>
        </p:spPr>
        <p:txBody>
          <a:bodyPr vert="horz" wrap="square" lIns="0" tIns="31877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2510"/>
              </a:spcBef>
            </a:pP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Work, </a:t>
            </a:r>
            <a:r>
              <a:rPr sz="3600" spc="90" dirty="0">
                <a:solidFill>
                  <a:srgbClr val="FFFFFF"/>
                </a:solidFill>
                <a:latin typeface="Garamond"/>
                <a:cs typeface="Garamond"/>
              </a:rPr>
              <a:t>Health </a:t>
            </a:r>
            <a:r>
              <a:rPr sz="3600" spc="120" dirty="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r>
              <a:rPr sz="3600" spc="-114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80" dirty="0">
                <a:solidFill>
                  <a:srgbClr val="FFFFFF"/>
                </a:solidFill>
                <a:latin typeface="Garamond"/>
                <a:cs typeface="Garamond"/>
              </a:rPr>
              <a:t>Safety</a:t>
            </a:r>
            <a:endParaRPr sz="3600">
              <a:latin typeface="Garamond"/>
              <a:cs typeface="Garamond"/>
            </a:endParaRPr>
          </a:p>
          <a:p>
            <a:pPr marL="788035" marR="340360" indent="-352425">
              <a:lnSpc>
                <a:spcPts val="3800"/>
              </a:lnSpc>
              <a:spcBef>
                <a:spcPts val="2570"/>
              </a:spcBef>
              <a:buChar char="•"/>
              <a:tabLst>
                <a:tab pos="788035" algn="l"/>
                <a:tab pos="788670" algn="l"/>
                <a:tab pos="4203700" algn="l"/>
              </a:tabLst>
            </a:pPr>
            <a:r>
              <a:rPr sz="3350" spc="50" dirty="0">
                <a:solidFill>
                  <a:srgbClr val="72675A"/>
                </a:solidFill>
                <a:latin typeface="Garamond"/>
                <a:cs typeface="Garamond"/>
              </a:rPr>
              <a:t>Close </a:t>
            </a:r>
            <a:r>
              <a:rPr sz="3350" spc="-1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350" spc="105" dirty="0">
                <a:solidFill>
                  <a:srgbClr val="72675A"/>
                </a:solidFill>
                <a:latin typeface="Garamond"/>
                <a:cs typeface="Garamond"/>
              </a:rPr>
              <a:t>180 </a:t>
            </a:r>
            <a:r>
              <a:rPr sz="3350" spc="10" dirty="0">
                <a:solidFill>
                  <a:srgbClr val="72675A"/>
                </a:solidFill>
                <a:latin typeface="Garamond"/>
                <a:cs typeface="Garamond"/>
              </a:rPr>
              <a:t>workers</a:t>
            </a:r>
            <a:r>
              <a:rPr sz="3350" spc="-18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will  </a:t>
            </a:r>
            <a:r>
              <a:rPr sz="3350" spc="70" dirty="0">
                <a:solidFill>
                  <a:srgbClr val="72675A"/>
                </a:solidFill>
                <a:latin typeface="Garamond"/>
                <a:cs typeface="Garamond"/>
              </a:rPr>
              <a:t>die per </a:t>
            </a:r>
            <a:r>
              <a:rPr sz="3350" spc="110" dirty="0">
                <a:solidFill>
                  <a:srgbClr val="72675A"/>
                </a:solidFill>
                <a:latin typeface="Garamond"/>
                <a:cs typeface="Garamond"/>
              </a:rPr>
              <a:t>year </a:t>
            </a:r>
            <a:r>
              <a:rPr sz="3350" spc="70" dirty="0">
                <a:solidFill>
                  <a:srgbClr val="72675A"/>
                </a:solidFill>
                <a:latin typeface="Garamond"/>
                <a:cs typeface="Garamond"/>
              </a:rPr>
              <a:t>in 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the  </a:t>
            </a:r>
            <a:r>
              <a:rPr sz="3350" spc="5" dirty="0">
                <a:solidFill>
                  <a:srgbClr val="72675A"/>
                </a:solidFill>
                <a:latin typeface="Garamond"/>
                <a:cs typeface="Garamond"/>
              </a:rPr>
              <a:t>w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o</a:t>
            </a:r>
            <a:r>
              <a:rPr sz="3350" spc="-35" dirty="0">
                <a:solidFill>
                  <a:srgbClr val="72675A"/>
                </a:solidFill>
                <a:latin typeface="Garamond"/>
                <a:cs typeface="Garamond"/>
              </a:rPr>
              <a:t>r</a:t>
            </a:r>
            <a:r>
              <a:rPr sz="3350" spc="-30" dirty="0">
                <a:solidFill>
                  <a:srgbClr val="72675A"/>
                </a:solidFill>
                <a:latin typeface="Garamond"/>
                <a:cs typeface="Garamond"/>
              </a:rPr>
              <a:t>k</a:t>
            </a:r>
            <a:r>
              <a:rPr sz="3350" spc="50" dirty="0">
                <a:solidFill>
                  <a:srgbClr val="72675A"/>
                </a:solidFill>
                <a:latin typeface="Garamond"/>
                <a:cs typeface="Garamond"/>
              </a:rPr>
              <a:t>p</a:t>
            </a:r>
            <a:r>
              <a:rPr sz="3350" spc="15" dirty="0">
                <a:solidFill>
                  <a:srgbClr val="72675A"/>
                </a:solidFill>
                <a:latin typeface="Garamond"/>
                <a:cs typeface="Garamond"/>
              </a:rPr>
              <a:t>l</a:t>
            </a:r>
            <a:r>
              <a:rPr sz="3350" spc="204" dirty="0">
                <a:solidFill>
                  <a:srgbClr val="72675A"/>
                </a:solidFill>
                <a:latin typeface="Garamond"/>
                <a:cs typeface="Garamond"/>
              </a:rPr>
              <a:t>a</a:t>
            </a:r>
            <a:r>
              <a:rPr sz="3350" spc="35" dirty="0">
                <a:solidFill>
                  <a:srgbClr val="72675A"/>
                </a:solidFill>
                <a:latin typeface="Garamond"/>
                <a:cs typeface="Garamond"/>
              </a:rPr>
              <a:t>c</a:t>
            </a:r>
            <a:r>
              <a:rPr sz="3350" spc="-30" dirty="0">
                <a:solidFill>
                  <a:srgbClr val="72675A"/>
                </a:solidFill>
                <a:latin typeface="Garamond"/>
                <a:cs typeface="Garamond"/>
              </a:rPr>
              <a:t>e</a:t>
            </a:r>
            <a:r>
              <a:rPr sz="3350" spc="105" dirty="0">
                <a:solidFill>
                  <a:srgbClr val="72675A"/>
                </a:solidFill>
                <a:latin typeface="Garamond"/>
                <a:cs typeface="Garamond"/>
              </a:rPr>
              <a:t>.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315" dirty="0">
                <a:solidFill>
                  <a:srgbClr val="72675A"/>
                </a:solidFill>
                <a:latin typeface="Garamond"/>
                <a:cs typeface="Garamond"/>
              </a:rPr>
              <a:t>M</a:t>
            </a:r>
            <a:r>
              <a:rPr sz="3350" spc="-70" dirty="0">
                <a:solidFill>
                  <a:srgbClr val="72675A"/>
                </a:solidFill>
                <a:latin typeface="Garamond"/>
                <a:cs typeface="Garamond"/>
              </a:rPr>
              <a:t>os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t </a:t>
            </a:r>
            <a:r>
              <a:rPr sz="3350" spc="-100" dirty="0">
                <a:solidFill>
                  <a:srgbClr val="72675A"/>
                </a:solidFill>
                <a:latin typeface="Garamond"/>
                <a:cs typeface="Garamond"/>
              </a:rPr>
              <a:t>of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	t</a:t>
            </a:r>
            <a:r>
              <a:rPr sz="3350" spc="75" dirty="0">
                <a:solidFill>
                  <a:srgbClr val="72675A"/>
                </a:solidFill>
                <a:latin typeface="Garamond"/>
                <a:cs typeface="Garamond"/>
              </a:rPr>
              <a:t>h</a:t>
            </a:r>
            <a:r>
              <a:rPr sz="3350" spc="70" dirty="0">
                <a:solidFill>
                  <a:srgbClr val="72675A"/>
                </a:solidFill>
                <a:latin typeface="Garamond"/>
                <a:cs typeface="Garamond"/>
              </a:rPr>
              <a:t>e</a:t>
            </a:r>
            <a:r>
              <a:rPr sz="3350" spc="60" dirty="0">
                <a:solidFill>
                  <a:srgbClr val="72675A"/>
                </a:solidFill>
                <a:latin typeface="Garamond"/>
                <a:cs typeface="Garamond"/>
              </a:rPr>
              <a:t>m  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will </a:t>
            </a:r>
            <a:r>
              <a:rPr sz="3350" spc="55" dirty="0">
                <a:solidFill>
                  <a:srgbClr val="72675A"/>
                </a:solidFill>
                <a:latin typeface="Garamond"/>
                <a:cs typeface="Garamond"/>
              </a:rPr>
              <a:t>be </a:t>
            </a:r>
            <a:r>
              <a:rPr sz="3350" spc="85" dirty="0">
                <a:solidFill>
                  <a:srgbClr val="72675A"/>
                </a:solidFill>
                <a:latin typeface="Garamond"/>
                <a:cs typeface="Garamond"/>
              </a:rPr>
              <a:t>men under</a:t>
            </a:r>
            <a:r>
              <a:rPr sz="3350" spc="-21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105" dirty="0">
                <a:solidFill>
                  <a:srgbClr val="72675A"/>
                </a:solidFill>
                <a:latin typeface="Garamond"/>
                <a:cs typeface="Garamond"/>
              </a:rPr>
              <a:t>34</a:t>
            </a:r>
            <a:endParaRPr sz="3350">
              <a:latin typeface="Garamond"/>
              <a:cs typeface="Garamond"/>
            </a:endParaRPr>
          </a:p>
          <a:p>
            <a:pPr marL="788035" marR="5080" indent="-352425">
              <a:lnSpc>
                <a:spcPts val="3800"/>
              </a:lnSpc>
              <a:spcBef>
                <a:spcPts val="3190"/>
              </a:spcBef>
              <a:buChar char="•"/>
              <a:tabLst>
                <a:tab pos="788035" algn="l"/>
                <a:tab pos="788670" algn="l"/>
              </a:tabLst>
            </a:pPr>
            <a:r>
              <a:rPr sz="3350" spc="50" dirty="0">
                <a:solidFill>
                  <a:srgbClr val="72675A"/>
                </a:solidFill>
                <a:latin typeface="Garamond"/>
                <a:cs typeface="Garamond"/>
              </a:rPr>
              <a:t>Construction, </a:t>
            </a:r>
            <a:r>
              <a:rPr sz="3350" spc="65" dirty="0">
                <a:solidFill>
                  <a:srgbClr val="72675A"/>
                </a:solidFill>
                <a:latin typeface="Garamond"/>
                <a:cs typeface="Garamond"/>
              </a:rPr>
              <a:t>Agriculture/  </a:t>
            </a:r>
            <a:r>
              <a:rPr sz="3350" spc="-45" dirty="0">
                <a:solidFill>
                  <a:srgbClr val="72675A"/>
                </a:solidFill>
                <a:latin typeface="Garamond"/>
                <a:cs typeface="Garamond"/>
              </a:rPr>
              <a:t>Forestry, </a:t>
            </a:r>
            <a:r>
              <a:rPr sz="3350" spc="114" dirty="0">
                <a:solidFill>
                  <a:srgbClr val="72675A"/>
                </a:solidFill>
                <a:latin typeface="Garamond"/>
                <a:cs typeface="Garamond"/>
              </a:rPr>
              <a:t>and 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Transport  </a:t>
            </a:r>
            <a:r>
              <a:rPr sz="3350" spc="30" dirty="0">
                <a:solidFill>
                  <a:srgbClr val="72675A"/>
                </a:solidFill>
                <a:latin typeface="Garamond"/>
                <a:cs typeface="Garamond"/>
              </a:rPr>
              <a:t>Industries </a:t>
            </a:r>
            <a:r>
              <a:rPr sz="3350" spc="114" dirty="0">
                <a:solidFill>
                  <a:srgbClr val="72675A"/>
                </a:solidFill>
                <a:latin typeface="Garamond"/>
                <a:cs typeface="Garamond"/>
              </a:rPr>
              <a:t>are 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350" spc="-5" dirty="0">
                <a:solidFill>
                  <a:srgbClr val="72675A"/>
                </a:solidFill>
                <a:latin typeface="Garamond"/>
                <a:cs typeface="Garamond"/>
              </a:rPr>
              <a:t>most  </a:t>
            </a:r>
            <a:r>
              <a:rPr sz="3350" spc="55" dirty="0">
                <a:solidFill>
                  <a:srgbClr val="72675A"/>
                </a:solidFill>
                <a:latin typeface="Garamond"/>
                <a:cs typeface="Garamond"/>
              </a:rPr>
              <a:t>dangerous</a:t>
            </a:r>
            <a:endParaRPr sz="3350">
              <a:latin typeface="Garamond"/>
              <a:cs typeface="Garamond"/>
            </a:endParaRPr>
          </a:p>
          <a:p>
            <a:pPr marL="788035" marR="36195" indent="-352425">
              <a:lnSpc>
                <a:spcPts val="3800"/>
              </a:lnSpc>
              <a:spcBef>
                <a:spcPts val="3190"/>
              </a:spcBef>
              <a:buChar char="•"/>
              <a:tabLst>
                <a:tab pos="788035" algn="l"/>
                <a:tab pos="788670" algn="l"/>
                <a:tab pos="2267585" algn="l"/>
              </a:tabLst>
            </a:pP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Most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-100" dirty="0">
                <a:solidFill>
                  <a:srgbClr val="72675A"/>
                </a:solidFill>
                <a:latin typeface="Garamond"/>
                <a:cs typeface="Garamond"/>
              </a:rPr>
              <a:t>of	</a:t>
            </a:r>
            <a:r>
              <a:rPr sz="3350" spc="20" dirty="0">
                <a:solidFill>
                  <a:srgbClr val="72675A"/>
                </a:solidFill>
                <a:latin typeface="Garamond"/>
                <a:cs typeface="Garamond"/>
              </a:rPr>
              <a:t>these 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deaths</a:t>
            </a:r>
            <a:r>
              <a:rPr sz="3350" spc="-4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40" dirty="0">
                <a:solidFill>
                  <a:srgbClr val="72675A"/>
                </a:solidFill>
                <a:latin typeface="Garamond"/>
                <a:cs typeface="Garamond"/>
              </a:rPr>
              <a:t>could  have </a:t>
            </a:r>
            <a:r>
              <a:rPr sz="3350" spc="55" dirty="0">
                <a:solidFill>
                  <a:srgbClr val="72675A"/>
                </a:solidFill>
                <a:latin typeface="Garamond"/>
                <a:cs typeface="Garamond"/>
              </a:rPr>
              <a:t>be </a:t>
            </a:r>
            <a:r>
              <a:rPr sz="3350" spc="35" dirty="0">
                <a:solidFill>
                  <a:srgbClr val="72675A"/>
                </a:solidFill>
                <a:latin typeface="Garamond"/>
                <a:cs typeface="Garamond"/>
              </a:rPr>
              <a:t>prevented 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with  proper </a:t>
            </a:r>
            <a:r>
              <a:rPr sz="3350" spc="25" dirty="0">
                <a:solidFill>
                  <a:srgbClr val="72675A"/>
                </a:solidFill>
                <a:latin typeface="Garamond"/>
                <a:cs typeface="Garamond"/>
              </a:rPr>
              <a:t>safety</a:t>
            </a:r>
            <a:r>
              <a:rPr sz="3350" spc="-12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100" dirty="0">
                <a:solidFill>
                  <a:srgbClr val="72675A"/>
                </a:solidFill>
                <a:latin typeface="Garamond"/>
                <a:cs typeface="Garamond"/>
              </a:rPr>
              <a:t>management</a:t>
            </a:r>
            <a:endParaRPr sz="3350">
              <a:latin typeface="Garamond"/>
              <a:cs typeface="Garamon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04000" y="3962400"/>
            <a:ext cx="5791200" cy="386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04000" y="3962396"/>
            <a:ext cx="5791200" cy="3860800"/>
          </a:xfrm>
          <a:custGeom>
            <a:avLst/>
            <a:gdLst/>
            <a:ahLst/>
            <a:cxnLst/>
            <a:rect l="l" t="t" r="r" b="b"/>
            <a:pathLst>
              <a:path w="5791200" h="3860800">
                <a:moveTo>
                  <a:pt x="0" y="0"/>
                </a:moveTo>
                <a:lnTo>
                  <a:pt x="5791199" y="0"/>
                </a:lnTo>
                <a:lnTo>
                  <a:pt x="5791199" y="3860803"/>
                </a:lnTo>
                <a:lnTo>
                  <a:pt x="0" y="3860803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123" y="559943"/>
            <a:ext cx="12308547" cy="6923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123" y="559930"/>
            <a:ext cx="12308840" cy="6924040"/>
          </a:xfrm>
          <a:custGeom>
            <a:avLst/>
            <a:gdLst/>
            <a:ahLst/>
            <a:cxnLst/>
            <a:rect l="l" t="t" r="r" b="b"/>
            <a:pathLst>
              <a:path w="12308840" h="6924040">
                <a:moveTo>
                  <a:pt x="0" y="0"/>
                </a:moveTo>
                <a:lnTo>
                  <a:pt x="12308547" y="0"/>
                </a:lnTo>
                <a:lnTo>
                  <a:pt x="12308547" y="6923557"/>
                </a:lnTo>
                <a:lnTo>
                  <a:pt x="0" y="6923557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7099" y="8242300"/>
            <a:ext cx="6070600" cy="62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08184" y="8230192"/>
            <a:ext cx="5988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solidFill>
                  <a:srgbClr val="FFFFFF"/>
                </a:solidFill>
                <a:latin typeface="Garamond"/>
                <a:cs typeface="Garamond"/>
              </a:rPr>
              <a:t>Drug </a:t>
            </a:r>
            <a:r>
              <a:rPr sz="3600" spc="15" dirty="0">
                <a:solidFill>
                  <a:srgbClr val="FFFFFF"/>
                </a:solidFill>
                <a:latin typeface="Garamond"/>
                <a:cs typeface="Garamond"/>
              </a:rPr>
              <a:t>Testing </a:t>
            </a:r>
            <a:r>
              <a:rPr sz="3600" spc="75" dirty="0">
                <a:solidFill>
                  <a:srgbClr val="FFFFFF"/>
                </a:solidFill>
                <a:latin typeface="Garamond"/>
                <a:cs typeface="Garamond"/>
              </a:rPr>
              <a:t>in </a:t>
            </a:r>
            <a:r>
              <a:rPr sz="3600" spc="120" dirty="0">
                <a:solidFill>
                  <a:srgbClr val="FFFFFF"/>
                </a:solidFill>
                <a:latin typeface="Garamond"/>
                <a:cs typeface="Garamond"/>
              </a:rPr>
              <a:t>NSW</a:t>
            </a:r>
            <a:r>
              <a:rPr sz="3600" spc="-19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45" dirty="0">
                <a:solidFill>
                  <a:srgbClr val="FFFFFF"/>
                </a:solidFill>
                <a:latin typeface="Garamond"/>
                <a:cs typeface="Garamond"/>
              </a:rPr>
              <a:t>Transport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965200"/>
            <a:ext cx="11938000" cy="782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9" y="965200"/>
            <a:ext cx="11938000" cy="7823200"/>
          </a:xfrm>
          <a:custGeom>
            <a:avLst/>
            <a:gdLst/>
            <a:ahLst/>
            <a:cxnLst/>
            <a:rect l="l" t="t" r="r" b="b"/>
            <a:pathLst>
              <a:path w="11938000" h="7823200">
                <a:moveTo>
                  <a:pt x="0" y="0"/>
                </a:moveTo>
                <a:lnTo>
                  <a:pt x="11937997" y="0"/>
                </a:lnTo>
                <a:lnTo>
                  <a:pt x="11937997" y="7823198"/>
                </a:lnTo>
                <a:lnTo>
                  <a:pt x="0" y="78231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799" y="8699500"/>
            <a:ext cx="40132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45482" y="8694501"/>
            <a:ext cx="3914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14" dirty="0">
                <a:solidFill>
                  <a:srgbClr val="FFFFFF"/>
                </a:solidFill>
                <a:latin typeface="Garamond"/>
                <a:cs typeface="Garamond"/>
              </a:rPr>
              <a:t>Why </a:t>
            </a:r>
            <a:r>
              <a:rPr sz="3600" spc="70" dirty="0">
                <a:solidFill>
                  <a:srgbClr val="FFFFFF"/>
                </a:solidFill>
                <a:latin typeface="Garamond"/>
                <a:cs typeface="Garamond"/>
              </a:rPr>
              <a:t>Privacy</a:t>
            </a:r>
            <a:r>
              <a:rPr sz="3600" spc="-15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85" dirty="0">
                <a:solidFill>
                  <a:srgbClr val="FFFFFF"/>
                </a:solidFill>
                <a:latin typeface="Garamond"/>
                <a:cs typeface="Garamond"/>
              </a:rPr>
              <a:t>Matters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8311" y="1392631"/>
            <a:ext cx="12388176" cy="6968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8311" y="1392631"/>
            <a:ext cx="12388215" cy="6968490"/>
          </a:xfrm>
          <a:custGeom>
            <a:avLst/>
            <a:gdLst/>
            <a:ahLst/>
            <a:cxnLst/>
            <a:rect l="l" t="t" r="r" b="b"/>
            <a:pathLst>
              <a:path w="12388215" h="6968490">
                <a:moveTo>
                  <a:pt x="0" y="0"/>
                </a:moveTo>
                <a:lnTo>
                  <a:pt x="12388176" y="0"/>
                </a:lnTo>
                <a:lnTo>
                  <a:pt x="12388176" y="6968350"/>
                </a:lnTo>
                <a:lnTo>
                  <a:pt x="0" y="696835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338" y="1337043"/>
            <a:ext cx="5855970" cy="75799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77190" marR="40640" indent="-365125">
              <a:lnSpc>
                <a:spcPts val="4000"/>
              </a:lnSpc>
              <a:spcBef>
                <a:spcPts val="380"/>
              </a:spcBef>
              <a:buChar char="•"/>
              <a:tabLst>
                <a:tab pos="377190" algn="l"/>
                <a:tab pos="377825" algn="l"/>
                <a:tab pos="3865879" algn="l"/>
              </a:tabLst>
            </a:pPr>
            <a:r>
              <a:rPr sz="3450" spc="170" dirty="0">
                <a:solidFill>
                  <a:srgbClr val="72675A"/>
                </a:solidFill>
                <a:latin typeface="Garamond"/>
                <a:cs typeface="Garamond"/>
              </a:rPr>
              <a:t>The</a:t>
            </a:r>
            <a:r>
              <a:rPr sz="3450" spc="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450" spc="70" dirty="0">
                <a:solidFill>
                  <a:srgbClr val="72675A"/>
                </a:solidFill>
                <a:latin typeface="Garamond"/>
                <a:cs typeface="Garamond"/>
              </a:rPr>
              <a:t>contracting</a:t>
            </a:r>
            <a:r>
              <a:rPr sz="3450" spc="1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450" spc="-100" dirty="0">
                <a:solidFill>
                  <a:srgbClr val="72675A"/>
                </a:solidFill>
                <a:latin typeface="Garamond"/>
                <a:cs typeface="Garamond"/>
              </a:rPr>
              <a:t>of	</a:t>
            </a:r>
            <a:r>
              <a:rPr sz="3450" spc="20" dirty="0">
                <a:solidFill>
                  <a:srgbClr val="72675A"/>
                </a:solidFill>
                <a:latin typeface="Garamond"/>
                <a:cs typeface="Garamond"/>
              </a:rPr>
              <a:t>some  </a:t>
            </a:r>
            <a:r>
              <a:rPr sz="3450" spc="75" dirty="0">
                <a:solidFill>
                  <a:srgbClr val="72675A"/>
                </a:solidFill>
                <a:latin typeface="Garamond"/>
                <a:cs typeface="Garamond"/>
              </a:rPr>
              <a:t>organisational </a:t>
            </a:r>
            <a:r>
              <a:rPr sz="3450" spc="45" dirty="0">
                <a:solidFill>
                  <a:srgbClr val="72675A"/>
                </a:solidFill>
                <a:latin typeface="Garamond"/>
                <a:cs typeface="Garamond"/>
              </a:rPr>
              <a:t>operations </a:t>
            </a:r>
            <a:r>
              <a:rPr sz="3450" spc="-10" dirty="0">
                <a:solidFill>
                  <a:srgbClr val="72675A"/>
                </a:solidFill>
                <a:latin typeface="Garamond"/>
                <a:cs typeface="Garamond"/>
              </a:rPr>
              <a:t>to  </a:t>
            </a:r>
            <a:r>
              <a:rPr sz="3450" spc="35" dirty="0">
                <a:solidFill>
                  <a:srgbClr val="72675A"/>
                </a:solidFill>
                <a:latin typeface="Garamond"/>
                <a:cs typeface="Garamond"/>
              </a:rPr>
              <a:t>outside </a:t>
            </a:r>
            <a:r>
              <a:rPr sz="3450" spc="40" dirty="0">
                <a:solidFill>
                  <a:srgbClr val="72675A"/>
                </a:solidFill>
                <a:latin typeface="Garamond"/>
                <a:cs typeface="Garamond"/>
              </a:rPr>
              <a:t>suppliers. </a:t>
            </a:r>
            <a:r>
              <a:rPr sz="3450" spc="-85" dirty="0">
                <a:solidFill>
                  <a:srgbClr val="72675A"/>
                </a:solidFill>
                <a:latin typeface="Garamond"/>
                <a:cs typeface="Garamond"/>
              </a:rPr>
              <a:t>For </a:t>
            </a:r>
            <a:r>
              <a:rPr sz="3450" spc="80" dirty="0">
                <a:solidFill>
                  <a:srgbClr val="72675A"/>
                </a:solidFill>
                <a:latin typeface="Garamond"/>
                <a:cs typeface="Garamond"/>
              </a:rPr>
              <a:t>example,  </a:t>
            </a:r>
            <a:r>
              <a:rPr sz="3450" dirty="0">
                <a:solidFill>
                  <a:srgbClr val="72675A"/>
                </a:solidFill>
                <a:latin typeface="Garamond"/>
                <a:cs typeface="Garamond"/>
              </a:rPr>
              <a:t>school </a:t>
            </a:r>
            <a:r>
              <a:rPr sz="3450" spc="90" dirty="0">
                <a:solidFill>
                  <a:srgbClr val="72675A"/>
                </a:solidFill>
                <a:latin typeface="Garamond"/>
                <a:cs typeface="Garamond"/>
              </a:rPr>
              <a:t>cleaning </a:t>
            </a:r>
            <a:r>
              <a:rPr sz="3450" spc="-10" dirty="0">
                <a:solidFill>
                  <a:srgbClr val="72675A"/>
                </a:solidFill>
                <a:latin typeface="Garamond"/>
                <a:cs typeface="Garamond"/>
              </a:rPr>
              <a:t>is </a:t>
            </a:r>
            <a:r>
              <a:rPr sz="3450" spc="35" dirty="0">
                <a:solidFill>
                  <a:srgbClr val="72675A"/>
                </a:solidFill>
                <a:latin typeface="Garamond"/>
                <a:cs typeface="Garamond"/>
              </a:rPr>
              <a:t>outsourced  </a:t>
            </a:r>
            <a:r>
              <a:rPr sz="3450" spc="-10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450" spc="65" dirty="0">
                <a:solidFill>
                  <a:srgbClr val="72675A"/>
                </a:solidFill>
                <a:latin typeface="Garamond"/>
                <a:cs typeface="Garamond"/>
              </a:rPr>
              <a:t>private</a:t>
            </a:r>
            <a:r>
              <a:rPr sz="3450" spc="1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450" spc="60" dirty="0">
                <a:solidFill>
                  <a:srgbClr val="72675A"/>
                </a:solidFill>
                <a:latin typeface="Garamond"/>
                <a:cs typeface="Garamond"/>
              </a:rPr>
              <a:t>companies.</a:t>
            </a:r>
            <a:endParaRPr sz="345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lr>
                <a:srgbClr val="72675A"/>
              </a:buClr>
              <a:buFont typeface="Garamond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77190" marR="699135" indent="-365125">
              <a:lnSpc>
                <a:spcPts val="4000"/>
              </a:lnSpc>
              <a:spcBef>
                <a:spcPts val="2705"/>
              </a:spcBef>
              <a:buChar char="•"/>
              <a:tabLst>
                <a:tab pos="377190" algn="l"/>
                <a:tab pos="377825" algn="l"/>
              </a:tabLst>
            </a:pPr>
            <a:r>
              <a:rPr sz="3450" spc="75" dirty="0">
                <a:solidFill>
                  <a:srgbClr val="72675A"/>
                </a:solidFill>
                <a:latin typeface="Garamond"/>
                <a:cs typeface="Garamond"/>
              </a:rPr>
              <a:t>Those </a:t>
            </a:r>
            <a:r>
              <a:rPr sz="3450" spc="80" dirty="0">
                <a:solidFill>
                  <a:srgbClr val="72675A"/>
                </a:solidFill>
                <a:latin typeface="Garamond"/>
                <a:cs typeface="Garamond"/>
              </a:rPr>
              <a:t>in </a:t>
            </a:r>
            <a:r>
              <a:rPr sz="3450" spc="10" dirty="0">
                <a:solidFill>
                  <a:srgbClr val="72675A"/>
                </a:solidFill>
                <a:latin typeface="Garamond"/>
                <a:cs typeface="Garamond"/>
              </a:rPr>
              <a:t>favour </a:t>
            </a:r>
            <a:r>
              <a:rPr sz="3450" spc="-100" dirty="0">
                <a:solidFill>
                  <a:srgbClr val="72675A"/>
                </a:solidFill>
                <a:latin typeface="Garamond"/>
                <a:cs typeface="Garamond"/>
              </a:rPr>
              <a:t>of  </a:t>
            </a:r>
            <a:r>
              <a:rPr sz="3450" spc="40" dirty="0">
                <a:solidFill>
                  <a:srgbClr val="72675A"/>
                </a:solidFill>
                <a:latin typeface="Garamond"/>
                <a:cs typeface="Garamond"/>
              </a:rPr>
              <a:t>outsourcing </a:t>
            </a:r>
            <a:r>
              <a:rPr sz="3450" spc="120" dirty="0">
                <a:solidFill>
                  <a:srgbClr val="72675A"/>
                </a:solidFill>
                <a:latin typeface="Garamond"/>
                <a:cs typeface="Garamond"/>
              </a:rPr>
              <a:t>argue </a:t>
            </a:r>
            <a:r>
              <a:rPr sz="3450" spc="75" dirty="0">
                <a:solidFill>
                  <a:srgbClr val="72675A"/>
                </a:solidFill>
                <a:latin typeface="Garamond"/>
                <a:cs typeface="Garamond"/>
              </a:rPr>
              <a:t>that  </a:t>
            </a:r>
            <a:r>
              <a:rPr sz="3450" spc="25" dirty="0">
                <a:solidFill>
                  <a:srgbClr val="72675A"/>
                </a:solidFill>
                <a:latin typeface="Garamond"/>
                <a:cs typeface="Garamond"/>
              </a:rPr>
              <a:t>resources </a:t>
            </a:r>
            <a:r>
              <a:rPr sz="3450" spc="130" dirty="0">
                <a:solidFill>
                  <a:srgbClr val="72675A"/>
                </a:solidFill>
                <a:latin typeface="Garamond"/>
                <a:cs typeface="Garamond"/>
              </a:rPr>
              <a:t>are </a:t>
            </a:r>
            <a:r>
              <a:rPr sz="3450" spc="45" dirty="0">
                <a:solidFill>
                  <a:srgbClr val="72675A"/>
                </a:solidFill>
                <a:latin typeface="Garamond"/>
                <a:cs typeface="Garamond"/>
              </a:rPr>
              <a:t>used </a:t>
            </a:r>
            <a:r>
              <a:rPr sz="3450" spc="65" dirty="0">
                <a:solidFill>
                  <a:srgbClr val="72675A"/>
                </a:solidFill>
                <a:latin typeface="Garamond"/>
                <a:cs typeface="Garamond"/>
              </a:rPr>
              <a:t>more  </a:t>
            </a:r>
            <a:r>
              <a:rPr sz="3450" spc="25" dirty="0">
                <a:solidFill>
                  <a:srgbClr val="72675A"/>
                </a:solidFill>
                <a:latin typeface="Garamond"/>
                <a:cs typeface="Garamond"/>
              </a:rPr>
              <a:t>efficiently </a:t>
            </a:r>
            <a:r>
              <a:rPr sz="3450" spc="135" dirty="0">
                <a:solidFill>
                  <a:srgbClr val="72675A"/>
                </a:solidFill>
                <a:latin typeface="Garamond"/>
                <a:cs typeface="Garamond"/>
              </a:rPr>
              <a:t>and </a:t>
            </a:r>
            <a:r>
              <a:rPr sz="3450" spc="40" dirty="0">
                <a:solidFill>
                  <a:srgbClr val="72675A"/>
                </a:solidFill>
                <a:latin typeface="Garamond"/>
                <a:cs typeface="Garamond"/>
              </a:rPr>
              <a:t>it </a:t>
            </a:r>
            <a:r>
              <a:rPr sz="3450" spc="10" dirty="0">
                <a:solidFill>
                  <a:srgbClr val="72675A"/>
                </a:solidFill>
                <a:latin typeface="Garamond"/>
                <a:cs typeface="Garamond"/>
              </a:rPr>
              <a:t>provides  </a:t>
            </a:r>
            <a:r>
              <a:rPr sz="3450" spc="65" dirty="0">
                <a:solidFill>
                  <a:srgbClr val="72675A"/>
                </a:solidFill>
                <a:latin typeface="Garamond"/>
                <a:cs typeface="Garamond"/>
              </a:rPr>
              <a:t>employment</a:t>
            </a:r>
            <a:r>
              <a:rPr sz="3450" spc="-3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450" spc="40" dirty="0">
                <a:solidFill>
                  <a:srgbClr val="72675A"/>
                </a:solidFill>
                <a:latin typeface="Garamond"/>
                <a:cs typeface="Garamond"/>
              </a:rPr>
              <a:t>opportunities.</a:t>
            </a:r>
            <a:endParaRPr sz="3450">
              <a:latin typeface="Garamond"/>
              <a:cs typeface="Garamond"/>
            </a:endParaRPr>
          </a:p>
          <a:p>
            <a:pPr marL="377190" marR="5080">
              <a:lnSpc>
                <a:spcPts val="4000"/>
              </a:lnSpc>
            </a:pPr>
            <a:r>
              <a:rPr sz="3450" spc="45" dirty="0">
                <a:solidFill>
                  <a:srgbClr val="72675A"/>
                </a:solidFill>
                <a:latin typeface="Garamond"/>
                <a:cs typeface="Garamond"/>
              </a:rPr>
              <a:t>Opponents </a:t>
            </a:r>
            <a:r>
              <a:rPr sz="3450" spc="120" dirty="0">
                <a:solidFill>
                  <a:srgbClr val="72675A"/>
                </a:solidFill>
                <a:latin typeface="Garamond"/>
                <a:cs typeface="Garamond"/>
              </a:rPr>
              <a:t>argue </a:t>
            </a:r>
            <a:r>
              <a:rPr sz="3450" spc="75" dirty="0">
                <a:solidFill>
                  <a:srgbClr val="72675A"/>
                </a:solidFill>
                <a:latin typeface="Garamond"/>
                <a:cs typeface="Garamond"/>
              </a:rPr>
              <a:t>that </a:t>
            </a:r>
            <a:r>
              <a:rPr sz="3450" spc="40" dirty="0">
                <a:solidFill>
                  <a:srgbClr val="72675A"/>
                </a:solidFill>
                <a:latin typeface="Garamond"/>
                <a:cs typeface="Garamond"/>
              </a:rPr>
              <a:t>it</a:t>
            </a:r>
            <a:r>
              <a:rPr sz="3450" spc="-28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450" spc="20" dirty="0">
                <a:solidFill>
                  <a:srgbClr val="72675A"/>
                </a:solidFill>
                <a:latin typeface="Garamond"/>
                <a:cs typeface="Garamond"/>
              </a:rPr>
              <a:t>results  </a:t>
            </a:r>
            <a:r>
              <a:rPr sz="3450" spc="80" dirty="0">
                <a:solidFill>
                  <a:srgbClr val="72675A"/>
                </a:solidFill>
                <a:latin typeface="Garamond"/>
                <a:cs typeface="Garamond"/>
              </a:rPr>
              <a:t>in </a:t>
            </a:r>
            <a:r>
              <a:rPr sz="3450" spc="-20" dirty="0">
                <a:solidFill>
                  <a:srgbClr val="72675A"/>
                </a:solidFill>
                <a:latin typeface="Garamond"/>
                <a:cs typeface="Garamond"/>
              </a:rPr>
              <a:t>less </a:t>
            </a:r>
            <a:r>
              <a:rPr sz="3450" spc="35" dirty="0">
                <a:solidFill>
                  <a:srgbClr val="72675A"/>
                </a:solidFill>
                <a:latin typeface="Garamond"/>
                <a:cs typeface="Garamond"/>
              </a:rPr>
              <a:t>job </a:t>
            </a:r>
            <a:r>
              <a:rPr sz="3450" spc="60" dirty="0">
                <a:solidFill>
                  <a:srgbClr val="72675A"/>
                </a:solidFill>
                <a:latin typeface="Garamond"/>
                <a:cs typeface="Garamond"/>
              </a:rPr>
              <a:t>security </a:t>
            </a:r>
            <a:r>
              <a:rPr sz="3450" spc="135" dirty="0">
                <a:solidFill>
                  <a:srgbClr val="72675A"/>
                </a:solidFill>
                <a:latin typeface="Garamond"/>
                <a:cs typeface="Garamond"/>
              </a:rPr>
              <a:t>and </a:t>
            </a:r>
            <a:r>
              <a:rPr sz="3450" spc="70" dirty="0">
                <a:solidFill>
                  <a:srgbClr val="72675A"/>
                </a:solidFill>
                <a:latin typeface="Garamond"/>
                <a:cs typeface="Garamond"/>
              </a:rPr>
              <a:t>lack </a:t>
            </a:r>
            <a:r>
              <a:rPr sz="3450" spc="-100" dirty="0">
                <a:solidFill>
                  <a:srgbClr val="72675A"/>
                </a:solidFill>
                <a:latin typeface="Garamond"/>
                <a:cs typeface="Garamond"/>
              </a:rPr>
              <a:t>of  </a:t>
            </a:r>
            <a:r>
              <a:rPr sz="3450" spc="55" dirty="0">
                <a:solidFill>
                  <a:srgbClr val="72675A"/>
                </a:solidFill>
                <a:latin typeface="Garamond"/>
                <a:cs typeface="Garamond"/>
              </a:rPr>
              <a:t>employee</a:t>
            </a:r>
            <a:r>
              <a:rPr sz="34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450" spc="45" dirty="0">
                <a:solidFill>
                  <a:srgbClr val="72675A"/>
                </a:solidFill>
                <a:latin typeface="Garamond"/>
                <a:cs typeface="Garamond"/>
              </a:rPr>
              <a:t>entitlements.</a:t>
            </a:r>
            <a:endParaRPr sz="345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342899"/>
            <a:ext cx="2400300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336956"/>
            <a:ext cx="2400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spc="45" dirty="0">
                <a:solidFill>
                  <a:srgbClr val="FFFFFF"/>
                </a:solidFill>
              </a:rPr>
              <a:t>Outsourcing</a:t>
            </a:r>
          </a:p>
        </p:txBody>
      </p:sp>
      <p:sp>
        <p:nvSpPr>
          <p:cNvPr id="5" name="object 5"/>
          <p:cNvSpPr/>
          <p:nvPr/>
        </p:nvSpPr>
        <p:spPr>
          <a:xfrm>
            <a:off x="6819900" y="1079500"/>
            <a:ext cx="5867400" cy="389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19901" y="1079505"/>
            <a:ext cx="5867400" cy="3898900"/>
          </a:xfrm>
          <a:custGeom>
            <a:avLst/>
            <a:gdLst/>
            <a:ahLst/>
            <a:cxnLst/>
            <a:rect l="l" t="t" r="r" b="b"/>
            <a:pathLst>
              <a:path w="5867400" h="3898900">
                <a:moveTo>
                  <a:pt x="0" y="0"/>
                </a:moveTo>
                <a:lnTo>
                  <a:pt x="5867398" y="0"/>
                </a:lnTo>
                <a:lnTo>
                  <a:pt x="5867398" y="3898894"/>
                </a:lnTo>
                <a:lnTo>
                  <a:pt x="0" y="3898894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2300" y="5384800"/>
            <a:ext cx="5549900" cy="383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2293" y="5384795"/>
            <a:ext cx="5550535" cy="3835400"/>
          </a:xfrm>
          <a:custGeom>
            <a:avLst/>
            <a:gdLst/>
            <a:ahLst/>
            <a:cxnLst/>
            <a:rect l="l" t="t" r="r" b="b"/>
            <a:pathLst>
              <a:path w="5550534" h="3835400">
                <a:moveTo>
                  <a:pt x="0" y="0"/>
                </a:moveTo>
                <a:lnTo>
                  <a:pt x="5549906" y="0"/>
                </a:lnTo>
                <a:lnTo>
                  <a:pt x="5549906" y="3835404"/>
                </a:lnTo>
                <a:lnTo>
                  <a:pt x="0" y="383540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328" y="1502321"/>
            <a:ext cx="11998147" cy="6748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328" y="1502321"/>
            <a:ext cx="11998325" cy="6749415"/>
          </a:xfrm>
          <a:custGeom>
            <a:avLst/>
            <a:gdLst/>
            <a:ahLst/>
            <a:cxnLst/>
            <a:rect l="l" t="t" r="r" b="b"/>
            <a:pathLst>
              <a:path w="11998325" h="6749415">
                <a:moveTo>
                  <a:pt x="0" y="0"/>
                </a:moveTo>
                <a:lnTo>
                  <a:pt x="11998147" y="0"/>
                </a:lnTo>
                <a:lnTo>
                  <a:pt x="11998147" y="6748957"/>
                </a:lnTo>
                <a:lnTo>
                  <a:pt x="0" y="6748957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5599" y="8572500"/>
            <a:ext cx="4673599" cy="622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2958" y="8559702"/>
            <a:ext cx="4578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5" dirty="0">
                <a:solidFill>
                  <a:srgbClr val="FFFFFF"/>
                </a:solidFill>
                <a:latin typeface="Garamond"/>
                <a:cs typeface="Garamond"/>
              </a:rPr>
              <a:t>Outsourcing</a:t>
            </a:r>
            <a:r>
              <a:rPr sz="3600" spc="-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35" dirty="0">
                <a:solidFill>
                  <a:srgbClr val="FFFFFF"/>
                </a:solidFill>
                <a:latin typeface="Garamond"/>
                <a:cs typeface="Garamond"/>
              </a:rPr>
              <a:t>Technology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400" y="330200"/>
            <a:ext cx="9398000" cy="906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3700" y="190500"/>
            <a:ext cx="9677400" cy="937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0" y="1301826"/>
            <a:ext cx="10918825" cy="33820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22909" marR="871219" indent="-410845">
              <a:lnSpc>
                <a:spcPts val="4500"/>
              </a:lnSpc>
              <a:spcBef>
                <a:spcPts val="420"/>
              </a:spcBef>
              <a:buChar char="•"/>
              <a:tabLst>
                <a:tab pos="422909" algn="l"/>
                <a:tab pos="423545" algn="l"/>
              </a:tabLst>
            </a:pPr>
            <a:r>
              <a:rPr sz="3900" spc="45" dirty="0">
                <a:solidFill>
                  <a:srgbClr val="72675A"/>
                </a:solidFill>
                <a:latin typeface="Garamond"/>
                <a:cs typeface="Garamond"/>
              </a:rPr>
              <a:t>people </a:t>
            </a:r>
            <a:r>
              <a:rPr sz="3900" spc="25" dirty="0">
                <a:solidFill>
                  <a:srgbClr val="72675A"/>
                </a:solidFill>
                <a:latin typeface="Garamond"/>
                <a:cs typeface="Garamond"/>
              </a:rPr>
              <a:t>who </a:t>
            </a:r>
            <a:r>
              <a:rPr sz="3900" spc="140" dirty="0">
                <a:solidFill>
                  <a:srgbClr val="72675A"/>
                </a:solidFill>
                <a:latin typeface="Garamond"/>
                <a:cs typeface="Garamond"/>
              </a:rPr>
              <a:t>are </a:t>
            </a:r>
            <a:r>
              <a:rPr sz="3900" spc="114" dirty="0">
                <a:solidFill>
                  <a:srgbClr val="72675A"/>
                </a:solidFill>
                <a:latin typeface="Garamond"/>
                <a:cs typeface="Garamond"/>
              </a:rPr>
              <a:t>paid </a:t>
            </a:r>
            <a:r>
              <a:rPr sz="3900" spc="80" dirty="0">
                <a:solidFill>
                  <a:srgbClr val="72675A"/>
                </a:solidFill>
                <a:latin typeface="Garamond"/>
                <a:cs typeface="Garamond"/>
              </a:rPr>
              <a:t>according </a:t>
            </a:r>
            <a:r>
              <a:rPr sz="3900" spc="-1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900" spc="60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900" spc="95" dirty="0">
                <a:solidFill>
                  <a:srgbClr val="72675A"/>
                </a:solidFill>
                <a:latin typeface="Garamond"/>
                <a:cs typeface="Garamond"/>
              </a:rPr>
              <a:t>number</a:t>
            </a:r>
            <a:r>
              <a:rPr sz="3900" spc="-39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900" spc="-114" dirty="0">
                <a:solidFill>
                  <a:srgbClr val="72675A"/>
                </a:solidFill>
                <a:latin typeface="Garamond"/>
                <a:cs typeface="Garamond"/>
              </a:rPr>
              <a:t>of  </a:t>
            </a:r>
            <a:r>
              <a:rPr sz="3900" spc="35" dirty="0">
                <a:solidFill>
                  <a:srgbClr val="72675A"/>
                </a:solidFill>
                <a:latin typeface="Garamond"/>
                <a:cs typeface="Garamond"/>
              </a:rPr>
              <a:t>items </a:t>
            </a:r>
            <a:r>
              <a:rPr sz="3900" spc="70" dirty="0">
                <a:solidFill>
                  <a:srgbClr val="72675A"/>
                </a:solidFill>
                <a:latin typeface="Garamond"/>
                <a:cs typeface="Garamond"/>
              </a:rPr>
              <a:t>they</a:t>
            </a:r>
            <a:r>
              <a:rPr sz="3900" spc="-3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900" spc="110" dirty="0">
                <a:solidFill>
                  <a:srgbClr val="72675A"/>
                </a:solidFill>
                <a:latin typeface="Garamond"/>
                <a:cs typeface="Garamond"/>
              </a:rPr>
              <a:t>make</a:t>
            </a:r>
            <a:endParaRPr sz="39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lr>
                <a:srgbClr val="72675A"/>
              </a:buClr>
              <a:buFont typeface="Garamond"/>
              <a:buChar char="•"/>
            </a:pPr>
            <a:endParaRPr sz="4500">
              <a:latin typeface="Times New Roman"/>
              <a:cs typeface="Times New Roman"/>
            </a:endParaRPr>
          </a:p>
          <a:p>
            <a:pPr marL="842010" marR="5080" lvl="1" indent="-410845">
              <a:lnSpc>
                <a:spcPts val="4500"/>
              </a:lnSpc>
              <a:spcBef>
                <a:spcPts val="3050"/>
              </a:spcBef>
              <a:buChar char="•"/>
              <a:tabLst>
                <a:tab pos="842010" algn="l"/>
                <a:tab pos="842644" algn="l"/>
              </a:tabLst>
            </a:pPr>
            <a:r>
              <a:rPr sz="3900" spc="105" dirty="0">
                <a:solidFill>
                  <a:srgbClr val="72675A"/>
                </a:solidFill>
                <a:latin typeface="Garamond"/>
                <a:cs typeface="Garamond"/>
              </a:rPr>
              <a:t>This </a:t>
            </a:r>
            <a:r>
              <a:rPr sz="3900" spc="75" dirty="0">
                <a:solidFill>
                  <a:srgbClr val="72675A"/>
                </a:solidFill>
                <a:latin typeface="Garamond"/>
                <a:cs typeface="Garamond"/>
              </a:rPr>
              <a:t>rewards </a:t>
            </a:r>
            <a:r>
              <a:rPr sz="3900" spc="25" dirty="0">
                <a:solidFill>
                  <a:srgbClr val="72675A"/>
                </a:solidFill>
                <a:latin typeface="Garamond"/>
                <a:cs typeface="Garamond"/>
              </a:rPr>
              <a:t>efficiency </a:t>
            </a:r>
            <a:r>
              <a:rPr sz="3900" spc="35" dirty="0">
                <a:solidFill>
                  <a:srgbClr val="72675A"/>
                </a:solidFill>
                <a:latin typeface="Garamond"/>
                <a:cs typeface="Garamond"/>
              </a:rPr>
              <a:t>but </a:t>
            </a:r>
            <a:r>
              <a:rPr sz="3900" spc="170" dirty="0">
                <a:solidFill>
                  <a:srgbClr val="72675A"/>
                </a:solidFill>
                <a:latin typeface="Garamond"/>
                <a:cs typeface="Garamond"/>
              </a:rPr>
              <a:t>may </a:t>
            </a:r>
            <a:r>
              <a:rPr sz="3900" spc="20" dirty="0">
                <a:solidFill>
                  <a:srgbClr val="72675A"/>
                </a:solidFill>
                <a:latin typeface="Garamond"/>
                <a:cs typeface="Garamond"/>
              </a:rPr>
              <a:t>not </a:t>
            </a:r>
            <a:r>
              <a:rPr sz="3900" spc="70" dirty="0">
                <a:solidFill>
                  <a:srgbClr val="72675A"/>
                </a:solidFill>
                <a:latin typeface="Garamond"/>
                <a:cs typeface="Garamond"/>
              </a:rPr>
              <a:t>be </a:t>
            </a:r>
            <a:r>
              <a:rPr sz="3900" spc="60" dirty="0">
                <a:solidFill>
                  <a:srgbClr val="72675A"/>
                </a:solidFill>
                <a:latin typeface="Garamond"/>
                <a:cs typeface="Garamond"/>
              </a:rPr>
              <a:t>suitable</a:t>
            </a:r>
            <a:r>
              <a:rPr sz="3900" spc="-47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900" spc="-50" dirty="0">
                <a:solidFill>
                  <a:srgbClr val="72675A"/>
                </a:solidFill>
                <a:latin typeface="Garamond"/>
                <a:cs typeface="Garamond"/>
              </a:rPr>
              <a:t>for  </a:t>
            </a:r>
            <a:r>
              <a:rPr sz="3900" spc="-5" dirty="0">
                <a:solidFill>
                  <a:srgbClr val="72675A"/>
                </a:solidFill>
                <a:latin typeface="Garamond"/>
                <a:cs typeface="Garamond"/>
              </a:rPr>
              <a:t>jobs </a:t>
            </a:r>
            <a:r>
              <a:rPr sz="3900" spc="75" dirty="0">
                <a:solidFill>
                  <a:srgbClr val="72675A"/>
                </a:solidFill>
                <a:latin typeface="Garamond"/>
                <a:cs typeface="Garamond"/>
              </a:rPr>
              <a:t>that </a:t>
            </a:r>
            <a:r>
              <a:rPr sz="3900" spc="100" dirty="0">
                <a:solidFill>
                  <a:srgbClr val="72675A"/>
                </a:solidFill>
                <a:latin typeface="Garamond"/>
                <a:cs typeface="Garamond"/>
              </a:rPr>
              <a:t>require </a:t>
            </a:r>
            <a:r>
              <a:rPr sz="3900" spc="114" dirty="0">
                <a:solidFill>
                  <a:srgbClr val="72675A"/>
                </a:solidFill>
                <a:latin typeface="Garamond"/>
                <a:cs typeface="Garamond"/>
              </a:rPr>
              <a:t>care </a:t>
            </a:r>
            <a:r>
              <a:rPr sz="3900" spc="140" dirty="0">
                <a:solidFill>
                  <a:srgbClr val="72675A"/>
                </a:solidFill>
                <a:latin typeface="Garamond"/>
                <a:cs typeface="Garamond"/>
              </a:rPr>
              <a:t>and</a:t>
            </a:r>
            <a:r>
              <a:rPr sz="3900" spc="-26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900" spc="80" dirty="0">
                <a:solidFill>
                  <a:srgbClr val="72675A"/>
                </a:solidFill>
                <a:latin typeface="Garamond"/>
                <a:cs typeface="Garamond"/>
              </a:rPr>
              <a:t>time</a:t>
            </a:r>
            <a:endParaRPr sz="39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457199"/>
            <a:ext cx="1981200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0100" y="441794"/>
            <a:ext cx="198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pc="20" dirty="0">
                <a:solidFill>
                  <a:srgbClr val="FFFFFF"/>
                </a:solidFill>
              </a:rPr>
              <a:t>Piecework</a:t>
            </a:r>
          </a:p>
        </p:txBody>
      </p:sp>
      <p:sp>
        <p:nvSpPr>
          <p:cNvPr id="5" name="object 5"/>
          <p:cNvSpPr/>
          <p:nvPr/>
        </p:nvSpPr>
        <p:spPr>
          <a:xfrm>
            <a:off x="1346200" y="5143500"/>
            <a:ext cx="4775200" cy="405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6198" y="5143498"/>
            <a:ext cx="4775200" cy="4051300"/>
          </a:xfrm>
          <a:custGeom>
            <a:avLst/>
            <a:gdLst/>
            <a:ahLst/>
            <a:cxnLst/>
            <a:rect l="l" t="t" r="r" b="b"/>
            <a:pathLst>
              <a:path w="4775200" h="4051300">
                <a:moveTo>
                  <a:pt x="0" y="0"/>
                </a:moveTo>
                <a:lnTo>
                  <a:pt x="4775201" y="0"/>
                </a:lnTo>
                <a:lnTo>
                  <a:pt x="4775201" y="4051301"/>
                </a:lnTo>
                <a:lnTo>
                  <a:pt x="0" y="4051301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5300" y="5219700"/>
            <a:ext cx="5181600" cy="388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5303" y="5219700"/>
            <a:ext cx="5181600" cy="3886200"/>
          </a:xfrm>
          <a:custGeom>
            <a:avLst/>
            <a:gdLst/>
            <a:ahLst/>
            <a:cxnLst/>
            <a:rect l="l" t="t" r="r" b="b"/>
            <a:pathLst>
              <a:path w="5181600" h="3886200">
                <a:moveTo>
                  <a:pt x="0" y="0"/>
                </a:moveTo>
                <a:lnTo>
                  <a:pt x="5181597" y="0"/>
                </a:lnTo>
                <a:lnTo>
                  <a:pt x="5181597" y="3886199"/>
                </a:lnTo>
                <a:lnTo>
                  <a:pt x="0" y="38861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68" y="709434"/>
            <a:ext cx="12580658" cy="7076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068" y="709422"/>
            <a:ext cx="12581255" cy="7077075"/>
          </a:xfrm>
          <a:custGeom>
            <a:avLst/>
            <a:gdLst/>
            <a:ahLst/>
            <a:cxnLst/>
            <a:rect l="l" t="t" r="r" b="b"/>
            <a:pathLst>
              <a:path w="12581255" h="7077075">
                <a:moveTo>
                  <a:pt x="0" y="0"/>
                </a:moveTo>
                <a:lnTo>
                  <a:pt x="12580658" y="0"/>
                </a:lnTo>
                <a:lnTo>
                  <a:pt x="12580658" y="7076617"/>
                </a:lnTo>
                <a:lnTo>
                  <a:pt x="0" y="7076617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87800" y="8496300"/>
            <a:ext cx="5029200" cy="62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2135" y="8484813"/>
            <a:ext cx="4940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9390" algn="l"/>
              </a:tabLst>
            </a:pPr>
            <a:r>
              <a:rPr sz="3600" spc="-40" dirty="0">
                <a:solidFill>
                  <a:srgbClr val="FFFFFF"/>
                </a:solidFill>
                <a:latin typeface="Garamond"/>
                <a:cs typeface="Garamond"/>
              </a:rPr>
              <a:t>Loss</a:t>
            </a:r>
            <a:r>
              <a:rPr sz="36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114" dirty="0">
                <a:solidFill>
                  <a:srgbClr val="FFFFFF"/>
                </a:solidFill>
                <a:latin typeface="Garamond"/>
                <a:cs typeface="Garamond"/>
              </a:rPr>
              <a:t>of	</a:t>
            </a:r>
            <a:r>
              <a:rPr sz="3600" spc="-55" dirty="0">
                <a:solidFill>
                  <a:srgbClr val="FFFFFF"/>
                </a:solidFill>
                <a:latin typeface="Garamond"/>
                <a:cs typeface="Garamond"/>
              </a:rPr>
              <a:t>Jobs </a:t>
            </a:r>
            <a:r>
              <a:rPr sz="3600" spc="35" dirty="0">
                <a:solidFill>
                  <a:srgbClr val="FFFFFF"/>
                </a:solidFill>
                <a:latin typeface="Garamond"/>
                <a:cs typeface="Garamond"/>
              </a:rPr>
              <a:t>Fairfax</a:t>
            </a:r>
            <a:r>
              <a:rPr sz="36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155" dirty="0">
                <a:solidFill>
                  <a:srgbClr val="FFFFFF"/>
                </a:solidFill>
                <a:latin typeface="Garamond"/>
                <a:cs typeface="Garamond"/>
              </a:rPr>
              <a:t>Media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1828800"/>
            <a:ext cx="121158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500" y="1828795"/>
            <a:ext cx="12115800" cy="6096000"/>
          </a:xfrm>
          <a:custGeom>
            <a:avLst/>
            <a:gdLst/>
            <a:ahLst/>
            <a:cxnLst/>
            <a:rect l="l" t="t" r="r" b="b"/>
            <a:pathLst>
              <a:path w="12115800" h="6096000">
                <a:moveTo>
                  <a:pt x="0" y="0"/>
                </a:moveTo>
                <a:lnTo>
                  <a:pt x="12115803" y="0"/>
                </a:lnTo>
                <a:lnTo>
                  <a:pt x="12115803" y="6096004"/>
                </a:lnTo>
                <a:lnTo>
                  <a:pt x="0" y="609600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7900" y="660400"/>
            <a:ext cx="6769099" cy="622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4530" y="651484"/>
            <a:ext cx="6683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0715" algn="l"/>
              </a:tabLst>
            </a:pPr>
            <a:r>
              <a:rPr spc="114" dirty="0">
                <a:solidFill>
                  <a:srgbClr val="FFFFFF"/>
                </a:solidFill>
              </a:rPr>
              <a:t>Case </a:t>
            </a:r>
            <a:r>
              <a:rPr spc="140" dirty="0">
                <a:solidFill>
                  <a:srgbClr val="FFFFFF"/>
                </a:solidFill>
              </a:rPr>
              <a:t>Time 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spc="-235" dirty="0">
                <a:solidFill>
                  <a:srgbClr val="FFFFFF"/>
                </a:solidFill>
              </a:rPr>
              <a:t> </a:t>
            </a:r>
            <a:r>
              <a:rPr spc="45" dirty="0">
                <a:solidFill>
                  <a:srgbClr val="FFFFFF"/>
                </a:solidFill>
              </a:rPr>
              <a:t>Decline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14" dirty="0">
                <a:solidFill>
                  <a:srgbClr val="FFFFFF"/>
                </a:solidFill>
              </a:rPr>
              <a:t>of	</a:t>
            </a:r>
            <a:r>
              <a:rPr spc="50" dirty="0">
                <a:solidFill>
                  <a:srgbClr val="FFFFFF"/>
                </a:solidFill>
              </a:rPr>
              <a:t>Print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155" dirty="0">
                <a:solidFill>
                  <a:srgbClr val="FFFFFF"/>
                </a:solidFill>
              </a:rPr>
              <a:t>Media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00" y="901700"/>
            <a:ext cx="12217400" cy="795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901705"/>
            <a:ext cx="12217400" cy="7950200"/>
          </a:xfrm>
          <a:custGeom>
            <a:avLst/>
            <a:gdLst/>
            <a:ahLst/>
            <a:cxnLst/>
            <a:rect l="l" t="t" r="r" b="b"/>
            <a:pathLst>
              <a:path w="12217400" h="7950200">
                <a:moveTo>
                  <a:pt x="0" y="0"/>
                </a:moveTo>
                <a:lnTo>
                  <a:pt x="12217397" y="0"/>
                </a:lnTo>
                <a:lnTo>
                  <a:pt x="12217397" y="7950194"/>
                </a:lnTo>
                <a:lnTo>
                  <a:pt x="0" y="7950194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448" y="1074102"/>
            <a:ext cx="12337897" cy="6940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448" y="1074102"/>
            <a:ext cx="12338050" cy="6940550"/>
          </a:xfrm>
          <a:custGeom>
            <a:avLst/>
            <a:gdLst/>
            <a:ahLst/>
            <a:cxnLst/>
            <a:rect l="l" t="t" r="r" b="b"/>
            <a:pathLst>
              <a:path w="12338050" h="6940550">
                <a:moveTo>
                  <a:pt x="0" y="0"/>
                </a:moveTo>
                <a:lnTo>
                  <a:pt x="12337897" y="0"/>
                </a:lnTo>
                <a:lnTo>
                  <a:pt x="12337897" y="6940067"/>
                </a:lnTo>
                <a:lnTo>
                  <a:pt x="0" y="6940067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1818" y="8527960"/>
            <a:ext cx="7981149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5400" y="8547100"/>
            <a:ext cx="7874000" cy="62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5400" y="8547100"/>
            <a:ext cx="7874000" cy="622300"/>
          </a:xfrm>
          <a:custGeom>
            <a:avLst/>
            <a:gdLst/>
            <a:ahLst/>
            <a:cxnLst/>
            <a:rect l="l" t="t" r="r" b="b"/>
            <a:pathLst>
              <a:path w="7874000" h="622300">
                <a:moveTo>
                  <a:pt x="0" y="0"/>
                </a:moveTo>
                <a:lnTo>
                  <a:pt x="7874000" y="0"/>
                </a:lnTo>
                <a:lnTo>
                  <a:pt x="78740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D3620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7068" y="8529746"/>
            <a:ext cx="7790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Work, </a:t>
            </a:r>
            <a:r>
              <a:rPr sz="3600" spc="90" dirty="0">
                <a:solidFill>
                  <a:srgbClr val="FFFFFF"/>
                </a:solidFill>
                <a:latin typeface="Garamond"/>
                <a:cs typeface="Garamond"/>
              </a:rPr>
              <a:t>Health </a:t>
            </a:r>
            <a:r>
              <a:rPr sz="3600" spc="120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3600" spc="80" dirty="0">
                <a:solidFill>
                  <a:srgbClr val="FFFFFF"/>
                </a:solidFill>
                <a:latin typeface="Garamond"/>
                <a:cs typeface="Garamond"/>
              </a:rPr>
              <a:t>Safety </a:t>
            </a:r>
            <a:r>
              <a:rPr sz="3600" spc="75" dirty="0">
                <a:solidFill>
                  <a:srgbClr val="FFFFFF"/>
                </a:solidFill>
                <a:latin typeface="Garamond"/>
                <a:cs typeface="Garamond"/>
              </a:rPr>
              <a:t>in </a:t>
            </a:r>
            <a:r>
              <a:rPr sz="3600" spc="50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3600" spc="-409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30" dirty="0">
                <a:solidFill>
                  <a:srgbClr val="FFFFFF"/>
                </a:solidFill>
                <a:latin typeface="Garamond"/>
                <a:cs typeface="Garamond"/>
              </a:rPr>
              <a:t>Workplace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900" y="177800"/>
            <a:ext cx="11303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0900" y="177805"/>
            <a:ext cx="11303000" cy="3657600"/>
          </a:xfrm>
          <a:custGeom>
            <a:avLst/>
            <a:gdLst/>
            <a:ahLst/>
            <a:cxnLst/>
            <a:rect l="l" t="t" r="r" b="b"/>
            <a:pathLst>
              <a:path w="11303000" h="3657600">
                <a:moveTo>
                  <a:pt x="0" y="0"/>
                </a:moveTo>
                <a:lnTo>
                  <a:pt x="11303001" y="0"/>
                </a:lnTo>
                <a:lnTo>
                  <a:pt x="11303001" y="3657594"/>
                </a:lnTo>
                <a:lnTo>
                  <a:pt x="0" y="365759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1500" y="3771900"/>
            <a:ext cx="9321800" cy="591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1500" y="3771900"/>
            <a:ext cx="9321800" cy="5918200"/>
          </a:xfrm>
          <a:custGeom>
            <a:avLst/>
            <a:gdLst/>
            <a:ahLst/>
            <a:cxnLst/>
            <a:rect l="l" t="t" r="r" b="b"/>
            <a:pathLst>
              <a:path w="9321800" h="5918200">
                <a:moveTo>
                  <a:pt x="0" y="0"/>
                </a:moveTo>
                <a:lnTo>
                  <a:pt x="9321800" y="0"/>
                </a:lnTo>
                <a:lnTo>
                  <a:pt x="9321800" y="5918199"/>
                </a:lnTo>
                <a:lnTo>
                  <a:pt x="0" y="59181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100" y="254000"/>
            <a:ext cx="10388600" cy="421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8103" y="254000"/>
            <a:ext cx="10388600" cy="4216400"/>
          </a:xfrm>
          <a:custGeom>
            <a:avLst/>
            <a:gdLst/>
            <a:ahLst/>
            <a:cxnLst/>
            <a:rect l="l" t="t" r="r" b="b"/>
            <a:pathLst>
              <a:path w="10388600" h="4216400">
                <a:moveTo>
                  <a:pt x="0" y="0"/>
                </a:moveTo>
                <a:lnTo>
                  <a:pt x="10388596" y="0"/>
                </a:lnTo>
                <a:lnTo>
                  <a:pt x="10388596" y="4216399"/>
                </a:lnTo>
                <a:lnTo>
                  <a:pt x="0" y="42163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3900" y="4254500"/>
            <a:ext cx="90170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3894" y="4254499"/>
            <a:ext cx="9017000" cy="5257800"/>
          </a:xfrm>
          <a:custGeom>
            <a:avLst/>
            <a:gdLst/>
            <a:ahLst/>
            <a:cxnLst/>
            <a:rect l="l" t="t" r="r" b="b"/>
            <a:pathLst>
              <a:path w="9017000" h="5257800">
                <a:moveTo>
                  <a:pt x="0" y="0"/>
                </a:moveTo>
                <a:lnTo>
                  <a:pt x="9017005" y="0"/>
                </a:lnTo>
                <a:lnTo>
                  <a:pt x="9017005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63500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6400" y="63499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1195" y="8125349"/>
            <a:ext cx="1903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0" dirty="0">
                <a:solidFill>
                  <a:srgbClr val="72675A"/>
                </a:solidFill>
                <a:latin typeface="Garamond"/>
                <a:cs typeface="Garamond"/>
              </a:rPr>
              <a:t>Click</a:t>
            </a:r>
            <a:r>
              <a:rPr sz="3600" spc="-7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00" spc="70" dirty="0">
                <a:solidFill>
                  <a:srgbClr val="72675A"/>
                </a:solidFill>
                <a:latin typeface="Garamond"/>
                <a:cs typeface="Garamond"/>
              </a:rPr>
              <a:t>here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744" y="932967"/>
            <a:ext cx="12315317" cy="6896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4744" y="932954"/>
            <a:ext cx="12315825" cy="6896734"/>
          </a:xfrm>
          <a:custGeom>
            <a:avLst/>
            <a:gdLst/>
            <a:ahLst/>
            <a:cxnLst/>
            <a:rect l="l" t="t" r="r" b="b"/>
            <a:pathLst>
              <a:path w="12315825" h="6896734">
                <a:moveTo>
                  <a:pt x="0" y="0"/>
                </a:moveTo>
                <a:lnTo>
                  <a:pt x="12315317" y="0"/>
                </a:lnTo>
                <a:lnTo>
                  <a:pt x="12315317" y="6896569"/>
                </a:lnTo>
                <a:lnTo>
                  <a:pt x="0" y="689656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83000" y="8267700"/>
            <a:ext cx="5638799" cy="622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28084" y="8260148"/>
            <a:ext cx="5548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0845" algn="l"/>
              </a:tabLst>
            </a:pPr>
            <a:r>
              <a:rPr sz="3600" spc="45" dirty="0">
                <a:solidFill>
                  <a:srgbClr val="FFFFFF"/>
                </a:solidFill>
                <a:latin typeface="Garamond"/>
                <a:cs typeface="Garamond"/>
              </a:rPr>
              <a:t>Outsourcing</a:t>
            </a:r>
            <a:r>
              <a:rPr sz="36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114" dirty="0">
                <a:solidFill>
                  <a:srgbClr val="FFFFFF"/>
                </a:solidFill>
                <a:latin typeface="Garamond"/>
                <a:cs typeface="Garamond"/>
              </a:rPr>
              <a:t>of	</a:t>
            </a:r>
            <a:r>
              <a:rPr sz="3600" spc="35" dirty="0">
                <a:solidFill>
                  <a:srgbClr val="FFFFFF"/>
                </a:solidFill>
                <a:latin typeface="Garamond"/>
                <a:cs typeface="Garamond"/>
              </a:rPr>
              <a:t>Fairfax</a:t>
            </a:r>
            <a:r>
              <a:rPr sz="3600" spc="-6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155" dirty="0">
                <a:solidFill>
                  <a:srgbClr val="FFFFFF"/>
                </a:solidFill>
                <a:latin typeface="Garamond"/>
                <a:cs typeface="Garamond"/>
              </a:rPr>
              <a:t>Media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0" y="1558454"/>
            <a:ext cx="10828020" cy="33559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64490" marR="5080" indent="-352425">
              <a:lnSpc>
                <a:spcPts val="3800"/>
              </a:lnSpc>
              <a:spcBef>
                <a:spcPts val="420"/>
              </a:spcBef>
              <a:buChar char="•"/>
              <a:tabLst>
                <a:tab pos="364490" algn="l"/>
                <a:tab pos="365125" algn="l"/>
                <a:tab pos="755015" algn="l"/>
                <a:tab pos="4155440" algn="l"/>
                <a:tab pos="8431530" algn="l"/>
              </a:tabLst>
            </a:pPr>
            <a:r>
              <a:rPr sz="3350" spc="35" dirty="0">
                <a:solidFill>
                  <a:srgbClr val="72675A"/>
                </a:solidFill>
                <a:latin typeface="Garamond"/>
                <a:cs typeface="Garamond"/>
              </a:rPr>
              <a:t>In </a:t>
            </a:r>
            <a:r>
              <a:rPr sz="3350" spc="50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350" spc="75" dirty="0">
                <a:solidFill>
                  <a:srgbClr val="72675A"/>
                </a:solidFill>
                <a:latin typeface="Garamond"/>
                <a:cs typeface="Garamond"/>
              </a:rPr>
              <a:t>initial</a:t>
            </a:r>
            <a:r>
              <a:rPr sz="3350" spc="-6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55" dirty="0">
                <a:solidFill>
                  <a:srgbClr val="72675A"/>
                </a:solidFill>
                <a:latin typeface="Garamond"/>
                <a:cs typeface="Garamond"/>
              </a:rPr>
              <a:t>phase</a:t>
            </a:r>
            <a:r>
              <a:rPr sz="3350" spc="1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-100" dirty="0">
                <a:solidFill>
                  <a:srgbClr val="72675A"/>
                </a:solidFill>
                <a:latin typeface="Garamond"/>
                <a:cs typeface="Garamond"/>
              </a:rPr>
              <a:t>of	</a:t>
            </a:r>
            <a:r>
              <a:rPr sz="3350" spc="50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350" spc="65" dirty="0">
                <a:solidFill>
                  <a:srgbClr val="72675A"/>
                </a:solidFill>
                <a:latin typeface="Garamond"/>
                <a:cs typeface="Garamond"/>
              </a:rPr>
              <a:t>industrial </a:t>
            </a:r>
            <a:r>
              <a:rPr sz="3350" spc="30" dirty="0">
                <a:solidFill>
                  <a:srgbClr val="72675A"/>
                </a:solidFill>
                <a:latin typeface="Garamond"/>
                <a:cs typeface="Garamond"/>
              </a:rPr>
              <a:t>revolution, </a:t>
            </a:r>
            <a:r>
              <a:rPr sz="3350" spc="20" dirty="0">
                <a:solidFill>
                  <a:srgbClr val="72675A"/>
                </a:solidFill>
                <a:latin typeface="Garamond"/>
                <a:cs typeface="Garamond"/>
              </a:rPr>
              <a:t>conditions  </a:t>
            </a:r>
            <a:r>
              <a:rPr sz="3350" spc="5" dirty="0">
                <a:solidFill>
                  <a:srgbClr val="72675A"/>
                </a:solidFill>
                <a:latin typeface="Garamond"/>
                <a:cs typeface="Garamond"/>
              </a:rPr>
              <a:t>w</a:t>
            </a:r>
            <a:r>
              <a:rPr sz="3350" spc="70" dirty="0">
                <a:solidFill>
                  <a:srgbClr val="72675A"/>
                </a:solidFill>
                <a:latin typeface="Garamond"/>
                <a:cs typeface="Garamond"/>
              </a:rPr>
              <a:t>ere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75" dirty="0">
                <a:solidFill>
                  <a:srgbClr val="72675A"/>
                </a:solidFill>
                <a:latin typeface="Garamond"/>
                <a:cs typeface="Garamond"/>
              </a:rPr>
              <a:t>h</a:t>
            </a:r>
            <a:r>
              <a:rPr sz="3350" spc="204" dirty="0">
                <a:solidFill>
                  <a:srgbClr val="72675A"/>
                </a:solidFill>
                <a:latin typeface="Garamond"/>
                <a:cs typeface="Garamond"/>
              </a:rPr>
              <a:t>a</a:t>
            </a:r>
            <a:r>
              <a:rPr sz="3350" spc="135" dirty="0">
                <a:solidFill>
                  <a:srgbClr val="72675A"/>
                </a:solidFill>
                <a:latin typeface="Garamond"/>
                <a:cs typeface="Garamond"/>
              </a:rPr>
              <a:t>r</a:t>
            </a:r>
            <a:r>
              <a:rPr sz="3350" spc="-105" dirty="0">
                <a:solidFill>
                  <a:srgbClr val="72675A"/>
                </a:solidFill>
                <a:latin typeface="Garamond"/>
                <a:cs typeface="Garamond"/>
              </a:rPr>
              <a:t>s</a:t>
            </a:r>
            <a:r>
              <a:rPr sz="3350" spc="70" dirty="0">
                <a:solidFill>
                  <a:srgbClr val="72675A"/>
                </a:solidFill>
                <a:latin typeface="Garamond"/>
                <a:cs typeface="Garamond"/>
              </a:rPr>
              <a:t>h</a:t>
            </a:r>
            <a:r>
              <a:rPr sz="3350" spc="105" dirty="0">
                <a:solidFill>
                  <a:srgbClr val="72675A"/>
                </a:solidFill>
                <a:latin typeface="Garamond"/>
                <a:cs typeface="Garamond"/>
              </a:rPr>
              <a:t>,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100" dirty="0">
                <a:solidFill>
                  <a:srgbClr val="72675A"/>
                </a:solidFill>
                <a:latin typeface="Garamond"/>
                <a:cs typeface="Garamond"/>
              </a:rPr>
              <a:t>r</a:t>
            </a:r>
            <a:r>
              <a:rPr sz="3350" spc="-15" dirty="0">
                <a:solidFill>
                  <a:srgbClr val="72675A"/>
                </a:solidFill>
                <a:latin typeface="Garamond"/>
                <a:cs typeface="Garamond"/>
              </a:rPr>
              <a:t>is</a:t>
            </a:r>
            <a:r>
              <a:rPr sz="3350" spc="-30" dirty="0">
                <a:solidFill>
                  <a:srgbClr val="72675A"/>
                </a:solidFill>
                <a:latin typeface="Garamond"/>
                <a:cs typeface="Garamond"/>
              </a:rPr>
              <a:t>k</a:t>
            </a:r>
            <a:r>
              <a:rPr sz="3350" spc="145" dirty="0">
                <a:solidFill>
                  <a:srgbClr val="72675A"/>
                </a:solidFill>
                <a:latin typeface="Garamond"/>
                <a:cs typeface="Garamond"/>
              </a:rPr>
              <a:t>y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204" dirty="0">
                <a:solidFill>
                  <a:srgbClr val="72675A"/>
                </a:solidFill>
                <a:latin typeface="Garamond"/>
                <a:cs typeface="Garamond"/>
              </a:rPr>
              <a:t>a</a:t>
            </a:r>
            <a:r>
              <a:rPr sz="3350" spc="75" dirty="0">
                <a:solidFill>
                  <a:srgbClr val="72675A"/>
                </a:solidFill>
                <a:latin typeface="Garamond"/>
                <a:cs typeface="Garamond"/>
              </a:rPr>
              <a:t>nd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5" dirty="0">
                <a:solidFill>
                  <a:srgbClr val="72675A"/>
                </a:solidFill>
                <a:latin typeface="Garamond"/>
                <a:cs typeface="Garamond"/>
              </a:rPr>
              <a:t>w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o</a:t>
            </a:r>
            <a:r>
              <a:rPr sz="3350" spc="-35" dirty="0">
                <a:solidFill>
                  <a:srgbClr val="72675A"/>
                </a:solidFill>
                <a:latin typeface="Garamond"/>
                <a:cs typeface="Garamond"/>
              </a:rPr>
              <a:t>r</a:t>
            </a:r>
            <a:r>
              <a:rPr sz="3350" spc="-30" dirty="0">
                <a:solidFill>
                  <a:srgbClr val="72675A"/>
                </a:solidFill>
                <a:latin typeface="Garamond"/>
                <a:cs typeface="Garamond"/>
              </a:rPr>
              <a:t>k</a:t>
            </a:r>
            <a:r>
              <a:rPr sz="3350" spc="70" dirty="0">
                <a:solidFill>
                  <a:srgbClr val="72675A"/>
                </a:solidFill>
                <a:latin typeface="Garamond"/>
                <a:cs typeface="Garamond"/>
              </a:rPr>
              <a:t>e</a:t>
            </a:r>
            <a:r>
              <a:rPr sz="3350" spc="135" dirty="0">
                <a:solidFill>
                  <a:srgbClr val="72675A"/>
                </a:solidFill>
                <a:latin typeface="Garamond"/>
                <a:cs typeface="Garamond"/>
              </a:rPr>
              <a:t>r</a:t>
            </a:r>
            <a:r>
              <a:rPr sz="3350" spc="-105" dirty="0">
                <a:solidFill>
                  <a:srgbClr val="72675A"/>
                </a:solidFill>
                <a:latin typeface="Garamond"/>
                <a:cs typeface="Garamond"/>
              </a:rPr>
              <a:t>s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75" dirty="0">
                <a:solidFill>
                  <a:srgbClr val="72675A"/>
                </a:solidFill>
                <a:latin typeface="Garamond"/>
                <a:cs typeface="Garamond"/>
              </a:rPr>
              <a:t>h</a:t>
            </a:r>
            <a:r>
              <a:rPr sz="3350" spc="204" dirty="0">
                <a:solidFill>
                  <a:srgbClr val="72675A"/>
                </a:solidFill>
                <a:latin typeface="Garamond"/>
                <a:cs typeface="Garamond"/>
              </a:rPr>
              <a:t>a</a:t>
            </a:r>
            <a:r>
              <a:rPr sz="3350" spc="75" dirty="0">
                <a:solidFill>
                  <a:srgbClr val="72675A"/>
                </a:solidFill>
                <a:latin typeface="Garamond"/>
                <a:cs typeface="Garamond"/>
              </a:rPr>
              <a:t>d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75" dirty="0">
                <a:solidFill>
                  <a:srgbClr val="72675A"/>
                </a:solidFill>
                <a:latin typeface="Garamond"/>
                <a:cs typeface="Garamond"/>
              </a:rPr>
              <a:t>n</a:t>
            </a:r>
            <a:r>
              <a:rPr sz="3350" spc="-30" dirty="0">
                <a:solidFill>
                  <a:srgbClr val="72675A"/>
                </a:solidFill>
                <a:latin typeface="Garamond"/>
                <a:cs typeface="Garamond"/>
              </a:rPr>
              <a:t>o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-210" dirty="0">
                <a:solidFill>
                  <a:srgbClr val="72675A"/>
                </a:solidFill>
                <a:latin typeface="Garamond"/>
                <a:cs typeface="Garamond"/>
              </a:rPr>
              <a:t>f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o</a:t>
            </a:r>
            <a:r>
              <a:rPr sz="3350" spc="150" dirty="0">
                <a:solidFill>
                  <a:srgbClr val="72675A"/>
                </a:solidFill>
                <a:latin typeface="Garamond"/>
                <a:cs typeface="Garamond"/>
              </a:rPr>
              <a:t>r</a:t>
            </a:r>
            <a:r>
              <a:rPr sz="3350" spc="105" dirty="0">
                <a:solidFill>
                  <a:srgbClr val="72675A"/>
                </a:solidFill>
                <a:latin typeface="Garamond"/>
                <a:cs typeface="Garamond"/>
              </a:rPr>
              <a:t>m</a:t>
            </a:r>
            <a:r>
              <a:rPr sz="3350" spc="-105" dirty="0">
                <a:solidFill>
                  <a:srgbClr val="72675A"/>
                </a:solidFill>
                <a:latin typeface="Garamond"/>
                <a:cs typeface="Garamond"/>
              </a:rPr>
              <a:t>s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-100" dirty="0">
                <a:solidFill>
                  <a:srgbClr val="72675A"/>
                </a:solidFill>
                <a:latin typeface="Garamond"/>
                <a:cs typeface="Garamond"/>
              </a:rPr>
              <a:t>of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	</a:t>
            </a:r>
            <a:r>
              <a:rPr sz="3350" spc="35" dirty="0">
                <a:solidFill>
                  <a:srgbClr val="72675A"/>
                </a:solidFill>
                <a:latin typeface="Garamond"/>
                <a:cs typeface="Garamond"/>
              </a:rPr>
              <a:t>c</a:t>
            </a:r>
            <a:r>
              <a:rPr sz="3350" spc="40" dirty="0">
                <a:solidFill>
                  <a:srgbClr val="72675A"/>
                </a:solidFill>
                <a:latin typeface="Garamond"/>
                <a:cs typeface="Garamond"/>
              </a:rPr>
              <a:t>om</a:t>
            </a:r>
            <a:r>
              <a:rPr sz="3350" spc="60" dirty="0">
                <a:solidFill>
                  <a:srgbClr val="72675A"/>
                </a:solidFill>
                <a:latin typeface="Garamond"/>
                <a:cs typeface="Garamond"/>
              </a:rPr>
              <a:t>p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e</a:t>
            </a:r>
            <a:r>
              <a:rPr sz="3350" spc="75" dirty="0">
                <a:solidFill>
                  <a:srgbClr val="72675A"/>
                </a:solidFill>
                <a:latin typeface="Garamond"/>
                <a:cs typeface="Garamond"/>
              </a:rPr>
              <a:t>n</a:t>
            </a:r>
            <a:r>
              <a:rPr sz="3350" spc="-105" dirty="0">
                <a:solidFill>
                  <a:srgbClr val="72675A"/>
                </a:solidFill>
                <a:latin typeface="Garamond"/>
                <a:cs typeface="Garamond"/>
              </a:rPr>
              <a:t>s</a:t>
            </a:r>
            <a:r>
              <a:rPr sz="3350" spc="175" dirty="0">
                <a:solidFill>
                  <a:srgbClr val="72675A"/>
                </a:solidFill>
                <a:latin typeface="Garamond"/>
                <a:cs typeface="Garamond"/>
              </a:rPr>
              <a:t>a</a:t>
            </a:r>
            <a:r>
              <a:rPr sz="3350" dirty="0">
                <a:solidFill>
                  <a:srgbClr val="72675A"/>
                </a:solidFill>
                <a:latin typeface="Garamond"/>
                <a:cs typeface="Garamond"/>
              </a:rPr>
              <a:t>t</a:t>
            </a:r>
            <a:r>
              <a:rPr sz="3350" spc="30" dirty="0">
                <a:solidFill>
                  <a:srgbClr val="72675A"/>
                </a:solidFill>
                <a:latin typeface="Garamond"/>
                <a:cs typeface="Garamond"/>
              </a:rPr>
              <a:t>ion  </a:t>
            </a:r>
            <a:r>
              <a:rPr sz="3350" spc="-50" dirty="0">
                <a:solidFill>
                  <a:srgbClr val="72675A"/>
                </a:solidFill>
                <a:latin typeface="Garamond"/>
                <a:cs typeface="Garamond"/>
              </a:rPr>
              <a:t>if	</a:t>
            </a:r>
            <a:r>
              <a:rPr sz="3350" spc="80" dirty="0">
                <a:solidFill>
                  <a:srgbClr val="72675A"/>
                </a:solidFill>
                <a:latin typeface="Garamond"/>
                <a:cs typeface="Garamond"/>
              </a:rPr>
              <a:t>injured.</a:t>
            </a:r>
            <a:endParaRPr sz="3350">
              <a:latin typeface="Garamond"/>
              <a:cs typeface="Garamond"/>
            </a:endParaRPr>
          </a:p>
          <a:p>
            <a:pPr marL="364490" marR="123825" indent="-352425">
              <a:lnSpc>
                <a:spcPts val="3800"/>
              </a:lnSpc>
              <a:spcBef>
                <a:spcPts val="3190"/>
              </a:spcBef>
              <a:buChar char="•"/>
              <a:tabLst>
                <a:tab pos="364490" algn="l"/>
                <a:tab pos="365125" algn="l"/>
              </a:tabLst>
            </a:pPr>
            <a:r>
              <a:rPr sz="3350" spc="95" dirty="0">
                <a:solidFill>
                  <a:srgbClr val="72675A"/>
                </a:solidFill>
                <a:latin typeface="Garamond"/>
                <a:cs typeface="Garamond"/>
              </a:rPr>
              <a:t>Trade </a:t>
            </a:r>
            <a:r>
              <a:rPr sz="3350" spc="30" dirty="0">
                <a:solidFill>
                  <a:srgbClr val="72675A"/>
                </a:solidFill>
                <a:latin typeface="Garamond"/>
                <a:cs typeface="Garamond"/>
              </a:rPr>
              <a:t>unions </a:t>
            </a:r>
            <a:r>
              <a:rPr sz="3350" spc="15" dirty="0">
                <a:solidFill>
                  <a:srgbClr val="72675A"/>
                </a:solidFill>
                <a:latin typeface="Garamond"/>
                <a:cs typeface="Garamond"/>
              </a:rPr>
              <a:t>improve </a:t>
            </a:r>
            <a:r>
              <a:rPr sz="3350" spc="35" dirty="0">
                <a:solidFill>
                  <a:srgbClr val="72675A"/>
                </a:solidFill>
                <a:latin typeface="Garamond"/>
                <a:cs typeface="Garamond"/>
              </a:rPr>
              <a:t>rights </a:t>
            </a:r>
            <a:r>
              <a:rPr sz="3350" spc="-45" dirty="0">
                <a:solidFill>
                  <a:srgbClr val="72675A"/>
                </a:solidFill>
                <a:latin typeface="Garamond"/>
                <a:cs typeface="Garamond"/>
              </a:rPr>
              <a:t>for </a:t>
            </a:r>
            <a:r>
              <a:rPr sz="3350" spc="10" dirty="0">
                <a:solidFill>
                  <a:srgbClr val="72675A"/>
                </a:solidFill>
                <a:latin typeface="Garamond"/>
                <a:cs typeface="Garamond"/>
              </a:rPr>
              <a:t>workers </a:t>
            </a:r>
            <a:r>
              <a:rPr sz="3350" spc="70" dirty="0">
                <a:solidFill>
                  <a:srgbClr val="72675A"/>
                </a:solidFill>
                <a:latin typeface="Garamond"/>
                <a:cs typeface="Garamond"/>
              </a:rPr>
              <a:t>in </a:t>
            </a:r>
            <a:r>
              <a:rPr sz="3350" spc="210" dirty="0">
                <a:solidFill>
                  <a:srgbClr val="72675A"/>
                </a:solidFill>
                <a:latin typeface="Garamond"/>
                <a:cs typeface="Garamond"/>
              </a:rPr>
              <a:t>a </a:t>
            </a:r>
            <a:r>
              <a:rPr sz="3350" spc="20" dirty="0">
                <a:solidFill>
                  <a:srgbClr val="72675A"/>
                </a:solidFill>
                <a:latin typeface="Garamond"/>
                <a:cs typeface="Garamond"/>
              </a:rPr>
              <a:t>collective  </a:t>
            </a:r>
            <a:r>
              <a:rPr sz="3350" spc="105" dirty="0">
                <a:solidFill>
                  <a:srgbClr val="72675A"/>
                </a:solidFill>
                <a:latin typeface="Garamond"/>
                <a:cs typeface="Garamond"/>
              </a:rPr>
              <a:t>manner 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through </a:t>
            </a:r>
            <a:r>
              <a:rPr sz="3350" spc="55" dirty="0">
                <a:solidFill>
                  <a:srgbClr val="72675A"/>
                </a:solidFill>
                <a:latin typeface="Garamond"/>
                <a:cs typeface="Garamond"/>
              </a:rPr>
              <a:t>membership. </a:t>
            </a:r>
            <a:r>
              <a:rPr sz="3350" spc="-5" dirty="0">
                <a:solidFill>
                  <a:srgbClr val="72675A"/>
                </a:solidFill>
                <a:latin typeface="Garamond"/>
                <a:cs typeface="Garamond"/>
              </a:rPr>
              <a:t>However, </a:t>
            </a:r>
            <a:r>
              <a:rPr sz="3350" spc="90" dirty="0">
                <a:solidFill>
                  <a:srgbClr val="72675A"/>
                </a:solidFill>
                <a:latin typeface="Garamond"/>
                <a:cs typeface="Garamond"/>
              </a:rPr>
              <a:t>trade </a:t>
            </a:r>
            <a:r>
              <a:rPr sz="3350" spc="30" dirty="0">
                <a:solidFill>
                  <a:srgbClr val="72675A"/>
                </a:solidFill>
                <a:latin typeface="Garamond"/>
                <a:cs typeface="Garamond"/>
              </a:rPr>
              <a:t>unions </a:t>
            </a:r>
            <a:r>
              <a:rPr sz="3350" spc="105" dirty="0">
                <a:solidFill>
                  <a:srgbClr val="72675A"/>
                </a:solidFill>
                <a:latin typeface="Garamond"/>
                <a:cs typeface="Garamond"/>
              </a:rPr>
              <a:t>can</a:t>
            </a:r>
            <a:r>
              <a:rPr sz="3350" spc="-30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55" dirty="0">
                <a:solidFill>
                  <a:srgbClr val="72675A"/>
                </a:solidFill>
                <a:latin typeface="Garamond"/>
                <a:cs typeface="Garamond"/>
              </a:rPr>
              <a:t>be  </a:t>
            </a:r>
            <a:r>
              <a:rPr sz="3350" spc="40" dirty="0">
                <a:solidFill>
                  <a:srgbClr val="72675A"/>
                </a:solidFill>
                <a:latin typeface="Garamond"/>
                <a:cs typeface="Garamond"/>
              </a:rPr>
              <a:t>criticised </a:t>
            </a:r>
            <a:r>
              <a:rPr sz="3350" spc="-45" dirty="0">
                <a:solidFill>
                  <a:srgbClr val="72675A"/>
                </a:solidFill>
                <a:latin typeface="Garamond"/>
                <a:cs typeface="Garamond"/>
              </a:rPr>
              <a:t>for </a:t>
            </a:r>
            <a:r>
              <a:rPr sz="3350" spc="15" dirty="0">
                <a:solidFill>
                  <a:srgbClr val="72675A"/>
                </a:solidFill>
                <a:latin typeface="Garamond"/>
                <a:cs typeface="Garamond"/>
              </a:rPr>
              <a:t>slowing </a:t>
            </a:r>
            <a:r>
              <a:rPr sz="3350" spc="25" dirty="0">
                <a:solidFill>
                  <a:srgbClr val="72675A"/>
                </a:solidFill>
                <a:latin typeface="Garamond"/>
                <a:cs typeface="Garamond"/>
              </a:rPr>
              <a:t>job</a:t>
            </a:r>
            <a:r>
              <a:rPr sz="3350" spc="-1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350" spc="45" dirty="0">
                <a:solidFill>
                  <a:srgbClr val="72675A"/>
                </a:solidFill>
                <a:latin typeface="Garamond"/>
                <a:cs typeface="Garamond"/>
              </a:rPr>
              <a:t>productivity</a:t>
            </a:r>
            <a:endParaRPr sz="335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8500" y="469899"/>
            <a:ext cx="8026399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500" y="456780"/>
            <a:ext cx="8026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  <a:tabLst>
                <a:tab pos="2438400" algn="l"/>
              </a:tabLst>
            </a:pPr>
            <a:r>
              <a:rPr spc="160" dirty="0">
                <a:solidFill>
                  <a:srgbClr val="FFFFFF"/>
                </a:solidFill>
              </a:rPr>
              <a:t>The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65" dirty="0">
                <a:solidFill>
                  <a:srgbClr val="FFFFFF"/>
                </a:solidFill>
              </a:rPr>
              <a:t>Role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spc="-114" dirty="0">
                <a:solidFill>
                  <a:srgbClr val="FFFFFF"/>
                </a:solidFill>
              </a:rPr>
              <a:t>of	</a:t>
            </a:r>
            <a:r>
              <a:rPr spc="50" dirty="0">
                <a:solidFill>
                  <a:srgbClr val="FFFFFF"/>
                </a:solidFill>
              </a:rPr>
              <a:t>Unions </a:t>
            </a:r>
            <a:r>
              <a:rPr spc="120" dirty="0">
                <a:solidFill>
                  <a:srgbClr val="FFFFFF"/>
                </a:solidFill>
              </a:rPr>
              <a:t>and </a:t>
            </a:r>
            <a:r>
              <a:rPr spc="25" dirty="0">
                <a:solidFill>
                  <a:srgbClr val="FFFFFF"/>
                </a:solidFill>
              </a:rPr>
              <a:t>Employer</a:t>
            </a:r>
            <a:r>
              <a:rPr spc="-235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Groups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244" y="9053964"/>
            <a:ext cx="202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0" dirty="0">
                <a:solidFill>
                  <a:srgbClr val="72675A"/>
                </a:solidFill>
                <a:latin typeface="Garamond"/>
                <a:cs typeface="Garamond"/>
              </a:rPr>
              <a:t>Click</a:t>
            </a:r>
            <a:r>
              <a:rPr sz="3600" spc="-7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00" spc="90" dirty="0">
                <a:solidFill>
                  <a:srgbClr val="72675A"/>
                </a:solidFill>
                <a:latin typeface="Garamond"/>
                <a:cs typeface="Garamond"/>
              </a:rPr>
              <a:t>Here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5200" y="5143500"/>
            <a:ext cx="4787900" cy="375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5200" y="5143500"/>
            <a:ext cx="4787900" cy="3759200"/>
          </a:xfrm>
          <a:custGeom>
            <a:avLst/>
            <a:gdLst/>
            <a:ahLst/>
            <a:cxnLst/>
            <a:rect l="l" t="t" r="r" b="b"/>
            <a:pathLst>
              <a:path w="4787900" h="3759200">
                <a:moveTo>
                  <a:pt x="0" y="0"/>
                </a:moveTo>
                <a:lnTo>
                  <a:pt x="4787905" y="0"/>
                </a:lnTo>
                <a:lnTo>
                  <a:pt x="4787905" y="3759200"/>
                </a:lnTo>
                <a:lnTo>
                  <a:pt x="0" y="37592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1800" y="6007100"/>
            <a:ext cx="5613400" cy="203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1794" y="6007105"/>
            <a:ext cx="5613400" cy="2032000"/>
          </a:xfrm>
          <a:custGeom>
            <a:avLst/>
            <a:gdLst/>
            <a:ahLst/>
            <a:cxnLst/>
            <a:rect l="l" t="t" r="r" b="b"/>
            <a:pathLst>
              <a:path w="5613400" h="2032000">
                <a:moveTo>
                  <a:pt x="0" y="0"/>
                </a:moveTo>
                <a:lnTo>
                  <a:pt x="5613405" y="0"/>
                </a:lnTo>
                <a:lnTo>
                  <a:pt x="5613405" y="2031994"/>
                </a:lnTo>
                <a:lnTo>
                  <a:pt x="0" y="203199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169" y="1004658"/>
            <a:ext cx="11850458" cy="6665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169" y="1004658"/>
            <a:ext cx="11851005" cy="6666230"/>
          </a:xfrm>
          <a:custGeom>
            <a:avLst/>
            <a:gdLst/>
            <a:ahLst/>
            <a:cxnLst/>
            <a:rect l="l" t="t" r="r" b="b"/>
            <a:pathLst>
              <a:path w="11851005" h="6666230">
                <a:moveTo>
                  <a:pt x="0" y="0"/>
                </a:moveTo>
                <a:lnTo>
                  <a:pt x="11850458" y="0"/>
                </a:lnTo>
                <a:lnTo>
                  <a:pt x="11850458" y="6665887"/>
                </a:lnTo>
                <a:lnTo>
                  <a:pt x="0" y="6665887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8255000"/>
            <a:ext cx="3403599" cy="62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48529" y="8245170"/>
            <a:ext cx="3308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0" dirty="0">
                <a:solidFill>
                  <a:srgbClr val="FFFFFF"/>
                </a:solidFill>
                <a:latin typeface="Garamond"/>
                <a:cs typeface="Garamond"/>
              </a:rPr>
              <a:t>Unions</a:t>
            </a:r>
            <a:r>
              <a:rPr sz="3600" spc="-5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15" dirty="0">
                <a:solidFill>
                  <a:srgbClr val="FFFFFF"/>
                </a:solidFill>
                <a:latin typeface="Garamond"/>
                <a:cs typeface="Garamond"/>
              </a:rPr>
              <a:t>Protesting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800" y="279400"/>
            <a:ext cx="10312400" cy="497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800" y="279403"/>
            <a:ext cx="10312400" cy="4978400"/>
          </a:xfrm>
          <a:custGeom>
            <a:avLst/>
            <a:gdLst/>
            <a:ahLst/>
            <a:cxnLst/>
            <a:rect l="l" t="t" r="r" b="b"/>
            <a:pathLst>
              <a:path w="10312400" h="4978400">
                <a:moveTo>
                  <a:pt x="0" y="0"/>
                </a:moveTo>
                <a:lnTo>
                  <a:pt x="10312403" y="0"/>
                </a:lnTo>
                <a:lnTo>
                  <a:pt x="10312403" y="4978396"/>
                </a:lnTo>
                <a:lnTo>
                  <a:pt x="0" y="4978396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2100" y="5702300"/>
            <a:ext cx="9296400" cy="351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097" y="5702306"/>
            <a:ext cx="9296400" cy="3517900"/>
          </a:xfrm>
          <a:custGeom>
            <a:avLst/>
            <a:gdLst/>
            <a:ahLst/>
            <a:cxnLst/>
            <a:rect l="l" t="t" r="r" b="b"/>
            <a:pathLst>
              <a:path w="9296400" h="3517900">
                <a:moveTo>
                  <a:pt x="0" y="0"/>
                </a:moveTo>
                <a:lnTo>
                  <a:pt x="9296402" y="0"/>
                </a:lnTo>
                <a:lnTo>
                  <a:pt x="9296402" y="3517893"/>
                </a:lnTo>
                <a:lnTo>
                  <a:pt x="0" y="3517893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3800" y="901700"/>
            <a:ext cx="10617200" cy="795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800" y="901700"/>
            <a:ext cx="10617200" cy="7950200"/>
          </a:xfrm>
          <a:custGeom>
            <a:avLst/>
            <a:gdLst/>
            <a:ahLst/>
            <a:cxnLst/>
            <a:rect l="l" t="t" r="r" b="b"/>
            <a:pathLst>
              <a:path w="10617200" h="7950200">
                <a:moveTo>
                  <a:pt x="0" y="0"/>
                </a:moveTo>
                <a:lnTo>
                  <a:pt x="10617200" y="0"/>
                </a:lnTo>
                <a:lnTo>
                  <a:pt x="10617200" y="7950200"/>
                </a:lnTo>
                <a:lnTo>
                  <a:pt x="0" y="79502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214" y="1703781"/>
            <a:ext cx="5981065" cy="62738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31165" marR="208279" indent="-419100">
              <a:lnSpc>
                <a:spcPts val="4600"/>
              </a:lnSpc>
              <a:spcBef>
                <a:spcPts val="420"/>
              </a:spcBef>
              <a:buChar char="•"/>
              <a:tabLst>
                <a:tab pos="431165" algn="l"/>
                <a:tab pos="431800" algn="l"/>
              </a:tabLst>
            </a:pPr>
            <a:r>
              <a:rPr sz="4000" spc="20" dirty="0">
                <a:solidFill>
                  <a:srgbClr val="72675A"/>
                </a:solidFill>
                <a:latin typeface="Garamond"/>
                <a:cs typeface="Garamond"/>
              </a:rPr>
              <a:t>Established </a:t>
            </a:r>
            <a:r>
              <a:rPr sz="4000" spc="95" dirty="0">
                <a:solidFill>
                  <a:srgbClr val="72675A"/>
                </a:solidFill>
                <a:latin typeface="Garamond"/>
                <a:cs typeface="Garamond"/>
              </a:rPr>
              <a:t>under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the  </a:t>
            </a:r>
            <a:r>
              <a:rPr sz="4000" spc="-5" dirty="0">
                <a:solidFill>
                  <a:srgbClr val="72675A"/>
                </a:solidFill>
                <a:latin typeface="Garamond"/>
                <a:cs typeface="Garamond"/>
              </a:rPr>
              <a:t>Abbott </a:t>
            </a:r>
            <a:r>
              <a:rPr sz="4000" spc="-50" dirty="0">
                <a:solidFill>
                  <a:srgbClr val="72675A"/>
                </a:solidFill>
                <a:latin typeface="Garamond"/>
                <a:cs typeface="Garamond"/>
              </a:rPr>
              <a:t>Govt 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4000" spc="35" dirty="0">
                <a:solidFill>
                  <a:srgbClr val="72675A"/>
                </a:solidFill>
                <a:latin typeface="Garamond"/>
                <a:cs typeface="Garamond"/>
              </a:rPr>
              <a:t>investigate  </a:t>
            </a:r>
            <a:r>
              <a:rPr sz="4000" spc="65" dirty="0">
                <a:solidFill>
                  <a:srgbClr val="72675A"/>
                </a:solidFill>
                <a:latin typeface="Garamond"/>
                <a:cs typeface="Garamond"/>
              </a:rPr>
              <a:t>union </a:t>
            </a:r>
            <a:r>
              <a:rPr sz="4000" spc="30" dirty="0">
                <a:solidFill>
                  <a:srgbClr val="72675A"/>
                </a:solidFill>
                <a:latin typeface="Garamond"/>
                <a:cs typeface="Garamond"/>
              </a:rPr>
              <a:t>affairs </a:t>
            </a:r>
            <a:r>
              <a:rPr sz="4000" spc="-40" dirty="0">
                <a:solidFill>
                  <a:srgbClr val="72675A"/>
                </a:solidFill>
                <a:latin typeface="Garamond"/>
                <a:cs typeface="Garamond"/>
              </a:rPr>
              <a:t>(slush</a:t>
            </a:r>
            <a:r>
              <a:rPr sz="4000" spc="-11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-45" dirty="0">
                <a:solidFill>
                  <a:srgbClr val="72675A"/>
                </a:solidFill>
                <a:latin typeface="Garamond"/>
                <a:cs typeface="Garamond"/>
              </a:rPr>
              <a:t>funds)</a:t>
            </a:r>
            <a:endParaRPr sz="4000">
              <a:latin typeface="Garamond"/>
              <a:cs typeface="Garamond"/>
            </a:endParaRPr>
          </a:p>
          <a:p>
            <a:pPr marL="431165" marR="184150" indent="-419100">
              <a:lnSpc>
                <a:spcPts val="4600"/>
              </a:lnSpc>
              <a:spcBef>
                <a:spcPts val="3800"/>
              </a:spcBef>
              <a:buChar char="•"/>
              <a:tabLst>
                <a:tab pos="431165" algn="l"/>
                <a:tab pos="431800" algn="l"/>
              </a:tabLst>
            </a:pPr>
            <a:r>
              <a:rPr sz="4000" spc="60" dirty="0">
                <a:solidFill>
                  <a:srgbClr val="72675A"/>
                </a:solidFill>
                <a:latin typeface="Garamond"/>
                <a:cs typeface="Garamond"/>
              </a:rPr>
              <a:t>Over </a:t>
            </a:r>
            <a:r>
              <a:rPr sz="4000" spc="125" dirty="0">
                <a:solidFill>
                  <a:srgbClr val="72675A"/>
                </a:solidFill>
                <a:latin typeface="Garamond"/>
                <a:cs typeface="Garamond"/>
              </a:rPr>
              <a:t>50 </a:t>
            </a:r>
            <a:r>
              <a:rPr sz="4000" spc="100" dirty="0">
                <a:solidFill>
                  <a:srgbClr val="72675A"/>
                </a:solidFill>
                <a:latin typeface="Garamond"/>
                <a:cs typeface="Garamond"/>
              </a:rPr>
              <a:t>criminal </a:t>
            </a:r>
            <a:r>
              <a:rPr sz="4000" spc="135" dirty="0">
                <a:solidFill>
                  <a:srgbClr val="72675A"/>
                </a:solidFill>
                <a:latin typeface="Garamond"/>
                <a:cs typeface="Garamond"/>
              </a:rPr>
              <a:t>and</a:t>
            </a:r>
            <a:r>
              <a:rPr sz="4000" spc="-34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civil  </a:t>
            </a:r>
            <a:r>
              <a:rPr sz="4000" spc="95" dirty="0">
                <a:solidFill>
                  <a:srgbClr val="72675A"/>
                </a:solidFill>
                <a:latin typeface="Garamond"/>
                <a:cs typeface="Garamond"/>
              </a:rPr>
              <a:t>law </a:t>
            </a:r>
            <a:r>
              <a:rPr sz="4000" spc="60" dirty="0">
                <a:solidFill>
                  <a:srgbClr val="72675A"/>
                </a:solidFill>
                <a:latin typeface="Garamond"/>
                <a:cs typeface="Garamond"/>
              </a:rPr>
              <a:t>breaches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have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been 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uncovered.</a:t>
            </a:r>
            <a:endParaRPr sz="4000">
              <a:latin typeface="Garamond"/>
              <a:cs typeface="Garamond"/>
            </a:endParaRPr>
          </a:p>
          <a:p>
            <a:pPr marL="431165" marR="5080" indent="-419100">
              <a:lnSpc>
                <a:spcPts val="4600"/>
              </a:lnSpc>
              <a:spcBef>
                <a:spcPts val="3800"/>
              </a:spcBef>
              <a:buChar char="•"/>
              <a:tabLst>
                <a:tab pos="431165" algn="l"/>
                <a:tab pos="431800" algn="l"/>
              </a:tabLst>
            </a:pPr>
            <a:r>
              <a:rPr sz="4000" spc="17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4000" spc="5" dirty="0">
                <a:solidFill>
                  <a:srgbClr val="72675A"/>
                </a:solidFill>
                <a:latin typeface="Garamond"/>
                <a:cs typeface="Garamond"/>
              </a:rPr>
              <a:t>opposition </a:t>
            </a:r>
            <a:r>
              <a:rPr sz="4000" spc="50" dirty="0">
                <a:solidFill>
                  <a:srgbClr val="72675A"/>
                </a:solidFill>
                <a:latin typeface="Garamond"/>
                <a:cs typeface="Garamond"/>
              </a:rPr>
              <a:t>leader,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Bill  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Shorten </a:t>
            </a:r>
            <a:r>
              <a:rPr sz="4000" spc="65" dirty="0">
                <a:solidFill>
                  <a:srgbClr val="72675A"/>
                </a:solidFill>
                <a:latin typeface="Garamond"/>
                <a:cs typeface="Garamond"/>
              </a:rPr>
              <a:t>has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given</a:t>
            </a:r>
            <a:r>
              <a:rPr sz="4000" spc="-18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evidence  </a:t>
            </a:r>
            <a:r>
              <a:rPr sz="4000" spc="105" dirty="0">
                <a:solidFill>
                  <a:srgbClr val="72675A"/>
                </a:solidFill>
                <a:latin typeface="Garamond"/>
                <a:cs typeface="Garamond"/>
              </a:rPr>
              <a:t>at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the</a:t>
            </a:r>
            <a:r>
              <a:rPr sz="4000" spc="-114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114" dirty="0">
                <a:solidFill>
                  <a:srgbClr val="72675A"/>
                </a:solidFill>
                <a:latin typeface="Garamond"/>
                <a:cs typeface="Garamond"/>
              </a:rPr>
              <a:t>inquiry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596900"/>
            <a:ext cx="10020299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591578"/>
            <a:ext cx="10020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spc="160" dirty="0">
                <a:solidFill>
                  <a:srgbClr val="FFFFFF"/>
                </a:solidFill>
              </a:rPr>
              <a:t>The </a:t>
            </a:r>
            <a:r>
              <a:rPr spc="90" dirty="0">
                <a:solidFill>
                  <a:srgbClr val="FFFFFF"/>
                </a:solidFill>
              </a:rPr>
              <a:t>Royal </a:t>
            </a:r>
            <a:r>
              <a:rPr spc="40" dirty="0">
                <a:solidFill>
                  <a:srgbClr val="FFFFFF"/>
                </a:solidFill>
              </a:rPr>
              <a:t>Commission </a:t>
            </a:r>
            <a:r>
              <a:rPr spc="25" dirty="0">
                <a:solidFill>
                  <a:srgbClr val="FFFFFF"/>
                </a:solidFill>
              </a:rPr>
              <a:t>into </a:t>
            </a:r>
            <a:r>
              <a:rPr spc="100" dirty="0">
                <a:solidFill>
                  <a:srgbClr val="FFFFFF"/>
                </a:solidFill>
              </a:rPr>
              <a:t>Trade </a:t>
            </a:r>
            <a:r>
              <a:rPr spc="80" dirty="0">
                <a:solidFill>
                  <a:srgbClr val="FFFFFF"/>
                </a:solidFill>
              </a:rPr>
              <a:t>Union</a:t>
            </a:r>
            <a:r>
              <a:rPr spc="-409" dirty="0">
                <a:solidFill>
                  <a:srgbClr val="FFFFFF"/>
                </a:solidFill>
              </a:rPr>
              <a:t> </a:t>
            </a:r>
            <a:r>
              <a:rPr spc="75" dirty="0">
                <a:solidFill>
                  <a:srgbClr val="FFFFFF"/>
                </a:solidFill>
              </a:rPr>
              <a:t>Corruption</a:t>
            </a:r>
          </a:p>
        </p:txBody>
      </p:sp>
      <p:sp>
        <p:nvSpPr>
          <p:cNvPr id="5" name="object 5"/>
          <p:cNvSpPr/>
          <p:nvPr/>
        </p:nvSpPr>
        <p:spPr>
          <a:xfrm>
            <a:off x="7124700" y="1600200"/>
            <a:ext cx="54483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4695" y="1600196"/>
            <a:ext cx="5448300" cy="3048000"/>
          </a:xfrm>
          <a:custGeom>
            <a:avLst/>
            <a:gdLst/>
            <a:ahLst/>
            <a:cxnLst/>
            <a:rect l="l" t="t" r="r" b="b"/>
            <a:pathLst>
              <a:path w="5448300" h="3048000">
                <a:moveTo>
                  <a:pt x="0" y="0"/>
                </a:moveTo>
                <a:lnTo>
                  <a:pt x="5448304" y="0"/>
                </a:lnTo>
                <a:lnTo>
                  <a:pt x="5448304" y="3048003"/>
                </a:lnTo>
                <a:lnTo>
                  <a:pt x="0" y="3048003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8500" y="5359400"/>
            <a:ext cx="5600700" cy="328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8503" y="5359404"/>
            <a:ext cx="5600700" cy="3289300"/>
          </a:xfrm>
          <a:custGeom>
            <a:avLst/>
            <a:gdLst/>
            <a:ahLst/>
            <a:cxnLst/>
            <a:rect l="l" t="t" r="r" b="b"/>
            <a:pathLst>
              <a:path w="5600700" h="3289300">
                <a:moveTo>
                  <a:pt x="0" y="0"/>
                </a:moveTo>
                <a:lnTo>
                  <a:pt x="5600697" y="0"/>
                </a:lnTo>
                <a:lnTo>
                  <a:pt x="5600697" y="3289295"/>
                </a:lnTo>
                <a:lnTo>
                  <a:pt x="0" y="3289295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103" y="1271498"/>
            <a:ext cx="12550597" cy="7059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103" y="1271498"/>
            <a:ext cx="12550775" cy="7059930"/>
          </a:xfrm>
          <a:custGeom>
            <a:avLst/>
            <a:gdLst/>
            <a:ahLst/>
            <a:cxnLst/>
            <a:rect l="l" t="t" r="r" b="b"/>
            <a:pathLst>
              <a:path w="12550775" h="7059930">
                <a:moveTo>
                  <a:pt x="0" y="0"/>
                </a:moveTo>
                <a:lnTo>
                  <a:pt x="12550597" y="0"/>
                </a:lnTo>
                <a:lnTo>
                  <a:pt x="12550597" y="7059714"/>
                </a:lnTo>
                <a:lnTo>
                  <a:pt x="0" y="7059714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228" y="777658"/>
            <a:ext cx="9662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55" dirty="0">
                <a:latin typeface="Book Antiqua"/>
                <a:cs typeface="Book Antiqua"/>
              </a:rPr>
              <a:t>Work </a:t>
            </a:r>
            <a:r>
              <a:rPr b="1" i="1" spc="-30" dirty="0">
                <a:latin typeface="Book Antiqua"/>
                <a:cs typeface="Book Antiqua"/>
              </a:rPr>
              <a:t>Health </a:t>
            </a:r>
            <a:r>
              <a:rPr b="1" i="1" spc="20" dirty="0">
                <a:latin typeface="Book Antiqua"/>
                <a:cs typeface="Book Antiqua"/>
              </a:rPr>
              <a:t>and </a:t>
            </a:r>
            <a:r>
              <a:rPr b="1" i="1" spc="-75" dirty="0">
                <a:latin typeface="Book Antiqua"/>
                <a:cs typeface="Book Antiqua"/>
              </a:rPr>
              <a:t>Safety </a:t>
            </a:r>
            <a:r>
              <a:rPr b="1" i="1" spc="-145" dirty="0">
                <a:latin typeface="Book Antiqua"/>
                <a:cs typeface="Book Antiqua"/>
              </a:rPr>
              <a:t>(WHS) </a:t>
            </a:r>
            <a:r>
              <a:rPr b="1" i="1" spc="-185" dirty="0">
                <a:latin typeface="Book Antiqua"/>
                <a:cs typeface="Book Antiqua"/>
              </a:rPr>
              <a:t>Act </a:t>
            </a:r>
            <a:r>
              <a:rPr b="1" i="1" dirty="0">
                <a:latin typeface="Book Antiqua"/>
                <a:cs typeface="Book Antiqua"/>
              </a:rPr>
              <a:t>2010</a:t>
            </a:r>
            <a:r>
              <a:rPr b="1" i="1" spc="445" dirty="0">
                <a:latin typeface="Book Antiqua"/>
                <a:cs typeface="Book Antiqua"/>
              </a:rPr>
              <a:t> </a:t>
            </a:r>
            <a:r>
              <a:rPr b="1" i="1" spc="-105" dirty="0">
                <a:latin typeface="Book Antiqua"/>
                <a:cs typeface="Book Antiqua"/>
              </a:rPr>
              <a:t>(Cwlth)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7522" y="2583256"/>
            <a:ext cx="8423910" cy="647573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31800" marR="4519930" indent="-419100">
              <a:lnSpc>
                <a:spcPts val="4600"/>
              </a:lnSpc>
              <a:spcBef>
                <a:spcPts val="420"/>
              </a:spcBef>
              <a:buChar char="•"/>
              <a:tabLst>
                <a:tab pos="431165" algn="l"/>
                <a:tab pos="431800" algn="l"/>
              </a:tabLst>
            </a:pPr>
            <a:r>
              <a:rPr sz="4000" spc="-5" dirty="0">
                <a:solidFill>
                  <a:srgbClr val="72675A"/>
                </a:solidFill>
                <a:latin typeface="Garamond"/>
                <a:cs typeface="Garamond"/>
              </a:rPr>
              <a:t>safe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workplace,  </a:t>
            </a:r>
            <a:r>
              <a:rPr sz="4000" spc="110" dirty="0">
                <a:solidFill>
                  <a:srgbClr val="72675A"/>
                </a:solidFill>
                <a:latin typeface="Garamond"/>
                <a:cs typeface="Garamond"/>
              </a:rPr>
              <a:t>regular  </a:t>
            </a:r>
            <a:r>
              <a:rPr sz="4000" spc="100" dirty="0">
                <a:solidFill>
                  <a:srgbClr val="72675A"/>
                </a:solidFill>
                <a:latin typeface="Garamond"/>
                <a:cs typeface="Garamond"/>
              </a:rPr>
              <a:t>maintenance </a:t>
            </a:r>
            <a:r>
              <a:rPr sz="4000" spc="-125" dirty="0">
                <a:solidFill>
                  <a:srgbClr val="72675A"/>
                </a:solidFill>
                <a:latin typeface="Garamond"/>
                <a:cs typeface="Garamond"/>
              </a:rPr>
              <a:t>of  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equipment </a:t>
            </a:r>
            <a:r>
              <a:rPr sz="4000" spc="135" dirty="0">
                <a:solidFill>
                  <a:srgbClr val="72675A"/>
                </a:solidFill>
                <a:latin typeface="Garamond"/>
                <a:cs typeface="Garamond"/>
              </a:rPr>
              <a:t>and  </a:t>
            </a:r>
            <a:r>
              <a:rPr sz="4000" spc="65" dirty="0">
                <a:solidFill>
                  <a:srgbClr val="72675A"/>
                </a:solidFill>
                <a:latin typeface="Garamond"/>
                <a:cs typeface="Garamond"/>
              </a:rPr>
              <a:t>machines,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have</a:t>
            </a:r>
            <a:r>
              <a:rPr sz="4000" spc="-114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250" dirty="0">
                <a:solidFill>
                  <a:srgbClr val="72675A"/>
                </a:solidFill>
                <a:latin typeface="Garamond"/>
                <a:cs typeface="Garamond"/>
              </a:rPr>
              <a:t>a 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written </a:t>
            </a:r>
            <a:r>
              <a:rPr sz="4000" spc="220" dirty="0">
                <a:solidFill>
                  <a:srgbClr val="72675A"/>
                </a:solidFill>
                <a:latin typeface="Garamond"/>
                <a:cs typeface="Garamond"/>
              </a:rPr>
              <a:t>WHS  </a:t>
            </a:r>
            <a:r>
              <a:rPr sz="4000" spc="-10" dirty="0">
                <a:solidFill>
                  <a:srgbClr val="72675A"/>
                </a:solidFill>
                <a:latin typeface="Garamond"/>
                <a:cs typeface="Garamond"/>
              </a:rPr>
              <a:t>policy, </a:t>
            </a:r>
            <a:r>
              <a:rPr sz="4000" spc="20" dirty="0">
                <a:solidFill>
                  <a:srgbClr val="72675A"/>
                </a:solidFill>
                <a:latin typeface="Garamond"/>
                <a:cs typeface="Garamond"/>
              </a:rPr>
              <a:t>protective 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clothing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used, 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established  </a:t>
            </a:r>
            <a:r>
              <a:rPr sz="4000" spc="35" dirty="0">
                <a:solidFill>
                  <a:srgbClr val="72675A"/>
                </a:solidFill>
                <a:latin typeface="Garamond"/>
                <a:cs typeface="Garamond"/>
              </a:rPr>
              <a:t>committees</a:t>
            </a:r>
            <a:endParaRPr sz="4000">
              <a:latin typeface="Garamond"/>
              <a:cs typeface="Garamond"/>
            </a:endParaRPr>
          </a:p>
          <a:p>
            <a:pPr marL="6533515">
              <a:lnSpc>
                <a:spcPct val="100000"/>
              </a:lnSpc>
              <a:spcBef>
                <a:spcPts val="145"/>
              </a:spcBef>
            </a:pPr>
            <a:r>
              <a:rPr sz="3600" spc="80" dirty="0">
                <a:solidFill>
                  <a:srgbClr val="72675A"/>
                </a:solidFill>
                <a:latin typeface="Garamond"/>
                <a:cs typeface="Garamond"/>
              </a:rPr>
              <a:t>Click</a:t>
            </a:r>
            <a:r>
              <a:rPr sz="3600" spc="-7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00" spc="70" dirty="0">
                <a:solidFill>
                  <a:srgbClr val="72675A"/>
                </a:solidFill>
                <a:latin typeface="Garamond"/>
                <a:cs typeface="Garamond"/>
              </a:rPr>
              <a:t>here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8000" y="2679700"/>
            <a:ext cx="7048500" cy="490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7994" y="2679696"/>
            <a:ext cx="7048500" cy="4902200"/>
          </a:xfrm>
          <a:custGeom>
            <a:avLst/>
            <a:gdLst/>
            <a:ahLst/>
            <a:cxnLst/>
            <a:rect l="l" t="t" r="r" b="b"/>
            <a:pathLst>
              <a:path w="7048500" h="4902200">
                <a:moveTo>
                  <a:pt x="0" y="0"/>
                </a:moveTo>
                <a:lnTo>
                  <a:pt x="7048505" y="0"/>
                </a:lnTo>
                <a:lnTo>
                  <a:pt x="7048505" y="4902203"/>
                </a:lnTo>
                <a:lnTo>
                  <a:pt x="0" y="4902203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749300"/>
            <a:ext cx="3594099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3323" y="741350"/>
            <a:ext cx="35007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>
                <a:solidFill>
                  <a:srgbClr val="FFFFFF"/>
                </a:solidFill>
              </a:rPr>
              <a:t>Resolving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Disputes</a:t>
            </a:r>
          </a:p>
        </p:txBody>
      </p:sp>
      <p:sp>
        <p:nvSpPr>
          <p:cNvPr id="4" name="object 4"/>
          <p:cNvSpPr/>
          <p:nvPr/>
        </p:nvSpPr>
        <p:spPr>
          <a:xfrm>
            <a:off x="635000" y="1943100"/>
            <a:ext cx="117348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999" y="1943102"/>
            <a:ext cx="11734800" cy="2895600"/>
          </a:xfrm>
          <a:custGeom>
            <a:avLst/>
            <a:gdLst/>
            <a:ahLst/>
            <a:cxnLst/>
            <a:rect l="l" t="t" r="r" b="b"/>
            <a:pathLst>
              <a:path w="11734800" h="2895600">
                <a:moveTo>
                  <a:pt x="0" y="0"/>
                </a:moveTo>
                <a:lnTo>
                  <a:pt x="11734795" y="0"/>
                </a:lnTo>
                <a:lnTo>
                  <a:pt x="11734795" y="2895597"/>
                </a:lnTo>
                <a:lnTo>
                  <a:pt x="0" y="2895597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2400" y="5295900"/>
            <a:ext cx="7620000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2400" y="5295901"/>
            <a:ext cx="7620000" cy="3810000"/>
          </a:xfrm>
          <a:custGeom>
            <a:avLst/>
            <a:gdLst/>
            <a:ahLst/>
            <a:cxnLst/>
            <a:rect l="l" t="t" r="r" b="b"/>
            <a:pathLst>
              <a:path w="7620000" h="3810000">
                <a:moveTo>
                  <a:pt x="0" y="0"/>
                </a:moveTo>
                <a:lnTo>
                  <a:pt x="7620000" y="0"/>
                </a:lnTo>
                <a:lnTo>
                  <a:pt x="7620000" y="3809998"/>
                </a:lnTo>
                <a:lnTo>
                  <a:pt x="0" y="3809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1752600"/>
            <a:ext cx="125730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899" y="1752606"/>
            <a:ext cx="12573000" cy="6249035"/>
          </a:xfrm>
          <a:custGeom>
            <a:avLst/>
            <a:gdLst/>
            <a:ahLst/>
            <a:cxnLst/>
            <a:rect l="l" t="t" r="r" b="b"/>
            <a:pathLst>
              <a:path w="12573000" h="6249034">
                <a:moveTo>
                  <a:pt x="0" y="0"/>
                </a:moveTo>
                <a:lnTo>
                  <a:pt x="12573005" y="0"/>
                </a:lnTo>
                <a:lnTo>
                  <a:pt x="12573005" y="6248406"/>
                </a:lnTo>
                <a:lnTo>
                  <a:pt x="0" y="6248406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0" y="678510"/>
            <a:ext cx="11099165" cy="42310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98145" marR="5080" indent="-386080">
              <a:lnSpc>
                <a:spcPts val="4200"/>
              </a:lnSpc>
              <a:spcBef>
                <a:spcPts val="420"/>
              </a:spcBef>
              <a:buChar char="•"/>
              <a:tabLst>
                <a:tab pos="398145" algn="l"/>
                <a:tab pos="398780" algn="l"/>
              </a:tabLst>
            </a:pPr>
            <a:r>
              <a:rPr sz="3650" spc="75" dirty="0">
                <a:solidFill>
                  <a:srgbClr val="72675A"/>
                </a:solidFill>
                <a:latin typeface="Garamond"/>
                <a:cs typeface="Garamond"/>
              </a:rPr>
              <a:t>Grievance </a:t>
            </a:r>
            <a:r>
              <a:rPr sz="3650" spc="45" dirty="0">
                <a:solidFill>
                  <a:srgbClr val="72675A"/>
                </a:solidFill>
                <a:latin typeface="Garamond"/>
                <a:cs typeface="Garamond"/>
              </a:rPr>
              <a:t>Procedures </a:t>
            </a:r>
            <a:r>
              <a:rPr sz="3650" spc="5" dirty="0">
                <a:solidFill>
                  <a:srgbClr val="72675A"/>
                </a:solidFill>
                <a:latin typeface="Garamond"/>
                <a:cs typeface="Garamond"/>
              </a:rPr>
              <a:t>- </a:t>
            </a:r>
            <a:r>
              <a:rPr sz="3650" spc="55" dirty="0">
                <a:solidFill>
                  <a:srgbClr val="72675A"/>
                </a:solidFill>
                <a:latin typeface="Garamond"/>
                <a:cs typeface="Garamond"/>
              </a:rPr>
              <a:t>complaints </a:t>
            </a:r>
            <a:r>
              <a:rPr sz="3650" spc="75" dirty="0">
                <a:solidFill>
                  <a:srgbClr val="72675A"/>
                </a:solidFill>
                <a:latin typeface="Garamond"/>
                <a:cs typeface="Garamond"/>
              </a:rPr>
              <a:t>that </a:t>
            </a:r>
            <a:r>
              <a:rPr sz="3650" spc="165" dirty="0">
                <a:solidFill>
                  <a:srgbClr val="72675A"/>
                </a:solidFill>
                <a:latin typeface="Garamond"/>
                <a:cs typeface="Garamond"/>
              </a:rPr>
              <a:t>an </a:t>
            </a:r>
            <a:r>
              <a:rPr sz="3650" spc="55" dirty="0">
                <a:solidFill>
                  <a:srgbClr val="72675A"/>
                </a:solidFill>
                <a:latin typeface="Garamond"/>
                <a:cs typeface="Garamond"/>
              </a:rPr>
              <a:t>employee </a:t>
            </a:r>
            <a:r>
              <a:rPr sz="3650" spc="75" dirty="0">
                <a:solidFill>
                  <a:srgbClr val="72675A"/>
                </a:solidFill>
                <a:latin typeface="Garamond"/>
                <a:cs typeface="Garamond"/>
              </a:rPr>
              <a:t>has  formally </a:t>
            </a:r>
            <a:r>
              <a:rPr sz="3650" spc="50" dirty="0">
                <a:solidFill>
                  <a:srgbClr val="72675A"/>
                </a:solidFill>
                <a:latin typeface="Garamond"/>
                <a:cs typeface="Garamond"/>
              </a:rPr>
              <a:t>recognised </a:t>
            </a:r>
            <a:r>
              <a:rPr sz="3650" spc="55" dirty="0">
                <a:solidFill>
                  <a:srgbClr val="72675A"/>
                </a:solidFill>
                <a:latin typeface="Garamond"/>
                <a:cs typeface="Garamond"/>
              </a:rPr>
              <a:t>with </a:t>
            </a:r>
            <a:r>
              <a:rPr sz="3650" spc="240" dirty="0">
                <a:solidFill>
                  <a:srgbClr val="72675A"/>
                </a:solidFill>
                <a:latin typeface="Garamond"/>
                <a:cs typeface="Garamond"/>
              </a:rPr>
              <a:t>a </a:t>
            </a:r>
            <a:r>
              <a:rPr sz="3650" spc="145" dirty="0">
                <a:solidFill>
                  <a:srgbClr val="72675A"/>
                </a:solidFill>
                <a:latin typeface="Garamond"/>
                <a:cs typeface="Garamond"/>
              </a:rPr>
              <a:t>manager </a:t>
            </a:r>
            <a:r>
              <a:rPr sz="3650" spc="50" dirty="0">
                <a:solidFill>
                  <a:srgbClr val="72675A"/>
                </a:solidFill>
                <a:latin typeface="Garamond"/>
                <a:cs typeface="Garamond"/>
              </a:rPr>
              <a:t>or </a:t>
            </a:r>
            <a:r>
              <a:rPr sz="3650" spc="75" dirty="0">
                <a:solidFill>
                  <a:srgbClr val="72675A"/>
                </a:solidFill>
                <a:latin typeface="Garamond"/>
                <a:cs typeface="Garamond"/>
              </a:rPr>
              <a:t>union  </a:t>
            </a:r>
            <a:r>
              <a:rPr sz="3650" spc="55" dirty="0">
                <a:solidFill>
                  <a:srgbClr val="72675A"/>
                </a:solidFill>
                <a:latin typeface="Garamond"/>
                <a:cs typeface="Garamond"/>
              </a:rPr>
              <a:t>representative. </a:t>
            </a:r>
            <a:r>
              <a:rPr sz="3650" spc="60" dirty="0">
                <a:solidFill>
                  <a:srgbClr val="72675A"/>
                </a:solidFill>
                <a:latin typeface="Garamond"/>
                <a:cs typeface="Garamond"/>
              </a:rPr>
              <a:t>Most </a:t>
            </a:r>
            <a:r>
              <a:rPr sz="3650" spc="5" dirty="0">
                <a:solidFill>
                  <a:srgbClr val="72675A"/>
                </a:solidFill>
                <a:latin typeface="Garamond"/>
                <a:cs typeface="Garamond"/>
              </a:rPr>
              <a:t>businesses </a:t>
            </a:r>
            <a:r>
              <a:rPr sz="3650" spc="55" dirty="0">
                <a:solidFill>
                  <a:srgbClr val="72675A"/>
                </a:solidFill>
                <a:latin typeface="Garamond"/>
                <a:cs typeface="Garamond"/>
              </a:rPr>
              <a:t>will </a:t>
            </a:r>
            <a:r>
              <a:rPr sz="3650" spc="50" dirty="0">
                <a:solidFill>
                  <a:srgbClr val="72675A"/>
                </a:solidFill>
                <a:latin typeface="Garamond"/>
                <a:cs typeface="Garamond"/>
              </a:rPr>
              <a:t>have </a:t>
            </a:r>
            <a:r>
              <a:rPr sz="3650" spc="240" dirty="0">
                <a:solidFill>
                  <a:srgbClr val="72675A"/>
                </a:solidFill>
                <a:latin typeface="Garamond"/>
                <a:cs typeface="Garamond"/>
              </a:rPr>
              <a:t>a </a:t>
            </a:r>
            <a:r>
              <a:rPr sz="3650" spc="30" dirty="0">
                <a:solidFill>
                  <a:srgbClr val="72675A"/>
                </a:solidFill>
                <a:latin typeface="Garamond"/>
                <a:cs typeface="Garamond"/>
              </a:rPr>
              <a:t>system </a:t>
            </a:r>
            <a:r>
              <a:rPr sz="3650" spc="75" dirty="0">
                <a:solidFill>
                  <a:srgbClr val="72675A"/>
                </a:solidFill>
                <a:latin typeface="Garamond"/>
                <a:cs typeface="Garamond"/>
              </a:rPr>
              <a:t>that </a:t>
            </a:r>
            <a:r>
              <a:rPr sz="3650" spc="-10" dirty="0">
                <a:solidFill>
                  <a:srgbClr val="72675A"/>
                </a:solidFill>
                <a:latin typeface="Garamond"/>
                <a:cs typeface="Garamond"/>
              </a:rPr>
              <a:t>is  </a:t>
            </a:r>
            <a:r>
              <a:rPr sz="3650" spc="-5" dirty="0">
                <a:solidFill>
                  <a:srgbClr val="72675A"/>
                </a:solidFill>
                <a:latin typeface="Garamond"/>
                <a:cs typeface="Garamond"/>
              </a:rPr>
              <a:t>followed </a:t>
            </a:r>
            <a:r>
              <a:rPr sz="3650" spc="-65" dirty="0">
                <a:solidFill>
                  <a:srgbClr val="72675A"/>
                </a:solidFill>
                <a:latin typeface="Garamond"/>
                <a:cs typeface="Garamond"/>
              </a:rPr>
              <a:t>so </a:t>
            </a:r>
            <a:r>
              <a:rPr sz="3650" spc="75" dirty="0">
                <a:solidFill>
                  <a:srgbClr val="72675A"/>
                </a:solidFill>
                <a:latin typeface="Garamond"/>
                <a:cs typeface="Garamond"/>
              </a:rPr>
              <a:t>that </a:t>
            </a:r>
            <a:r>
              <a:rPr sz="3650" spc="110" dirty="0">
                <a:solidFill>
                  <a:srgbClr val="72675A"/>
                </a:solidFill>
                <a:latin typeface="Garamond"/>
                <a:cs typeface="Garamond"/>
              </a:rPr>
              <a:t>all </a:t>
            </a:r>
            <a:r>
              <a:rPr sz="3650" spc="65" dirty="0">
                <a:solidFill>
                  <a:srgbClr val="72675A"/>
                </a:solidFill>
                <a:latin typeface="Garamond"/>
                <a:cs typeface="Garamond"/>
              </a:rPr>
              <a:t>parties </a:t>
            </a:r>
            <a:r>
              <a:rPr sz="3650" spc="125" dirty="0">
                <a:solidFill>
                  <a:srgbClr val="72675A"/>
                </a:solidFill>
                <a:latin typeface="Garamond"/>
                <a:cs typeface="Garamond"/>
              </a:rPr>
              <a:t>can </a:t>
            </a:r>
            <a:r>
              <a:rPr sz="3650" spc="60" dirty="0">
                <a:solidFill>
                  <a:srgbClr val="72675A"/>
                </a:solidFill>
                <a:latin typeface="Garamond"/>
                <a:cs typeface="Garamond"/>
              </a:rPr>
              <a:t>come </a:t>
            </a:r>
            <a:r>
              <a:rPr sz="3650" spc="-10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650" spc="240" dirty="0">
                <a:solidFill>
                  <a:srgbClr val="72675A"/>
                </a:solidFill>
                <a:latin typeface="Garamond"/>
                <a:cs typeface="Garamond"/>
              </a:rPr>
              <a:t>a </a:t>
            </a:r>
            <a:r>
              <a:rPr sz="3650" spc="70" dirty="0">
                <a:solidFill>
                  <a:srgbClr val="72675A"/>
                </a:solidFill>
                <a:latin typeface="Garamond"/>
                <a:cs typeface="Garamond"/>
              </a:rPr>
              <a:t>quick</a:t>
            </a:r>
            <a:r>
              <a:rPr sz="3650" spc="-509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50" spc="35" dirty="0">
                <a:solidFill>
                  <a:srgbClr val="72675A"/>
                </a:solidFill>
                <a:latin typeface="Garamond"/>
                <a:cs typeface="Garamond"/>
              </a:rPr>
              <a:t>resolution</a:t>
            </a:r>
            <a:endParaRPr sz="3650">
              <a:latin typeface="Garamond"/>
              <a:cs typeface="Garamond"/>
            </a:endParaRPr>
          </a:p>
          <a:p>
            <a:pPr marL="398145" marR="316230" indent="-386080">
              <a:lnSpc>
                <a:spcPts val="4200"/>
              </a:lnSpc>
              <a:spcBef>
                <a:spcPts val="3495"/>
              </a:spcBef>
              <a:buChar char="•"/>
              <a:tabLst>
                <a:tab pos="398145" algn="l"/>
                <a:tab pos="398780" algn="l"/>
              </a:tabLst>
            </a:pPr>
            <a:r>
              <a:rPr sz="3650" spc="50" dirty="0">
                <a:solidFill>
                  <a:srgbClr val="72675A"/>
                </a:solidFill>
                <a:latin typeface="Garamond"/>
                <a:cs typeface="Garamond"/>
              </a:rPr>
              <a:t>Negotiation </a:t>
            </a:r>
            <a:r>
              <a:rPr sz="3650" spc="5" dirty="0">
                <a:solidFill>
                  <a:srgbClr val="72675A"/>
                </a:solidFill>
                <a:latin typeface="Garamond"/>
                <a:cs typeface="Garamond"/>
              </a:rPr>
              <a:t>- </a:t>
            </a:r>
            <a:r>
              <a:rPr sz="3650" spc="30" dirty="0">
                <a:solidFill>
                  <a:srgbClr val="72675A"/>
                </a:solidFill>
                <a:latin typeface="Garamond"/>
                <a:cs typeface="Garamond"/>
              </a:rPr>
              <a:t>All </a:t>
            </a:r>
            <a:r>
              <a:rPr sz="3650" spc="65" dirty="0">
                <a:solidFill>
                  <a:srgbClr val="72675A"/>
                </a:solidFill>
                <a:latin typeface="Garamond"/>
                <a:cs typeface="Garamond"/>
              </a:rPr>
              <a:t>parties </a:t>
            </a:r>
            <a:r>
              <a:rPr sz="3650" spc="5" dirty="0">
                <a:solidFill>
                  <a:srgbClr val="72675A"/>
                </a:solidFill>
                <a:latin typeface="Garamond"/>
                <a:cs typeface="Garamond"/>
              </a:rPr>
              <a:t>discuss </a:t>
            </a:r>
            <a:r>
              <a:rPr sz="3650" spc="60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650" spc="30" dirty="0">
                <a:solidFill>
                  <a:srgbClr val="72675A"/>
                </a:solidFill>
                <a:latin typeface="Garamond"/>
                <a:cs typeface="Garamond"/>
              </a:rPr>
              <a:t>problem/issues</a:t>
            </a:r>
            <a:r>
              <a:rPr sz="3650" spc="-19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50" spc="140" dirty="0">
                <a:solidFill>
                  <a:srgbClr val="72675A"/>
                </a:solidFill>
                <a:latin typeface="Garamond"/>
                <a:cs typeface="Garamond"/>
              </a:rPr>
              <a:t>and  </a:t>
            </a:r>
            <a:r>
              <a:rPr sz="3650" spc="110" dirty="0">
                <a:solidFill>
                  <a:srgbClr val="72675A"/>
                </a:solidFill>
                <a:latin typeface="Garamond"/>
                <a:cs typeface="Garamond"/>
              </a:rPr>
              <a:t>try </a:t>
            </a:r>
            <a:r>
              <a:rPr sz="3650" spc="-10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650" spc="60" dirty="0">
                <a:solidFill>
                  <a:srgbClr val="72675A"/>
                </a:solidFill>
                <a:latin typeface="Garamond"/>
                <a:cs typeface="Garamond"/>
              </a:rPr>
              <a:t>come </a:t>
            </a:r>
            <a:r>
              <a:rPr sz="3650" spc="-10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650" spc="165" dirty="0">
                <a:solidFill>
                  <a:srgbClr val="72675A"/>
                </a:solidFill>
                <a:latin typeface="Garamond"/>
                <a:cs typeface="Garamond"/>
              </a:rPr>
              <a:t>an </a:t>
            </a:r>
            <a:r>
              <a:rPr sz="3650" spc="110" dirty="0">
                <a:solidFill>
                  <a:srgbClr val="72675A"/>
                </a:solidFill>
                <a:latin typeface="Garamond"/>
                <a:cs typeface="Garamond"/>
              </a:rPr>
              <a:t>agreement. </a:t>
            </a:r>
            <a:r>
              <a:rPr sz="3650" spc="105" dirty="0">
                <a:solidFill>
                  <a:srgbClr val="72675A"/>
                </a:solidFill>
                <a:latin typeface="Garamond"/>
                <a:cs typeface="Garamond"/>
              </a:rPr>
              <a:t>This </a:t>
            </a:r>
            <a:r>
              <a:rPr sz="3650" spc="-10" dirty="0">
                <a:solidFill>
                  <a:srgbClr val="72675A"/>
                </a:solidFill>
                <a:latin typeface="Garamond"/>
                <a:cs typeface="Garamond"/>
              </a:rPr>
              <a:t>is </a:t>
            </a:r>
            <a:r>
              <a:rPr sz="3650" spc="-5" dirty="0">
                <a:solidFill>
                  <a:srgbClr val="72675A"/>
                </a:solidFill>
                <a:latin typeface="Garamond"/>
                <a:cs typeface="Garamond"/>
              </a:rPr>
              <a:t>often </a:t>
            </a:r>
            <a:r>
              <a:rPr sz="3650" spc="60" dirty="0">
                <a:solidFill>
                  <a:srgbClr val="72675A"/>
                </a:solidFill>
                <a:latin typeface="Garamond"/>
                <a:cs typeface="Garamond"/>
              </a:rPr>
              <a:t>done  </a:t>
            </a:r>
            <a:r>
              <a:rPr sz="3650" spc="105" dirty="0">
                <a:solidFill>
                  <a:srgbClr val="72675A"/>
                </a:solidFill>
                <a:latin typeface="Garamond"/>
                <a:cs typeface="Garamond"/>
              </a:rPr>
              <a:t>internally </a:t>
            </a:r>
            <a:r>
              <a:rPr sz="3650" spc="140" dirty="0">
                <a:solidFill>
                  <a:srgbClr val="72675A"/>
                </a:solidFill>
                <a:latin typeface="Garamond"/>
                <a:cs typeface="Garamond"/>
              </a:rPr>
              <a:t>and </a:t>
            </a:r>
            <a:r>
              <a:rPr sz="3650" spc="125" dirty="0">
                <a:solidFill>
                  <a:srgbClr val="72675A"/>
                </a:solidFill>
                <a:latin typeface="Garamond"/>
                <a:cs typeface="Garamond"/>
              </a:rPr>
              <a:t>can </a:t>
            </a:r>
            <a:r>
              <a:rPr sz="3650" spc="70" dirty="0">
                <a:solidFill>
                  <a:srgbClr val="72675A"/>
                </a:solidFill>
                <a:latin typeface="Garamond"/>
                <a:cs typeface="Garamond"/>
              </a:rPr>
              <a:t>be </a:t>
            </a:r>
            <a:r>
              <a:rPr sz="3650" spc="-20" dirty="0">
                <a:solidFill>
                  <a:srgbClr val="72675A"/>
                </a:solidFill>
                <a:latin typeface="Garamond"/>
                <a:cs typeface="Garamond"/>
              </a:rPr>
              <a:t>cost</a:t>
            </a:r>
            <a:r>
              <a:rPr sz="3650" spc="-42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50" spc="-5" dirty="0">
                <a:solidFill>
                  <a:srgbClr val="72675A"/>
                </a:solidFill>
                <a:latin typeface="Garamond"/>
                <a:cs typeface="Garamond"/>
              </a:rPr>
              <a:t>effective</a:t>
            </a:r>
            <a:endParaRPr sz="365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5200" y="5397500"/>
            <a:ext cx="54483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5200" y="5397500"/>
            <a:ext cx="5448300" cy="3810000"/>
          </a:xfrm>
          <a:custGeom>
            <a:avLst/>
            <a:gdLst/>
            <a:ahLst/>
            <a:cxnLst/>
            <a:rect l="l" t="t" r="r" b="b"/>
            <a:pathLst>
              <a:path w="5448300" h="3810000">
                <a:moveTo>
                  <a:pt x="0" y="0"/>
                </a:moveTo>
                <a:lnTo>
                  <a:pt x="5448295" y="0"/>
                </a:lnTo>
                <a:lnTo>
                  <a:pt x="5448295" y="3809999"/>
                </a:lnTo>
                <a:lnTo>
                  <a:pt x="0" y="38099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6100" y="5397500"/>
            <a:ext cx="5715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6100" y="5397500"/>
            <a:ext cx="5715000" cy="3810000"/>
          </a:xfrm>
          <a:custGeom>
            <a:avLst/>
            <a:gdLst/>
            <a:ahLst/>
            <a:cxnLst/>
            <a:rect l="l" t="t" r="r" b="b"/>
            <a:pathLst>
              <a:path w="5715000" h="3810000">
                <a:moveTo>
                  <a:pt x="0" y="0"/>
                </a:moveTo>
                <a:lnTo>
                  <a:pt x="5715000" y="0"/>
                </a:lnTo>
                <a:lnTo>
                  <a:pt x="5715000" y="3809999"/>
                </a:lnTo>
                <a:lnTo>
                  <a:pt x="0" y="3809999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0" y="957224"/>
            <a:ext cx="11070590" cy="402780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27355" marR="198120" indent="-415290">
              <a:lnSpc>
                <a:spcPts val="4600"/>
              </a:lnSpc>
              <a:spcBef>
                <a:spcPts val="380"/>
              </a:spcBef>
              <a:buChar char="•"/>
              <a:tabLst>
                <a:tab pos="427355" algn="l"/>
                <a:tab pos="427990" algn="l"/>
              </a:tabLst>
            </a:pPr>
            <a:r>
              <a:rPr sz="3950" spc="105" dirty="0">
                <a:solidFill>
                  <a:srgbClr val="72675A"/>
                </a:solidFill>
                <a:latin typeface="Garamond"/>
                <a:cs typeface="Garamond"/>
              </a:rPr>
              <a:t>Mediation </a:t>
            </a:r>
            <a:r>
              <a:rPr sz="3950" dirty="0">
                <a:solidFill>
                  <a:srgbClr val="72675A"/>
                </a:solidFill>
                <a:latin typeface="Garamond"/>
                <a:cs typeface="Garamond"/>
              </a:rPr>
              <a:t>- </a:t>
            </a:r>
            <a:r>
              <a:rPr sz="3950" spc="35" dirty="0">
                <a:solidFill>
                  <a:srgbClr val="72675A"/>
                </a:solidFill>
                <a:latin typeface="Garamond"/>
                <a:cs typeface="Garamond"/>
              </a:rPr>
              <a:t>occurs </a:t>
            </a:r>
            <a:r>
              <a:rPr sz="3950" spc="65" dirty="0">
                <a:solidFill>
                  <a:srgbClr val="72675A"/>
                </a:solidFill>
                <a:latin typeface="Garamond"/>
                <a:cs typeface="Garamond"/>
              </a:rPr>
              <a:t>when </a:t>
            </a:r>
            <a:r>
              <a:rPr sz="3950" spc="250" dirty="0">
                <a:solidFill>
                  <a:srgbClr val="72675A"/>
                </a:solidFill>
                <a:latin typeface="Garamond"/>
                <a:cs typeface="Garamond"/>
              </a:rPr>
              <a:t>a </a:t>
            </a:r>
            <a:r>
              <a:rPr sz="3950" spc="100" dirty="0">
                <a:solidFill>
                  <a:srgbClr val="72675A"/>
                </a:solidFill>
                <a:latin typeface="Garamond"/>
                <a:cs typeface="Garamond"/>
              </a:rPr>
              <a:t>3rd </a:t>
            </a:r>
            <a:r>
              <a:rPr sz="3950" spc="114" dirty="0">
                <a:solidFill>
                  <a:srgbClr val="72675A"/>
                </a:solidFill>
                <a:latin typeface="Garamond"/>
                <a:cs typeface="Garamond"/>
              </a:rPr>
              <a:t>party </a:t>
            </a:r>
            <a:r>
              <a:rPr sz="3950" spc="40" dirty="0">
                <a:solidFill>
                  <a:srgbClr val="72675A"/>
                </a:solidFill>
                <a:latin typeface="Garamond"/>
                <a:cs typeface="Garamond"/>
              </a:rPr>
              <a:t>acts </a:t>
            </a:r>
            <a:r>
              <a:rPr sz="3950" spc="60" dirty="0">
                <a:solidFill>
                  <a:srgbClr val="72675A"/>
                </a:solidFill>
                <a:latin typeface="Garamond"/>
                <a:cs typeface="Garamond"/>
              </a:rPr>
              <a:t>as </a:t>
            </a:r>
            <a:r>
              <a:rPr sz="3950" spc="250" dirty="0">
                <a:solidFill>
                  <a:srgbClr val="72675A"/>
                </a:solidFill>
                <a:latin typeface="Garamond"/>
                <a:cs typeface="Garamond"/>
              </a:rPr>
              <a:t>a  </a:t>
            </a:r>
            <a:r>
              <a:rPr sz="3950" spc="85" dirty="0">
                <a:solidFill>
                  <a:srgbClr val="72675A"/>
                </a:solidFill>
                <a:latin typeface="Garamond"/>
                <a:cs typeface="Garamond"/>
              </a:rPr>
              <a:t>mediator </a:t>
            </a:r>
            <a:r>
              <a:rPr sz="3950" spc="55" dirty="0">
                <a:solidFill>
                  <a:srgbClr val="72675A"/>
                </a:solidFill>
                <a:latin typeface="Garamond"/>
                <a:cs typeface="Garamond"/>
              </a:rPr>
              <a:t>between </a:t>
            </a:r>
            <a:r>
              <a:rPr sz="3950" spc="20" dirty="0">
                <a:solidFill>
                  <a:srgbClr val="72675A"/>
                </a:solidFill>
                <a:latin typeface="Garamond"/>
                <a:cs typeface="Garamond"/>
              </a:rPr>
              <a:t>both </a:t>
            </a:r>
            <a:r>
              <a:rPr sz="3950" spc="60" dirty="0">
                <a:solidFill>
                  <a:srgbClr val="72675A"/>
                </a:solidFill>
                <a:latin typeface="Garamond"/>
                <a:cs typeface="Garamond"/>
              </a:rPr>
              <a:t>parties. </a:t>
            </a:r>
            <a:r>
              <a:rPr sz="3950" spc="180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950" spc="85" dirty="0">
                <a:solidFill>
                  <a:srgbClr val="72675A"/>
                </a:solidFill>
                <a:latin typeface="Garamond"/>
                <a:cs typeface="Garamond"/>
              </a:rPr>
              <a:t>mediator</a:t>
            </a:r>
            <a:r>
              <a:rPr sz="3950" spc="-39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950" spc="45" dirty="0">
                <a:solidFill>
                  <a:srgbClr val="72675A"/>
                </a:solidFill>
                <a:latin typeface="Garamond"/>
                <a:cs typeface="Garamond"/>
              </a:rPr>
              <a:t>needs  </a:t>
            </a:r>
            <a:r>
              <a:rPr sz="3950" spc="-20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950" spc="65" dirty="0">
                <a:solidFill>
                  <a:srgbClr val="72675A"/>
                </a:solidFill>
                <a:latin typeface="Garamond"/>
                <a:cs typeface="Garamond"/>
              </a:rPr>
              <a:t>be </a:t>
            </a:r>
            <a:r>
              <a:rPr sz="3950" spc="110" dirty="0">
                <a:solidFill>
                  <a:srgbClr val="72675A"/>
                </a:solidFill>
                <a:latin typeface="Garamond"/>
                <a:cs typeface="Garamond"/>
              </a:rPr>
              <a:t>impartial </a:t>
            </a:r>
            <a:r>
              <a:rPr sz="3950" spc="-20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950" spc="55" dirty="0">
                <a:solidFill>
                  <a:srgbClr val="72675A"/>
                </a:solidFill>
                <a:latin typeface="Garamond"/>
                <a:cs typeface="Garamond"/>
              </a:rPr>
              <a:t>come </a:t>
            </a:r>
            <a:r>
              <a:rPr sz="3950" spc="-20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950" spc="250" dirty="0">
                <a:solidFill>
                  <a:srgbClr val="72675A"/>
                </a:solidFill>
                <a:latin typeface="Garamond"/>
                <a:cs typeface="Garamond"/>
              </a:rPr>
              <a:t>a </a:t>
            </a:r>
            <a:r>
              <a:rPr sz="3950" spc="60" dirty="0">
                <a:solidFill>
                  <a:srgbClr val="72675A"/>
                </a:solidFill>
                <a:latin typeface="Garamond"/>
                <a:cs typeface="Garamond"/>
              </a:rPr>
              <a:t>fair</a:t>
            </a:r>
            <a:r>
              <a:rPr sz="3950" spc="-42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950" spc="35" dirty="0">
                <a:solidFill>
                  <a:srgbClr val="72675A"/>
                </a:solidFill>
                <a:latin typeface="Garamond"/>
                <a:cs typeface="Garamond"/>
              </a:rPr>
              <a:t>decision</a:t>
            </a:r>
            <a:endParaRPr sz="3950">
              <a:latin typeface="Garamond"/>
              <a:cs typeface="Garamond"/>
            </a:endParaRPr>
          </a:p>
          <a:p>
            <a:pPr marL="427355" marR="5080" indent="-415290">
              <a:lnSpc>
                <a:spcPts val="4600"/>
              </a:lnSpc>
              <a:spcBef>
                <a:spcPts val="3760"/>
              </a:spcBef>
              <a:buChar char="•"/>
              <a:tabLst>
                <a:tab pos="427355" algn="l"/>
                <a:tab pos="427990" algn="l"/>
                <a:tab pos="7760970" algn="l"/>
              </a:tabLst>
            </a:pPr>
            <a:r>
              <a:rPr sz="3950" spc="80" dirty="0">
                <a:solidFill>
                  <a:srgbClr val="72675A"/>
                </a:solidFill>
                <a:latin typeface="Garamond"/>
                <a:cs typeface="Garamond"/>
              </a:rPr>
              <a:t>Conciliation </a:t>
            </a:r>
            <a:r>
              <a:rPr sz="3950" dirty="0">
                <a:solidFill>
                  <a:srgbClr val="72675A"/>
                </a:solidFill>
                <a:latin typeface="Garamond"/>
                <a:cs typeface="Garamond"/>
              </a:rPr>
              <a:t>- </a:t>
            </a:r>
            <a:r>
              <a:rPr sz="3950" spc="85" dirty="0">
                <a:solidFill>
                  <a:srgbClr val="72675A"/>
                </a:solidFill>
                <a:latin typeface="Garamond"/>
                <a:cs typeface="Garamond"/>
              </a:rPr>
              <a:t>similar </a:t>
            </a:r>
            <a:r>
              <a:rPr sz="3950" spc="-20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950" spc="80" dirty="0">
                <a:solidFill>
                  <a:srgbClr val="72675A"/>
                </a:solidFill>
                <a:latin typeface="Garamond"/>
                <a:cs typeface="Garamond"/>
              </a:rPr>
              <a:t>mediation </a:t>
            </a:r>
            <a:r>
              <a:rPr sz="3950" spc="30" dirty="0">
                <a:solidFill>
                  <a:srgbClr val="72675A"/>
                </a:solidFill>
                <a:latin typeface="Garamond"/>
                <a:cs typeface="Garamond"/>
              </a:rPr>
              <a:t>but </a:t>
            </a:r>
            <a:r>
              <a:rPr sz="3950" spc="5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950" spc="70" dirty="0">
                <a:solidFill>
                  <a:srgbClr val="72675A"/>
                </a:solidFill>
                <a:latin typeface="Garamond"/>
                <a:cs typeface="Garamond"/>
              </a:rPr>
              <a:t>third  </a:t>
            </a:r>
            <a:r>
              <a:rPr sz="3950" spc="114" dirty="0">
                <a:solidFill>
                  <a:srgbClr val="72675A"/>
                </a:solidFill>
                <a:latin typeface="Garamond"/>
                <a:cs typeface="Garamond"/>
              </a:rPr>
              <a:t>party </a:t>
            </a:r>
            <a:r>
              <a:rPr sz="3950" spc="50" dirty="0">
                <a:solidFill>
                  <a:srgbClr val="72675A"/>
                </a:solidFill>
                <a:latin typeface="Garamond"/>
                <a:cs typeface="Garamond"/>
              </a:rPr>
              <a:t>will </a:t>
            </a:r>
            <a:r>
              <a:rPr sz="3950" spc="65" dirty="0">
                <a:solidFill>
                  <a:srgbClr val="72675A"/>
                </a:solidFill>
                <a:latin typeface="Garamond"/>
                <a:cs typeface="Garamond"/>
              </a:rPr>
              <a:t>be </a:t>
            </a:r>
            <a:r>
              <a:rPr sz="3950" spc="45" dirty="0">
                <a:solidFill>
                  <a:srgbClr val="72675A"/>
                </a:solidFill>
                <a:latin typeface="Garamond"/>
                <a:cs typeface="Garamond"/>
              </a:rPr>
              <a:t>Fair </a:t>
            </a:r>
            <a:r>
              <a:rPr sz="3950" spc="-25" dirty="0">
                <a:solidFill>
                  <a:srgbClr val="72675A"/>
                </a:solidFill>
                <a:latin typeface="Garamond"/>
                <a:cs typeface="Garamond"/>
              </a:rPr>
              <a:t>Work</a:t>
            </a:r>
            <a:r>
              <a:rPr sz="3950" spc="-204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950" spc="80" dirty="0">
                <a:solidFill>
                  <a:srgbClr val="72675A"/>
                </a:solidFill>
                <a:latin typeface="Garamond"/>
                <a:cs typeface="Garamond"/>
              </a:rPr>
              <a:t>Australia.</a:t>
            </a:r>
            <a:r>
              <a:rPr sz="3950" spc="1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950" spc="-100" dirty="0">
                <a:solidFill>
                  <a:srgbClr val="72675A"/>
                </a:solidFill>
                <a:latin typeface="Garamond"/>
                <a:cs typeface="Garamond"/>
              </a:rPr>
              <a:t>If	</a:t>
            </a:r>
            <a:r>
              <a:rPr sz="3950" spc="25" dirty="0">
                <a:solidFill>
                  <a:srgbClr val="72675A"/>
                </a:solidFill>
                <a:latin typeface="Garamond"/>
                <a:cs typeface="Garamond"/>
              </a:rPr>
              <a:t>no </a:t>
            </a:r>
            <a:r>
              <a:rPr sz="3950" spc="105" dirty="0">
                <a:solidFill>
                  <a:srgbClr val="72675A"/>
                </a:solidFill>
                <a:latin typeface="Garamond"/>
                <a:cs typeface="Garamond"/>
              </a:rPr>
              <a:t>agreement  </a:t>
            </a:r>
            <a:r>
              <a:rPr sz="3950" spc="125" dirty="0">
                <a:solidFill>
                  <a:srgbClr val="72675A"/>
                </a:solidFill>
                <a:latin typeface="Garamond"/>
                <a:cs typeface="Garamond"/>
              </a:rPr>
              <a:t>can </a:t>
            </a:r>
            <a:r>
              <a:rPr sz="3950" spc="65" dirty="0">
                <a:solidFill>
                  <a:srgbClr val="72675A"/>
                </a:solidFill>
                <a:latin typeface="Garamond"/>
                <a:cs typeface="Garamond"/>
              </a:rPr>
              <a:t>be </a:t>
            </a:r>
            <a:r>
              <a:rPr sz="3950" spc="110" dirty="0">
                <a:solidFill>
                  <a:srgbClr val="72675A"/>
                </a:solidFill>
                <a:latin typeface="Garamond"/>
                <a:cs typeface="Garamond"/>
              </a:rPr>
              <a:t>made, </a:t>
            </a:r>
            <a:r>
              <a:rPr sz="3950" spc="85" dirty="0">
                <a:solidFill>
                  <a:srgbClr val="72675A"/>
                </a:solidFill>
                <a:latin typeface="Garamond"/>
                <a:cs typeface="Garamond"/>
              </a:rPr>
              <a:t>arbitration </a:t>
            </a:r>
            <a:r>
              <a:rPr sz="3950" spc="-20" dirty="0">
                <a:solidFill>
                  <a:srgbClr val="72675A"/>
                </a:solidFill>
                <a:latin typeface="Garamond"/>
                <a:cs typeface="Garamond"/>
              </a:rPr>
              <a:t>is </a:t>
            </a:r>
            <a:r>
              <a:rPr sz="3950" spc="5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950" spc="40" dirty="0">
                <a:solidFill>
                  <a:srgbClr val="72675A"/>
                </a:solidFill>
                <a:latin typeface="Garamond"/>
                <a:cs typeface="Garamond"/>
              </a:rPr>
              <a:t>last </a:t>
            </a:r>
            <a:r>
              <a:rPr sz="3950" spc="85" dirty="0">
                <a:solidFill>
                  <a:srgbClr val="72675A"/>
                </a:solidFill>
                <a:latin typeface="Garamond"/>
                <a:cs typeface="Garamond"/>
              </a:rPr>
              <a:t>alternative</a:t>
            </a:r>
            <a:r>
              <a:rPr sz="3950" spc="-42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950" spc="20" dirty="0">
                <a:solidFill>
                  <a:srgbClr val="72675A"/>
                </a:solidFill>
                <a:latin typeface="Garamond"/>
                <a:cs typeface="Garamond"/>
              </a:rPr>
              <a:t>option</a:t>
            </a:r>
            <a:endParaRPr sz="395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6500" y="5461000"/>
            <a:ext cx="4686300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6500" y="5460999"/>
            <a:ext cx="4686300" cy="3695700"/>
          </a:xfrm>
          <a:custGeom>
            <a:avLst/>
            <a:gdLst/>
            <a:ahLst/>
            <a:cxnLst/>
            <a:rect l="l" t="t" r="r" b="b"/>
            <a:pathLst>
              <a:path w="4686300" h="3695700">
                <a:moveTo>
                  <a:pt x="0" y="0"/>
                </a:moveTo>
                <a:lnTo>
                  <a:pt x="4686298" y="0"/>
                </a:lnTo>
                <a:lnTo>
                  <a:pt x="4686298" y="3695700"/>
                </a:lnTo>
                <a:lnTo>
                  <a:pt x="0" y="36957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4000" y="5359400"/>
            <a:ext cx="58293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4001" y="5359400"/>
            <a:ext cx="5829300" cy="3886200"/>
          </a:xfrm>
          <a:custGeom>
            <a:avLst/>
            <a:gdLst/>
            <a:ahLst/>
            <a:cxnLst/>
            <a:rect l="l" t="t" r="r" b="b"/>
            <a:pathLst>
              <a:path w="5829300" h="3886200">
                <a:moveTo>
                  <a:pt x="0" y="0"/>
                </a:moveTo>
                <a:lnTo>
                  <a:pt x="5829298" y="0"/>
                </a:lnTo>
                <a:lnTo>
                  <a:pt x="5829298" y="3886199"/>
                </a:lnTo>
                <a:lnTo>
                  <a:pt x="0" y="38861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749299"/>
            <a:ext cx="2120899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741350"/>
            <a:ext cx="2120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spc="114" dirty="0">
                <a:solidFill>
                  <a:srgbClr val="FFFFFF"/>
                </a:solidFill>
              </a:rPr>
              <a:t>Case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140" dirty="0">
                <a:solidFill>
                  <a:srgbClr val="FFFFFF"/>
                </a:solidFill>
              </a:rPr>
              <a:t>Time</a:t>
            </a:r>
          </a:p>
        </p:txBody>
      </p:sp>
      <p:sp>
        <p:nvSpPr>
          <p:cNvPr id="4" name="object 4"/>
          <p:cNvSpPr/>
          <p:nvPr/>
        </p:nvSpPr>
        <p:spPr>
          <a:xfrm>
            <a:off x="88900" y="5664200"/>
            <a:ext cx="12827000" cy="113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900" y="5664202"/>
            <a:ext cx="12827635" cy="1130300"/>
          </a:xfrm>
          <a:custGeom>
            <a:avLst/>
            <a:gdLst/>
            <a:ahLst/>
            <a:cxnLst/>
            <a:rect l="l" t="t" r="r" b="b"/>
            <a:pathLst>
              <a:path w="12827635" h="1130300">
                <a:moveTo>
                  <a:pt x="0" y="0"/>
                </a:moveTo>
                <a:lnTo>
                  <a:pt x="12827034" y="0"/>
                </a:lnTo>
                <a:lnTo>
                  <a:pt x="12827034" y="1130299"/>
                </a:lnTo>
                <a:lnTo>
                  <a:pt x="0" y="11302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6405" y="7201527"/>
            <a:ext cx="12351994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7245350"/>
            <a:ext cx="12179300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7245350"/>
            <a:ext cx="12179300" cy="1206500"/>
          </a:xfrm>
          <a:custGeom>
            <a:avLst/>
            <a:gdLst/>
            <a:ahLst/>
            <a:cxnLst/>
            <a:rect l="l" t="t" r="r" b="b"/>
            <a:pathLst>
              <a:path w="12179300" h="1206500">
                <a:moveTo>
                  <a:pt x="0" y="0"/>
                </a:moveTo>
                <a:lnTo>
                  <a:pt x="12179300" y="0"/>
                </a:lnTo>
                <a:lnTo>
                  <a:pt x="12179300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solidFill>
            <a:srgbClr val="D3620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750" y="7245344"/>
            <a:ext cx="12179300" cy="1206500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5617845" marR="134620" indent="-5476240">
              <a:lnSpc>
                <a:spcPts val="4100"/>
              </a:lnSpc>
              <a:spcBef>
                <a:spcPts val="590"/>
              </a:spcBef>
              <a:tabLst>
                <a:tab pos="6699250" algn="l"/>
              </a:tabLst>
            </a:pPr>
            <a:r>
              <a:rPr sz="3600" spc="120" dirty="0">
                <a:solidFill>
                  <a:srgbClr val="FFFFFF"/>
                </a:solidFill>
                <a:latin typeface="Garamond"/>
                <a:cs typeface="Garamond"/>
              </a:rPr>
              <a:t>What </a:t>
            </a:r>
            <a:r>
              <a:rPr sz="3600" spc="20" dirty="0">
                <a:solidFill>
                  <a:srgbClr val="FFFFFF"/>
                </a:solidFill>
                <a:latin typeface="Garamond"/>
                <a:cs typeface="Garamond"/>
              </a:rPr>
              <a:t>should </a:t>
            </a:r>
            <a:r>
              <a:rPr sz="3600" spc="55" dirty="0">
                <a:solidFill>
                  <a:srgbClr val="FFFFFF"/>
                </a:solidFill>
                <a:latin typeface="Garamond"/>
                <a:cs typeface="Garamond"/>
              </a:rPr>
              <a:t>be </a:t>
            </a:r>
            <a:r>
              <a:rPr sz="3600" spc="50" dirty="0">
                <a:solidFill>
                  <a:srgbClr val="FFFFFF"/>
                </a:solidFill>
                <a:latin typeface="Garamond"/>
                <a:cs typeface="Garamond"/>
              </a:rPr>
              <a:t>the </a:t>
            </a:r>
            <a:r>
              <a:rPr sz="3600" spc="-5" dirty="0">
                <a:solidFill>
                  <a:srgbClr val="FFFFFF"/>
                </a:solidFill>
                <a:latin typeface="Garamond"/>
                <a:cs typeface="Garamond"/>
              </a:rPr>
              <a:t>best</a:t>
            </a:r>
            <a:r>
              <a:rPr sz="3600" spc="-2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30" dirty="0">
                <a:solidFill>
                  <a:srgbClr val="FFFFFF"/>
                </a:solidFill>
                <a:latin typeface="Garamond"/>
                <a:cs typeface="Garamond"/>
              </a:rPr>
              <a:t>decision</a:t>
            </a:r>
            <a:r>
              <a:rPr sz="36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-60" dirty="0">
                <a:solidFill>
                  <a:srgbClr val="FFFFFF"/>
                </a:solidFill>
                <a:latin typeface="Garamond"/>
                <a:cs typeface="Garamond"/>
              </a:rPr>
              <a:t>if	</a:t>
            </a:r>
            <a:r>
              <a:rPr sz="3600" spc="40" dirty="0">
                <a:solidFill>
                  <a:srgbClr val="FFFFFF"/>
                </a:solidFill>
                <a:latin typeface="Garamond"/>
                <a:cs typeface="Garamond"/>
              </a:rPr>
              <a:t>you </a:t>
            </a:r>
            <a:r>
              <a:rPr sz="3600" spc="55" dirty="0">
                <a:solidFill>
                  <a:srgbClr val="FFFFFF"/>
                </a:solidFill>
                <a:latin typeface="Garamond"/>
                <a:cs typeface="Garamond"/>
              </a:rPr>
              <a:t>were </a:t>
            </a:r>
            <a:r>
              <a:rPr sz="3600" spc="50" dirty="0">
                <a:solidFill>
                  <a:srgbClr val="FFFFFF"/>
                </a:solidFill>
                <a:latin typeface="Garamond"/>
                <a:cs typeface="Garamond"/>
              </a:rPr>
              <a:t>the </a:t>
            </a:r>
            <a:r>
              <a:rPr sz="3600" spc="70" dirty="0">
                <a:solidFill>
                  <a:srgbClr val="FFFFFF"/>
                </a:solidFill>
                <a:latin typeface="Garamond"/>
                <a:cs typeface="Garamond"/>
              </a:rPr>
              <a:t>mediator </a:t>
            </a:r>
            <a:r>
              <a:rPr sz="3600" spc="75" dirty="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sz="3600" spc="-254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Garamond"/>
                <a:cs typeface="Garamond"/>
              </a:rPr>
              <a:t>this  </a:t>
            </a:r>
            <a:r>
              <a:rPr sz="3600" spc="60" dirty="0">
                <a:solidFill>
                  <a:srgbClr val="FFFFFF"/>
                </a:solidFill>
                <a:latin typeface="Garamond"/>
                <a:cs typeface="Garamond"/>
              </a:rPr>
              <a:t>case?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9900" y="2755900"/>
            <a:ext cx="12065000" cy="927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900" y="2755899"/>
            <a:ext cx="12065000" cy="927100"/>
          </a:xfrm>
          <a:custGeom>
            <a:avLst/>
            <a:gdLst/>
            <a:ahLst/>
            <a:cxnLst/>
            <a:rect l="l" t="t" r="r" b="b"/>
            <a:pathLst>
              <a:path w="12065000" h="927100">
                <a:moveTo>
                  <a:pt x="0" y="0"/>
                </a:moveTo>
                <a:lnTo>
                  <a:pt x="12064995" y="0"/>
                </a:lnTo>
                <a:lnTo>
                  <a:pt x="12064995" y="927099"/>
                </a:lnTo>
                <a:lnTo>
                  <a:pt x="0" y="9270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855" y="535737"/>
            <a:ext cx="12215495" cy="40386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31800" marR="70485" indent="-419100">
              <a:lnSpc>
                <a:spcPts val="4600"/>
              </a:lnSpc>
              <a:spcBef>
                <a:spcPts val="420"/>
              </a:spcBef>
              <a:buChar char="•"/>
              <a:tabLst>
                <a:tab pos="431165" algn="l"/>
                <a:tab pos="431800" algn="l"/>
                <a:tab pos="2590800" algn="l"/>
                <a:tab pos="3918585" algn="l"/>
                <a:tab pos="11496040" algn="l"/>
              </a:tabLst>
            </a:pPr>
            <a:r>
              <a:rPr sz="4000" spc="60" dirty="0">
                <a:solidFill>
                  <a:srgbClr val="72675A"/>
                </a:solidFill>
                <a:latin typeface="Garamond"/>
                <a:cs typeface="Garamond"/>
              </a:rPr>
              <a:t>Arbitration 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-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Fair </a:t>
            </a:r>
            <a:r>
              <a:rPr sz="4000" spc="-35" dirty="0">
                <a:solidFill>
                  <a:srgbClr val="72675A"/>
                </a:solidFill>
                <a:latin typeface="Garamond"/>
                <a:cs typeface="Garamond"/>
              </a:rPr>
              <a:t>Work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Australia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makes the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decision.  </a:t>
            </a:r>
            <a:r>
              <a:rPr sz="4000" spc="-45" dirty="0">
                <a:solidFill>
                  <a:srgbClr val="72675A"/>
                </a:solidFill>
                <a:latin typeface="Garamond"/>
                <a:cs typeface="Garamond"/>
              </a:rPr>
              <a:t>D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is</a:t>
            </a:r>
            <a:r>
              <a:rPr sz="4000" spc="245" dirty="0">
                <a:solidFill>
                  <a:srgbClr val="72675A"/>
                </a:solidFill>
                <a:latin typeface="Garamond"/>
                <a:cs typeface="Garamond"/>
              </a:rPr>
              <a:t>a</a:t>
            </a:r>
            <a:r>
              <a:rPr sz="4000" spc="20" dirty="0">
                <a:solidFill>
                  <a:srgbClr val="72675A"/>
                </a:solidFill>
                <a:latin typeface="Garamond"/>
                <a:cs typeface="Garamond"/>
              </a:rPr>
              <a:t>d</a:t>
            </a:r>
            <a:r>
              <a:rPr sz="4000" spc="-20" dirty="0">
                <a:solidFill>
                  <a:srgbClr val="72675A"/>
                </a:solidFill>
                <a:latin typeface="Garamond"/>
                <a:cs typeface="Garamond"/>
              </a:rPr>
              <a:t>v</a:t>
            </a:r>
            <a:r>
              <a:rPr sz="4000" spc="245" dirty="0">
                <a:solidFill>
                  <a:srgbClr val="72675A"/>
                </a:solidFill>
                <a:latin typeface="Garamond"/>
                <a:cs typeface="Garamond"/>
              </a:rPr>
              <a:t>a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n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t</a:t>
            </a:r>
            <a:r>
              <a:rPr sz="4000" spc="245" dirty="0">
                <a:solidFill>
                  <a:srgbClr val="72675A"/>
                </a:solidFill>
                <a:latin typeface="Garamond"/>
                <a:cs typeface="Garamond"/>
              </a:rPr>
              <a:t>a</a:t>
            </a:r>
            <a:r>
              <a:rPr sz="4000" spc="75" dirty="0">
                <a:solidFill>
                  <a:srgbClr val="72675A"/>
                </a:solidFill>
                <a:latin typeface="Garamond"/>
                <a:cs typeface="Garamond"/>
              </a:rPr>
              <a:t>g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e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-125" dirty="0">
                <a:solidFill>
                  <a:srgbClr val="72675A"/>
                </a:solidFill>
                <a:latin typeface="Garamond"/>
                <a:cs typeface="Garamond"/>
              </a:rPr>
              <a:t>of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	t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h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is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is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 t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h</a:t>
            </a:r>
            <a:r>
              <a:rPr sz="4000" spc="210" dirty="0">
                <a:solidFill>
                  <a:srgbClr val="72675A"/>
                </a:solidFill>
                <a:latin typeface="Garamond"/>
                <a:cs typeface="Garamond"/>
              </a:rPr>
              <a:t>a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t t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he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90" dirty="0">
                <a:solidFill>
                  <a:srgbClr val="72675A"/>
                </a:solidFill>
                <a:latin typeface="Garamond"/>
                <a:cs typeface="Garamond"/>
              </a:rPr>
              <a:t>d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e</a:t>
            </a:r>
            <a:r>
              <a:rPr sz="4000" spc="35" dirty="0">
                <a:solidFill>
                  <a:srgbClr val="72675A"/>
                </a:solidFill>
                <a:latin typeface="Garamond"/>
                <a:cs typeface="Garamond"/>
              </a:rPr>
              <a:t>c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is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ion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35" dirty="0">
                <a:solidFill>
                  <a:srgbClr val="72675A"/>
                </a:solidFill>
                <a:latin typeface="Garamond"/>
                <a:cs typeface="Garamond"/>
              </a:rPr>
              <a:t>w</a:t>
            </a:r>
            <a:r>
              <a:rPr sz="4000" spc="60" dirty="0">
                <a:solidFill>
                  <a:srgbClr val="72675A"/>
                </a:solidFill>
                <a:latin typeface="Garamond"/>
                <a:cs typeface="Garamond"/>
              </a:rPr>
              <a:t>i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l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l</a:t>
            </a:r>
            <a:r>
              <a:rPr sz="4000" spc="-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60" dirty="0">
                <a:solidFill>
                  <a:srgbClr val="72675A"/>
                </a:solidFill>
                <a:latin typeface="Garamond"/>
                <a:cs typeface="Garamond"/>
              </a:rPr>
              <a:t>be</a:t>
            </a:r>
            <a:r>
              <a:rPr sz="4000" spc="-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25" dirty="0">
                <a:solidFill>
                  <a:srgbClr val="72675A"/>
                </a:solidFill>
                <a:latin typeface="Garamond"/>
                <a:cs typeface="Garamond"/>
              </a:rPr>
              <a:t>out</a:t>
            </a:r>
            <a:r>
              <a:rPr sz="4000" spc="-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-125" dirty="0">
                <a:solidFill>
                  <a:srgbClr val="72675A"/>
                </a:solidFill>
                <a:latin typeface="Garamond"/>
                <a:cs typeface="Garamond"/>
              </a:rPr>
              <a:t>of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	t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h</a:t>
            </a:r>
            <a:r>
              <a:rPr sz="4000" spc="60" dirty="0">
                <a:solidFill>
                  <a:srgbClr val="72675A"/>
                </a:solidFill>
                <a:latin typeface="Garamond"/>
                <a:cs typeface="Garamond"/>
              </a:rPr>
              <a:t>e  </a:t>
            </a:r>
            <a:r>
              <a:rPr sz="4000" spc="15" dirty="0">
                <a:solidFill>
                  <a:srgbClr val="72675A"/>
                </a:solidFill>
                <a:latin typeface="Garamond"/>
                <a:cs typeface="Garamond"/>
              </a:rPr>
              <a:t>control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-125" dirty="0">
                <a:solidFill>
                  <a:srgbClr val="72675A"/>
                </a:solidFill>
                <a:latin typeface="Garamond"/>
                <a:cs typeface="Garamond"/>
              </a:rPr>
              <a:t>of	</a:t>
            </a:r>
            <a:r>
              <a:rPr sz="4000" spc="20" dirty="0">
                <a:solidFill>
                  <a:srgbClr val="72675A"/>
                </a:solidFill>
                <a:latin typeface="Garamond"/>
                <a:cs typeface="Garamond"/>
              </a:rPr>
              <a:t>both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60" dirty="0">
                <a:solidFill>
                  <a:srgbClr val="72675A"/>
                </a:solidFill>
                <a:latin typeface="Garamond"/>
                <a:cs typeface="Garamond"/>
              </a:rPr>
              <a:t>parties</a:t>
            </a:r>
            <a:endParaRPr sz="4000">
              <a:latin typeface="Garamond"/>
              <a:cs typeface="Garamond"/>
            </a:endParaRPr>
          </a:p>
          <a:p>
            <a:pPr marL="431800" marR="5080" indent="-419100">
              <a:lnSpc>
                <a:spcPts val="4600"/>
              </a:lnSpc>
              <a:spcBef>
                <a:spcPts val="3800"/>
              </a:spcBef>
              <a:buChar char="•"/>
              <a:tabLst>
                <a:tab pos="431165" algn="l"/>
                <a:tab pos="431800" algn="l"/>
              </a:tabLst>
            </a:pPr>
            <a:r>
              <a:rPr sz="4000" spc="105" dirty="0">
                <a:solidFill>
                  <a:srgbClr val="72675A"/>
                </a:solidFill>
                <a:latin typeface="Garamond"/>
                <a:cs typeface="Garamond"/>
              </a:rPr>
              <a:t>Court </a:t>
            </a:r>
            <a:r>
              <a:rPr sz="4000" spc="25" dirty="0">
                <a:solidFill>
                  <a:srgbClr val="72675A"/>
                </a:solidFill>
                <a:latin typeface="Garamond"/>
                <a:cs typeface="Garamond"/>
              </a:rPr>
              <a:t>Action </a:t>
            </a:r>
            <a:r>
              <a:rPr sz="4000" dirty="0">
                <a:solidFill>
                  <a:srgbClr val="72675A"/>
                </a:solidFill>
                <a:latin typeface="Garamond"/>
                <a:cs typeface="Garamond"/>
              </a:rPr>
              <a:t>-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Parties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could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take 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another 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court </a:t>
            </a:r>
            <a:r>
              <a:rPr sz="4000" spc="25" dirty="0">
                <a:solidFill>
                  <a:srgbClr val="72675A"/>
                </a:solidFill>
                <a:latin typeface="Garamond"/>
                <a:cs typeface="Garamond"/>
              </a:rPr>
              <a:t>but</a:t>
            </a:r>
            <a:r>
              <a:rPr sz="4000" spc="-38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10" dirty="0">
                <a:solidFill>
                  <a:srgbClr val="72675A"/>
                </a:solidFill>
                <a:latin typeface="Garamond"/>
                <a:cs typeface="Garamond"/>
              </a:rPr>
              <a:t>this  </a:t>
            </a:r>
            <a:r>
              <a:rPr sz="4000" spc="25" dirty="0">
                <a:solidFill>
                  <a:srgbClr val="72675A"/>
                </a:solidFill>
                <a:latin typeface="Garamond"/>
                <a:cs typeface="Garamond"/>
              </a:rPr>
              <a:t>should </a:t>
            </a:r>
            <a:r>
              <a:rPr sz="4000" spc="85" dirty="0">
                <a:solidFill>
                  <a:srgbClr val="72675A"/>
                </a:solidFill>
                <a:latin typeface="Garamond"/>
                <a:cs typeface="Garamond"/>
              </a:rPr>
              <a:t>always </a:t>
            </a:r>
            <a:r>
              <a:rPr sz="4000" spc="60" dirty="0">
                <a:solidFill>
                  <a:srgbClr val="72675A"/>
                </a:solidFill>
                <a:latin typeface="Garamond"/>
                <a:cs typeface="Garamond"/>
              </a:rPr>
              <a:t>be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4000" spc="35" dirty="0">
                <a:solidFill>
                  <a:srgbClr val="72675A"/>
                </a:solidFill>
                <a:latin typeface="Garamond"/>
                <a:cs typeface="Garamond"/>
              </a:rPr>
              <a:t>last </a:t>
            </a:r>
            <a:r>
              <a:rPr sz="4000" spc="130" dirty="0">
                <a:solidFill>
                  <a:srgbClr val="72675A"/>
                </a:solidFill>
                <a:latin typeface="Garamond"/>
                <a:cs typeface="Garamond"/>
              </a:rPr>
              <a:t>main </a:t>
            </a:r>
            <a:r>
              <a:rPr sz="4000" spc="35" dirty="0">
                <a:solidFill>
                  <a:srgbClr val="72675A"/>
                </a:solidFill>
                <a:latin typeface="Garamond"/>
                <a:cs typeface="Garamond"/>
              </a:rPr>
              <a:t>option. </a:t>
            </a:r>
            <a:r>
              <a:rPr sz="4000" spc="30" dirty="0">
                <a:solidFill>
                  <a:srgbClr val="72675A"/>
                </a:solidFill>
                <a:latin typeface="Garamond"/>
                <a:cs typeface="Garamond"/>
              </a:rPr>
              <a:t>Very </a:t>
            </a:r>
            <a:r>
              <a:rPr sz="4000" spc="10" dirty="0">
                <a:solidFill>
                  <a:srgbClr val="72675A"/>
                </a:solidFill>
                <a:latin typeface="Garamond"/>
                <a:cs typeface="Garamond"/>
              </a:rPr>
              <a:t>costly </a:t>
            </a:r>
            <a:r>
              <a:rPr sz="4000" spc="135" dirty="0">
                <a:solidFill>
                  <a:srgbClr val="72675A"/>
                </a:solidFill>
                <a:latin typeface="Garamond"/>
                <a:cs typeface="Garamond"/>
              </a:rPr>
              <a:t>and 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time</a:t>
            </a:r>
            <a:r>
              <a:rPr sz="4000" spc="-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50" dirty="0">
                <a:solidFill>
                  <a:srgbClr val="72675A"/>
                </a:solidFill>
                <a:latin typeface="Garamond"/>
                <a:cs typeface="Garamond"/>
              </a:rPr>
              <a:t>consuming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8100" y="4940300"/>
            <a:ext cx="7848600" cy="440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78097" y="4940303"/>
            <a:ext cx="7848600" cy="4406900"/>
          </a:xfrm>
          <a:custGeom>
            <a:avLst/>
            <a:gdLst/>
            <a:ahLst/>
            <a:cxnLst/>
            <a:rect l="l" t="t" r="r" b="b"/>
            <a:pathLst>
              <a:path w="7848600" h="4406900">
                <a:moveTo>
                  <a:pt x="0" y="0"/>
                </a:moveTo>
                <a:lnTo>
                  <a:pt x="7848602" y="0"/>
                </a:lnTo>
                <a:lnTo>
                  <a:pt x="7848602" y="4406896"/>
                </a:lnTo>
                <a:lnTo>
                  <a:pt x="0" y="4406896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467" y="1389329"/>
            <a:ext cx="12399860" cy="6974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467" y="1389341"/>
            <a:ext cx="12400280" cy="6975475"/>
          </a:xfrm>
          <a:custGeom>
            <a:avLst/>
            <a:gdLst/>
            <a:ahLst/>
            <a:cxnLst/>
            <a:rect l="l" t="t" r="r" b="b"/>
            <a:pathLst>
              <a:path w="12400280" h="6975475">
                <a:moveTo>
                  <a:pt x="0" y="0"/>
                </a:moveTo>
                <a:lnTo>
                  <a:pt x="12399860" y="0"/>
                </a:lnTo>
                <a:lnTo>
                  <a:pt x="12399860" y="6974928"/>
                </a:lnTo>
                <a:lnTo>
                  <a:pt x="0" y="697492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5126" y="8752625"/>
            <a:ext cx="3714546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9000" y="8763000"/>
            <a:ext cx="3606800" cy="62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99000" y="8763000"/>
            <a:ext cx="3606800" cy="622300"/>
          </a:xfrm>
          <a:custGeom>
            <a:avLst/>
            <a:gdLst/>
            <a:ahLst/>
            <a:cxnLst/>
            <a:rect l="l" t="t" r="r" b="b"/>
            <a:pathLst>
              <a:path w="3606800" h="622300">
                <a:moveTo>
                  <a:pt x="0" y="0"/>
                </a:moveTo>
                <a:lnTo>
                  <a:pt x="3606800" y="0"/>
                </a:lnTo>
                <a:lnTo>
                  <a:pt x="36068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5DAA1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0376" y="8754411"/>
            <a:ext cx="3524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" dirty="0">
                <a:solidFill>
                  <a:srgbClr val="FFFFFF"/>
                </a:solidFill>
                <a:latin typeface="Garamond"/>
                <a:cs typeface="Garamond"/>
              </a:rPr>
              <a:t>Dispute</a:t>
            </a:r>
            <a:r>
              <a:rPr sz="3600" spc="-5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35" dirty="0">
                <a:solidFill>
                  <a:srgbClr val="FFFFFF"/>
                </a:solidFill>
                <a:latin typeface="Garamond"/>
                <a:cs typeface="Garamond"/>
              </a:rPr>
              <a:t>Resolution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214" y="1995881"/>
            <a:ext cx="6087110" cy="56896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31165" marR="5080" indent="-419100">
              <a:lnSpc>
                <a:spcPts val="4600"/>
              </a:lnSpc>
              <a:spcBef>
                <a:spcPts val="420"/>
              </a:spcBef>
              <a:buChar char="•"/>
              <a:tabLst>
                <a:tab pos="431165" algn="l"/>
                <a:tab pos="431800" algn="l"/>
              </a:tabLst>
            </a:pP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Taxes </a:t>
            </a:r>
            <a:r>
              <a:rPr sz="4000" spc="135" dirty="0">
                <a:solidFill>
                  <a:srgbClr val="72675A"/>
                </a:solidFill>
                <a:latin typeface="Garamond"/>
                <a:cs typeface="Garamond"/>
              </a:rPr>
              <a:t>are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essential 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4000" spc="140" dirty="0">
                <a:solidFill>
                  <a:srgbClr val="72675A"/>
                </a:solidFill>
                <a:latin typeface="Garamond"/>
                <a:cs typeface="Garamond"/>
              </a:rPr>
              <a:t>pay  </a:t>
            </a:r>
            <a:r>
              <a:rPr sz="4000" spc="-55" dirty="0">
                <a:solidFill>
                  <a:srgbClr val="72675A"/>
                </a:solidFill>
                <a:latin typeface="Garamond"/>
                <a:cs typeface="Garamond"/>
              </a:rPr>
              <a:t>for </a:t>
            </a:r>
            <a:r>
              <a:rPr sz="4000" spc="20" dirty="0">
                <a:solidFill>
                  <a:srgbClr val="72675A"/>
                </a:solidFill>
                <a:latin typeface="Garamond"/>
                <a:cs typeface="Garamond"/>
              </a:rPr>
              <a:t>collective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wants 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in  </a:t>
            </a:r>
            <a:r>
              <a:rPr sz="4000" spc="-25" dirty="0">
                <a:solidFill>
                  <a:srgbClr val="72675A"/>
                </a:solidFill>
                <a:latin typeface="Garamond"/>
                <a:cs typeface="Garamond"/>
              </a:rPr>
              <a:t>society. </a:t>
            </a:r>
            <a:r>
              <a:rPr sz="4000" spc="25" dirty="0">
                <a:solidFill>
                  <a:srgbClr val="72675A"/>
                </a:solidFill>
                <a:latin typeface="Garamond"/>
                <a:cs typeface="Garamond"/>
              </a:rPr>
              <a:t>Schools, </a:t>
            </a:r>
            <a:r>
              <a:rPr sz="4000" spc="40" dirty="0">
                <a:solidFill>
                  <a:srgbClr val="72675A"/>
                </a:solidFill>
                <a:latin typeface="Garamond"/>
                <a:cs typeface="Garamond"/>
              </a:rPr>
              <a:t>roads,  </a:t>
            </a:r>
            <a:r>
              <a:rPr sz="4000" spc="20" dirty="0">
                <a:solidFill>
                  <a:srgbClr val="72675A"/>
                </a:solidFill>
                <a:latin typeface="Garamond"/>
                <a:cs typeface="Garamond"/>
              </a:rPr>
              <a:t>hospitals </a:t>
            </a:r>
            <a:r>
              <a:rPr sz="4000" spc="135" dirty="0">
                <a:solidFill>
                  <a:srgbClr val="72675A"/>
                </a:solidFill>
                <a:latin typeface="Garamond"/>
                <a:cs typeface="Garamond"/>
              </a:rPr>
              <a:t>and </a:t>
            </a:r>
            <a:r>
              <a:rPr sz="4000" spc="30" dirty="0">
                <a:solidFill>
                  <a:srgbClr val="72675A"/>
                </a:solidFill>
                <a:latin typeface="Garamond"/>
                <a:cs typeface="Garamond"/>
              </a:rPr>
              <a:t>defence</a:t>
            </a:r>
            <a:r>
              <a:rPr sz="4000" spc="-17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-45" dirty="0">
                <a:solidFill>
                  <a:srgbClr val="72675A"/>
                </a:solidFill>
                <a:latin typeface="Garamond"/>
                <a:cs typeface="Garamond"/>
              </a:rPr>
              <a:t>forces</a:t>
            </a:r>
            <a:endParaRPr sz="4000">
              <a:latin typeface="Garamond"/>
              <a:cs typeface="Garamond"/>
            </a:endParaRPr>
          </a:p>
          <a:p>
            <a:pPr marL="431165" marR="332740" indent="-419100">
              <a:lnSpc>
                <a:spcPts val="4600"/>
              </a:lnSpc>
              <a:spcBef>
                <a:spcPts val="3800"/>
              </a:spcBef>
              <a:buChar char="•"/>
              <a:tabLst>
                <a:tab pos="431165" algn="l"/>
                <a:tab pos="431800" algn="l"/>
                <a:tab pos="1022985" algn="l"/>
              </a:tabLst>
            </a:pP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Taxes </a:t>
            </a:r>
            <a:r>
              <a:rPr sz="4000" spc="135" dirty="0">
                <a:solidFill>
                  <a:srgbClr val="72675A"/>
                </a:solidFill>
                <a:latin typeface="Garamond"/>
                <a:cs typeface="Garamond"/>
              </a:rPr>
              <a:t>are </a:t>
            </a:r>
            <a:r>
              <a:rPr sz="4000" spc="5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4000" spc="130" dirty="0">
                <a:solidFill>
                  <a:srgbClr val="72675A"/>
                </a:solidFill>
                <a:latin typeface="Garamond"/>
                <a:cs typeface="Garamond"/>
              </a:rPr>
              <a:t>main</a:t>
            </a:r>
            <a:r>
              <a:rPr sz="4000" spc="-29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20" dirty="0">
                <a:solidFill>
                  <a:srgbClr val="72675A"/>
                </a:solidFill>
                <a:latin typeface="Garamond"/>
                <a:cs typeface="Garamond"/>
              </a:rPr>
              <a:t>source  </a:t>
            </a:r>
            <a:r>
              <a:rPr sz="4000" spc="-125" dirty="0">
                <a:solidFill>
                  <a:srgbClr val="72675A"/>
                </a:solidFill>
                <a:latin typeface="Garamond"/>
                <a:cs typeface="Garamond"/>
              </a:rPr>
              <a:t>of	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revenue</a:t>
            </a:r>
            <a:endParaRPr sz="4000">
              <a:latin typeface="Garamond"/>
              <a:cs typeface="Garamond"/>
            </a:endParaRPr>
          </a:p>
          <a:p>
            <a:pPr marL="431165" marR="783590" indent="-419100">
              <a:lnSpc>
                <a:spcPts val="4600"/>
              </a:lnSpc>
              <a:spcBef>
                <a:spcPts val="3800"/>
              </a:spcBef>
              <a:buChar char="•"/>
              <a:tabLst>
                <a:tab pos="431165" algn="l"/>
                <a:tab pos="431800" algn="l"/>
              </a:tabLst>
            </a:pPr>
            <a:r>
              <a:rPr sz="4000" spc="17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4000" spc="70" dirty="0">
                <a:solidFill>
                  <a:srgbClr val="72675A"/>
                </a:solidFill>
                <a:latin typeface="Garamond"/>
                <a:cs typeface="Garamond"/>
              </a:rPr>
              <a:t>Australian</a:t>
            </a:r>
            <a:r>
              <a:rPr sz="4000" spc="-204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4000" spc="80" dirty="0">
                <a:solidFill>
                  <a:srgbClr val="72675A"/>
                </a:solidFill>
                <a:latin typeface="Garamond"/>
                <a:cs typeface="Garamond"/>
              </a:rPr>
              <a:t>taxation  </a:t>
            </a:r>
            <a:r>
              <a:rPr sz="4000" spc="-15" dirty="0">
                <a:solidFill>
                  <a:srgbClr val="72675A"/>
                </a:solidFill>
                <a:latin typeface="Garamond"/>
                <a:cs typeface="Garamond"/>
              </a:rPr>
              <a:t>Office </a:t>
            </a:r>
            <a:r>
              <a:rPr sz="4000" spc="5" dirty="0">
                <a:solidFill>
                  <a:srgbClr val="72675A"/>
                </a:solidFill>
                <a:latin typeface="Garamond"/>
                <a:cs typeface="Garamond"/>
              </a:rPr>
              <a:t>collects </a:t>
            </a:r>
            <a:r>
              <a:rPr sz="4000" spc="45" dirty="0">
                <a:solidFill>
                  <a:srgbClr val="72675A"/>
                </a:solidFill>
                <a:latin typeface="Garamond"/>
                <a:cs typeface="Garamond"/>
              </a:rPr>
              <a:t>taxes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622300"/>
            <a:ext cx="1752600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0600" y="606552"/>
            <a:ext cx="175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FFFFFF"/>
                </a:solidFill>
              </a:rPr>
              <a:t>Taxation</a:t>
            </a:r>
          </a:p>
        </p:txBody>
      </p:sp>
      <p:sp>
        <p:nvSpPr>
          <p:cNvPr id="5" name="object 5"/>
          <p:cNvSpPr/>
          <p:nvPr/>
        </p:nvSpPr>
        <p:spPr>
          <a:xfrm>
            <a:off x="7416800" y="1104900"/>
            <a:ext cx="4826000" cy="321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6797" y="1104903"/>
            <a:ext cx="4826000" cy="3213100"/>
          </a:xfrm>
          <a:custGeom>
            <a:avLst/>
            <a:gdLst/>
            <a:ahLst/>
            <a:cxnLst/>
            <a:rect l="l" t="t" r="r" b="b"/>
            <a:pathLst>
              <a:path w="4826000" h="3213100">
                <a:moveTo>
                  <a:pt x="0" y="0"/>
                </a:moveTo>
                <a:lnTo>
                  <a:pt x="4826002" y="0"/>
                </a:lnTo>
                <a:lnTo>
                  <a:pt x="4826002" y="3213096"/>
                </a:lnTo>
                <a:lnTo>
                  <a:pt x="0" y="3213096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7100" y="4953000"/>
            <a:ext cx="5092700" cy="336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7102" y="4952994"/>
            <a:ext cx="5092700" cy="3365500"/>
          </a:xfrm>
          <a:custGeom>
            <a:avLst/>
            <a:gdLst/>
            <a:ahLst/>
            <a:cxnLst/>
            <a:rect l="l" t="t" r="r" b="b"/>
            <a:pathLst>
              <a:path w="5092700" h="3365500">
                <a:moveTo>
                  <a:pt x="0" y="0"/>
                </a:moveTo>
                <a:lnTo>
                  <a:pt x="5092697" y="0"/>
                </a:lnTo>
                <a:lnTo>
                  <a:pt x="5092697" y="3365505"/>
                </a:lnTo>
                <a:lnTo>
                  <a:pt x="0" y="3365505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400" y="1524000"/>
            <a:ext cx="106680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8400" y="1524000"/>
            <a:ext cx="10668000" cy="6705600"/>
          </a:xfrm>
          <a:custGeom>
            <a:avLst/>
            <a:gdLst/>
            <a:ahLst/>
            <a:cxnLst/>
            <a:rect l="l" t="t" r="r" b="b"/>
            <a:pathLst>
              <a:path w="10668000" h="6705600">
                <a:moveTo>
                  <a:pt x="0" y="0"/>
                </a:moveTo>
                <a:lnTo>
                  <a:pt x="10668000" y="0"/>
                </a:lnTo>
                <a:lnTo>
                  <a:pt x="10668000" y="6705600"/>
                </a:lnTo>
                <a:lnTo>
                  <a:pt x="0" y="67056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0" y="5524500"/>
            <a:ext cx="8509000" cy="38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7893" y="5524497"/>
            <a:ext cx="8509000" cy="3848100"/>
          </a:xfrm>
          <a:custGeom>
            <a:avLst/>
            <a:gdLst/>
            <a:ahLst/>
            <a:cxnLst/>
            <a:rect l="l" t="t" r="r" b="b"/>
            <a:pathLst>
              <a:path w="8509000" h="3848100">
                <a:moveTo>
                  <a:pt x="0" y="0"/>
                </a:moveTo>
                <a:lnTo>
                  <a:pt x="8508993" y="0"/>
                </a:lnTo>
                <a:lnTo>
                  <a:pt x="8508993" y="3848102"/>
                </a:lnTo>
                <a:lnTo>
                  <a:pt x="0" y="3848102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266700"/>
            <a:ext cx="64516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6594" y="266700"/>
            <a:ext cx="6451600" cy="4038600"/>
          </a:xfrm>
          <a:custGeom>
            <a:avLst/>
            <a:gdLst/>
            <a:ahLst/>
            <a:cxnLst/>
            <a:rect l="l" t="t" r="r" b="b"/>
            <a:pathLst>
              <a:path w="6451600" h="4038600">
                <a:moveTo>
                  <a:pt x="0" y="0"/>
                </a:moveTo>
                <a:lnTo>
                  <a:pt x="6451605" y="0"/>
                </a:lnTo>
                <a:lnTo>
                  <a:pt x="6451605" y="4038599"/>
                </a:lnTo>
                <a:lnTo>
                  <a:pt x="0" y="40385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115560" marR="5080" indent="-5102860">
              <a:lnSpc>
                <a:spcPts val="4100"/>
              </a:lnSpc>
              <a:spcBef>
                <a:spcPts val="420"/>
              </a:spcBef>
              <a:tabLst>
                <a:tab pos="2249805" algn="l"/>
                <a:tab pos="5696585" algn="l"/>
                <a:tab pos="6471920" algn="l"/>
              </a:tabLst>
            </a:pPr>
            <a:r>
              <a:rPr spc="160" dirty="0"/>
              <a:t>The</a:t>
            </a:r>
            <a:r>
              <a:rPr spc="5" dirty="0"/>
              <a:t> </a:t>
            </a:r>
            <a:r>
              <a:rPr spc="90" dirty="0"/>
              <a:t>rate</a:t>
            </a:r>
            <a:r>
              <a:rPr spc="5" dirty="0"/>
              <a:t> </a:t>
            </a:r>
            <a:r>
              <a:rPr spc="-114" dirty="0"/>
              <a:t>of	</a:t>
            </a:r>
            <a:r>
              <a:rPr spc="95" dirty="0"/>
              <a:t>tax </a:t>
            </a:r>
            <a:r>
              <a:rPr spc="55" dirty="0"/>
              <a:t>within</a:t>
            </a:r>
            <a:r>
              <a:rPr spc="-85" dirty="0"/>
              <a:t> </a:t>
            </a:r>
            <a:r>
              <a:rPr spc="90" dirty="0"/>
              <a:t>each</a:t>
            </a:r>
            <a:r>
              <a:rPr spc="5" dirty="0"/>
              <a:t> </a:t>
            </a:r>
            <a:r>
              <a:rPr spc="-114" dirty="0"/>
              <a:t>of	</a:t>
            </a:r>
            <a:r>
              <a:rPr spc="20" dirty="0"/>
              <a:t>these </a:t>
            </a:r>
            <a:r>
              <a:rPr spc="40" dirty="0"/>
              <a:t>brackets </a:t>
            </a:r>
            <a:r>
              <a:rPr spc="-20" dirty="0"/>
              <a:t>is </a:t>
            </a:r>
            <a:r>
              <a:rPr spc="75" dirty="0"/>
              <a:t>called </a:t>
            </a:r>
            <a:r>
              <a:rPr spc="50" dirty="0"/>
              <a:t>the</a:t>
            </a:r>
            <a:r>
              <a:rPr spc="-170" dirty="0"/>
              <a:t> </a:t>
            </a:r>
            <a:r>
              <a:rPr spc="110" dirty="0"/>
              <a:t>marginal  </a:t>
            </a:r>
            <a:r>
              <a:rPr spc="90" dirty="0"/>
              <a:t>rate</a:t>
            </a:r>
            <a:r>
              <a:rPr spc="5" dirty="0"/>
              <a:t> </a:t>
            </a:r>
            <a:r>
              <a:rPr spc="-114" dirty="0"/>
              <a:t>of	</a:t>
            </a:r>
            <a:r>
              <a:rPr spc="100" dirty="0"/>
              <a:t>tax.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0" y="469900"/>
            <a:ext cx="9423400" cy="758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0693" y="469899"/>
            <a:ext cx="9423400" cy="7581900"/>
          </a:xfrm>
          <a:custGeom>
            <a:avLst/>
            <a:gdLst/>
            <a:ahLst/>
            <a:cxnLst/>
            <a:rect l="l" t="t" r="r" b="b"/>
            <a:pathLst>
              <a:path w="9423400" h="7581900">
                <a:moveTo>
                  <a:pt x="0" y="0"/>
                </a:moveTo>
                <a:lnTo>
                  <a:pt x="9423394" y="0"/>
                </a:lnTo>
                <a:lnTo>
                  <a:pt x="9423394" y="7581900"/>
                </a:lnTo>
                <a:lnTo>
                  <a:pt x="0" y="75819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0318" y="8423116"/>
            <a:ext cx="9124149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3900" y="8432800"/>
            <a:ext cx="9017000" cy="62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3900" y="8432800"/>
            <a:ext cx="9017000" cy="622300"/>
          </a:xfrm>
          <a:custGeom>
            <a:avLst/>
            <a:gdLst/>
            <a:ahLst/>
            <a:cxnLst/>
            <a:rect l="l" t="t" r="r" b="b"/>
            <a:pathLst>
              <a:path w="9017000" h="622300">
                <a:moveTo>
                  <a:pt x="0" y="0"/>
                </a:moveTo>
                <a:lnTo>
                  <a:pt x="9017000" y="0"/>
                </a:lnTo>
                <a:lnTo>
                  <a:pt x="90170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5DAA1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35568" y="8424902"/>
            <a:ext cx="8933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>
                <a:solidFill>
                  <a:srgbClr val="FFFFFF"/>
                </a:solidFill>
                <a:latin typeface="Garamond"/>
                <a:cs typeface="Garamond"/>
              </a:rPr>
              <a:t>List </a:t>
            </a:r>
            <a:r>
              <a:rPr sz="3600" spc="50" dirty="0">
                <a:solidFill>
                  <a:srgbClr val="FFFFFF"/>
                </a:solidFill>
                <a:latin typeface="Garamond"/>
                <a:cs typeface="Garamond"/>
              </a:rPr>
              <a:t>the </a:t>
            </a:r>
            <a:r>
              <a:rPr sz="3600" spc="30" dirty="0">
                <a:solidFill>
                  <a:srgbClr val="FFFFFF"/>
                </a:solidFill>
                <a:latin typeface="Garamond"/>
                <a:cs typeface="Garamond"/>
              </a:rPr>
              <a:t>unsafe </a:t>
            </a:r>
            <a:r>
              <a:rPr sz="3600" spc="40" dirty="0">
                <a:solidFill>
                  <a:srgbClr val="FFFFFF"/>
                </a:solidFill>
                <a:latin typeface="Garamond"/>
                <a:cs typeface="Garamond"/>
              </a:rPr>
              <a:t>workplace </a:t>
            </a:r>
            <a:r>
              <a:rPr sz="3600" spc="50" dirty="0">
                <a:solidFill>
                  <a:srgbClr val="FFFFFF"/>
                </a:solidFill>
                <a:latin typeface="Garamond"/>
                <a:cs typeface="Garamond"/>
              </a:rPr>
              <a:t>practices </a:t>
            </a:r>
            <a:r>
              <a:rPr sz="3600" spc="75" dirty="0">
                <a:solidFill>
                  <a:srgbClr val="FFFFFF"/>
                </a:solidFill>
                <a:latin typeface="Garamond"/>
                <a:cs typeface="Garamond"/>
              </a:rPr>
              <a:t>in </a:t>
            </a:r>
            <a:r>
              <a:rPr sz="3600" spc="50" dirty="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sz="3600" spc="-2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55" dirty="0">
                <a:solidFill>
                  <a:srgbClr val="FFFFFF"/>
                </a:solidFill>
                <a:latin typeface="Garamond"/>
                <a:cs typeface="Garamond"/>
              </a:rPr>
              <a:t>picture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1400" y="749300"/>
            <a:ext cx="8382000" cy="825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1400" y="749301"/>
            <a:ext cx="8382000" cy="8255000"/>
          </a:xfrm>
          <a:custGeom>
            <a:avLst/>
            <a:gdLst/>
            <a:ahLst/>
            <a:cxnLst/>
            <a:rect l="l" t="t" r="r" b="b"/>
            <a:pathLst>
              <a:path w="8382000" h="8255000">
                <a:moveTo>
                  <a:pt x="0" y="0"/>
                </a:moveTo>
                <a:lnTo>
                  <a:pt x="8381999" y="0"/>
                </a:lnTo>
                <a:lnTo>
                  <a:pt x="8381999" y="8254998"/>
                </a:lnTo>
                <a:lnTo>
                  <a:pt x="0" y="82549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6700" y="558800"/>
            <a:ext cx="9931400" cy="863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6700" y="558800"/>
            <a:ext cx="9931400" cy="8636000"/>
          </a:xfrm>
          <a:custGeom>
            <a:avLst/>
            <a:gdLst/>
            <a:ahLst/>
            <a:cxnLst/>
            <a:rect l="l" t="t" r="r" b="b"/>
            <a:pathLst>
              <a:path w="9931400" h="8636000">
                <a:moveTo>
                  <a:pt x="0" y="0"/>
                </a:moveTo>
                <a:lnTo>
                  <a:pt x="9931400" y="0"/>
                </a:lnTo>
                <a:lnTo>
                  <a:pt x="9931400" y="8636000"/>
                </a:lnTo>
                <a:lnTo>
                  <a:pt x="0" y="86360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8773" y="8784366"/>
            <a:ext cx="2767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0" dirty="0">
                <a:solidFill>
                  <a:srgbClr val="72675A"/>
                </a:solidFill>
                <a:latin typeface="Garamond"/>
                <a:cs typeface="Garamond"/>
              </a:rPr>
              <a:t>Fair </a:t>
            </a:r>
            <a:r>
              <a:rPr sz="3600" spc="35" dirty="0">
                <a:solidFill>
                  <a:srgbClr val="72675A"/>
                </a:solidFill>
                <a:latin typeface="Garamond"/>
                <a:cs typeface="Garamond"/>
              </a:rPr>
              <a:t>or</a:t>
            </a:r>
            <a:r>
              <a:rPr sz="3600" spc="-13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600" spc="90" dirty="0">
                <a:solidFill>
                  <a:srgbClr val="72675A"/>
                </a:solidFill>
                <a:latin typeface="Garamond"/>
                <a:cs typeface="Garamond"/>
              </a:rPr>
              <a:t>Unfair?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953" y="1302321"/>
            <a:ext cx="12388888" cy="6968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53" y="997521"/>
            <a:ext cx="12998450" cy="7629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650" y="1898649"/>
            <a:ext cx="11214099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1898653"/>
            <a:ext cx="11214735" cy="685800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305"/>
              </a:spcBef>
            </a:pPr>
            <a:r>
              <a:rPr spc="-10" dirty="0">
                <a:solidFill>
                  <a:srgbClr val="FFFFFF"/>
                </a:solidFill>
              </a:rPr>
              <a:t>Voting </a:t>
            </a:r>
            <a:r>
              <a:rPr spc="140" dirty="0">
                <a:solidFill>
                  <a:srgbClr val="FFFFFF"/>
                </a:solidFill>
              </a:rPr>
              <a:t>Time </a:t>
            </a:r>
            <a:r>
              <a:rPr dirty="0">
                <a:solidFill>
                  <a:srgbClr val="FFFFFF"/>
                </a:solidFill>
              </a:rPr>
              <a:t>- </a:t>
            </a:r>
            <a:r>
              <a:rPr spc="-40" dirty="0">
                <a:solidFill>
                  <a:srgbClr val="FFFFFF"/>
                </a:solidFill>
              </a:rPr>
              <a:t>Do </a:t>
            </a:r>
            <a:r>
              <a:rPr spc="40" dirty="0">
                <a:solidFill>
                  <a:srgbClr val="FFFFFF"/>
                </a:solidFill>
              </a:rPr>
              <a:t>you </a:t>
            </a:r>
            <a:r>
              <a:rPr spc="114" dirty="0">
                <a:solidFill>
                  <a:srgbClr val="FFFFFF"/>
                </a:solidFill>
              </a:rPr>
              <a:t>agree </a:t>
            </a:r>
            <a:r>
              <a:rPr spc="35" dirty="0">
                <a:solidFill>
                  <a:srgbClr val="FFFFFF"/>
                </a:solidFill>
              </a:rPr>
              <a:t>or </a:t>
            </a:r>
            <a:r>
              <a:rPr spc="75" dirty="0">
                <a:solidFill>
                  <a:srgbClr val="FFFFFF"/>
                </a:solidFill>
              </a:rPr>
              <a:t>disagree </a:t>
            </a:r>
            <a:r>
              <a:rPr spc="45" dirty="0">
                <a:solidFill>
                  <a:srgbClr val="FFFFFF"/>
                </a:solidFill>
              </a:rPr>
              <a:t>with </a:t>
            </a:r>
            <a:r>
              <a:rPr spc="5" dirty="0">
                <a:solidFill>
                  <a:srgbClr val="FFFFFF"/>
                </a:solidFill>
              </a:rPr>
              <a:t>this</a:t>
            </a:r>
            <a:r>
              <a:rPr spc="-425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statement?</a:t>
            </a:r>
          </a:p>
        </p:txBody>
      </p:sp>
      <p:sp>
        <p:nvSpPr>
          <p:cNvPr id="4" name="object 4"/>
          <p:cNvSpPr/>
          <p:nvPr/>
        </p:nvSpPr>
        <p:spPr>
          <a:xfrm>
            <a:off x="368300" y="4419600"/>
            <a:ext cx="122682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300" y="4419603"/>
            <a:ext cx="12268200" cy="914400"/>
          </a:xfrm>
          <a:custGeom>
            <a:avLst/>
            <a:gdLst/>
            <a:ahLst/>
            <a:cxnLst/>
            <a:rect l="l" t="t" r="r" b="b"/>
            <a:pathLst>
              <a:path w="12268200" h="914400">
                <a:moveTo>
                  <a:pt x="0" y="0"/>
                </a:moveTo>
                <a:lnTo>
                  <a:pt x="12268199" y="0"/>
                </a:lnTo>
                <a:lnTo>
                  <a:pt x="12268199" y="914399"/>
                </a:lnTo>
                <a:lnTo>
                  <a:pt x="0" y="914399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615" y="1324914"/>
            <a:ext cx="11791315" cy="42678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14655" marR="1428115" indent="-402590">
              <a:lnSpc>
                <a:spcPts val="4300"/>
              </a:lnSpc>
              <a:spcBef>
                <a:spcPts val="500"/>
              </a:spcBef>
              <a:buChar char="•"/>
              <a:tabLst>
                <a:tab pos="414655" algn="l"/>
                <a:tab pos="415290" algn="l"/>
              </a:tabLst>
            </a:pPr>
            <a:r>
              <a:rPr sz="3850" spc="90" dirty="0">
                <a:solidFill>
                  <a:srgbClr val="72675A"/>
                </a:solidFill>
                <a:latin typeface="Garamond"/>
                <a:cs typeface="Garamond"/>
              </a:rPr>
              <a:t>Superannuation </a:t>
            </a:r>
            <a:r>
              <a:rPr sz="3850" spc="-25" dirty="0">
                <a:solidFill>
                  <a:srgbClr val="72675A"/>
                </a:solidFill>
                <a:latin typeface="Garamond"/>
                <a:cs typeface="Garamond"/>
              </a:rPr>
              <a:t>is </a:t>
            </a:r>
            <a:r>
              <a:rPr sz="3850" spc="55" dirty="0">
                <a:solidFill>
                  <a:srgbClr val="72675A"/>
                </a:solidFill>
                <a:latin typeface="Garamond"/>
                <a:cs typeface="Garamond"/>
              </a:rPr>
              <a:t>money </a:t>
            </a:r>
            <a:r>
              <a:rPr sz="3850" spc="65" dirty="0">
                <a:solidFill>
                  <a:srgbClr val="72675A"/>
                </a:solidFill>
                <a:latin typeface="Garamond"/>
                <a:cs typeface="Garamond"/>
              </a:rPr>
              <a:t>that </a:t>
            </a:r>
            <a:r>
              <a:rPr sz="3850" spc="35" dirty="0">
                <a:solidFill>
                  <a:srgbClr val="72675A"/>
                </a:solidFill>
                <a:latin typeface="Garamond"/>
                <a:cs typeface="Garamond"/>
              </a:rPr>
              <a:t>you </a:t>
            </a:r>
            <a:r>
              <a:rPr sz="3850" spc="-15" dirty="0">
                <a:solidFill>
                  <a:srgbClr val="72675A"/>
                </a:solidFill>
                <a:latin typeface="Garamond"/>
                <a:cs typeface="Garamond"/>
              </a:rPr>
              <a:t>save </a:t>
            </a:r>
            <a:r>
              <a:rPr sz="3850" spc="-60" dirty="0">
                <a:solidFill>
                  <a:srgbClr val="72675A"/>
                </a:solidFill>
                <a:latin typeface="Garamond"/>
                <a:cs typeface="Garamond"/>
              </a:rPr>
              <a:t>for </a:t>
            </a:r>
            <a:r>
              <a:rPr sz="3850" spc="55" dirty="0">
                <a:solidFill>
                  <a:srgbClr val="72675A"/>
                </a:solidFill>
                <a:latin typeface="Garamond"/>
                <a:cs typeface="Garamond"/>
              </a:rPr>
              <a:t>your  </a:t>
            </a:r>
            <a:r>
              <a:rPr sz="3850" spc="65" dirty="0">
                <a:solidFill>
                  <a:srgbClr val="72675A"/>
                </a:solidFill>
                <a:latin typeface="Garamond"/>
                <a:cs typeface="Garamond"/>
              </a:rPr>
              <a:t>retirement. </a:t>
            </a:r>
            <a:r>
              <a:rPr sz="3850" spc="-55" dirty="0">
                <a:solidFill>
                  <a:srgbClr val="72675A"/>
                </a:solidFill>
                <a:latin typeface="Garamond"/>
                <a:cs typeface="Garamond"/>
              </a:rPr>
              <a:t>Your </a:t>
            </a:r>
            <a:r>
              <a:rPr sz="3850" spc="40" dirty="0">
                <a:solidFill>
                  <a:srgbClr val="72675A"/>
                </a:solidFill>
                <a:latin typeface="Garamond"/>
                <a:cs typeface="Garamond"/>
              </a:rPr>
              <a:t>super </a:t>
            </a:r>
            <a:r>
              <a:rPr sz="3850" spc="35" dirty="0">
                <a:solidFill>
                  <a:srgbClr val="72675A"/>
                </a:solidFill>
                <a:latin typeface="Garamond"/>
                <a:cs typeface="Garamond"/>
              </a:rPr>
              <a:t>contribution </a:t>
            </a:r>
            <a:r>
              <a:rPr sz="3850" spc="-25" dirty="0">
                <a:solidFill>
                  <a:srgbClr val="72675A"/>
                </a:solidFill>
                <a:latin typeface="Garamond"/>
                <a:cs typeface="Garamond"/>
              </a:rPr>
              <a:t>is </a:t>
            </a:r>
            <a:r>
              <a:rPr sz="3850" spc="105" dirty="0">
                <a:solidFill>
                  <a:srgbClr val="72675A"/>
                </a:solidFill>
                <a:latin typeface="Garamond"/>
                <a:cs typeface="Garamond"/>
              </a:rPr>
              <a:t>paid </a:t>
            </a:r>
            <a:r>
              <a:rPr sz="3850" spc="40" dirty="0">
                <a:solidFill>
                  <a:srgbClr val="72675A"/>
                </a:solidFill>
                <a:latin typeface="Garamond"/>
                <a:cs typeface="Garamond"/>
              </a:rPr>
              <a:t>by</a:t>
            </a:r>
            <a:r>
              <a:rPr sz="3850" spc="-20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55" dirty="0">
                <a:solidFill>
                  <a:srgbClr val="72675A"/>
                </a:solidFill>
                <a:latin typeface="Garamond"/>
                <a:cs typeface="Garamond"/>
              </a:rPr>
              <a:t>your  </a:t>
            </a:r>
            <a:r>
              <a:rPr sz="3850" spc="45" dirty="0">
                <a:solidFill>
                  <a:srgbClr val="72675A"/>
                </a:solidFill>
                <a:latin typeface="Garamond"/>
                <a:cs typeface="Garamond"/>
              </a:rPr>
              <a:t>employer </a:t>
            </a:r>
            <a:r>
              <a:rPr sz="3850" spc="15" dirty="0">
                <a:solidFill>
                  <a:srgbClr val="72675A"/>
                </a:solidFill>
                <a:latin typeface="Garamond"/>
                <a:cs typeface="Garamond"/>
              </a:rPr>
              <a:t>on </a:t>
            </a:r>
            <a:r>
              <a:rPr sz="3850" spc="235" dirty="0">
                <a:solidFill>
                  <a:srgbClr val="72675A"/>
                </a:solidFill>
                <a:latin typeface="Garamond"/>
                <a:cs typeface="Garamond"/>
              </a:rPr>
              <a:t>a </a:t>
            </a:r>
            <a:r>
              <a:rPr sz="3850" spc="100" dirty="0">
                <a:solidFill>
                  <a:srgbClr val="72675A"/>
                </a:solidFill>
                <a:latin typeface="Garamond"/>
                <a:cs typeface="Garamond"/>
              </a:rPr>
              <a:t>regular</a:t>
            </a:r>
            <a:r>
              <a:rPr sz="3850" spc="-32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20" dirty="0">
                <a:solidFill>
                  <a:srgbClr val="72675A"/>
                </a:solidFill>
                <a:latin typeface="Garamond"/>
                <a:cs typeface="Garamond"/>
              </a:rPr>
              <a:t>basis.</a:t>
            </a:r>
            <a:endParaRPr sz="3850">
              <a:latin typeface="Garamond"/>
              <a:cs typeface="Garamond"/>
            </a:endParaRPr>
          </a:p>
          <a:p>
            <a:pPr marL="414655" marR="5080" indent="-402590">
              <a:lnSpc>
                <a:spcPts val="4300"/>
              </a:lnSpc>
              <a:spcBef>
                <a:spcPts val="3645"/>
              </a:spcBef>
              <a:buChar char="•"/>
              <a:tabLst>
                <a:tab pos="414655" algn="l"/>
                <a:tab pos="415290" algn="l"/>
              </a:tabLst>
            </a:pPr>
            <a:r>
              <a:rPr sz="3850" spc="160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850" spc="70" dirty="0">
                <a:solidFill>
                  <a:srgbClr val="72675A"/>
                </a:solidFill>
                <a:latin typeface="Garamond"/>
                <a:cs typeface="Garamond"/>
              </a:rPr>
              <a:t>current </a:t>
            </a:r>
            <a:r>
              <a:rPr sz="3850" spc="105" dirty="0">
                <a:solidFill>
                  <a:srgbClr val="72675A"/>
                </a:solidFill>
                <a:latin typeface="Garamond"/>
                <a:cs typeface="Garamond"/>
              </a:rPr>
              <a:t>guarantee </a:t>
            </a:r>
            <a:r>
              <a:rPr sz="3850" spc="95" dirty="0">
                <a:solidFill>
                  <a:srgbClr val="72675A"/>
                </a:solidFill>
                <a:latin typeface="Garamond"/>
                <a:cs typeface="Garamond"/>
              </a:rPr>
              <a:t>rate </a:t>
            </a:r>
            <a:r>
              <a:rPr sz="3850" spc="-25" dirty="0">
                <a:solidFill>
                  <a:srgbClr val="72675A"/>
                </a:solidFill>
                <a:latin typeface="Garamond"/>
                <a:cs typeface="Garamond"/>
              </a:rPr>
              <a:t>is </a:t>
            </a:r>
            <a:r>
              <a:rPr sz="3850" spc="135" dirty="0">
                <a:solidFill>
                  <a:srgbClr val="72675A"/>
                </a:solidFill>
                <a:latin typeface="Garamond"/>
                <a:cs typeface="Garamond"/>
              </a:rPr>
              <a:t>9.5% </a:t>
            </a:r>
            <a:r>
              <a:rPr sz="3850" spc="-25" dirty="0">
                <a:solidFill>
                  <a:srgbClr val="72675A"/>
                </a:solidFill>
                <a:latin typeface="Garamond"/>
                <a:cs typeface="Garamond"/>
              </a:rPr>
              <a:t>from </a:t>
            </a:r>
            <a:r>
              <a:rPr sz="3850" spc="30" dirty="0">
                <a:solidFill>
                  <a:srgbClr val="72675A"/>
                </a:solidFill>
                <a:latin typeface="Garamond"/>
                <a:cs typeface="Garamond"/>
              </a:rPr>
              <a:t>employers. </a:t>
            </a:r>
            <a:r>
              <a:rPr sz="3850" spc="-5" dirty="0">
                <a:solidFill>
                  <a:srgbClr val="72675A"/>
                </a:solidFill>
                <a:latin typeface="Garamond"/>
                <a:cs typeface="Garamond"/>
              </a:rPr>
              <a:t>It</a:t>
            </a:r>
            <a:r>
              <a:rPr sz="3850" spc="-55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55" dirty="0">
                <a:solidFill>
                  <a:srgbClr val="72675A"/>
                </a:solidFill>
                <a:latin typeface="Garamond"/>
                <a:cs typeface="Garamond"/>
              </a:rPr>
              <a:t>has  </a:t>
            </a:r>
            <a:r>
              <a:rPr sz="3850" spc="60" dirty="0">
                <a:solidFill>
                  <a:srgbClr val="72675A"/>
                </a:solidFill>
                <a:latin typeface="Garamond"/>
                <a:cs typeface="Garamond"/>
              </a:rPr>
              <a:t>been </a:t>
            </a:r>
            <a:r>
              <a:rPr sz="3850" spc="5" dirty="0">
                <a:solidFill>
                  <a:srgbClr val="72675A"/>
                </a:solidFill>
                <a:latin typeface="Garamond"/>
                <a:cs typeface="Garamond"/>
              </a:rPr>
              <a:t>proposed </a:t>
            </a:r>
            <a:r>
              <a:rPr sz="3850" spc="-2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850" spc="65" dirty="0">
                <a:solidFill>
                  <a:srgbClr val="72675A"/>
                </a:solidFill>
                <a:latin typeface="Garamond"/>
                <a:cs typeface="Garamond"/>
              </a:rPr>
              <a:t>increase </a:t>
            </a:r>
            <a:r>
              <a:rPr sz="3850" spc="-25" dirty="0">
                <a:solidFill>
                  <a:srgbClr val="72675A"/>
                </a:solidFill>
                <a:latin typeface="Garamond"/>
                <a:cs typeface="Garamond"/>
              </a:rPr>
              <a:t>to </a:t>
            </a:r>
            <a:r>
              <a:rPr sz="3850" spc="140" dirty="0">
                <a:solidFill>
                  <a:srgbClr val="72675A"/>
                </a:solidFill>
                <a:latin typeface="Garamond"/>
                <a:cs typeface="Garamond"/>
              </a:rPr>
              <a:t>12% </a:t>
            </a:r>
            <a:r>
              <a:rPr sz="3850" spc="40" dirty="0">
                <a:solidFill>
                  <a:srgbClr val="72675A"/>
                </a:solidFill>
                <a:latin typeface="Garamond"/>
                <a:cs typeface="Garamond"/>
              </a:rPr>
              <a:t>by</a:t>
            </a:r>
            <a:r>
              <a:rPr sz="3850" spc="-27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114" dirty="0">
                <a:solidFill>
                  <a:srgbClr val="72675A"/>
                </a:solidFill>
                <a:latin typeface="Garamond"/>
                <a:cs typeface="Garamond"/>
              </a:rPr>
              <a:t>2022</a:t>
            </a:r>
            <a:endParaRPr sz="3850">
              <a:latin typeface="Garamond"/>
              <a:cs typeface="Garamond"/>
            </a:endParaRPr>
          </a:p>
          <a:p>
            <a:pPr marL="414655" indent="-402590">
              <a:lnSpc>
                <a:spcPct val="100000"/>
              </a:lnSpc>
              <a:spcBef>
                <a:spcPts val="3240"/>
              </a:spcBef>
              <a:buChar char="•"/>
              <a:tabLst>
                <a:tab pos="414655" algn="l"/>
                <a:tab pos="415290" algn="l"/>
              </a:tabLst>
            </a:pPr>
            <a:r>
              <a:rPr sz="3850" spc="-55" dirty="0">
                <a:solidFill>
                  <a:srgbClr val="72675A"/>
                </a:solidFill>
                <a:latin typeface="Garamond"/>
                <a:cs typeface="Garamond"/>
              </a:rPr>
              <a:t>Your </a:t>
            </a:r>
            <a:r>
              <a:rPr sz="3850" spc="40" dirty="0">
                <a:solidFill>
                  <a:srgbClr val="72675A"/>
                </a:solidFill>
                <a:latin typeface="Garamond"/>
                <a:cs typeface="Garamond"/>
              </a:rPr>
              <a:t>super </a:t>
            </a:r>
            <a:r>
              <a:rPr sz="3850" spc="-25" dirty="0">
                <a:solidFill>
                  <a:srgbClr val="72675A"/>
                </a:solidFill>
                <a:latin typeface="Garamond"/>
                <a:cs typeface="Garamond"/>
              </a:rPr>
              <a:t>is </a:t>
            </a:r>
            <a:r>
              <a:rPr sz="3850" spc="35" dirty="0">
                <a:solidFill>
                  <a:srgbClr val="72675A"/>
                </a:solidFill>
                <a:latin typeface="Garamond"/>
                <a:cs typeface="Garamond"/>
              </a:rPr>
              <a:t>considered </a:t>
            </a:r>
            <a:r>
              <a:rPr sz="3850" spc="50" dirty="0">
                <a:solidFill>
                  <a:srgbClr val="72675A"/>
                </a:solidFill>
                <a:latin typeface="Garamond"/>
                <a:cs typeface="Garamond"/>
              </a:rPr>
              <a:t>as </a:t>
            </a:r>
            <a:r>
              <a:rPr sz="3850" spc="235" dirty="0">
                <a:solidFill>
                  <a:srgbClr val="72675A"/>
                </a:solidFill>
                <a:latin typeface="Garamond"/>
                <a:cs typeface="Garamond"/>
              </a:rPr>
              <a:t>a </a:t>
            </a:r>
            <a:r>
              <a:rPr sz="3850" spc="5" dirty="0">
                <a:solidFill>
                  <a:srgbClr val="72675A"/>
                </a:solidFill>
                <a:latin typeface="Garamond"/>
                <a:cs typeface="Garamond"/>
              </a:rPr>
              <a:t>nest</a:t>
            </a:r>
            <a:r>
              <a:rPr sz="3850" spc="-32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850" spc="85" dirty="0">
                <a:solidFill>
                  <a:srgbClr val="72675A"/>
                </a:solidFill>
                <a:latin typeface="Garamond"/>
                <a:cs typeface="Garamond"/>
              </a:rPr>
              <a:t>egg</a:t>
            </a:r>
            <a:endParaRPr sz="385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495300"/>
            <a:ext cx="3073399" cy="62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8700" y="486727"/>
            <a:ext cx="307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solidFill>
                  <a:srgbClr val="FFFFFF"/>
                </a:solidFill>
              </a:rPr>
              <a:t>Superannuation</a:t>
            </a:r>
          </a:p>
        </p:txBody>
      </p:sp>
      <p:sp>
        <p:nvSpPr>
          <p:cNvPr id="5" name="object 5"/>
          <p:cNvSpPr/>
          <p:nvPr/>
        </p:nvSpPr>
        <p:spPr>
          <a:xfrm>
            <a:off x="3784600" y="5880100"/>
            <a:ext cx="5969000" cy="330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4601" y="5880106"/>
            <a:ext cx="5969000" cy="3302000"/>
          </a:xfrm>
          <a:custGeom>
            <a:avLst/>
            <a:gdLst/>
            <a:ahLst/>
            <a:cxnLst/>
            <a:rect l="l" t="t" r="r" b="b"/>
            <a:pathLst>
              <a:path w="5969000" h="3302000">
                <a:moveTo>
                  <a:pt x="0" y="0"/>
                </a:moveTo>
                <a:lnTo>
                  <a:pt x="5968998" y="0"/>
                </a:lnTo>
                <a:lnTo>
                  <a:pt x="5968998" y="3301993"/>
                </a:lnTo>
                <a:lnTo>
                  <a:pt x="0" y="3301993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600" y="635000"/>
            <a:ext cx="11531600" cy="848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6600" y="635006"/>
            <a:ext cx="11531600" cy="8483600"/>
          </a:xfrm>
          <a:custGeom>
            <a:avLst/>
            <a:gdLst/>
            <a:ahLst/>
            <a:cxnLst/>
            <a:rect l="l" t="t" r="r" b="b"/>
            <a:pathLst>
              <a:path w="11531600" h="8483600">
                <a:moveTo>
                  <a:pt x="0" y="0"/>
                </a:moveTo>
                <a:lnTo>
                  <a:pt x="11531602" y="0"/>
                </a:lnTo>
                <a:lnTo>
                  <a:pt x="11531602" y="8483593"/>
                </a:lnTo>
                <a:lnTo>
                  <a:pt x="0" y="8483593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" y="1270000"/>
            <a:ext cx="12471400" cy="721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700" y="1270002"/>
            <a:ext cx="12471400" cy="7213600"/>
          </a:xfrm>
          <a:custGeom>
            <a:avLst/>
            <a:gdLst/>
            <a:ahLst/>
            <a:cxnLst/>
            <a:rect l="l" t="t" r="r" b="b"/>
            <a:pathLst>
              <a:path w="12471400" h="7213600">
                <a:moveTo>
                  <a:pt x="0" y="0"/>
                </a:moveTo>
                <a:lnTo>
                  <a:pt x="12471399" y="0"/>
                </a:lnTo>
                <a:lnTo>
                  <a:pt x="12471399" y="7213597"/>
                </a:lnTo>
                <a:lnTo>
                  <a:pt x="0" y="7213597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00" y="1981200"/>
            <a:ext cx="117348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999" y="1981205"/>
            <a:ext cx="11734800" cy="5791200"/>
          </a:xfrm>
          <a:custGeom>
            <a:avLst/>
            <a:gdLst/>
            <a:ahLst/>
            <a:cxnLst/>
            <a:rect l="l" t="t" r="r" b="b"/>
            <a:pathLst>
              <a:path w="11734800" h="5791200">
                <a:moveTo>
                  <a:pt x="0" y="0"/>
                </a:moveTo>
                <a:lnTo>
                  <a:pt x="11734803" y="0"/>
                </a:lnTo>
                <a:lnTo>
                  <a:pt x="11734803" y="5791194"/>
                </a:lnTo>
                <a:lnTo>
                  <a:pt x="0" y="5791194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8500" y="596900"/>
            <a:ext cx="9067800" cy="855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8495" y="596897"/>
            <a:ext cx="9067800" cy="8559800"/>
          </a:xfrm>
          <a:custGeom>
            <a:avLst/>
            <a:gdLst/>
            <a:ahLst/>
            <a:cxnLst/>
            <a:rect l="l" t="t" r="r" b="b"/>
            <a:pathLst>
              <a:path w="9067800" h="8559800">
                <a:moveTo>
                  <a:pt x="0" y="0"/>
                </a:moveTo>
                <a:lnTo>
                  <a:pt x="9067804" y="0"/>
                </a:lnTo>
                <a:lnTo>
                  <a:pt x="9067804" y="8559802"/>
                </a:lnTo>
                <a:lnTo>
                  <a:pt x="0" y="8559802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800" y="1206500"/>
            <a:ext cx="12141200" cy="734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799" y="1206501"/>
            <a:ext cx="12141200" cy="7340600"/>
          </a:xfrm>
          <a:custGeom>
            <a:avLst/>
            <a:gdLst/>
            <a:ahLst/>
            <a:cxnLst/>
            <a:rect l="l" t="t" r="r" b="b"/>
            <a:pathLst>
              <a:path w="12141200" h="7340600">
                <a:moveTo>
                  <a:pt x="0" y="0"/>
                </a:moveTo>
                <a:lnTo>
                  <a:pt x="12141202" y="0"/>
                </a:lnTo>
                <a:lnTo>
                  <a:pt x="12141202" y="7340598"/>
                </a:lnTo>
                <a:lnTo>
                  <a:pt x="0" y="73405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2500" y="1350619"/>
            <a:ext cx="10570845" cy="40239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77190" marR="454659" indent="-365125">
              <a:lnSpc>
                <a:spcPts val="4000"/>
              </a:lnSpc>
              <a:spcBef>
                <a:spcPts val="380"/>
              </a:spcBef>
              <a:buChar char="•"/>
              <a:tabLst>
                <a:tab pos="377190" algn="l"/>
                <a:tab pos="377825" algn="l"/>
                <a:tab pos="2105660" algn="l"/>
              </a:tabLst>
            </a:pPr>
            <a:r>
              <a:rPr sz="3450" spc="-20" dirty="0">
                <a:solidFill>
                  <a:srgbClr val="72675A"/>
                </a:solidFill>
                <a:latin typeface="Garamond"/>
                <a:cs typeface="Garamond"/>
              </a:rPr>
              <a:t>Forms</a:t>
            </a:r>
            <a:r>
              <a:rPr sz="3450" spc="1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450" spc="-100" dirty="0">
                <a:solidFill>
                  <a:srgbClr val="72675A"/>
                </a:solidFill>
                <a:latin typeface="Garamond"/>
                <a:cs typeface="Garamond"/>
              </a:rPr>
              <a:t>of	</a:t>
            </a:r>
            <a:r>
              <a:rPr sz="3450" spc="50" dirty="0">
                <a:solidFill>
                  <a:srgbClr val="72675A"/>
                </a:solidFill>
                <a:latin typeface="Garamond"/>
                <a:cs typeface="Garamond"/>
              </a:rPr>
              <a:t>workplace </a:t>
            </a:r>
            <a:r>
              <a:rPr sz="3450" spc="70" dirty="0">
                <a:solidFill>
                  <a:srgbClr val="72675A"/>
                </a:solidFill>
                <a:latin typeface="Garamond"/>
                <a:cs typeface="Garamond"/>
              </a:rPr>
              <a:t>bullying </a:t>
            </a:r>
            <a:r>
              <a:rPr sz="3450" spc="75" dirty="0">
                <a:solidFill>
                  <a:srgbClr val="72675A"/>
                </a:solidFill>
                <a:latin typeface="Garamond"/>
                <a:cs typeface="Garamond"/>
              </a:rPr>
              <a:t>include intimidation,  </a:t>
            </a:r>
            <a:r>
              <a:rPr sz="3450" spc="80" dirty="0">
                <a:solidFill>
                  <a:srgbClr val="72675A"/>
                </a:solidFill>
                <a:latin typeface="Garamond"/>
                <a:cs typeface="Garamond"/>
              </a:rPr>
              <a:t>humiliation, </a:t>
            </a:r>
            <a:r>
              <a:rPr sz="3450" spc="70" dirty="0">
                <a:solidFill>
                  <a:srgbClr val="72675A"/>
                </a:solidFill>
                <a:latin typeface="Garamond"/>
                <a:cs typeface="Garamond"/>
              </a:rPr>
              <a:t>verbal </a:t>
            </a:r>
            <a:r>
              <a:rPr sz="3450" spc="55" dirty="0">
                <a:solidFill>
                  <a:srgbClr val="72675A"/>
                </a:solidFill>
                <a:latin typeface="Garamond"/>
                <a:cs typeface="Garamond"/>
              </a:rPr>
              <a:t>abuse, </a:t>
            </a:r>
            <a:r>
              <a:rPr sz="3450" spc="85" dirty="0">
                <a:solidFill>
                  <a:srgbClr val="72675A"/>
                </a:solidFill>
                <a:latin typeface="Garamond"/>
                <a:cs typeface="Garamond"/>
              </a:rPr>
              <a:t>slamming </a:t>
            </a:r>
            <a:r>
              <a:rPr sz="3450" spc="20" dirty="0">
                <a:solidFill>
                  <a:srgbClr val="72675A"/>
                </a:solidFill>
                <a:latin typeface="Garamond"/>
                <a:cs typeface="Garamond"/>
              </a:rPr>
              <a:t>doors, </a:t>
            </a:r>
            <a:r>
              <a:rPr sz="3450" spc="50" dirty="0">
                <a:solidFill>
                  <a:srgbClr val="72675A"/>
                </a:solidFill>
                <a:latin typeface="Garamond"/>
                <a:cs typeface="Garamond"/>
              </a:rPr>
              <a:t>pushing,  </a:t>
            </a:r>
            <a:r>
              <a:rPr sz="3450" spc="55" dirty="0">
                <a:solidFill>
                  <a:srgbClr val="72675A"/>
                </a:solidFill>
                <a:latin typeface="Garamond"/>
                <a:cs typeface="Garamond"/>
              </a:rPr>
              <a:t>touching </a:t>
            </a:r>
            <a:r>
              <a:rPr sz="3450" spc="45" dirty="0">
                <a:solidFill>
                  <a:srgbClr val="72675A"/>
                </a:solidFill>
                <a:latin typeface="Garamond"/>
                <a:cs typeface="Garamond"/>
              </a:rPr>
              <a:t>or </a:t>
            </a:r>
            <a:r>
              <a:rPr sz="3450" spc="25" dirty="0">
                <a:solidFill>
                  <a:srgbClr val="72675A"/>
                </a:solidFill>
                <a:latin typeface="Garamond"/>
                <a:cs typeface="Garamond"/>
              </a:rPr>
              <a:t>fondling, </a:t>
            </a:r>
            <a:r>
              <a:rPr sz="3450" spc="135" dirty="0">
                <a:solidFill>
                  <a:srgbClr val="72675A"/>
                </a:solidFill>
                <a:latin typeface="Garamond"/>
                <a:cs typeface="Garamond"/>
              </a:rPr>
              <a:t>and </a:t>
            </a:r>
            <a:r>
              <a:rPr sz="3450" spc="80" dirty="0">
                <a:solidFill>
                  <a:srgbClr val="72675A"/>
                </a:solidFill>
                <a:latin typeface="Garamond"/>
                <a:cs typeface="Garamond"/>
              </a:rPr>
              <a:t>threatened </a:t>
            </a:r>
            <a:r>
              <a:rPr sz="3450" spc="45" dirty="0">
                <a:solidFill>
                  <a:srgbClr val="72675A"/>
                </a:solidFill>
                <a:latin typeface="Garamond"/>
                <a:cs typeface="Garamond"/>
              </a:rPr>
              <a:t>or </a:t>
            </a:r>
            <a:r>
              <a:rPr sz="3450" spc="110" dirty="0">
                <a:solidFill>
                  <a:srgbClr val="72675A"/>
                </a:solidFill>
                <a:latin typeface="Garamond"/>
                <a:cs typeface="Garamond"/>
              </a:rPr>
              <a:t>actual</a:t>
            </a:r>
            <a:r>
              <a:rPr sz="3450" spc="-360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450" spc="45" dirty="0">
                <a:solidFill>
                  <a:srgbClr val="72675A"/>
                </a:solidFill>
                <a:latin typeface="Garamond"/>
                <a:cs typeface="Garamond"/>
              </a:rPr>
              <a:t>violence  </a:t>
            </a:r>
            <a:r>
              <a:rPr sz="3450" spc="90" dirty="0">
                <a:solidFill>
                  <a:srgbClr val="72675A"/>
                </a:solidFill>
                <a:latin typeface="Garamond"/>
                <a:cs typeface="Garamond"/>
              </a:rPr>
              <a:t>against </a:t>
            </a:r>
            <a:r>
              <a:rPr sz="3450" spc="155" dirty="0">
                <a:solidFill>
                  <a:srgbClr val="72675A"/>
                </a:solidFill>
                <a:latin typeface="Garamond"/>
                <a:cs typeface="Garamond"/>
              </a:rPr>
              <a:t>an</a:t>
            </a:r>
            <a:r>
              <a:rPr sz="3450" spc="-8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450" spc="55" dirty="0">
                <a:solidFill>
                  <a:srgbClr val="72675A"/>
                </a:solidFill>
                <a:latin typeface="Garamond"/>
                <a:cs typeface="Garamond"/>
              </a:rPr>
              <a:t>employee</a:t>
            </a:r>
            <a:endParaRPr sz="3450">
              <a:latin typeface="Garamond"/>
              <a:cs typeface="Garamond"/>
            </a:endParaRPr>
          </a:p>
          <a:p>
            <a:pPr marL="377190" marR="5080" indent="-365125">
              <a:lnSpc>
                <a:spcPts val="4000"/>
              </a:lnSpc>
              <a:spcBef>
                <a:spcPts val="3304"/>
              </a:spcBef>
              <a:buChar char="•"/>
              <a:tabLst>
                <a:tab pos="377190" algn="l"/>
                <a:tab pos="377825" algn="l"/>
              </a:tabLst>
            </a:pPr>
            <a:r>
              <a:rPr sz="3450" spc="170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450" spc="55" dirty="0">
                <a:solidFill>
                  <a:srgbClr val="72675A"/>
                </a:solidFill>
                <a:latin typeface="Garamond"/>
                <a:cs typeface="Garamond"/>
              </a:rPr>
              <a:t>Anti-Discrimination </a:t>
            </a:r>
            <a:r>
              <a:rPr sz="3450" spc="20" dirty="0">
                <a:solidFill>
                  <a:srgbClr val="72675A"/>
                </a:solidFill>
                <a:latin typeface="Garamond"/>
                <a:cs typeface="Garamond"/>
              </a:rPr>
              <a:t>Act </a:t>
            </a:r>
            <a:r>
              <a:rPr sz="3450" spc="120" dirty="0">
                <a:solidFill>
                  <a:srgbClr val="72675A"/>
                </a:solidFill>
                <a:latin typeface="Garamond"/>
                <a:cs typeface="Garamond"/>
              </a:rPr>
              <a:t>1997 </a:t>
            </a:r>
            <a:r>
              <a:rPr sz="3450" spc="10" dirty="0">
                <a:solidFill>
                  <a:srgbClr val="72675A"/>
                </a:solidFill>
                <a:latin typeface="Garamond"/>
                <a:cs typeface="Garamond"/>
              </a:rPr>
              <a:t>(NSW) </a:t>
            </a:r>
            <a:r>
              <a:rPr sz="3450" spc="130" dirty="0">
                <a:solidFill>
                  <a:srgbClr val="72675A"/>
                </a:solidFill>
                <a:latin typeface="Garamond"/>
                <a:cs typeface="Garamond"/>
              </a:rPr>
              <a:t>and </a:t>
            </a:r>
            <a:r>
              <a:rPr sz="3450" spc="55" dirty="0">
                <a:solidFill>
                  <a:srgbClr val="72675A"/>
                </a:solidFill>
                <a:latin typeface="Garamond"/>
                <a:cs typeface="Garamond"/>
              </a:rPr>
              <a:t>the </a:t>
            </a:r>
            <a:r>
              <a:rPr sz="3450" spc="120" dirty="0">
                <a:solidFill>
                  <a:srgbClr val="72675A"/>
                </a:solidFill>
                <a:latin typeface="Garamond"/>
                <a:cs typeface="Garamond"/>
              </a:rPr>
              <a:t>Sex  </a:t>
            </a:r>
            <a:r>
              <a:rPr sz="3450" spc="60" dirty="0">
                <a:solidFill>
                  <a:srgbClr val="72675A"/>
                </a:solidFill>
                <a:latin typeface="Garamond"/>
                <a:cs typeface="Garamond"/>
              </a:rPr>
              <a:t>Discrimination </a:t>
            </a:r>
            <a:r>
              <a:rPr sz="3450" spc="20" dirty="0">
                <a:solidFill>
                  <a:srgbClr val="72675A"/>
                </a:solidFill>
                <a:latin typeface="Garamond"/>
                <a:cs typeface="Garamond"/>
              </a:rPr>
              <a:t>Act </a:t>
            </a:r>
            <a:r>
              <a:rPr sz="3450" spc="120" dirty="0">
                <a:solidFill>
                  <a:srgbClr val="72675A"/>
                </a:solidFill>
                <a:latin typeface="Garamond"/>
                <a:cs typeface="Garamond"/>
              </a:rPr>
              <a:t>1984 </a:t>
            </a:r>
            <a:r>
              <a:rPr sz="3450" spc="20" dirty="0">
                <a:solidFill>
                  <a:srgbClr val="72675A"/>
                </a:solidFill>
                <a:latin typeface="Garamond"/>
                <a:cs typeface="Garamond"/>
              </a:rPr>
              <a:t>(Cwlth) </a:t>
            </a:r>
            <a:r>
              <a:rPr sz="3450" spc="105" dirty="0">
                <a:solidFill>
                  <a:srgbClr val="72675A"/>
                </a:solidFill>
                <a:latin typeface="Garamond"/>
                <a:cs typeface="Garamond"/>
              </a:rPr>
              <a:t>make </a:t>
            </a:r>
            <a:r>
              <a:rPr sz="3450" spc="70" dirty="0">
                <a:solidFill>
                  <a:srgbClr val="72675A"/>
                </a:solidFill>
                <a:latin typeface="Garamond"/>
                <a:cs typeface="Garamond"/>
              </a:rPr>
              <a:t>sexual</a:t>
            </a:r>
            <a:r>
              <a:rPr sz="3450" spc="-325" dirty="0">
                <a:solidFill>
                  <a:srgbClr val="72675A"/>
                </a:solidFill>
                <a:latin typeface="Garamond"/>
                <a:cs typeface="Garamond"/>
              </a:rPr>
              <a:t> </a:t>
            </a:r>
            <a:r>
              <a:rPr sz="3450" spc="75" dirty="0">
                <a:solidFill>
                  <a:srgbClr val="72675A"/>
                </a:solidFill>
                <a:latin typeface="Garamond"/>
                <a:cs typeface="Garamond"/>
              </a:rPr>
              <a:t>harassment  </a:t>
            </a:r>
            <a:r>
              <a:rPr sz="3450" spc="60" dirty="0">
                <a:solidFill>
                  <a:srgbClr val="72675A"/>
                </a:solidFill>
                <a:latin typeface="Garamond"/>
                <a:cs typeface="Garamond"/>
              </a:rPr>
              <a:t>unlawful</a:t>
            </a:r>
            <a:endParaRPr sz="345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899" y="558799"/>
            <a:ext cx="40259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3899" y="546646"/>
            <a:ext cx="4025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pc="35" dirty="0">
                <a:solidFill>
                  <a:srgbClr val="FFFFFF"/>
                </a:solidFill>
              </a:rPr>
              <a:t>Anti 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50" dirty="0">
                <a:solidFill>
                  <a:srgbClr val="FFFFFF"/>
                </a:solidFill>
              </a:rPr>
              <a:t>Discrimination</a:t>
            </a:r>
          </a:p>
        </p:txBody>
      </p:sp>
      <p:sp>
        <p:nvSpPr>
          <p:cNvPr id="5" name="object 5"/>
          <p:cNvSpPr/>
          <p:nvPr/>
        </p:nvSpPr>
        <p:spPr>
          <a:xfrm>
            <a:off x="1282700" y="5613400"/>
            <a:ext cx="5270500" cy="360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2706" y="5613401"/>
            <a:ext cx="5270500" cy="3606800"/>
          </a:xfrm>
          <a:custGeom>
            <a:avLst/>
            <a:gdLst/>
            <a:ahLst/>
            <a:cxnLst/>
            <a:rect l="l" t="t" r="r" b="b"/>
            <a:pathLst>
              <a:path w="5270500" h="3606800">
                <a:moveTo>
                  <a:pt x="0" y="0"/>
                </a:moveTo>
                <a:lnTo>
                  <a:pt x="5270494" y="0"/>
                </a:lnTo>
                <a:lnTo>
                  <a:pt x="5270494" y="3606798"/>
                </a:lnTo>
                <a:lnTo>
                  <a:pt x="0" y="36067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2300" y="5613400"/>
            <a:ext cx="5435600" cy="360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2297" y="5613401"/>
            <a:ext cx="5435600" cy="3606800"/>
          </a:xfrm>
          <a:custGeom>
            <a:avLst/>
            <a:gdLst/>
            <a:ahLst/>
            <a:cxnLst/>
            <a:rect l="l" t="t" r="r" b="b"/>
            <a:pathLst>
              <a:path w="5435600" h="3606800">
                <a:moveTo>
                  <a:pt x="0" y="0"/>
                </a:moveTo>
                <a:lnTo>
                  <a:pt x="5435602" y="0"/>
                </a:lnTo>
                <a:lnTo>
                  <a:pt x="5435602" y="3606798"/>
                </a:lnTo>
                <a:lnTo>
                  <a:pt x="0" y="3606798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701" y="908011"/>
            <a:ext cx="12063399" cy="6785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0701" y="908011"/>
            <a:ext cx="12063730" cy="6786245"/>
          </a:xfrm>
          <a:custGeom>
            <a:avLst/>
            <a:gdLst/>
            <a:ahLst/>
            <a:cxnLst/>
            <a:rect l="l" t="t" r="r" b="b"/>
            <a:pathLst>
              <a:path w="12063730" h="6786245">
                <a:moveTo>
                  <a:pt x="0" y="0"/>
                </a:moveTo>
                <a:lnTo>
                  <a:pt x="12063399" y="0"/>
                </a:lnTo>
                <a:lnTo>
                  <a:pt x="12063399" y="6785660"/>
                </a:lnTo>
                <a:lnTo>
                  <a:pt x="0" y="678566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1798" y="8228407"/>
            <a:ext cx="7601191" cy="723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5900" y="8242300"/>
            <a:ext cx="7493000" cy="62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5900" y="8242300"/>
            <a:ext cx="7493000" cy="622300"/>
          </a:xfrm>
          <a:custGeom>
            <a:avLst/>
            <a:gdLst/>
            <a:ahLst/>
            <a:cxnLst/>
            <a:rect l="l" t="t" r="r" b="b"/>
            <a:pathLst>
              <a:path w="7493000" h="622300">
                <a:moveTo>
                  <a:pt x="0" y="0"/>
                </a:moveTo>
                <a:lnTo>
                  <a:pt x="7493000" y="0"/>
                </a:lnTo>
                <a:lnTo>
                  <a:pt x="74930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5DAA1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97048" y="8230192"/>
            <a:ext cx="7410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14" dirty="0">
                <a:solidFill>
                  <a:srgbClr val="FFFFFF"/>
                </a:solidFill>
                <a:latin typeface="Garamond"/>
                <a:cs typeface="Garamond"/>
              </a:rPr>
              <a:t>Sexual </a:t>
            </a:r>
            <a:r>
              <a:rPr sz="3600" spc="70" dirty="0">
                <a:solidFill>
                  <a:srgbClr val="FFFFFF"/>
                </a:solidFill>
                <a:latin typeface="Garamond"/>
                <a:cs typeface="Garamond"/>
              </a:rPr>
              <a:t>Harassment </a:t>
            </a:r>
            <a:r>
              <a:rPr sz="3600" spc="120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3600" spc="50" dirty="0">
                <a:solidFill>
                  <a:srgbClr val="FFFFFF"/>
                </a:solidFill>
                <a:latin typeface="Garamond"/>
                <a:cs typeface="Garamond"/>
              </a:rPr>
              <a:t>the </a:t>
            </a:r>
            <a:r>
              <a:rPr sz="3600" dirty="0">
                <a:solidFill>
                  <a:srgbClr val="FFFFFF"/>
                </a:solidFill>
                <a:latin typeface="Garamond"/>
                <a:cs typeface="Garamond"/>
              </a:rPr>
              <a:t>Police</a:t>
            </a:r>
            <a:r>
              <a:rPr sz="3600" spc="-3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120" dirty="0">
                <a:solidFill>
                  <a:srgbClr val="FFFFFF"/>
                </a:solidFill>
                <a:latin typeface="Garamond"/>
                <a:cs typeface="Garamond"/>
              </a:rPr>
              <a:t>NSW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900" y="2171700"/>
            <a:ext cx="11811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6900" y="2171697"/>
            <a:ext cx="11811000" cy="5410200"/>
          </a:xfrm>
          <a:custGeom>
            <a:avLst/>
            <a:gdLst/>
            <a:ahLst/>
            <a:cxnLst/>
            <a:rect l="l" t="t" r="r" b="b"/>
            <a:pathLst>
              <a:path w="11811000" h="5410200">
                <a:moveTo>
                  <a:pt x="0" y="0"/>
                </a:moveTo>
                <a:lnTo>
                  <a:pt x="11810995" y="0"/>
                </a:lnTo>
                <a:lnTo>
                  <a:pt x="11810995" y="5410202"/>
                </a:lnTo>
                <a:lnTo>
                  <a:pt x="0" y="5410202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rot="20580000">
            <a:off x="2844095" y="2403994"/>
            <a:ext cx="7317678" cy="124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800"/>
              </a:lnSpc>
            </a:pPr>
            <a:r>
              <a:rPr sz="9800" b="1" dirty="0">
                <a:solidFill>
                  <a:srgbClr val="FF2600"/>
                </a:solidFill>
                <a:latin typeface="Arial"/>
                <a:cs typeface="Arial"/>
              </a:rPr>
              <a:t>UNETHICAL</a:t>
            </a:r>
            <a:endParaRPr sz="9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20580000">
            <a:off x="3893627" y="5556487"/>
            <a:ext cx="5218524" cy="124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800"/>
              </a:lnSpc>
            </a:pPr>
            <a:r>
              <a:rPr sz="9800" b="1" spc="-310" dirty="0">
                <a:solidFill>
                  <a:srgbClr val="FF2600"/>
                </a:solidFill>
                <a:latin typeface="Arial"/>
                <a:cs typeface="Arial"/>
              </a:rPr>
              <a:t>ILLEGAL</a:t>
            </a:r>
            <a:endParaRPr sz="9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83" y="908621"/>
            <a:ext cx="11546433" cy="6466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83" y="908621"/>
            <a:ext cx="11546840" cy="6466205"/>
          </a:xfrm>
          <a:custGeom>
            <a:avLst/>
            <a:gdLst/>
            <a:ahLst/>
            <a:cxnLst/>
            <a:rect l="l" t="t" r="r" b="b"/>
            <a:pathLst>
              <a:path w="11546840" h="6466205">
                <a:moveTo>
                  <a:pt x="0" y="0"/>
                </a:moveTo>
                <a:lnTo>
                  <a:pt x="11546433" y="0"/>
                </a:lnTo>
                <a:lnTo>
                  <a:pt x="11546433" y="6466001"/>
                </a:lnTo>
                <a:lnTo>
                  <a:pt x="0" y="6466001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3329" y="8093606"/>
            <a:ext cx="7078141" cy="72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9900" y="8102600"/>
            <a:ext cx="6985000" cy="62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9900" y="8102600"/>
            <a:ext cx="6985000" cy="622300"/>
          </a:xfrm>
          <a:custGeom>
            <a:avLst/>
            <a:gdLst/>
            <a:ahLst/>
            <a:cxnLst/>
            <a:rect l="l" t="t" r="r" b="b"/>
            <a:pathLst>
              <a:path w="6985000" h="622300">
                <a:moveTo>
                  <a:pt x="0" y="0"/>
                </a:moveTo>
                <a:lnTo>
                  <a:pt x="6985000" y="0"/>
                </a:lnTo>
                <a:lnTo>
                  <a:pt x="6985000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solidFill>
            <a:srgbClr val="5DAA1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8579" y="8095394"/>
            <a:ext cx="6887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5" dirty="0">
                <a:solidFill>
                  <a:srgbClr val="FFFFFF"/>
                </a:solidFill>
                <a:latin typeface="Garamond"/>
                <a:cs typeface="Garamond"/>
              </a:rPr>
              <a:t>David </a:t>
            </a:r>
            <a:r>
              <a:rPr sz="3600" spc="-20" dirty="0">
                <a:solidFill>
                  <a:srgbClr val="FFFFFF"/>
                </a:solidFill>
                <a:latin typeface="Garamond"/>
                <a:cs typeface="Garamond"/>
              </a:rPr>
              <a:t>Jones </a:t>
            </a:r>
            <a:r>
              <a:rPr sz="3600" spc="114" dirty="0">
                <a:solidFill>
                  <a:srgbClr val="FFFFFF"/>
                </a:solidFill>
                <a:latin typeface="Garamond"/>
                <a:cs typeface="Garamond"/>
              </a:rPr>
              <a:t>Sexual </a:t>
            </a:r>
            <a:r>
              <a:rPr sz="3600" spc="70" dirty="0">
                <a:solidFill>
                  <a:srgbClr val="FFFFFF"/>
                </a:solidFill>
                <a:latin typeface="Garamond"/>
                <a:cs typeface="Garamond"/>
              </a:rPr>
              <a:t>Harassment</a:t>
            </a:r>
            <a:r>
              <a:rPr sz="3600" spc="-15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3600" spc="114" dirty="0">
                <a:solidFill>
                  <a:srgbClr val="FFFFFF"/>
                </a:solidFill>
                <a:latin typeface="Garamond"/>
                <a:cs typeface="Garamond"/>
              </a:rPr>
              <a:t>Case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926</Words>
  <Application>Microsoft Office PowerPoint</Application>
  <PresentationFormat>Custom</PresentationFormat>
  <Paragraphs>85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Book Antiqua</vt:lpstr>
      <vt:lpstr>Calibri</vt:lpstr>
      <vt:lpstr>Garamond</vt:lpstr>
      <vt:lpstr>Times New Roman</vt:lpstr>
      <vt:lpstr>Office Theme</vt:lpstr>
      <vt:lpstr>EMPLOYMENT ISSUES</vt:lpstr>
      <vt:lpstr>Legal Issues Relating to the  Workplace</vt:lpstr>
      <vt:lpstr>PowerPoint Presentation</vt:lpstr>
      <vt:lpstr>Work Health and Safety (WHS) Act 2010 (Cwlth)</vt:lpstr>
      <vt:lpstr>PowerPoint Presentation</vt:lpstr>
      <vt:lpstr>Anti - Discrimination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Unfair Dismissal</vt:lpstr>
      <vt:lpstr>Voting Time - Is this case unfair?</vt:lpstr>
      <vt:lpstr>Redundancy</vt:lpstr>
      <vt:lpstr>PowerPoint Presentation</vt:lpstr>
      <vt:lpstr>Privacy</vt:lpstr>
      <vt:lpstr>Case Study: NSW Transport Workers and Testing</vt:lpstr>
      <vt:lpstr>PowerPoint Presentation</vt:lpstr>
      <vt:lpstr>PowerPoint Presentation</vt:lpstr>
      <vt:lpstr>PowerPoint Presentation</vt:lpstr>
      <vt:lpstr>Outsourcing</vt:lpstr>
      <vt:lpstr>PowerPoint Presentation</vt:lpstr>
      <vt:lpstr>PowerPoint Presentation</vt:lpstr>
      <vt:lpstr>Piecework</vt:lpstr>
      <vt:lpstr>PowerPoint Presentation</vt:lpstr>
      <vt:lpstr>Case Time - Decline of Print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Role of Unions and Employer Groups</vt:lpstr>
      <vt:lpstr>PowerPoint Presentation</vt:lpstr>
      <vt:lpstr>PowerPoint Presentation</vt:lpstr>
      <vt:lpstr>PowerPoint Presentation</vt:lpstr>
      <vt:lpstr>The Royal Commission into Trade Union Corruption</vt:lpstr>
      <vt:lpstr>PowerPoint Presentation</vt:lpstr>
      <vt:lpstr>Resolving Disputes</vt:lpstr>
      <vt:lpstr>PowerPoint Presentation</vt:lpstr>
      <vt:lpstr>PowerPoint Presentation</vt:lpstr>
      <vt:lpstr>PowerPoint Presentation</vt:lpstr>
      <vt:lpstr>Case Time</vt:lpstr>
      <vt:lpstr>PowerPoint Presentation</vt:lpstr>
      <vt:lpstr>PowerPoint Presentation</vt:lpstr>
      <vt:lpstr>Taxation</vt:lpstr>
      <vt:lpstr>PowerPoint Presentation</vt:lpstr>
      <vt:lpstr>The rate of tax within each of these brackets is called the marginal  rate of tax.</vt:lpstr>
      <vt:lpstr>PowerPoint Presentation</vt:lpstr>
      <vt:lpstr>PowerPoint Presentation</vt:lpstr>
      <vt:lpstr>PowerPoint Presentation</vt:lpstr>
      <vt:lpstr>Voting Time - Do you agree or disagree with this statement?</vt:lpstr>
      <vt:lpstr>Superannuation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ISSUES</dc:title>
  <dc:creator>clara clara</dc:creator>
  <cp:lastModifiedBy>clara clara</cp:lastModifiedBy>
  <cp:revision>1</cp:revision>
  <dcterms:created xsi:type="dcterms:W3CDTF">2020-06-22T05:26:50Z</dcterms:created>
  <dcterms:modified xsi:type="dcterms:W3CDTF">2020-06-22T05:32:10Z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2020-06-22T00:00:00Z</vt:filetime>
  </property>
</Properties>
</file>