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8327" y="830580"/>
            <a:ext cx="4666488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4500" y="2287419"/>
            <a:ext cx="3829050" cy="412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51270" y="1670960"/>
            <a:ext cx="2237104" cy="4742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1757298"/>
            <a:ext cx="137922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 u="heavy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584965"/>
            <a:ext cx="8712200" cy="3408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0979" y="1595627"/>
            <a:ext cx="8260080" cy="43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0542" y="915161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4851400" y="0"/>
                </a:moveTo>
                <a:lnTo>
                  <a:pt x="101600" y="0"/>
                </a:lnTo>
                <a:lnTo>
                  <a:pt x="62043" y="7981"/>
                </a:lnTo>
                <a:lnTo>
                  <a:pt x="29749" y="29749"/>
                </a:lnTo>
                <a:lnTo>
                  <a:pt x="7981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1" y="547556"/>
                </a:lnTo>
                <a:lnTo>
                  <a:pt x="29749" y="579850"/>
                </a:lnTo>
                <a:lnTo>
                  <a:pt x="62043" y="601618"/>
                </a:lnTo>
                <a:lnTo>
                  <a:pt x="101600" y="609600"/>
                </a:lnTo>
                <a:lnTo>
                  <a:pt x="4851400" y="609600"/>
                </a:lnTo>
                <a:lnTo>
                  <a:pt x="4890956" y="601618"/>
                </a:lnTo>
                <a:lnTo>
                  <a:pt x="4923250" y="579850"/>
                </a:lnTo>
                <a:lnTo>
                  <a:pt x="4945018" y="547556"/>
                </a:lnTo>
                <a:lnTo>
                  <a:pt x="4953000" y="508000"/>
                </a:lnTo>
                <a:lnTo>
                  <a:pt x="4953000" y="101600"/>
                </a:lnTo>
                <a:lnTo>
                  <a:pt x="4945018" y="62043"/>
                </a:lnTo>
                <a:lnTo>
                  <a:pt x="4923250" y="29749"/>
                </a:lnTo>
                <a:lnTo>
                  <a:pt x="4890956" y="7981"/>
                </a:lnTo>
                <a:lnTo>
                  <a:pt x="48514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0542" y="915161"/>
            <a:ext cx="4953000" cy="609600"/>
          </a:xfrm>
          <a:custGeom>
            <a:avLst/>
            <a:gdLst/>
            <a:ahLst/>
            <a:cxnLst/>
            <a:rect l="l" t="t" r="r" b="b"/>
            <a:pathLst>
              <a:path w="4953000" h="609600">
                <a:moveTo>
                  <a:pt x="0" y="101600"/>
                </a:moveTo>
                <a:lnTo>
                  <a:pt x="7981" y="62043"/>
                </a:lnTo>
                <a:lnTo>
                  <a:pt x="29749" y="29749"/>
                </a:lnTo>
                <a:lnTo>
                  <a:pt x="62043" y="7981"/>
                </a:lnTo>
                <a:lnTo>
                  <a:pt x="101600" y="0"/>
                </a:lnTo>
                <a:lnTo>
                  <a:pt x="4851400" y="0"/>
                </a:lnTo>
                <a:lnTo>
                  <a:pt x="4890956" y="7981"/>
                </a:lnTo>
                <a:lnTo>
                  <a:pt x="4923250" y="29749"/>
                </a:lnTo>
                <a:lnTo>
                  <a:pt x="4945018" y="62043"/>
                </a:lnTo>
                <a:lnTo>
                  <a:pt x="4953000" y="101600"/>
                </a:lnTo>
                <a:lnTo>
                  <a:pt x="4953000" y="508000"/>
                </a:lnTo>
                <a:lnTo>
                  <a:pt x="4945018" y="547556"/>
                </a:lnTo>
                <a:lnTo>
                  <a:pt x="4923250" y="579850"/>
                </a:lnTo>
                <a:lnTo>
                  <a:pt x="4890956" y="601618"/>
                </a:lnTo>
                <a:lnTo>
                  <a:pt x="4851400" y="609600"/>
                </a:lnTo>
                <a:lnTo>
                  <a:pt x="101600" y="609600"/>
                </a:lnTo>
                <a:lnTo>
                  <a:pt x="62043" y="601618"/>
                </a:lnTo>
                <a:lnTo>
                  <a:pt x="29749" y="579850"/>
                </a:lnTo>
                <a:lnTo>
                  <a:pt x="7981" y="547556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0526" y="869949"/>
            <a:ext cx="26536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none" spc="-30" dirty="0"/>
              <a:t>Job</a:t>
            </a:r>
            <a:r>
              <a:rPr sz="4000" u="none" spc="-225" dirty="0"/>
              <a:t> </a:t>
            </a:r>
            <a:r>
              <a:rPr sz="4000" u="none" spc="-15" dirty="0"/>
              <a:t>Analysis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5043678" y="2045970"/>
            <a:ext cx="3872865" cy="475615"/>
          </a:xfrm>
          <a:custGeom>
            <a:avLst/>
            <a:gdLst/>
            <a:ahLst/>
            <a:cxnLst/>
            <a:rect l="l" t="t" r="r" b="b"/>
            <a:pathLst>
              <a:path w="3872865" h="475614">
                <a:moveTo>
                  <a:pt x="3793236" y="0"/>
                </a:moveTo>
                <a:lnTo>
                  <a:pt x="79248" y="0"/>
                </a:lnTo>
                <a:lnTo>
                  <a:pt x="48381" y="6221"/>
                </a:lnTo>
                <a:lnTo>
                  <a:pt x="23193" y="23193"/>
                </a:lnTo>
                <a:lnTo>
                  <a:pt x="6221" y="48381"/>
                </a:lnTo>
                <a:lnTo>
                  <a:pt x="0" y="79247"/>
                </a:lnTo>
                <a:lnTo>
                  <a:pt x="0" y="396239"/>
                </a:lnTo>
                <a:lnTo>
                  <a:pt x="6221" y="427106"/>
                </a:lnTo>
                <a:lnTo>
                  <a:pt x="23193" y="452294"/>
                </a:lnTo>
                <a:lnTo>
                  <a:pt x="48381" y="469266"/>
                </a:lnTo>
                <a:lnTo>
                  <a:pt x="79248" y="475488"/>
                </a:lnTo>
                <a:lnTo>
                  <a:pt x="3793236" y="475488"/>
                </a:lnTo>
                <a:lnTo>
                  <a:pt x="3824102" y="469266"/>
                </a:lnTo>
                <a:lnTo>
                  <a:pt x="3849290" y="452294"/>
                </a:lnTo>
                <a:lnTo>
                  <a:pt x="3866262" y="427106"/>
                </a:lnTo>
                <a:lnTo>
                  <a:pt x="3872483" y="396239"/>
                </a:lnTo>
                <a:lnTo>
                  <a:pt x="3872483" y="79247"/>
                </a:lnTo>
                <a:lnTo>
                  <a:pt x="3866262" y="48381"/>
                </a:lnTo>
                <a:lnTo>
                  <a:pt x="3849290" y="23193"/>
                </a:lnTo>
                <a:lnTo>
                  <a:pt x="3824102" y="6221"/>
                </a:lnTo>
                <a:lnTo>
                  <a:pt x="379323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3678" y="2045970"/>
            <a:ext cx="3872865" cy="475615"/>
          </a:xfrm>
          <a:custGeom>
            <a:avLst/>
            <a:gdLst/>
            <a:ahLst/>
            <a:cxnLst/>
            <a:rect l="l" t="t" r="r" b="b"/>
            <a:pathLst>
              <a:path w="3872865" h="475614">
                <a:moveTo>
                  <a:pt x="0" y="79247"/>
                </a:moveTo>
                <a:lnTo>
                  <a:pt x="6221" y="48381"/>
                </a:lnTo>
                <a:lnTo>
                  <a:pt x="23193" y="23193"/>
                </a:lnTo>
                <a:lnTo>
                  <a:pt x="48381" y="6221"/>
                </a:lnTo>
                <a:lnTo>
                  <a:pt x="79248" y="0"/>
                </a:lnTo>
                <a:lnTo>
                  <a:pt x="3793236" y="0"/>
                </a:lnTo>
                <a:lnTo>
                  <a:pt x="3824102" y="6221"/>
                </a:lnTo>
                <a:lnTo>
                  <a:pt x="3849290" y="23193"/>
                </a:lnTo>
                <a:lnTo>
                  <a:pt x="3866262" y="48381"/>
                </a:lnTo>
                <a:lnTo>
                  <a:pt x="3872483" y="79247"/>
                </a:lnTo>
                <a:lnTo>
                  <a:pt x="3872483" y="396239"/>
                </a:lnTo>
                <a:lnTo>
                  <a:pt x="3866262" y="427106"/>
                </a:lnTo>
                <a:lnTo>
                  <a:pt x="3849290" y="452294"/>
                </a:lnTo>
                <a:lnTo>
                  <a:pt x="3824102" y="469266"/>
                </a:lnTo>
                <a:lnTo>
                  <a:pt x="3793236" y="475488"/>
                </a:lnTo>
                <a:lnTo>
                  <a:pt x="79248" y="475488"/>
                </a:lnTo>
                <a:lnTo>
                  <a:pt x="48381" y="469266"/>
                </a:lnTo>
                <a:lnTo>
                  <a:pt x="23193" y="452294"/>
                </a:lnTo>
                <a:lnTo>
                  <a:pt x="6221" y="427106"/>
                </a:lnTo>
                <a:lnTo>
                  <a:pt x="0" y="396239"/>
                </a:lnTo>
                <a:lnTo>
                  <a:pt x="0" y="79247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4225" y="2058161"/>
            <a:ext cx="3872865" cy="477520"/>
          </a:xfrm>
          <a:custGeom>
            <a:avLst/>
            <a:gdLst/>
            <a:ahLst/>
            <a:cxnLst/>
            <a:rect l="l" t="t" r="r" b="b"/>
            <a:pathLst>
              <a:path w="3872865" h="477519">
                <a:moveTo>
                  <a:pt x="3792982" y="0"/>
                </a:moveTo>
                <a:lnTo>
                  <a:pt x="79502" y="0"/>
                </a:lnTo>
                <a:lnTo>
                  <a:pt x="48557" y="6242"/>
                </a:lnTo>
                <a:lnTo>
                  <a:pt x="23287" y="23272"/>
                </a:lnTo>
                <a:lnTo>
                  <a:pt x="6248" y="48541"/>
                </a:lnTo>
                <a:lnTo>
                  <a:pt x="0" y="79501"/>
                </a:lnTo>
                <a:lnTo>
                  <a:pt x="0" y="397510"/>
                </a:lnTo>
                <a:lnTo>
                  <a:pt x="6248" y="428470"/>
                </a:lnTo>
                <a:lnTo>
                  <a:pt x="23287" y="453739"/>
                </a:lnTo>
                <a:lnTo>
                  <a:pt x="48557" y="470769"/>
                </a:lnTo>
                <a:lnTo>
                  <a:pt x="79502" y="477012"/>
                </a:lnTo>
                <a:lnTo>
                  <a:pt x="3792982" y="477012"/>
                </a:lnTo>
                <a:lnTo>
                  <a:pt x="3823942" y="470769"/>
                </a:lnTo>
                <a:lnTo>
                  <a:pt x="3849211" y="453739"/>
                </a:lnTo>
                <a:lnTo>
                  <a:pt x="3866241" y="428470"/>
                </a:lnTo>
                <a:lnTo>
                  <a:pt x="3872484" y="397510"/>
                </a:lnTo>
                <a:lnTo>
                  <a:pt x="3872484" y="79501"/>
                </a:lnTo>
                <a:lnTo>
                  <a:pt x="3866241" y="48541"/>
                </a:lnTo>
                <a:lnTo>
                  <a:pt x="3849211" y="23272"/>
                </a:lnTo>
                <a:lnTo>
                  <a:pt x="3823942" y="6242"/>
                </a:lnTo>
                <a:lnTo>
                  <a:pt x="37929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225" y="2058161"/>
            <a:ext cx="3872865" cy="477520"/>
          </a:xfrm>
          <a:custGeom>
            <a:avLst/>
            <a:gdLst/>
            <a:ahLst/>
            <a:cxnLst/>
            <a:rect l="l" t="t" r="r" b="b"/>
            <a:pathLst>
              <a:path w="3872865" h="477519">
                <a:moveTo>
                  <a:pt x="0" y="79501"/>
                </a:moveTo>
                <a:lnTo>
                  <a:pt x="6248" y="48541"/>
                </a:lnTo>
                <a:lnTo>
                  <a:pt x="23287" y="23272"/>
                </a:lnTo>
                <a:lnTo>
                  <a:pt x="48557" y="6242"/>
                </a:lnTo>
                <a:lnTo>
                  <a:pt x="79502" y="0"/>
                </a:lnTo>
                <a:lnTo>
                  <a:pt x="3792982" y="0"/>
                </a:lnTo>
                <a:lnTo>
                  <a:pt x="3823942" y="6242"/>
                </a:lnTo>
                <a:lnTo>
                  <a:pt x="3849211" y="23272"/>
                </a:lnTo>
                <a:lnTo>
                  <a:pt x="3866241" y="48541"/>
                </a:lnTo>
                <a:lnTo>
                  <a:pt x="3872484" y="79501"/>
                </a:lnTo>
                <a:lnTo>
                  <a:pt x="3872484" y="397510"/>
                </a:lnTo>
                <a:lnTo>
                  <a:pt x="3866241" y="428470"/>
                </a:lnTo>
                <a:lnTo>
                  <a:pt x="3849211" y="453739"/>
                </a:lnTo>
                <a:lnTo>
                  <a:pt x="3823942" y="470769"/>
                </a:lnTo>
                <a:lnTo>
                  <a:pt x="3792982" y="477012"/>
                </a:lnTo>
                <a:lnTo>
                  <a:pt x="79502" y="477012"/>
                </a:lnTo>
                <a:lnTo>
                  <a:pt x="48557" y="470769"/>
                </a:lnTo>
                <a:lnTo>
                  <a:pt x="23287" y="453739"/>
                </a:lnTo>
                <a:lnTo>
                  <a:pt x="6248" y="428470"/>
                </a:lnTo>
                <a:lnTo>
                  <a:pt x="0" y="397510"/>
                </a:lnTo>
                <a:lnTo>
                  <a:pt x="0" y="7950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7219" y="2046808"/>
            <a:ext cx="7259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76775" algn="l"/>
              </a:tabLst>
            </a:pPr>
            <a:r>
              <a:rPr sz="2800" spc="-20" dirty="0">
                <a:latin typeface="Constantia"/>
                <a:cs typeface="Constantia"/>
              </a:rPr>
              <a:t>Job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Description	</a:t>
            </a:r>
            <a:r>
              <a:rPr sz="4200" spc="-30" baseline="1984" dirty="0">
                <a:latin typeface="Constantia"/>
                <a:cs typeface="Constantia"/>
              </a:rPr>
              <a:t>Job</a:t>
            </a:r>
            <a:r>
              <a:rPr sz="4200" spc="-209" baseline="1984" dirty="0">
                <a:latin typeface="Constantia"/>
                <a:cs typeface="Constantia"/>
              </a:rPr>
              <a:t> </a:t>
            </a:r>
            <a:r>
              <a:rPr sz="4200" baseline="1984" dirty="0">
                <a:latin typeface="Constantia"/>
                <a:cs typeface="Constantia"/>
              </a:rPr>
              <a:t>Specification</a:t>
            </a:r>
            <a:endParaRPr sz="4200" baseline="1984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225" y="3164585"/>
            <a:ext cx="3891279" cy="3374390"/>
          </a:xfrm>
          <a:custGeom>
            <a:avLst/>
            <a:gdLst/>
            <a:ahLst/>
            <a:cxnLst/>
            <a:rect l="l" t="t" r="r" b="b"/>
            <a:pathLst>
              <a:path w="3891279" h="3374390">
                <a:moveTo>
                  <a:pt x="3328416" y="0"/>
                </a:moveTo>
                <a:lnTo>
                  <a:pt x="562368" y="0"/>
                </a:lnTo>
                <a:lnTo>
                  <a:pt x="513844" y="2064"/>
                </a:lnTo>
                <a:lnTo>
                  <a:pt x="466467" y="8146"/>
                </a:lnTo>
                <a:lnTo>
                  <a:pt x="420404" y="18075"/>
                </a:lnTo>
                <a:lnTo>
                  <a:pt x="375826" y="31683"/>
                </a:lnTo>
                <a:lnTo>
                  <a:pt x="332900" y="48801"/>
                </a:lnTo>
                <a:lnTo>
                  <a:pt x="291796" y="69259"/>
                </a:lnTo>
                <a:lnTo>
                  <a:pt x="252682" y="92890"/>
                </a:lnTo>
                <a:lnTo>
                  <a:pt x="215727" y="119523"/>
                </a:lnTo>
                <a:lnTo>
                  <a:pt x="181100" y="148991"/>
                </a:lnTo>
                <a:lnTo>
                  <a:pt x="148970" y="181123"/>
                </a:lnTo>
                <a:lnTo>
                  <a:pt x="119505" y="215751"/>
                </a:lnTo>
                <a:lnTo>
                  <a:pt x="92874" y="252707"/>
                </a:lnTo>
                <a:lnTo>
                  <a:pt x="69247" y="291820"/>
                </a:lnTo>
                <a:lnTo>
                  <a:pt x="48791" y="332922"/>
                </a:lnTo>
                <a:lnTo>
                  <a:pt x="31676" y="375845"/>
                </a:lnTo>
                <a:lnTo>
                  <a:pt x="18071" y="420418"/>
                </a:lnTo>
                <a:lnTo>
                  <a:pt x="8144" y="466474"/>
                </a:lnTo>
                <a:lnTo>
                  <a:pt x="2064" y="513843"/>
                </a:lnTo>
                <a:lnTo>
                  <a:pt x="0" y="562356"/>
                </a:lnTo>
                <a:lnTo>
                  <a:pt x="0" y="2811767"/>
                </a:lnTo>
                <a:lnTo>
                  <a:pt x="2064" y="2860291"/>
                </a:lnTo>
                <a:lnTo>
                  <a:pt x="8144" y="2907668"/>
                </a:lnTo>
                <a:lnTo>
                  <a:pt x="18071" y="2953731"/>
                </a:lnTo>
                <a:lnTo>
                  <a:pt x="31676" y="2998309"/>
                </a:lnTo>
                <a:lnTo>
                  <a:pt x="48791" y="3041235"/>
                </a:lnTo>
                <a:lnTo>
                  <a:pt x="69247" y="3082339"/>
                </a:lnTo>
                <a:lnTo>
                  <a:pt x="92874" y="3121453"/>
                </a:lnTo>
                <a:lnTo>
                  <a:pt x="119505" y="3158408"/>
                </a:lnTo>
                <a:lnTo>
                  <a:pt x="148970" y="3193035"/>
                </a:lnTo>
                <a:lnTo>
                  <a:pt x="181100" y="3225165"/>
                </a:lnTo>
                <a:lnTo>
                  <a:pt x="215727" y="3254630"/>
                </a:lnTo>
                <a:lnTo>
                  <a:pt x="252682" y="3281261"/>
                </a:lnTo>
                <a:lnTo>
                  <a:pt x="291796" y="3304888"/>
                </a:lnTo>
                <a:lnTo>
                  <a:pt x="332900" y="3325344"/>
                </a:lnTo>
                <a:lnTo>
                  <a:pt x="375826" y="3342459"/>
                </a:lnTo>
                <a:lnTo>
                  <a:pt x="420404" y="3356064"/>
                </a:lnTo>
                <a:lnTo>
                  <a:pt x="466467" y="3365991"/>
                </a:lnTo>
                <a:lnTo>
                  <a:pt x="513844" y="3372071"/>
                </a:lnTo>
                <a:lnTo>
                  <a:pt x="562368" y="3374136"/>
                </a:lnTo>
                <a:lnTo>
                  <a:pt x="3328416" y="3374136"/>
                </a:lnTo>
                <a:lnTo>
                  <a:pt x="3376928" y="3372071"/>
                </a:lnTo>
                <a:lnTo>
                  <a:pt x="3424297" y="3365991"/>
                </a:lnTo>
                <a:lnTo>
                  <a:pt x="3470353" y="3356064"/>
                </a:lnTo>
                <a:lnTo>
                  <a:pt x="3514926" y="3342459"/>
                </a:lnTo>
                <a:lnTo>
                  <a:pt x="3557849" y="3325344"/>
                </a:lnTo>
                <a:lnTo>
                  <a:pt x="3598951" y="3304888"/>
                </a:lnTo>
                <a:lnTo>
                  <a:pt x="3638064" y="3281261"/>
                </a:lnTo>
                <a:lnTo>
                  <a:pt x="3675020" y="3254630"/>
                </a:lnTo>
                <a:lnTo>
                  <a:pt x="3709648" y="3225165"/>
                </a:lnTo>
                <a:lnTo>
                  <a:pt x="3741780" y="3193035"/>
                </a:lnTo>
                <a:lnTo>
                  <a:pt x="3771248" y="3158408"/>
                </a:lnTo>
                <a:lnTo>
                  <a:pt x="3797881" y="3121453"/>
                </a:lnTo>
                <a:lnTo>
                  <a:pt x="3821512" y="3082339"/>
                </a:lnTo>
                <a:lnTo>
                  <a:pt x="3841970" y="3041235"/>
                </a:lnTo>
                <a:lnTo>
                  <a:pt x="3859088" y="2998309"/>
                </a:lnTo>
                <a:lnTo>
                  <a:pt x="3872696" y="2953731"/>
                </a:lnTo>
                <a:lnTo>
                  <a:pt x="3882625" y="2907668"/>
                </a:lnTo>
                <a:lnTo>
                  <a:pt x="3888707" y="2860291"/>
                </a:lnTo>
                <a:lnTo>
                  <a:pt x="3890772" y="2811767"/>
                </a:lnTo>
                <a:lnTo>
                  <a:pt x="3890772" y="562356"/>
                </a:lnTo>
                <a:lnTo>
                  <a:pt x="3888707" y="513843"/>
                </a:lnTo>
                <a:lnTo>
                  <a:pt x="3882625" y="466474"/>
                </a:lnTo>
                <a:lnTo>
                  <a:pt x="3872696" y="420418"/>
                </a:lnTo>
                <a:lnTo>
                  <a:pt x="3859088" y="375845"/>
                </a:lnTo>
                <a:lnTo>
                  <a:pt x="3841970" y="332922"/>
                </a:lnTo>
                <a:lnTo>
                  <a:pt x="3821512" y="291820"/>
                </a:lnTo>
                <a:lnTo>
                  <a:pt x="3797881" y="252707"/>
                </a:lnTo>
                <a:lnTo>
                  <a:pt x="3771248" y="215751"/>
                </a:lnTo>
                <a:lnTo>
                  <a:pt x="3741780" y="181123"/>
                </a:lnTo>
                <a:lnTo>
                  <a:pt x="3709648" y="148991"/>
                </a:lnTo>
                <a:lnTo>
                  <a:pt x="3675020" y="119523"/>
                </a:lnTo>
                <a:lnTo>
                  <a:pt x="3638064" y="92890"/>
                </a:lnTo>
                <a:lnTo>
                  <a:pt x="3598951" y="69259"/>
                </a:lnTo>
                <a:lnTo>
                  <a:pt x="3557849" y="48801"/>
                </a:lnTo>
                <a:lnTo>
                  <a:pt x="3514926" y="31683"/>
                </a:lnTo>
                <a:lnTo>
                  <a:pt x="3470353" y="18075"/>
                </a:lnTo>
                <a:lnTo>
                  <a:pt x="3424297" y="8146"/>
                </a:lnTo>
                <a:lnTo>
                  <a:pt x="3376928" y="2064"/>
                </a:lnTo>
                <a:lnTo>
                  <a:pt x="332841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225" y="3164585"/>
            <a:ext cx="3891279" cy="3374390"/>
          </a:xfrm>
          <a:custGeom>
            <a:avLst/>
            <a:gdLst/>
            <a:ahLst/>
            <a:cxnLst/>
            <a:rect l="l" t="t" r="r" b="b"/>
            <a:pathLst>
              <a:path w="3891279" h="3374390">
                <a:moveTo>
                  <a:pt x="0" y="562356"/>
                </a:moveTo>
                <a:lnTo>
                  <a:pt x="2064" y="513843"/>
                </a:lnTo>
                <a:lnTo>
                  <a:pt x="8144" y="466474"/>
                </a:lnTo>
                <a:lnTo>
                  <a:pt x="18071" y="420418"/>
                </a:lnTo>
                <a:lnTo>
                  <a:pt x="31676" y="375845"/>
                </a:lnTo>
                <a:lnTo>
                  <a:pt x="48791" y="332922"/>
                </a:lnTo>
                <a:lnTo>
                  <a:pt x="69247" y="291820"/>
                </a:lnTo>
                <a:lnTo>
                  <a:pt x="92874" y="252707"/>
                </a:lnTo>
                <a:lnTo>
                  <a:pt x="119505" y="215751"/>
                </a:lnTo>
                <a:lnTo>
                  <a:pt x="148970" y="181123"/>
                </a:lnTo>
                <a:lnTo>
                  <a:pt x="181100" y="148991"/>
                </a:lnTo>
                <a:lnTo>
                  <a:pt x="215727" y="119523"/>
                </a:lnTo>
                <a:lnTo>
                  <a:pt x="252682" y="92890"/>
                </a:lnTo>
                <a:lnTo>
                  <a:pt x="291796" y="69259"/>
                </a:lnTo>
                <a:lnTo>
                  <a:pt x="332900" y="48801"/>
                </a:lnTo>
                <a:lnTo>
                  <a:pt x="375826" y="31683"/>
                </a:lnTo>
                <a:lnTo>
                  <a:pt x="420404" y="18075"/>
                </a:lnTo>
                <a:lnTo>
                  <a:pt x="466467" y="8146"/>
                </a:lnTo>
                <a:lnTo>
                  <a:pt x="513844" y="2064"/>
                </a:lnTo>
                <a:lnTo>
                  <a:pt x="562368" y="0"/>
                </a:lnTo>
                <a:lnTo>
                  <a:pt x="3328416" y="0"/>
                </a:lnTo>
                <a:lnTo>
                  <a:pt x="3376928" y="2064"/>
                </a:lnTo>
                <a:lnTo>
                  <a:pt x="3424297" y="8146"/>
                </a:lnTo>
                <a:lnTo>
                  <a:pt x="3470353" y="18075"/>
                </a:lnTo>
                <a:lnTo>
                  <a:pt x="3514926" y="31683"/>
                </a:lnTo>
                <a:lnTo>
                  <a:pt x="3557849" y="48801"/>
                </a:lnTo>
                <a:lnTo>
                  <a:pt x="3598951" y="69259"/>
                </a:lnTo>
                <a:lnTo>
                  <a:pt x="3638064" y="92890"/>
                </a:lnTo>
                <a:lnTo>
                  <a:pt x="3675020" y="119523"/>
                </a:lnTo>
                <a:lnTo>
                  <a:pt x="3709648" y="148991"/>
                </a:lnTo>
                <a:lnTo>
                  <a:pt x="3741780" y="181123"/>
                </a:lnTo>
                <a:lnTo>
                  <a:pt x="3771248" y="215751"/>
                </a:lnTo>
                <a:lnTo>
                  <a:pt x="3797881" y="252707"/>
                </a:lnTo>
                <a:lnTo>
                  <a:pt x="3821512" y="291820"/>
                </a:lnTo>
                <a:lnTo>
                  <a:pt x="3841970" y="332922"/>
                </a:lnTo>
                <a:lnTo>
                  <a:pt x="3859088" y="375845"/>
                </a:lnTo>
                <a:lnTo>
                  <a:pt x="3872696" y="420418"/>
                </a:lnTo>
                <a:lnTo>
                  <a:pt x="3882625" y="466474"/>
                </a:lnTo>
                <a:lnTo>
                  <a:pt x="3888707" y="513843"/>
                </a:lnTo>
                <a:lnTo>
                  <a:pt x="3890772" y="562356"/>
                </a:lnTo>
                <a:lnTo>
                  <a:pt x="3890772" y="2811767"/>
                </a:lnTo>
                <a:lnTo>
                  <a:pt x="3888707" y="2860291"/>
                </a:lnTo>
                <a:lnTo>
                  <a:pt x="3882625" y="2907668"/>
                </a:lnTo>
                <a:lnTo>
                  <a:pt x="3872696" y="2953731"/>
                </a:lnTo>
                <a:lnTo>
                  <a:pt x="3859088" y="2998309"/>
                </a:lnTo>
                <a:lnTo>
                  <a:pt x="3841970" y="3041235"/>
                </a:lnTo>
                <a:lnTo>
                  <a:pt x="3821512" y="3082339"/>
                </a:lnTo>
                <a:lnTo>
                  <a:pt x="3797881" y="3121453"/>
                </a:lnTo>
                <a:lnTo>
                  <a:pt x="3771248" y="3158408"/>
                </a:lnTo>
                <a:lnTo>
                  <a:pt x="3741780" y="3193035"/>
                </a:lnTo>
                <a:lnTo>
                  <a:pt x="3709648" y="3225165"/>
                </a:lnTo>
                <a:lnTo>
                  <a:pt x="3675020" y="3254630"/>
                </a:lnTo>
                <a:lnTo>
                  <a:pt x="3638064" y="3281261"/>
                </a:lnTo>
                <a:lnTo>
                  <a:pt x="3598951" y="3304888"/>
                </a:lnTo>
                <a:lnTo>
                  <a:pt x="3557849" y="3325344"/>
                </a:lnTo>
                <a:lnTo>
                  <a:pt x="3514926" y="3342459"/>
                </a:lnTo>
                <a:lnTo>
                  <a:pt x="3470353" y="3356064"/>
                </a:lnTo>
                <a:lnTo>
                  <a:pt x="3424297" y="3365991"/>
                </a:lnTo>
                <a:lnTo>
                  <a:pt x="3376928" y="3372071"/>
                </a:lnTo>
                <a:lnTo>
                  <a:pt x="3328416" y="3374136"/>
                </a:lnTo>
                <a:lnTo>
                  <a:pt x="562368" y="3374136"/>
                </a:lnTo>
                <a:lnTo>
                  <a:pt x="513844" y="3372071"/>
                </a:lnTo>
                <a:lnTo>
                  <a:pt x="466467" y="3365991"/>
                </a:lnTo>
                <a:lnTo>
                  <a:pt x="420404" y="3356064"/>
                </a:lnTo>
                <a:lnTo>
                  <a:pt x="375826" y="3342459"/>
                </a:lnTo>
                <a:lnTo>
                  <a:pt x="332900" y="3325344"/>
                </a:lnTo>
                <a:lnTo>
                  <a:pt x="291796" y="3304888"/>
                </a:lnTo>
                <a:lnTo>
                  <a:pt x="252682" y="3281261"/>
                </a:lnTo>
                <a:lnTo>
                  <a:pt x="215727" y="3254630"/>
                </a:lnTo>
                <a:lnTo>
                  <a:pt x="181100" y="3225165"/>
                </a:lnTo>
                <a:lnTo>
                  <a:pt x="148970" y="3193035"/>
                </a:lnTo>
                <a:lnTo>
                  <a:pt x="119505" y="3158408"/>
                </a:lnTo>
                <a:lnTo>
                  <a:pt x="92874" y="3121453"/>
                </a:lnTo>
                <a:lnTo>
                  <a:pt x="69247" y="3082339"/>
                </a:lnTo>
                <a:lnTo>
                  <a:pt x="48791" y="3041235"/>
                </a:lnTo>
                <a:lnTo>
                  <a:pt x="31676" y="2998309"/>
                </a:lnTo>
                <a:lnTo>
                  <a:pt x="18071" y="2953731"/>
                </a:lnTo>
                <a:lnTo>
                  <a:pt x="8144" y="2907668"/>
                </a:lnTo>
                <a:lnTo>
                  <a:pt x="2064" y="2860291"/>
                </a:lnTo>
                <a:lnTo>
                  <a:pt x="0" y="2811767"/>
                </a:lnTo>
                <a:lnTo>
                  <a:pt x="0" y="562356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405" y="3721734"/>
            <a:ext cx="30111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latin typeface="Constantia"/>
                <a:cs typeface="Constantia"/>
              </a:rPr>
              <a:t>Job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Title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Working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Hours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Duties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endParaRPr sz="2400">
              <a:latin typeface="Constantia"/>
              <a:cs typeface="Constantia"/>
            </a:endParaRPr>
          </a:p>
          <a:p>
            <a:pPr marL="299085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Responsibilities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Working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Conditions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Salaries &amp;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Incentives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13197" y="3124961"/>
            <a:ext cx="3891279" cy="3373120"/>
          </a:xfrm>
          <a:custGeom>
            <a:avLst/>
            <a:gdLst/>
            <a:ahLst/>
            <a:cxnLst/>
            <a:rect l="l" t="t" r="r" b="b"/>
            <a:pathLst>
              <a:path w="3891279" h="3373120">
                <a:moveTo>
                  <a:pt x="3328670" y="0"/>
                </a:moveTo>
                <a:lnTo>
                  <a:pt x="562101" y="0"/>
                </a:lnTo>
                <a:lnTo>
                  <a:pt x="513609" y="2063"/>
                </a:lnTo>
                <a:lnTo>
                  <a:pt x="466260" y="8142"/>
                </a:lnTo>
                <a:lnTo>
                  <a:pt x="420224" y="18066"/>
                </a:lnTo>
                <a:lnTo>
                  <a:pt x="375670" y="31667"/>
                </a:lnTo>
                <a:lnTo>
                  <a:pt x="332766" y="48777"/>
                </a:lnTo>
                <a:lnTo>
                  <a:pt x="291682" y="69225"/>
                </a:lnTo>
                <a:lnTo>
                  <a:pt x="252587" y="92845"/>
                </a:lnTo>
                <a:lnTo>
                  <a:pt x="215648" y="119465"/>
                </a:lnTo>
                <a:lnTo>
                  <a:pt x="181036" y="148919"/>
                </a:lnTo>
                <a:lnTo>
                  <a:pt x="148919" y="181036"/>
                </a:lnTo>
                <a:lnTo>
                  <a:pt x="119465" y="215648"/>
                </a:lnTo>
                <a:lnTo>
                  <a:pt x="92845" y="252587"/>
                </a:lnTo>
                <a:lnTo>
                  <a:pt x="69225" y="291682"/>
                </a:lnTo>
                <a:lnTo>
                  <a:pt x="48777" y="332766"/>
                </a:lnTo>
                <a:lnTo>
                  <a:pt x="31667" y="375670"/>
                </a:lnTo>
                <a:lnTo>
                  <a:pt x="18066" y="420224"/>
                </a:lnTo>
                <a:lnTo>
                  <a:pt x="8142" y="466260"/>
                </a:lnTo>
                <a:lnTo>
                  <a:pt x="2063" y="513609"/>
                </a:lnTo>
                <a:lnTo>
                  <a:pt x="0" y="562101"/>
                </a:lnTo>
                <a:lnTo>
                  <a:pt x="0" y="2810497"/>
                </a:lnTo>
                <a:lnTo>
                  <a:pt x="2063" y="2858999"/>
                </a:lnTo>
                <a:lnTo>
                  <a:pt x="8142" y="2906355"/>
                </a:lnTo>
                <a:lnTo>
                  <a:pt x="18066" y="2952397"/>
                </a:lnTo>
                <a:lnTo>
                  <a:pt x="31667" y="2996955"/>
                </a:lnTo>
                <a:lnTo>
                  <a:pt x="48777" y="3039861"/>
                </a:lnTo>
                <a:lnTo>
                  <a:pt x="69225" y="3080947"/>
                </a:lnTo>
                <a:lnTo>
                  <a:pt x="92845" y="3120044"/>
                </a:lnTo>
                <a:lnTo>
                  <a:pt x="119465" y="3156982"/>
                </a:lnTo>
                <a:lnTo>
                  <a:pt x="148919" y="3191593"/>
                </a:lnTo>
                <a:lnTo>
                  <a:pt x="181036" y="3223709"/>
                </a:lnTo>
                <a:lnTo>
                  <a:pt x="215648" y="3253160"/>
                </a:lnTo>
                <a:lnTo>
                  <a:pt x="252587" y="3279779"/>
                </a:lnTo>
                <a:lnTo>
                  <a:pt x="291682" y="3303396"/>
                </a:lnTo>
                <a:lnTo>
                  <a:pt x="332766" y="3323842"/>
                </a:lnTo>
                <a:lnTo>
                  <a:pt x="375670" y="3340949"/>
                </a:lnTo>
                <a:lnTo>
                  <a:pt x="420224" y="3354548"/>
                </a:lnTo>
                <a:lnTo>
                  <a:pt x="466260" y="3364471"/>
                </a:lnTo>
                <a:lnTo>
                  <a:pt x="513609" y="3370548"/>
                </a:lnTo>
                <a:lnTo>
                  <a:pt x="562101" y="3372612"/>
                </a:lnTo>
                <a:lnTo>
                  <a:pt x="3328670" y="3372612"/>
                </a:lnTo>
                <a:lnTo>
                  <a:pt x="3377162" y="3370548"/>
                </a:lnTo>
                <a:lnTo>
                  <a:pt x="3424511" y="3364471"/>
                </a:lnTo>
                <a:lnTo>
                  <a:pt x="3470547" y="3354548"/>
                </a:lnTo>
                <a:lnTo>
                  <a:pt x="3515101" y="3340949"/>
                </a:lnTo>
                <a:lnTo>
                  <a:pt x="3558005" y="3323842"/>
                </a:lnTo>
                <a:lnTo>
                  <a:pt x="3599089" y="3303396"/>
                </a:lnTo>
                <a:lnTo>
                  <a:pt x="3638184" y="3279779"/>
                </a:lnTo>
                <a:lnTo>
                  <a:pt x="3675123" y="3253160"/>
                </a:lnTo>
                <a:lnTo>
                  <a:pt x="3709735" y="3223709"/>
                </a:lnTo>
                <a:lnTo>
                  <a:pt x="3741852" y="3191593"/>
                </a:lnTo>
                <a:lnTo>
                  <a:pt x="3771306" y="3156982"/>
                </a:lnTo>
                <a:lnTo>
                  <a:pt x="3797926" y="3120044"/>
                </a:lnTo>
                <a:lnTo>
                  <a:pt x="3821546" y="3080947"/>
                </a:lnTo>
                <a:lnTo>
                  <a:pt x="3841994" y="3039861"/>
                </a:lnTo>
                <a:lnTo>
                  <a:pt x="3859104" y="2996955"/>
                </a:lnTo>
                <a:lnTo>
                  <a:pt x="3872705" y="2952397"/>
                </a:lnTo>
                <a:lnTo>
                  <a:pt x="3882629" y="2906355"/>
                </a:lnTo>
                <a:lnTo>
                  <a:pt x="3888708" y="2858999"/>
                </a:lnTo>
                <a:lnTo>
                  <a:pt x="3890772" y="2810497"/>
                </a:lnTo>
                <a:lnTo>
                  <a:pt x="3890772" y="562101"/>
                </a:lnTo>
                <a:lnTo>
                  <a:pt x="3888708" y="513609"/>
                </a:lnTo>
                <a:lnTo>
                  <a:pt x="3882629" y="466260"/>
                </a:lnTo>
                <a:lnTo>
                  <a:pt x="3872705" y="420224"/>
                </a:lnTo>
                <a:lnTo>
                  <a:pt x="3859104" y="375670"/>
                </a:lnTo>
                <a:lnTo>
                  <a:pt x="3841994" y="332766"/>
                </a:lnTo>
                <a:lnTo>
                  <a:pt x="3821546" y="291682"/>
                </a:lnTo>
                <a:lnTo>
                  <a:pt x="3797926" y="252587"/>
                </a:lnTo>
                <a:lnTo>
                  <a:pt x="3771306" y="215648"/>
                </a:lnTo>
                <a:lnTo>
                  <a:pt x="3741852" y="181036"/>
                </a:lnTo>
                <a:lnTo>
                  <a:pt x="3709735" y="148919"/>
                </a:lnTo>
                <a:lnTo>
                  <a:pt x="3675123" y="119465"/>
                </a:lnTo>
                <a:lnTo>
                  <a:pt x="3638184" y="92845"/>
                </a:lnTo>
                <a:lnTo>
                  <a:pt x="3599089" y="69225"/>
                </a:lnTo>
                <a:lnTo>
                  <a:pt x="3558005" y="48777"/>
                </a:lnTo>
                <a:lnTo>
                  <a:pt x="3515101" y="31667"/>
                </a:lnTo>
                <a:lnTo>
                  <a:pt x="3470547" y="18066"/>
                </a:lnTo>
                <a:lnTo>
                  <a:pt x="3424511" y="8142"/>
                </a:lnTo>
                <a:lnTo>
                  <a:pt x="3377162" y="2063"/>
                </a:lnTo>
                <a:lnTo>
                  <a:pt x="332867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3197" y="3124961"/>
            <a:ext cx="3891279" cy="3373120"/>
          </a:xfrm>
          <a:custGeom>
            <a:avLst/>
            <a:gdLst/>
            <a:ahLst/>
            <a:cxnLst/>
            <a:rect l="l" t="t" r="r" b="b"/>
            <a:pathLst>
              <a:path w="3891279" h="3373120">
                <a:moveTo>
                  <a:pt x="0" y="562101"/>
                </a:moveTo>
                <a:lnTo>
                  <a:pt x="2063" y="513609"/>
                </a:lnTo>
                <a:lnTo>
                  <a:pt x="8142" y="466260"/>
                </a:lnTo>
                <a:lnTo>
                  <a:pt x="18066" y="420224"/>
                </a:lnTo>
                <a:lnTo>
                  <a:pt x="31667" y="375670"/>
                </a:lnTo>
                <a:lnTo>
                  <a:pt x="48777" y="332766"/>
                </a:lnTo>
                <a:lnTo>
                  <a:pt x="69225" y="291682"/>
                </a:lnTo>
                <a:lnTo>
                  <a:pt x="92845" y="252587"/>
                </a:lnTo>
                <a:lnTo>
                  <a:pt x="119465" y="215648"/>
                </a:lnTo>
                <a:lnTo>
                  <a:pt x="148919" y="181036"/>
                </a:lnTo>
                <a:lnTo>
                  <a:pt x="181036" y="148919"/>
                </a:lnTo>
                <a:lnTo>
                  <a:pt x="215648" y="119465"/>
                </a:lnTo>
                <a:lnTo>
                  <a:pt x="252587" y="92845"/>
                </a:lnTo>
                <a:lnTo>
                  <a:pt x="291682" y="69225"/>
                </a:lnTo>
                <a:lnTo>
                  <a:pt x="332766" y="48777"/>
                </a:lnTo>
                <a:lnTo>
                  <a:pt x="375670" y="31667"/>
                </a:lnTo>
                <a:lnTo>
                  <a:pt x="420224" y="18066"/>
                </a:lnTo>
                <a:lnTo>
                  <a:pt x="466260" y="8142"/>
                </a:lnTo>
                <a:lnTo>
                  <a:pt x="513609" y="2063"/>
                </a:lnTo>
                <a:lnTo>
                  <a:pt x="562101" y="0"/>
                </a:lnTo>
                <a:lnTo>
                  <a:pt x="3328670" y="0"/>
                </a:lnTo>
                <a:lnTo>
                  <a:pt x="3377162" y="2063"/>
                </a:lnTo>
                <a:lnTo>
                  <a:pt x="3424511" y="8142"/>
                </a:lnTo>
                <a:lnTo>
                  <a:pt x="3470547" y="18066"/>
                </a:lnTo>
                <a:lnTo>
                  <a:pt x="3515101" y="31667"/>
                </a:lnTo>
                <a:lnTo>
                  <a:pt x="3558005" y="48777"/>
                </a:lnTo>
                <a:lnTo>
                  <a:pt x="3599089" y="69225"/>
                </a:lnTo>
                <a:lnTo>
                  <a:pt x="3638184" y="92845"/>
                </a:lnTo>
                <a:lnTo>
                  <a:pt x="3675123" y="119465"/>
                </a:lnTo>
                <a:lnTo>
                  <a:pt x="3709735" y="148919"/>
                </a:lnTo>
                <a:lnTo>
                  <a:pt x="3741852" y="181036"/>
                </a:lnTo>
                <a:lnTo>
                  <a:pt x="3771306" y="215648"/>
                </a:lnTo>
                <a:lnTo>
                  <a:pt x="3797926" y="252587"/>
                </a:lnTo>
                <a:lnTo>
                  <a:pt x="3821546" y="291682"/>
                </a:lnTo>
                <a:lnTo>
                  <a:pt x="3841994" y="332766"/>
                </a:lnTo>
                <a:lnTo>
                  <a:pt x="3859104" y="375670"/>
                </a:lnTo>
                <a:lnTo>
                  <a:pt x="3872705" y="420224"/>
                </a:lnTo>
                <a:lnTo>
                  <a:pt x="3882629" y="466260"/>
                </a:lnTo>
                <a:lnTo>
                  <a:pt x="3888708" y="513609"/>
                </a:lnTo>
                <a:lnTo>
                  <a:pt x="3890772" y="562101"/>
                </a:lnTo>
                <a:lnTo>
                  <a:pt x="3890772" y="2810497"/>
                </a:lnTo>
                <a:lnTo>
                  <a:pt x="3888708" y="2858999"/>
                </a:lnTo>
                <a:lnTo>
                  <a:pt x="3882629" y="2906355"/>
                </a:lnTo>
                <a:lnTo>
                  <a:pt x="3872705" y="2952397"/>
                </a:lnTo>
                <a:lnTo>
                  <a:pt x="3859104" y="2996955"/>
                </a:lnTo>
                <a:lnTo>
                  <a:pt x="3841994" y="3039861"/>
                </a:lnTo>
                <a:lnTo>
                  <a:pt x="3821546" y="3080947"/>
                </a:lnTo>
                <a:lnTo>
                  <a:pt x="3797926" y="3120044"/>
                </a:lnTo>
                <a:lnTo>
                  <a:pt x="3771306" y="3156982"/>
                </a:lnTo>
                <a:lnTo>
                  <a:pt x="3741852" y="3191593"/>
                </a:lnTo>
                <a:lnTo>
                  <a:pt x="3709735" y="3223709"/>
                </a:lnTo>
                <a:lnTo>
                  <a:pt x="3675123" y="3253160"/>
                </a:lnTo>
                <a:lnTo>
                  <a:pt x="3638184" y="3279779"/>
                </a:lnTo>
                <a:lnTo>
                  <a:pt x="3599089" y="3303396"/>
                </a:lnTo>
                <a:lnTo>
                  <a:pt x="3558005" y="3323842"/>
                </a:lnTo>
                <a:lnTo>
                  <a:pt x="3515101" y="3340949"/>
                </a:lnTo>
                <a:lnTo>
                  <a:pt x="3470547" y="3354548"/>
                </a:lnTo>
                <a:lnTo>
                  <a:pt x="3424511" y="3364471"/>
                </a:lnTo>
                <a:lnTo>
                  <a:pt x="3377162" y="3370548"/>
                </a:lnTo>
                <a:lnTo>
                  <a:pt x="3328670" y="3372612"/>
                </a:lnTo>
                <a:lnTo>
                  <a:pt x="562101" y="3372612"/>
                </a:lnTo>
                <a:lnTo>
                  <a:pt x="513609" y="3370548"/>
                </a:lnTo>
                <a:lnTo>
                  <a:pt x="466260" y="3364471"/>
                </a:lnTo>
                <a:lnTo>
                  <a:pt x="420224" y="3354548"/>
                </a:lnTo>
                <a:lnTo>
                  <a:pt x="375670" y="3340949"/>
                </a:lnTo>
                <a:lnTo>
                  <a:pt x="332766" y="3323842"/>
                </a:lnTo>
                <a:lnTo>
                  <a:pt x="291682" y="3303396"/>
                </a:lnTo>
                <a:lnTo>
                  <a:pt x="252587" y="3279779"/>
                </a:lnTo>
                <a:lnTo>
                  <a:pt x="215648" y="3253160"/>
                </a:lnTo>
                <a:lnTo>
                  <a:pt x="181036" y="3223709"/>
                </a:lnTo>
                <a:lnTo>
                  <a:pt x="148919" y="3191593"/>
                </a:lnTo>
                <a:lnTo>
                  <a:pt x="119465" y="3156982"/>
                </a:lnTo>
                <a:lnTo>
                  <a:pt x="92845" y="3120044"/>
                </a:lnTo>
                <a:lnTo>
                  <a:pt x="69225" y="3080947"/>
                </a:lnTo>
                <a:lnTo>
                  <a:pt x="48777" y="3039861"/>
                </a:lnTo>
                <a:lnTo>
                  <a:pt x="31667" y="2996955"/>
                </a:lnTo>
                <a:lnTo>
                  <a:pt x="18066" y="2952397"/>
                </a:lnTo>
                <a:lnTo>
                  <a:pt x="8142" y="2906355"/>
                </a:lnTo>
                <a:lnTo>
                  <a:pt x="2063" y="2858999"/>
                </a:lnTo>
                <a:lnTo>
                  <a:pt x="0" y="2810497"/>
                </a:lnTo>
                <a:lnTo>
                  <a:pt x="0" y="56210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57038" y="3864305"/>
            <a:ext cx="284607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dirty="0">
                <a:latin typeface="Constantia"/>
                <a:cs typeface="Constantia"/>
              </a:rPr>
              <a:t>Qualifications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5" dirty="0">
                <a:latin typeface="Constantia"/>
                <a:cs typeface="Constantia"/>
              </a:rPr>
              <a:t>Qualities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10" dirty="0">
                <a:latin typeface="Constantia"/>
                <a:cs typeface="Constantia"/>
              </a:rPr>
              <a:t>Experience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20" dirty="0">
                <a:latin typeface="Constantia"/>
                <a:cs typeface="Constantia"/>
              </a:rPr>
              <a:t>Family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Background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2400" spc="-25" dirty="0">
                <a:latin typeface="Constantia"/>
                <a:cs typeface="Constantia"/>
              </a:rPr>
              <a:t>Training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25573" y="2618994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304800" y="304800"/>
                </a:moveTo>
                <a:lnTo>
                  <a:pt x="0" y="304800"/>
                </a:lnTo>
                <a:lnTo>
                  <a:pt x="152400" y="457200"/>
                </a:lnTo>
                <a:lnTo>
                  <a:pt x="304800" y="304800"/>
                </a:lnTo>
                <a:close/>
              </a:path>
              <a:path w="304800" h="457200">
                <a:moveTo>
                  <a:pt x="228600" y="0"/>
                </a:moveTo>
                <a:lnTo>
                  <a:pt x="76200" y="0"/>
                </a:lnTo>
                <a:lnTo>
                  <a:pt x="76200" y="304800"/>
                </a:lnTo>
                <a:lnTo>
                  <a:pt x="228600" y="304800"/>
                </a:lnTo>
                <a:lnTo>
                  <a:pt x="2286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5573" y="2618994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304800"/>
                </a:moveTo>
                <a:lnTo>
                  <a:pt x="76200" y="3048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304800"/>
                </a:lnTo>
                <a:lnTo>
                  <a:pt x="304800" y="304800"/>
                </a:lnTo>
                <a:lnTo>
                  <a:pt x="152400" y="457200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7321" y="2609850"/>
            <a:ext cx="320040" cy="457200"/>
          </a:xfrm>
          <a:custGeom>
            <a:avLst/>
            <a:gdLst/>
            <a:ahLst/>
            <a:cxnLst/>
            <a:rect l="l" t="t" r="r" b="b"/>
            <a:pathLst>
              <a:path w="320040" h="457200">
                <a:moveTo>
                  <a:pt x="320039" y="297179"/>
                </a:moveTo>
                <a:lnTo>
                  <a:pt x="0" y="297179"/>
                </a:lnTo>
                <a:lnTo>
                  <a:pt x="160020" y="457200"/>
                </a:lnTo>
                <a:lnTo>
                  <a:pt x="320039" y="297179"/>
                </a:lnTo>
                <a:close/>
              </a:path>
              <a:path w="320040" h="457200">
                <a:moveTo>
                  <a:pt x="240029" y="0"/>
                </a:moveTo>
                <a:lnTo>
                  <a:pt x="80009" y="0"/>
                </a:lnTo>
                <a:lnTo>
                  <a:pt x="80009" y="297179"/>
                </a:lnTo>
                <a:lnTo>
                  <a:pt x="240029" y="297179"/>
                </a:lnTo>
                <a:lnTo>
                  <a:pt x="240029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67321" y="2609850"/>
            <a:ext cx="320040" cy="457200"/>
          </a:xfrm>
          <a:custGeom>
            <a:avLst/>
            <a:gdLst/>
            <a:ahLst/>
            <a:cxnLst/>
            <a:rect l="l" t="t" r="r" b="b"/>
            <a:pathLst>
              <a:path w="320040" h="457200">
                <a:moveTo>
                  <a:pt x="0" y="297179"/>
                </a:moveTo>
                <a:lnTo>
                  <a:pt x="80009" y="297179"/>
                </a:lnTo>
                <a:lnTo>
                  <a:pt x="80009" y="0"/>
                </a:lnTo>
                <a:lnTo>
                  <a:pt x="240029" y="0"/>
                </a:lnTo>
                <a:lnTo>
                  <a:pt x="240029" y="297179"/>
                </a:lnTo>
                <a:lnTo>
                  <a:pt x="320039" y="297179"/>
                </a:lnTo>
                <a:lnTo>
                  <a:pt x="160020" y="457200"/>
                </a:lnTo>
                <a:lnTo>
                  <a:pt x="0" y="297179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7266" y="1754885"/>
            <a:ext cx="5555615" cy="0"/>
          </a:xfrm>
          <a:custGeom>
            <a:avLst/>
            <a:gdLst/>
            <a:ahLst/>
            <a:cxnLst/>
            <a:rect l="l" t="t" r="r" b="b"/>
            <a:pathLst>
              <a:path w="5555615">
                <a:moveTo>
                  <a:pt x="0" y="0"/>
                </a:moveTo>
                <a:lnTo>
                  <a:pt x="555536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16668" y="1747266"/>
            <a:ext cx="171450" cy="276860"/>
          </a:xfrm>
          <a:custGeom>
            <a:avLst/>
            <a:gdLst/>
            <a:ahLst/>
            <a:cxnLst/>
            <a:rect l="l" t="t" r="r" b="b"/>
            <a:pathLst>
              <a:path w="171450" h="276860">
                <a:moveTo>
                  <a:pt x="16446" y="105429"/>
                </a:moveTo>
                <a:lnTo>
                  <a:pt x="9251" y="107823"/>
                </a:lnTo>
                <a:lnTo>
                  <a:pt x="3643" y="112875"/>
                </a:lnTo>
                <a:lnTo>
                  <a:pt x="488" y="119475"/>
                </a:lnTo>
                <a:lnTo>
                  <a:pt x="0" y="126789"/>
                </a:lnTo>
                <a:lnTo>
                  <a:pt x="2393" y="133985"/>
                </a:lnTo>
                <a:lnTo>
                  <a:pt x="85578" y="276479"/>
                </a:lnTo>
                <a:lnTo>
                  <a:pt x="107671" y="238633"/>
                </a:lnTo>
                <a:lnTo>
                  <a:pt x="66528" y="238633"/>
                </a:lnTo>
                <a:lnTo>
                  <a:pt x="66528" y="168021"/>
                </a:lnTo>
                <a:lnTo>
                  <a:pt x="35413" y="114681"/>
                </a:lnTo>
                <a:lnTo>
                  <a:pt x="30360" y="109073"/>
                </a:lnTo>
                <a:lnTo>
                  <a:pt x="23760" y="105918"/>
                </a:lnTo>
                <a:lnTo>
                  <a:pt x="16446" y="105429"/>
                </a:lnTo>
                <a:close/>
              </a:path>
              <a:path w="171450" h="276860">
                <a:moveTo>
                  <a:pt x="66528" y="168021"/>
                </a:moveTo>
                <a:lnTo>
                  <a:pt x="66528" y="238633"/>
                </a:lnTo>
                <a:lnTo>
                  <a:pt x="104628" y="238633"/>
                </a:lnTo>
                <a:lnTo>
                  <a:pt x="104628" y="228981"/>
                </a:lnTo>
                <a:lnTo>
                  <a:pt x="69068" y="228981"/>
                </a:lnTo>
                <a:lnTo>
                  <a:pt x="85578" y="200678"/>
                </a:lnTo>
                <a:lnTo>
                  <a:pt x="66528" y="168021"/>
                </a:lnTo>
                <a:close/>
              </a:path>
              <a:path w="171450" h="276860">
                <a:moveTo>
                  <a:pt x="156177" y="105918"/>
                </a:moveTo>
                <a:lnTo>
                  <a:pt x="147395" y="105918"/>
                </a:lnTo>
                <a:lnTo>
                  <a:pt x="140795" y="109073"/>
                </a:lnTo>
                <a:lnTo>
                  <a:pt x="135743" y="114681"/>
                </a:lnTo>
                <a:lnTo>
                  <a:pt x="104628" y="168021"/>
                </a:lnTo>
                <a:lnTo>
                  <a:pt x="104628" y="238633"/>
                </a:lnTo>
                <a:lnTo>
                  <a:pt x="107671" y="238633"/>
                </a:lnTo>
                <a:lnTo>
                  <a:pt x="168763" y="133985"/>
                </a:lnTo>
                <a:lnTo>
                  <a:pt x="171156" y="126789"/>
                </a:lnTo>
                <a:lnTo>
                  <a:pt x="170668" y="119475"/>
                </a:lnTo>
                <a:lnTo>
                  <a:pt x="167513" y="112875"/>
                </a:lnTo>
                <a:lnTo>
                  <a:pt x="161905" y="107823"/>
                </a:lnTo>
                <a:lnTo>
                  <a:pt x="156177" y="105918"/>
                </a:lnTo>
                <a:close/>
              </a:path>
              <a:path w="171450" h="276860">
                <a:moveTo>
                  <a:pt x="85578" y="200678"/>
                </a:moveTo>
                <a:lnTo>
                  <a:pt x="69068" y="228981"/>
                </a:lnTo>
                <a:lnTo>
                  <a:pt x="102088" y="228981"/>
                </a:lnTo>
                <a:lnTo>
                  <a:pt x="85578" y="200678"/>
                </a:lnTo>
                <a:close/>
              </a:path>
              <a:path w="171450" h="276860">
                <a:moveTo>
                  <a:pt x="104628" y="168021"/>
                </a:moveTo>
                <a:lnTo>
                  <a:pt x="85578" y="200678"/>
                </a:lnTo>
                <a:lnTo>
                  <a:pt x="102088" y="228981"/>
                </a:lnTo>
                <a:lnTo>
                  <a:pt x="104628" y="228981"/>
                </a:lnTo>
                <a:lnTo>
                  <a:pt x="104628" y="168021"/>
                </a:lnTo>
                <a:close/>
              </a:path>
              <a:path w="171450" h="276860">
                <a:moveTo>
                  <a:pt x="104628" y="0"/>
                </a:moveTo>
                <a:lnTo>
                  <a:pt x="66528" y="0"/>
                </a:lnTo>
                <a:lnTo>
                  <a:pt x="66528" y="168021"/>
                </a:lnTo>
                <a:lnTo>
                  <a:pt x="85578" y="200678"/>
                </a:lnTo>
                <a:lnTo>
                  <a:pt x="104628" y="168021"/>
                </a:lnTo>
                <a:lnTo>
                  <a:pt x="104628" y="0"/>
                </a:lnTo>
                <a:close/>
              </a:path>
              <a:path w="171450" h="276860">
                <a:moveTo>
                  <a:pt x="154709" y="105429"/>
                </a:moveTo>
                <a:lnTo>
                  <a:pt x="156177" y="105918"/>
                </a:lnTo>
                <a:lnTo>
                  <a:pt x="147395" y="105918"/>
                </a:lnTo>
                <a:lnTo>
                  <a:pt x="154709" y="105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3211" y="1754885"/>
            <a:ext cx="171450" cy="276860"/>
          </a:xfrm>
          <a:custGeom>
            <a:avLst/>
            <a:gdLst/>
            <a:ahLst/>
            <a:cxnLst/>
            <a:rect l="l" t="t" r="r" b="b"/>
            <a:pathLst>
              <a:path w="171450" h="276860">
                <a:moveTo>
                  <a:pt x="16446" y="105429"/>
                </a:moveTo>
                <a:lnTo>
                  <a:pt x="9251" y="107823"/>
                </a:lnTo>
                <a:lnTo>
                  <a:pt x="3643" y="112875"/>
                </a:lnTo>
                <a:lnTo>
                  <a:pt x="488" y="119475"/>
                </a:lnTo>
                <a:lnTo>
                  <a:pt x="0" y="126789"/>
                </a:lnTo>
                <a:lnTo>
                  <a:pt x="2393" y="133985"/>
                </a:lnTo>
                <a:lnTo>
                  <a:pt x="85578" y="276478"/>
                </a:lnTo>
                <a:lnTo>
                  <a:pt x="107671" y="238633"/>
                </a:lnTo>
                <a:lnTo>
                  <a:pt x="66528" y="238633"/>
                </a:lnTo>
                <a:lnTo>
                  <a:pt x="66528" y="168021"/>
                </a:lnTo>
                <a:lnTo>
                  <a:pt x="35413" y="114680"/>
                </a:lnTo>
                <a:lnTo>
                  <a:pt x="30360" y="109073"/>
                </a:lnTo>
                <a:lnTo>
                  <a:pt x="23760" y="105917"/>
                </a:lnTo>
                <a:lnTo>
                  <a:pt x="16446" y="105429"/>
                </a:lnTo>
                <a:close/>
              </a:path>
              <a:path w="171450" h="276860">
                <a:moveTo>
                  <a:pt x="66528" y="168021"/>
                </a:moveTo>
                <a:lnTo>
                  <a:pt x="66528" y="238633"/>
                </a:lnTo>
                <a:lnTo>
                  <a:pt x="104628" y="238633"/>
                </a:lnTo>
                <a:lnTo>
                  <a:pt x="104628" y="228980"/>
                </a:lnTo>
                <a:lnTo>
                  <a:pt x="69068" y="228980"/>
                </a:lnTo>
                <a:lnTo>
                  <a:pt x="85578" y="200678"/>
                </a:lnTo>
                <a:lnTo>
                  <a:pt x="66528" y="168021"/>
                </a:lnTo>
                <a:close/>
              </a:path>
              <a:path w="171450" h="276860">
                <a:moveTo>
                  <a:pt x="154709" y="105429"/>
                </a:moveTo>
                <a:lnTo>
                  <a:pt x="147395" y="105917"/>
                </a:lnTo>
                <a:lnTo>
                  <a:pt x="140795" y="109073"/>
                </a:lnTo>
                <a:lnTo>
                  <a:pt x="135743" y="114680"/>
                </a:lnTo>
                <a:lnTo>
                  <a:pt x="104628" y="168021"/>
                </a:lnTo>
                <a:lnTo>
                  <a:pt x="104628" y="238633"/>
                </a:lnTo>
                <a:lnTo>
                  <a:pt x="107671" y="238633"/>
                </a:lnTo>
                <a:lnTo>
                  <a:pt x="168763" y="133985"/>
                </a:lnTo>
                <a:lnTo>
                  <a:pt x="171156" y="126789"/>
                </a:lnTo>
                <a:lnTo>
                  <a:pt x="170668" y="119475"/>
                </a:lnTo>
                <a:lnTo>
                  <a:pt x="167512" y="112875"/>
                </a:lnTo>
                <a:lnTo>
                  <a:pt x="161905" y="107823"/>
                </a:lnTo>
                <a:lnTo>
                  <a:pt x="154709" y="105429"/>
                </a:lnTo>
                <a:close/>
              </a:path>
              <a:path w="171450" h="276860">
                <a:moveTo>
                  <a:pt x="85578" y="200678"/>
                </a:moveTo>
                <a:lnTo>
                  <a:pt x="69068" y="228980"/>
                </a:lnTo>
                <a:lnTo>
                  <a:pt x="102088" y="228980"/>
                </a:lnTo>
                <a:lnTo>
                  <a:pt x="85578" y="200678"/>
                </a:lnTo>
                <a:close/>
              </a:path>
              <a:path w="171450" h="276860">
                <a:moveTo>
                  <a:pt x="104628" y="168021"/>
                </a:moveTo>
                <a:lnTo>
                  <a:pt x="85578" y="200678"/>
                </a:lnTo>
                <a:lnTo>
                  <a:pt x="102088" y="228980"/>
                </a:lnTo>
                <a:lnTo>
                  <a:pt x="104628" y="228980"/>
                </a:lnTo>
                <a:lnTo>
                  <a:pt x="104628" y="168021"/>
                </a:lnTo>
                <a:close/>
              </a:path>
              <a:path w="171450" h="276860">
                <a:moveTo>
                  <a:pt x="104628" y="0"/>
                </a:moveTo>
                <a:lnTo>
                  <a:pt x="66528" y="0"/>
                </a:lnTo>
                <a:lnTo>
                  <a:pt x="66528" y="168021"/>
                </a:lnTo>
                <a:lnTo>
                  <a:pt x="85578" y="200678"/>
                </a:lnTo>
                <a:lnTo>
                  <a:pt x="104628" y="168021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2896" y="711708"/>
            <a:ext cx="7895844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975230"/>
            <a:ext cx="5938520" cy="45529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Personnel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planning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5" dirty="0">
                <a:latin typeface="Constantia"/>
                <a:cs typeface="Constantia"/>
              </a:rPr>
              <a:t>Performance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appraisal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dirty="0">
                <a:latin typeface="Constantia"/>
                <a:cs typeface="Constantia"/>
              </a:rPr>
              <a:t>Hiring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30" dirty="0">
                <a:latin typeface="Constantia"/>
                <a:cs typeface="Constantia"/>
              </a:rPr>
              <a:t>Training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development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20" dirty="0">
                <a:latin typeface="Constantia"/>
                <a:cs typeface="Constantia"/>
              </a:rPr>
              <a:t>Job </a:t>
            </a:r>
            <a:r>
              <a:rPr sz="3000" spc="-5" dirty="0">
                <a:latin typeface="Constantia"/>
                <a:cs typeface="Constantia"/>
              </a:rPr>
              <a:t>evaluation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3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compensation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Health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9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safety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65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20" dirty="0">
                <a:latin typeface="Constantia"/>
                <a:cs typeface="Constantia"/>
              </a:rPr>
              <a:t>Employee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discipline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60" dirty="0">
                <a:latin typeface="Constantia"/>
                <a:cs typeface="Constantia"/>
              </a:rPr>
              <a:t>Work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scheduling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59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Career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planning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200" y="3200398"/>
            <a:ext cx="2368296" cy="3544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9260" y="757427"/>
            <a:ext cx="725576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1639265"/>
            <a:ext cx="8579485" cy="190118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46100" marR="5080" indent="-534035">
              <a:lnSpc>
                <a:spcPts val="3240"/>
              </a:lnSpc>
              <a:spcBef>
                <a:spcPts val="509"/>
              </a:spcBef>
              <a:tabLst>
                <a:tab pos="925194" algn="l"/>
                <a:tab pos="1737995" algn="l"/>
                <a:tab pos="2359660" algn="l"/>
                <a:tab pos="4047490" algn="l"/>
                <a:tab pos="5606415" algn="l"/>
                <a:tab pos="6016625" algn="l"/>
                <a:tab pos="7563484" algn="l"/>
              </a:tabLst>
            </a:pPr>
            <a:r>
              <a:rPr sz="3000" spc="-50" dirty="0">
                <a:latin typeface="Constantia"/>
                <a:cs typeface="Constantia"/>
              </a:rPr>
              <a:t>J</a:t>
            </a:r>
            <a:r>
              <a:rPr sz="3000" dirty="0">
                <a:latin typeface="Constantia"/>
                <a:cs typeface="Constantia"/>
              </a:rPr>
              <a:t>obs	</a:t>
            </a:r>
            <a:r>
              <a:rPr sz="3000" spc="-5" dirty="0">
                <a:latin typeface="Constantia"/>
                <a:cs typeface="Constantia"/>
              </a:rPr>
              <a:t>ca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" dirty="0">
                <a:latin typeface="Constantia"/>
                <a:cs typeface="Constantia"/>
              </a:rPr>
              <a:t>b</a:t>
            </a:r>
            <a:r>
              <a:rPr sz="3000" dirty="0">
                <a:latin typeface="Constantia"/>
                <a:cs typeface="Constantia"/>
              </a:rPr>
              <a:t>e	an</a:t>
            </a:r>
            <a:r>
              <a:rPr sz="3000" spc="-10" dirty="0">
                <a:latin typeface="Constantia"/>
                <a:cs typeface="Constantia"/>
              </a:rPr>
              <a:t>a</a:t>
            </a:r>
            <a:r>
              <a:rPr sz="3000" spc="-40" dirty="0">
                <a:latin typeface="Constantia"/>
                <a:cs typeface="Constantia"/>
              </a:rPr>
              <a:t>l</a:t>
            </a:r>
            <a:r>
              <a:rPr sz="3000" spc="-5" dirty="0">
                <a:latin typeface="Constantia"/>
                <a:cs typeface="Constantia"/>
              </a:rPr>
              <a:t>y</a:t>
            </a:r>
            <a:r>
              <a:rPr sz="3000" spc="-35" dirty="0">
                <a:latin typeface="Constantia"/>
                <a:cs typeface="Constantia"/>
              </a:rPr>
              <a:t>z</a:t>
            </a:r>
            <a:r>
              <a:rPr sz="3000" dirty="0">
                <a:latin typeface="Constantia"/>
                <a:cs typeface="Constantia"/>
              </a:rPr>
              <a:t>ed	</a:t>
            </a:r>
            <a:r>
              <a:rPr sz="3000" spc="-5" dirty="0">
                <a:latin typeface="Constantia"/>
                <a:cs typeface="Constantia"/>
              </a:rPr>
              <a:t>th</a:t>
            </a:r>
            <a:r>
              <a:rPr sz="3000" spc="-5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ou</a:t>
            </a:r>
            <a:r>
              <a:rPr sz="3000" spc="-35" dirty="0">
                <a:latin typeface="Constantia"/>
                <a:cs typeface="Constantia"/>
              </a:rPr>
              <a:t>g</a:t>
            </a:r>
            <a:r>
              <a:rPr sz="3000" dirty="0">
                <a:latin typeface="Constantia"/>
                <a:cs typeface="Constantia"/>
              </a:rPr>
              <a:t>h	a	p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o</a:t>
            </a:r>
            <a:r>
              <a:rPr sz="3000" spc="-70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es</a:t>
            </a:r>
            <a:r>
              <a:rPr sz="3000" spc="-3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,	</a:t>
            </a:r>
            <a:r>
              <a:rPr sz="3000" spc="-30" dirty="0">
                <a:latin typeface="Constantia"/>
                <a:cs typeface="Constantia"/>
              </a:rPr>
              <a:t>w</a:t>
            </a:r>
            <a:r>
              <a:rPr sz="3000" dirty="0">
                <a:latin typeface="Constantia"/>
                <a:cs typeface="Constantia"/>
              </a:rPr>
              <a:t>hich  </a:t>
            </a:r>
            <a:r>
              <a:rPr sz="3000" spc="-10" dirty="0">
                <a:latin typeface="Constantia"/>
                <a:cs typeface="Constantia"/>
              </a:rPr>
              <a:t>consists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of</a:t>
            </a:r>
            <a:r>
              <a:rPr sz="3000" spc="6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Six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basic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steps,</a:t>
            </a:r>
            <a:r>
              <a:rPr sz="3000" spc="-5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these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steps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consist</a:t>
            </a:r>
            <a:r>
              <a:rPr sz="3000" spc="-140" dirty="0">
                <a:latin typeface="Constantia"/>
                <a:cs typeface="Constantia"/>
              </a:rPr>
              <a:t> </a:t>
            </a:r>
            <a:r>
              <a:rPr sz="3000" spc="10" dirty="0">
                <a:latin typeface="Constantia"/>
                <a:cs typeface="Constantia"/>
              </a:rPr>
              <a:t>of: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46100" algn="l"/>
              </a:tabLst>
            </a:pPr>
            <a:r>
              <a:rPr sz="2850" spc="-5" dirty="0">
                <a:latin typeface="Constantia"/>
                <a:cs typeface="Constantia"/>
              </a:rPr>
              <a:t>1.	</a:t>
            </a:r>
            <a:r>
              <a:rPr sz="3000" spc="-5" dirty="0">
                <a:latin typeface="Constantia"/>
                <a:cs typeface="Constantia"/>
              </a:rPr>
              <a:t>Collection of </a:t>
            </a:r>
            <a:r>
              <a:rPr sz="3000" spc="-10" dirty="0">
                <a:latin typeface="Constantia"/>
                <a:cs typeface="Constantia"/>
              </a:rPr>
              <a:t>background</a:t>
            </a:r>
            <a:r>
              <a:rPr sz="3000" spc="-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information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9323" y="3560445"/>
            <a:ext cx="1073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6115" algn="l"/>
              </a:tabLst>
            </a:pPr>
            <a:r>
              <a:rPr sz="3000" spc="-55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o	</a:t>
            </a:r>
            <a:r>
              <a:rPr sz="3000" spc="-5" dirty="0">
                <a:latin typeface="Constantia"/>
                <a:cs typeface="Constantia"/>
              </a:rPr>
              <a:t>be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2100" y="3560445"/>
            <a:ext cx="7214870" cy="29063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46100" marR="5080" indent="-534035">
              <a:lnSpc>
                <a:spcPts val="3240"/>
              </a:lnSpc>
              <a:spcBef>
                <a:spcPts val="505"/>
              </a:spcBef>
              <a:buSzPct val="95000"/>
              <a:buAutoNum type="arabicPeriod" startAt="2"/>
              <a:tabLst>
                <a:tab pos="546100" algn="l"/>
                <a:tab pos="546735" algn="l"/>
                <a:tab pos="2381250" algn="l"/>
                <a:tab pos="3041015" algn="l"/>
                <a:tab pos="5693410" algn="l"/>
              </a:tabLst>
            </a:pPr>
            <a:r>
              <a:rPr sz="3000" dirty="0">
                <a:latin typeface="Constantia"/>
                <a:cs typeface="Constantia"/>
              </a:rPr>
              <a:t>Selec</a:t>
            </a:r>
            <a:r>
              <a:rPr sz="3000" spc="-10" dirty="0">
                <a:latin typeface="Constantia"/>
                <a:cs typeface="Constantia"/>
              </a:rPr>
              <a:t>t</a:t>
            </a:r>
            <a:r>
              <a:rPr sz="3000" spc="-5" dirty="0">
                <a:latin typeface="Constantia"/>
                <a:cs typeface="Constantia"/>
              </a:rPr>
              <a:t>io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" dirty="0">
                <a:latin typeface="Constantia"/>
                <a:cs typeface="Constantia"/>
              </a:rPr>
              <a:t>o</a:t>
            </a:r>
            <a:r>
              <a:rPr sz="3000" dirty="0">
                <a:latin typeface="Constantia"/>
                <a:cs typeface="Constantia"/>
              </a:rPr>
              <a:t>f	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ep</a:t>
            </a:r>
            <a:r>
              <a:rPr sz="3000" spc="-45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ese</a:t>
            </a:r>
            <a:r>
              <a:rPr sz="3000" spc="5" dirty="0">
                <a:latin typeface="Constantia"/>
                <a:cs typeface="Constantia"/>
              </a:rPr>
              <a:t>n</a:t>
            </a:r>
            <a:r>
              <a:rPr sz="3000" spc="-5" dirty="0">
                <a:latin typeface="Constantia"/>
                <a:cs typeface="Constantia"/>
              </a:rPr>
              <a:t>tat</a:t>
            </a:r>
            <a:r>
              <a:rPr sz="3000" spc="-30" dirty="0">
                <a:latin typeface="Constantia"/>
                <a:cs typeface="Constantia"/>
              </a:rPr>
              <a:t>i</a:t>
            </a:r>
            <a:r>
              <a:rPr sz="3000" spc="-70" dirty="0">
                <a:latin typeface="Constantia"/>
                <a:cs typeface="Constantia"/>
              </a:rPr>
              <a:t>v</a:t>
            </a:r>
            <a:r>
              <a:rPr sz="3000" dirty="0">
                <a:latin typeface="Constantia"/>
                <a:cs typeface="Constantia"/>
              </a:rPr>
              <a:t>e	posit</a:t>
            </a:r>
            <a:r>
              <a:rPr sz="3000" spc="10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ons  </a:t>
            </a:r>
            <a:r>
              <a:rPr sz="3000" spc="-10" dirty="0">
                <a:latin typeface="Constantia"/>
                <a:cs typeface="Constantia"/>
              </a:rPr>
              <a:t>analyzed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15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5" dirty="0">
                <a:latin typeface="Constantia"/>
                <a:cs typeface="Constantia"/>
              </a:rPr>
              <a:t>Collection of job </a:t>
            </a:r>
            <a:r>
              <a:rPr sz="3000" spc="-10" dirty="0">
                <a:latin typeface="Constantia"/>
                <a:cs typeface="Constantia"/>
              </a:rPr>
              <a:t>analysis</a:t>
            </a:r>
            <a:r>
              <a:rPr sz="3000" spc="-3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data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60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10" dirty="0">
                <a:latin typeface="Constantia"/>
                <a:cs typeface="Constantia"/>
              </a:rPr>
              <a:t>Developing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30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description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60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10" dirty="0">
                <a:latin typeface="Constantia"/>
                <a:cs typeface="Constantia"/>
              </a:rPr>
              <a:t>Developing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dirty="0">
                <a:latin typeface="Constantia"/>
                <a:cs typeface="Constantia"/>
              </a:rPr>
              <a:t>a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229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Specification</a:t>
            </a:r>
            <a:endParaRPr sz="3000">
              <a:latin typeface="Constantia"/>
              <a:cs typeface="Constantia"/>
            </a:endParaRPr>
          </a:p>
          <a:p>
            <a:pPr marL="546100" indent="-534035">
              <a:lnSpc>
                <a:spcPct val="100000"/>
              </a:lnSpc>
              <a:spcBef>
                <a:spcPts val="360"/>
              </a:spcBef>
              <a:buSzPct val="95000"/>
              <a:buAutoNum type="arabicPeriod" startAt="2"/>
              <a:tabLst>
                <a:tab pos="546100" algn="l"/>
                <a:tab pos="546735" algn="l"/>
              </a:tabLst>
            </a:pPr>
            <a:r>
              <a:rPr sz="3000" spc="-10" dirty="0">
                <a:latin typeface="Constantia"/>
                <a:cs typeface="Constantia"/>
              </a:rPr>
              <a:t>Developing </a:t>
            </a:r>
            <a:r>
              <a:rPr sz="3000" spc="-20" dirty="0">
                <a:latin typeface="Constantia"/>
                <a:cs typeface="Constantia"/>
              </a:rPr>
              <a:t>Employee</a:t>
            </a:r>
            <a:r>
              <a:rPr sz="3000" spc="-9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Specification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061" y="1544574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30" h="815339">
                <a:moveTo>
                  <a:pt x="0" y="815339"/>
                </a:moveTo>
                <a:lnTo>
                  <a:pt x="1903476" y="815339"/>
                </a:lnTo>
                <a:lnTo>
                  <a:pt x="1903476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7061" y="1544574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700" dirty="0">
                <a:latin typeface="Constantia"/>
                <a:cs typeface="Constantia"/>
              </a:rPr>
              <a:t>Identify a </a:t>
            </a:r>
            <a:r>
              <a:rPr sz="1700" spc="-5" dirty="0">
                <a:latin typeface="Constantia"/>
                <a:cs typeface="Constantia"/>
              </a:rPr>
              <a:t>job</a:t>
            </a:r>
            <a:r>
              <a:rPr sz="1700" spc="-250" dirty="0">
                <a:latin typeface="Constantia"/>
                <a:cs typeface="Constantia"/>
              </a:rPr>
              <a:t> </a:t>
            </a:r>
            <a:r>
              <a:rPr sz="1700" spc="-15" dirty="0">
                <a:latin typeface="Constantia"/>
                <a:cs typeface="Constantia"/>
              </a:rPr>
              <a:t>to</a:t>
            </a:r>
            <a:endParaRPr sz="17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latin typeface="Constantia"/>
                <a:cs typeface="Constantia"/>
              </a:rPr>
              <a:t>analyze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3501" y="2484882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29" h="815339">
                <a:moveTo>
                  <a:pt x="0" y="815339"/>
                </a:moveTo>
                <a:lnTo>
                  <a:pt x="1903476" y="815339"/>
                </a:lnTo>
                <a:lnTo>
                  <a:pt x="1903476" y="0"/>
                </a:lnTo>
                <a:lnTo>
                  <a:pt x="0" y="0"/>
                </a:lnTo>
                <a:lnTo>
                  <a:pt x="0" y="81533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73501" y="2484882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99060" marR="88265" algn="ctr">
              <a:lnSpc>
                <a:spcPct val="100000"/>
              </a:lnSpc>
              <a:spcBef>
                <a:spcPts val="45"/>
              </a:spcBef>
            </a:pPr>
            <a:r>
              <a:rPr sz="1700" spc="-5" dirty="0">
                <a:latin typeface="Constantia"/>
                <a:cs typeface="Constantia"/>
              </a:rPr>
              <a:t>Develop the</a:t>
            </a:r>
            <a:r>
              <a:rPr sz="1700" spc="-195" dirty="0">
                <a:latin typeface="Constantia"/>
                <a:cs typeface="Constantia"/>
              </a:rPr>
              <a:t> </a:t>
            </a:r>
            <a:r>
              <a:rPr sz="1700" spc="-15" dirty="0">
                <a:latin typeface="Constantia"/>
                <a:cs typeface="Constantia"/>
              </a:rPr>
              <a:t>target  </a:t>
            </a:r>
            <a:r>
              <a:rPr sz="1700" spc="-5" dirty="0">
                <a:latin typeface="Constantia"/>
                <a:cs typeface="Constantia"/>
              </a:rPr>
              <a:t>audience  description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2505" y="3609594"/>
            <a:ext cx="1902460" cy="815340"/>
          </a:xfrm>
          <a:custGeom>
            <a:avLst/>
            <a:gdLst/>
            <a:ahLst/>
            <a:cxnLst/>
            <a:rect l="l" t="t" r="r" b="b"/>
            <a:pathLst>
              <a:path w="1902460" h="815339">
                <a:moveTo>
                  <a:pt x="0" y="815340"/>
                </a:moveTo>
                <a:lnTo>
                  <a:pt x="1901951" y="815340"/>
                </a:lnTo>
                <a:lnTo>
                  <a:pt x="1901951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62505" y="3609594"/>
            <a:ext cx="190246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285750" marR="133985" indent="-144780">
              <a:lnSpc>
                <a:spcPct val="100000"/>
              </a:lnSpc>
              <a:spcBef>
                <a:spcPts val="1060"/>
              </a:spcBef>
            </a:pPr>
            <a:r>
              <a:rPr sz="1700" spc="-5" dirty="0">
                <a:latin typeface="Constantia"/>
                <a:cs typeface="Constantia"/>
              </a:rPr>
              <a:t>Compile the</a:t>
            </a:r>
            <a:r>
              <a:rPr sz="1700" spc="-185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total  task</a:t>
            </a:r>
            <a:r>
              <a:rPr sz="1700" spc="-40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inventory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09266" y="4845558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29" h="815339">
                <a:moveTo>
                  <a:pt x="0" y="815340"/>
                </a:moveTo>
                <a:lnTo>
                  <a:pt x="1903476" y="815340"/>
                </a:lnTo>
                <a:lnTo>
                  <a:pt x="1903476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09266" y="4845558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5255" rIns="0" bIns="0" rtlCol="0">
            <a:spAutoFit/>
          </a:bodyPr>
          <a:lstStyle/>
          <a:p>
            <a:pPr marL="132080" marR="125095" indent="275590">
              <a:lnSpc>
                <a:spcPct val="100000"/>
              </a:lnSpc>
              <a:spcBef>
                <a:spcPts val="1065"/>
              </a:spcBef>
            </a:pPr>
            <a:r>
              <a:rPr sz="1700" spc="-5" dirty="0">
                <a:latin typeface="Constantia"/>
                <a:cs typeface="Constantia"/>
              </a:rPr>
              <a:t>Collect task  performance</a:t>
            </a:r>
            <a:r>
              <a:rPr sz="1700" spc="-17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data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90538" y="1672589"/>
            <a:ext cx="2382520" cy="935990"/>
          </a:xfrm>
          <a:custGeom>
            <a:avLst/>
            <a:gdLst/>
            <a:ahLst/>
            <a:cxnLst/>
            <a:rect l="l" t="t" r="r" b="b"/>
            <a:pathLst>
              <a:path w="2382520" h="935989">
                <a:moveTo>
                  <a:pt x="0" y="935736"/>
                </a:moveTo>
                <a:lnTo>
                  <a:pt x="2382011" y="935736"/>
                </a:lnTo>
                <a:lnTo>
                  <a:pt x="2382011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90538" y="1672589"/>
            <a:ext cx="238252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186055" marR="174625" indent="109220" algn="just">
              <a:lnSpc>
                <a:spcPct val="100000"/>
              </a:lnSpc>
              <a:spcBef>
                <a:spcPts val="509"/>
              </a:spcBef>
            </a:pPr>
            <a:r>
              <a:rPr sz="1700" spc="-15" dirty="0">
                <a:latin typeface="Constantia"/>
                <a:cs typeface="Constantia"/>
              </a:rPr>
              <a:t>Update </a:t>
            </a:r>
            <a:r>
              <a:rPr sz="1700" spc="-5" dirty="0">
                <a:latin typeface="Constantia"/>
                <a:cs typeface="Constantia"/>
              </a:rPr>
              <a:t>the task list  based </a:t>
            </a:r>
            <a:r>
              <a:rPr sz="1700" dirty="0">
                <a:latin typeface="Constantia"/>
                <a:cs typeface="Constantia"/>
              </a:rPr>
              <a:t>on </a:t>
            </a:r>
            <a:r>
              <a:rPr sz="1700" spc="-5" dirty="0">
                <a:latin typeface="Constantia"/>
                <a:cs typeface="Constantia"/>
              </a:rPr>
              <a:t>individual  task analyses</a:t>
            </a:r>
            <a:r>
              <a:rPr sz="1700" spc="-19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findings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55614" y="2853689"/>
            <a:ext cx="1903730" cy="815340"/>
          </a:xfrm>
          <a:custGeom>
            <a:avLst/>
            <a:gdLst/>
            <a:ahLst/>
            <a:cxnLst/>
            <a:rect l="l" t="t" r="r" b="b"/>
            <a:pathLst>
              <a:path w="1903729" h="815339">
                <a:moveTo>
                  <a:pt x="0" y="815340"/>
                </a:moveTo>
                <a:lnTo>
                  <a:pt x="1903476" y="815340"/>
                </a:lnTo>
                <a:lnTo>
                  <a:pt x="1903476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55614" y="2853689"/>
            <a:ext cx="190373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72720" marR="164465" indent="4445" algn="ctr">
              <a:lnSpc>
                <a:spcPct val="100000"/>
              </a:lnSpc>
              <a:spcBef>
                <a:spcPts val="45"/>
              </a:spcBef>
            </a:pPr>
            <a:r>
              <a:rPr sz="1700" spc="-5" dirty="0">
                <a:latin typeface="Constantia"/>
                <a:cs typeface="Constantia"/>
              </a:rPr>
              <a:t>Distribute the  </a:t>
            </a:r>
            <a:r>
              <a:rPr sz="1700" spc="-15" dirty="0">
                <a:latin typeface="Constantia"/>
                <a:cs typeface="Constantia"/>
              </a:rPr>
              <a:t>approved</a:t>
            </a:r>
            <a:r>
              <a:rPr sz="1700" spc="-135" dirty="0">
                <a:latin typeface="Constantia"/>
                <a:cs typeface="Constantia"/>
              </a:rPr>
              <a:t> </a:t>
            </a:r>
            <a:r>
              <a:rPr sz="1700" dirty="0">
                <a:latin typeface="Constantia"/>
                <a:cs typeface="Constantia"/>
              </a:rPr>
              <a:t>critical  </a:t>
            </a:r>
            <a:r>
              <a:rPr sz="1700" spc="-5" dirty="0">
                <a:latin typeface="Constantia"/>
                <a:cs typeface="Constantia"/>
              </a:rPr>
              <a:t>task</a:t>
            </a:r>
            <a:r>
              <a:rPr sz="1700" spc="-3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list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9073" y="3986021"/>
            <a:ext cx="1903730" cy="817244"/>
          </a:xfrm>
          <a:custGeom>
            <a:avLst/>
            <a:gdLst/>
            <a:ahLst/>
            <a:cxnLst/>
            <a:rect l="l" t="t" r="r" b="b"/>
            <a:pathLst>
              <a:path w="1903729" h="817245">
                <a:moveTo>
                  <a:pt x="0" y="816863"/>
                </a:moveTo>
                <a:lnTo>
                  <a:pt x="1903476" y="816863"/>
                </a:lnTo>
                <a:lnTo>
                  <a:pt x="1903476" y="0"/>
                </a:lnTo>
                <a:lnTo>
                  <a:pt x="0" y="0"/>
                </a:lnTo>
                <a:lnTo>
                  <a:pt x="0" y="816863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9073" y="3986021"/>
            <a:ext cx="1903730" cy="817244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95250" marR="84455" indent="-4445" algn="ctr">
              <a:lnSpc>
                <a:spcPct val="100000"/>
              </a:lnSpc>
              <a:spcBef>
                <a:spcPts val="50"/>
              </a:spcBef>
            </a:pPr>
            <a:r>
              <a:rPr sz="1700" spc="-5" dirty="0">
                <a:latin typeface="Constantia"/>
                <a:cs typeface="Constantia"/>
              </a:rPr>
              <a:t>Obtain critical  individual task</a:t>
            </a:r>
            <a:r>
              <a:rPr sz="1700" spc="-10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list  </a:t>
            </a:r>
            <a:r>
              <a:rPr sz="1700" spc="-10" dirty="0">
                <a:latin typeface="Constantia"/>
                <a:cs typeface="Constantia"/>
              </a:rPr>
              <a:t>approval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48450" y="5252465"/>
            <a:ext cx="1902460" cy="815340"/>
          </a:xfrm>
          <a:custGeom>
            <a:avLst/>
            <a:gdLst/>
            <a:ahLst/>
            <a:cxnLst/>
            <a:rect l="l" t="t" r="r" b="b"/>
            <a:pathLst>
              <a:path w="1902459" h="815339">
                <a:moveTo>
                  <a:pt x="0" y="815340"/>
                </a:moveTo>
                <a:lnTo>
                  <a:pt x="1901952" y="815340"/>
                </a:lnTo>
                <a:lnTo>
                  <a:pt x="1901952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48450" y="5252465"/>
            <a:ext cx="190246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194945" marR="187960" indent="-1905" algn="ctr">
              <a:lnSpc>
                <a:spcPct val="100000"/>
              </a:lnSpc>
              <a:spcBef>
                <a:spcPts val="50"/>
              </a:spcBef>
            </a:pPr>
            <a:r>
              <a:rPr sz="1700" dirty="0">
                <a:latin typeface="Constantia"/>
                <a:cs typeface="Constantia"/>
              </a:rPr>
              <a:t>Identify </a:t>
            </a:r>
            <a:r>
              <a:rPr sz="1700" spc="-5" dirty="0">
                <a:latin typeface="Constantia"/>
                <a:cs typeface="Constantia"/>
              </a:rPr>
              <a:t>critical  individual</a:t>
            </a:r>
            <a:r>
              <a:rPr sz="1700" spc="-110" dirty="0">
                <a:latin typeface="Constantia"/>
                <a:cs typeface="Constantia"/>
              </a:rPr>
              <a:t> </a:t>
            </a:r>
            <a:r>
              <a:rPr sz="1700" spc="-10" dirty="0">
                <a:latin typeface="Constantia"/>
                <a:cs typeface="Constantia"/>
              </a:rPr>
              <a:t>shred  </a:t>
            </a:r>
            <a:r>
              <a:rPr sz="1700" spc="-5" dirty="0">
                <a:latin typeface="Constantia"/>
                <a:cs typeface="Constantia"/>
              </a:rPr>
              <a:t>tasks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92117" y="5875782"/>
            <a:ext cx="1902460" cy="815340"/>
          </a:xfrm>
          <a:custGeom>
            <a:avLst/>
            <a:gdLst/>
            <a:ahLst/>
            <a:cxnLst/>
            <a:rect l="l" t="t" r="r" b="b"/>
            <a:pathLst>
              <a:path w="1902460" h="815340">
                <a:moveTo>
                  <a:pt x="0" y="815340"/>
                </a:moveTo>
                <a:lnTo>
                  <a:pt x="1901952" y="815340"/>
                </a:lnTo>
                <a:lnTo>
                  <a:pt x="1901952" y="0"/>
                </a:lnTo>
                <a:lnTo>
                  <a:pt x="0" y="0"/>
                </a:lnTo>
                <a:lnTo>
                  <a:pt x="0" y="81534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92117" y="5875782"/>
            <a:ext cx="1902460" cy="8153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217804" marR="133985" indent="-78105">
              <a:lnSpc>
                <a:spcPct val="100000"/>
              </a:lnSpc>
              <a:spcBef>
                <a:spcPts val="1070"/>
              </a:spcBef>
            </a:pPr>
            <a:r>
              <a:rPr sz="1700" spc="-5" dirty="0">
                <a:latin typeface="Constantia"/>
                <a:cs typeface="Constantia"/>
              </a:rPr>
              <a:t>Nominate</a:t>
            </a:r>
            <a:r>
              <a:rPr sz="1700" spc="-17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critical  individual</a:t>
            </a:r>
            <a:r>
              <a:rPr sz="1700" spc="-70" dirty="0">
                <a:latin typeface="Constantia"/>
                <a:cs typeface="Constantia"/>
              </a:rPr>
              <a:t> </a:t>
            </a:r>
            <a:r>
              <a:rPr sz="1700" spc="-5" dirty="0">
                <a:latin typeface="Constantia"/>
                <a:cs typeface="Constantia"/>
              </a:rPr>
              <a:t>tasks</a:t>
            </a:r>
            <a:endParaRPr sz="17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961" y="2484882"/>
            <a:ext cx="1619885" cy="2247900"/>
          </a:xfrm>
          <a:custGeom>
            <a:avLst/>
            <a:gdLst/>
            <a:ahLst/>
            <a:cxnLst/>
            <a:rect l="l" t="t" r="r" b="b"/>
            <a:pathLst>
              <a:path w="1619885" h="2247900">
                <a:moveTo>
                  <a:pt x="1130300" y="0"/>
                </a:moveTo>
                <a:lnTo>
                  <a:pt x="226060" y="0"/>
                </a:lnTo>
                <a:lnTo>
                  <a:pt x="180499" y="4593"/>
                </a:lnTo>
                <a:lnTo>
                  <a:pt x="138065" y="17766"/>
                </a:lnTo>
                <a:lnTo>
                  <a:pt x="99665" y="38609"/>
                </a:lnTo>
                <a:lnTo>
                  <a:pt x="66209" y="66214"/>
                </a:lnTo>
                <a:lnTo>
                  <a:pt x="38606" y="99671"/>
                </a:lnTo>
                <a:lnTo>
                  <a:pt x="17764" y="138070"/>
                </a:lnTo>
                <a:lnTo>
                  <a:pt x="4592" y="180503"/>
                </a:lnTo>
                <a:lnTo>
                  <a:pt x="0" y="226059"/>
                </a:lnTo>
                <a:lnTo>
                  <a:pt x="0" y="2021839"/>
                </a:lnTo>
                <a:lnTo>
                  <a:pt x="4592" y="2067396"/>
                </a:lnTo>
                <a:lnTo>
                  <a:pt x="17764" y="2109829"/>
                </a:lnTo>
                <a:lnTo>
                  <a:pt x="38606" y="2148228"/>
                </a:lnTo>
                <a:lnTo>
                  <a:pt x="66209" y="2181685"/>
                </a:lnTo>
                <a:lnTo>
                  <a:pt x="99665" y="2209290"/>
                </a:lnTo>
                <a:lnTo>
                  <a:pt x="138065" y="2230133"/>
                </a:lnTo>
                <a:lnTo>
                  <a:pt x="180499" y="2243306"/>
                </a:lnTo>
                <a:lnTo>
                  <a:pt x="226060" y="2247899"/>
                </a:lnTo>
                <a:lnTo>
                  <a:pt x="1130300" y="2247899"/>
                </a:lnTo>
                <a:lnTo>
                  <a:pt x="1175856" y="2243306"/>
                </a:lnTo>
                <a:lnTo>
                  <a:pt x="1218289" y="2230133"/>
                </a:lnTo>
                <a:lnTo>
                  <a:pt x="1256688" y="2209290"/>
                </a:lnTo>
                <a:lnTo>
                  <a:pt x="1290145" y="2181685"/>
                </a:lnTo>
                <a:lnTo>
                  <a:pt x="1317750" y="2148228"/>
                </a:lnTo>
                <a:lnTo>
                  <a:pt x="1338593" y="2109829"/>
                </a:lnTo>
                <a:lnTo>
                  <a:pt x="1351766" y="2067396"/>
                </a:lnTo>
                <a:lnTo>
                  <a:pt x="1356360" y="2021839"/>
                </a:lnTo>
                <a:lnTo>
                  <a:pt x="1356360" y="1873249"/>
                </a:lnTo>
                <a:lnTo>
                  <a:pt x="1619758" y="1442846"/>
                </a:lnTo>
                <a:lnTo>
                  <a:pt x="1356360" y="1311274"/>
                </a:lnTo>
                <a:lnTo>
                  <a:pt x="1356360" y="226059"/>
                </a:lnTo>
                <a:lnTo>
                  <a:pt x="1351766" y="180503"/>
                </a:lnTo>
                <a:lnTo>
                  <a:pt x="1338593" y="138070"/>
                </a:lnTo>
                <a:lnTo>
                  <a:pt x="1317750" y="99671"/>
                </a:lnTo>
                <a:lnTo>
                  <a:pt x="1290145" y="66214"/>
                </a:lnTo>
                <a:lnTo>
                  <a:pt x="1256688" y="38609"/>
                </a:lnTo>
                <a:lnTo>
                  <a:pt x="1218289" y="17766"/>
                </a:lnTo>
                <a:lnTo>
                  <a:pt x="1175856" y="4593"/>
                </a:lnTo>
                <a:lnTo>
                  <a:pt x="113030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961" y="2484882"/>
            <a:ext cx="1619885" cy="2247900"/>
          </a:xfrm>
          <a:custGeom>
            <a:avLst/>
            <a:gdLst/>
            <a:ahLst/>
            <a:cxnLst/>
            <a:rect l="l" t="t" r="r" b="b"/>
            <a:pathLst>
              <a:path w="1619885" h="2247900">
                <a:moveTo>
                  <a:pt x="0" y="226059"/>
                </a:moveTo>
                <a:lnTo>
                  <a:pt x="4592" y="180503"/>
                </a:lnTo>
                <a:lnTo>
                  <a:pt x="17764" y="138070"/>
                </a:lnTo>
                <a:lnTo>
                  <a:pt x="38606" y="99671"/>
                </a:lnTo>
                <a:lnTo>
                  <a:pt x="66209" y="66214"/>
                </a:lnTo>
                <a:lnTo>
                  <a:pt x="99665" y="38609"/>
                </a:lnTo>
                <a:lnTo>
                  <a:pt x="138065" y="17766"/>
                </a:lnTo>
                <a:lnTo>
                  <a:pt x="180499" y="4593"/>
                </a:lnTo>
                <a:lnTo>
                  <a:pt x="226060" y="0"/>
                </a:lnTo>
                <a:lnTo>
                  <a:pt x="791210" y="0"/>
                </a:lnTo>
                <a:lnTo>
                  <a:pt x="1130300" y="0"/>
                </a:lnTo>
                <a:lnTo>
                  <a:pt x="1175856" y="4593"/>
                </a:lnTo>
                <a:lnTo>
                  <a:pt x="1218289" y="17766"/>
                </a:lnTo>
                <a:lnTo>
                  <a:pt x="1256688" y="38609"/>
                </a:lnTo>
                <a:lnTo>
                  <a:pt x="1290145" y="66214"/>
                </a:lnTo>
                <a:lnTo>
                  <a:pt x="1317750" y="99671"/>
                </a:lnTo>
                <a:lnTo>
                  <a:pt x="1338593" y="138070"/>
                </a:lnTo>
                <a:lnTo>
                  <a:pt x="1351766" y="180503"/>
                </a:lnTo>
                <a:lnTo>
                  <a:pt x="1356360" y="226059"/>
                </a:lnTo>
                <a:lnTo>
                  <a:pt x="1356360" y="1311274"/>
                </a:lnTo>
                <a:lnTo>
                  <a:pt x="1619758" y="1442846"/>
                </a:lnTo>
                <a:lnTo>
                  <a:pt x="1356360" y="1873249"/>
                </a:lnTo>
                <a:lnTo>
                  <a:pt x="1356360" y="2021839"/>
                </a:lnTo>
                <a:lnTo>
                  <a:pt x="1351766" y="2067396"/>
                </a:lnTo>
                <a:lnTo>
                  <a:pt x="1338593" y="2109829"/>
                </a:lnTo>
                <a:lnTo>
                  <a:pt x="1317750" y="2148228"/>
                </a:lnTo>
                <a:lnTo>
                  <a:pt x="1290145" y="2181685"/>
                </a:lnTo>
                <a:lnTo>
                  <a:pt x="1256688" y="2209290"/>
                </a:lnTo>
                <a:lnTo>
                  <a:pt x="1218289" y="2230133"/>
                </a:lnTo>
                <a:lnTo>
                  <a:pt x="1175856" y="2243306"/>
                </a:lnTo>
                <a:lnTo>
                  <a:pt x="1130300" y="2247899"/>
                </a:lnTo>
                <a:lnTo>
                  <a:pt x="791210" y="2247899"/>
                </a:lnTo>
                <a:lnTo>
                  <a:pt x="226060" y="2247899"/>
                </a:lnTo>
                <a:lnTo>
                  <a:pt x="180499" y="2243306"/>
                </a:lnTo>
                <a:lnTo>
                  <a:pt x="138065" y="2230133"/>
                </a:lnTo>
                <a:lnTo>
                  <a:pt x="99665" y="2209290"/>
                </a:lnTo>
                <a:lnTo>
                  <a:pt x="66209" y="2181685"/>
                </a:lnTo>
                <a:lnTo>
                  <a:pt x="38606" y="2148228"/>
                </a:lnTo>
                <a:lnTo>
                  <a:pt x="17764" y="2109829"/>
                </a:lnTo>
                <a:lnTo>
                  <a:pt x="4592" y="2067396"/>
                </a:lnTo>
                <a:lnTo>
                  <a:pt x="0" y="2021839"/>
                </a:lnTo>
                <a:lnTo>
                  <a:pt x="0" y="1873249"/>
                </a:lnTo>
                <a:lnTo>
                  <a:pt x="0" y="1311274"/>
                </a:lnTo>
                <a:lnTo>
                  <a:pt x="0" y="226059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4856" y="2486660"/>
            <a:ext cx="1023619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Survey </a:t>
            </a:r>
            <a:r>
              <a:rPr sz="1600" spc="-10" dirty="0">
                <a:latin typeface="Constantia"/>
                <a:cs typeface="Constantia"/>
              </a:rPr>
              <a:t>is  administer  </a:t>
            </a:r>
            <a:r>
              <a:rPr sz="1600" spc="-5" dirty="0">
                <a:latin typeface="Constantia"/>
                <a:cs typeface="Constantia"/>
              </a:rPr>
              <a:t>ed </a:t>
            </a:r>
            <a:r>
              <a:rPr sz="1600" spc="-15" dirty="0">
                <a:latin typeface="Constantia"/>
                <a:cs typeface="Constantia"/>
              </a:rPr>
              <a:t>to </a:t>
            </a:r>
            <a:r>
              <a:rPr sz="1600" spc="-10" dirty="0">
                <a:latin typeface="Constantia"/>
                <a:cs typeface="Constantia"/>
              </a:rPr>
              <a:t>job  incumbent  </a:t>
            </a:r>
            <a:r>
              <a:rPr sz="1600" spc="-5" dirty="0">
                <a:latin typeface="Constantia"/>
                <a:cs typeface="Constantia"/>
              </a:rPr>
              <a:t>s and  supe</a:t>
            </a:r>
            <a:r>
              <a:rPr sz="1600" spc="25" dirty="0">
                <a:latin typeface="Constantia"/>
                <a:cs typeface="Constantia"/>
              </a:rPr>
              <a:t>r</a:t>
            </a:r>
            <a:r>
              <a:rPr sz="1600" spc="-5" dirty="0">
                <a:latin typeface="Constantia"/>
                <a:cs typeface="Constantia"/>
              </a:rPr>
              <a:t>visors  of </a:t>
            </a:r>
            <a:r>
              <a:rPr sz="1600" spc="-10" dirty="0">
                <a:latin typeface="Constantia"/>
                <a:cs typeface="Constantia"/>
              </a:rPr>
              <a:t>job  incumbent  </a:t>
            </a:r>
            <a:r>
              <a:rPr sz="1600" spc="-5" dirty="0">
                <a:latin typeface="Constantia"/>
                <a:cs typeface="Constantia"/>
              </a:rPr>
              <a:t>s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961" y="5048250"/>
            <a:ext cx="2288540" cy="1597660"/>
          </a:xfrm>
          <a:custGeom>
            <a:avLst/>
            <a:gdLst/>
            <a:ahLst/>
            <a:cxnLst/>
            <a:rect l="l" t="t" r="r" b="b"/>
            <a:pathLst>
              <a:path w="2288540" h="1597659">
                <a:moveTo>
                  <a:pt x="1655571" y="0"/>
                </a:moveTo>
                <a:lnTo>
                  <a:pt x="266192" y="0"/>
                </a:lnTo>
                <a:lnTo>
                  <a:pt x="218343" y="4286"/>
                </a:lnTo>
                <a:lnTo>
                  <a:pt x="173308" y="16647"/>
                </a:lnTo>
                <a:lnTo>
                  <a:pt x="131839" y="36331"/>
                </a:lnTo>
                <a:lnTo>
                  <a:pt x="94687" y="62587"/>
                </a:lnTo>
                <a:lnTo>
                  <a:pt x="62604" y="94666"/>
                </a:lnTo>
                <a:lnTo>
                  <a:pt x="36342" y="131816"/>
                </a:lnTo>
                <a:lnTo>
                  <a:pt x="16653" y="173287"/>
                </a:lnTo>
                <a:lnTo>
                  <a:pt x="4288" y="218329"/>
                </a:lnTo>
                <a:lnTo>
                  <a:pt x="0" y="266191"/>
                </a:lnTo>
                <a:lnTo>
                  <a:pt x="0" y="1330960"/>
                </a:lnTo>
                <a:lnTo>
                  <a:pt x="4288" y="1378808"/>
                </a:lnTo>
                <a:lnTo>
                  <a:pt x="16653" y="1423843"/>
                </a:lnTo>
                <a:lnTo>
                  <a:pt x="36342" y="1465312"/>
                </a:lnTo>
                <a:lnTo>
                  <a:pt x="62604" y="1502464"/>
                </a:lnTo>
                <a:lnTo>
                  <a:pt x="94687" y="1534547"/>
                </a:lnTo>
                <a:lnTo>
                  <a:pt x="131839" y="1560809"/>
                </a:lnTo>
                <a:lnTo>
                  <a:pt x="173308" y="1580498"/>
                </a:lnTo>
                <a:lnTo>
                  <a:pt x="218343" y="1592863"/>
                </a:lnTo>
                <a:lnTo>
                  <a:pt x="266192" y="1597152"/>
                </a:lnTo>
                <a:lnTo>
                  <a:pt x="1655571" y="1597152"/>
                </a:lnTo>
                <a:lnTo>
                  <a:pt x="1703434" y="1592863"/>
                </a:lnTo>
                <a:lnTo>
                  <a:pt x="1748476" y="1580498"/>
                </a:lnTo>
                <a:lnTo>
                  <a:pt x="1789947" y="1560809"/>
                </a:lnTo>
                <a:lnTo>
                  <a:pt x="1827097" y="1534547"/>
                </a:lnTo>
                <a:lnTo>
                  <a:pt x="1859176" y="1502464"/>
                </a:lnTo>
                <a:lnTo>
                  <a:pt x="1885432" y="1465312"/>
                </a:lnTo>
                <a:lnTo>
                  <a:pt x="1905116" y="1423843"/>
                </a:lnTo>
                <a:lnTo>
                  <a:pt x="1917477" y="1378808"/>
                </a:lnTo>
                <a:lnTo>
                  <a:pt x="1921764" y="1330960"/>
                </a:lnTo>
                <a:lnTo>
                  <a:pt x="1921764" y="665480"/>
                </a:lnTo>
                <a:lnTo>
                  <a:pt x="2288032" y="282447"/>
                </a:lnTo>
                <a:lnTo>
                  <a:pt x="1921764" y="266191"/>
                </a:lnTo>
                <a:lnTo>
                  <a:pt x="1917477" y="218329"/>
                </a:lnTo>
                <a:lnTo>
                  <a:pt x="1905116" y="173287"/>
                </a:lnTo>
                <a:lnTo>
                  <a:pt x="1885432" y="131816"/>
                </a:lnTo>
                <a:lnTo>
                  <a:pt x="1859176" y="94666"/>
                </a:lnTo>
                <a:lnTo>
                  <a:pt x="1827097" y="62587"/>
                </a:lnTo>
                <a:lnTo>
                  <a:pt x="1789947" y="36331"/>
                </a:lnTo>
                <a:lnTo>
                  <a:pt x="1748476" y="16647"/>
                </a:lnTo>
                <a:lnTo>
                  <a:pt x="1703434" y="4286"/>
                </a:lnTo>
                <a:lnTo>
                  <a:pt x="1655571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61" y="5048250"/>
            <a:ext cx="2288540" cy="1597660"/>
          </a:xfrm>
          <a:custGeom>
            <a:avLst/>
            <a:gdLst/>
            <a:ahLst/>
            <a:cxnLst/>
            <a:rect l="l" t="t" r="r" b="b"/>
            <a:pathLst>
              <a:path w="2288540" h="1597659">
                <a:moveTo>
                  <a:pt x="0" y="266191"/>
                </a:moveTo>
                <a:lnTo>
                  <a:pt x="4288" y="218329"/>
                </a:lnTo>
                <a:lnTo>
                  <a:pt x="16653" y="173287"/>
                </a:lnTo>
                <a:lnTo>
                  <a:pt x="36342" y="131816"/>
                </a:lnTo>
                <a:lnTo>
                  <a:pt x="62604" y="94666"/>
                </a:lnTo>
                <a:lnTo>
                  <a:pt x="94687" y="62587"/>
                </a:lnTo>
                <a:lnTo>
                  <a:pt x="131839" y="36331"/>
                </a:lnTo>
                <a:lnTo>
                  <a:pt x="173308" y="16647"/>
                </a:lnTo>
                <a:lnTo>
                  <a:pt x="218343" y="4286"/>
                </a:lnTo>
                <a:lnTo>
                  <a:pt x="266192" y="0"/>
                </a:lnTo>
                <a:lnTo>
                  <a:pt x="1121029" y="0"/>
                </a:lnTo>
                <a:lnTo>
                  <a:pt x="1601470" y="0"/>
                </a:lnTo>
                <a:lnTo>
                  <a:pt x="1655571" y="0"/>
                </a:lnTo>
                <a:lnTo>
                  <a:pt x="1703434" y="4286"/>
                </a:lnTo>
                <a:lnTo>
                  <a:pt x="1748476" y="16647"/>
                </a:lnTo>
                <a:lnTo>
                  <a:pt x="1789947" y="36331"/>
                </a:lnTo>
                <a:lnTo>
                  <a:pt x="1827097" y="62587"/>
                </a:lnTo>
                <a:lnTo>
                  <a:pt x="1859176" y="94666"/>
                </a:lnTo>
                <a:lnTo>
                  <a:pt x="1885432" y="131816"/>
                </a:lnTo>
                <a:lnTo>
                  <a:pt x="1905116" y="173287"/>
                </a:lnTo>
                <a:lnTo>
                  <a:pt x="1917477" y="218329"/>
                </a:lnTo>
                <a:lnTo>
                  <a:pt x="1921764" y="266191"/>
                </a:lnTo>
                <a:lnTo>
                  <a:pt x="2288032" y="282447"/>
                </a:lnTo>
                <a:lnTo>
                  <a:pt x="1921764" y="665480"/>
                </a:lnTo>
                <a:lnTo>
                  <a:pt x="1921764" y="1330960"/>
                </a:lnTo>
                <a:lnTo>
                  <a:pt x="1917477" y="1378808"/>
                </a:lnTo>
                <a:lnTo>
                  <a:pt x="1905116" y="1423843"/>
                </a:lnTo>
                <a:lnTo>
                  <a:pt x="1885432" y="1465312"/>
                </a:lnTo>
                <a:lnTo>
                  <a:pt x="1859176" y="1502464"/>
                </a:lnTo>
                <a:lnTo>
                  <a:pt x="1827097" y="1534547"/>
                </a:lnTo>
                <a:lnTo>
                  <a:pt x="1789947" y="1560809"/>
                </a:lnTo>
                <a:lnTo>
                  <a:pt x="1748476" y="1580498"/>
                </a:lnTo>
                <a:lnTo>
                  <a:pt x="1703434" y="1592863"/>
                </a:lnTo>
                <a:lnTo>
                  <a:pt x="1655571" y="1597152"/>
                </a:lnTo>
                <a:lnTo>
                  <a:pt x="1601470" y="1597152"/>
                </a:lnTo>
                <a:lnTo>
                  <a:pt x="1121029" y="1597152"/>
                </a:lnTo>
                <a:lnTo>
                  <a:pt x="266192" y="1597152"/>
                </a:lnTo>
                <a:lnTo>
                  <a:pt x="218343" y="1592863"/>
                </a:lnTo>
                <a:lnTo>
                  <a:pt x="173308" y="1580498"/>
                </a:lnTo>
                <a:lnTo>
                  <a:pt x="131839" y="1560809"/>
                </a:lnTo>
                <a:lnTo>
                  <a:pt x="94687" y="1534547"/>
                </a:lnTo>
                <a:lnTo>
                  <a:pt x="62604" y="1502464"/>
                </a:lnTo>
                <a:lnTo>
                  <a:pt x="36342" y="1465312"/>
                </a:lnTo>
                <a:lnTo>
                  <a:pt x="16653" y="1423843"/>
                </a:lnTo>
                <a:lnTo>
                  <a:pt x="4288" y="1378808"/>
                </a:lnTo>
                <a:lnTo>
                  <a:pt x="0" y="1330960"/>
                </a:lnTo>
                <a:lnTo>
                  <a:pt x="0" y="665480"/>
                </a:lnTo>
                <a:lnTo>
                  <a:pt x="0" y="266191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3974" y="5090286"/>
            <a:ext cx="136715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onstantia"/>
                <a:cs typeface="Constantia"/>
              </a:rPr>
              <a:t>Survey data </a:t>
            </a:r>
            <a:r>
              <a:rPr sz="1600" spc="-10" dirty="0">
                <a:latin typeface="Constantia"/>
                <a:cs typeface="Constantia"/>
              </a:rPr>
              <a:t>is  complied </a:t>
            </a:r>
            <a:r>
              <a:rPr sz="1600" spc="-5" dirty="0">
                <a:latin typeface="Constantia"/>
                <a:cs typeface="Constantia"/>
              </a:rPr>
              <a:t>in a  </a:t>
            </a:r>
            <a:r>
              <a:rPr sz="1600" spc="-10" dirty="0">
                <a:latin typeface="Constantia"/>
                <a:cs typeface="Constantia"/>
              </a:rPr>
              <a:t>report </a:t>
            </a:r>
            <a:r>
              <a:rPr sz="1600" spc="-5" dirty="0">
                <a:latin typeface="Constantia"/>
                <a:cs typeface="Constantia"/>
              </a:rPr>
              <a:t>and  </a:t>
            </a:r>
            <a:r>
              <a:rPr sz="1600" spc="-10" dirty="0">
                <a:latin typeface="Constantia"/>
                <a:cs typeface="Constantia"/>
              </a:rPr>
              <a:t>provided </a:t>
            </a:r>
            <a:r>
              <a:rPr sz="1600" spc="-15" dirty="0">
                <a:latin typeface="Constantia"/>
                <a:cs typeface="Constantia"/>
              </a:rPr>
              <a:t>to</a:t>
            </a:r>
            <a:r>
              <a:rPr sz="1600" spc="-13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the  </a:t>
            </a:r>
            <a:r>
              <a:rPr sz="1600" spc="-10" dirty="0">
                <a:latin typeface="Constantia"/>
                <a:cs typeface="Constantia"/>
              </a:rPr>
              <a:t>critical </a:t>
            </a:r>
            <a:r>
              <a:rPr sz="1600" spc="-5" dirty="0">
                <a:latin typeface="Constantia"/>
                <a:cs typeface="Constantia"/>
              </a:rPr>
              <a:t>task  selection</a:t>
            </a:r>
            <a:r>
              <a:rPr sz="1600" spc="-95" dirty="0">
                <a:latin typeface="Constantia"/>
                <a:cs typeface="Constantia"/>
              </a:rPr>
              <a:t> </a:t>
            </a:r>
            <a:r>
              <a:rPr sz="1600" spc="-10" dirty="0">
                <a:latin typeface="Constantia"/>
                <a:cs typeface="Constantia"/>
              </a:rPr>
              <a:t>board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83436" y="620268"/>
            <a:ext cx="7255763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4451" y="1690370"/>
            <a:ext cx="512445" cy="670560"/>
          </a:xfrm>
          <a:custGeom>
            <a:avLst/>
            <a:gdLst/>
            <a:ahLst/>
            <a:cxnLst/>
            <a:rect l="l" t="t" r="r" b="b"/>
            <a:pathLst>
              <a:path w="512445" h="670560">
                <a:moveTo>
                  <a:pt x="357641" y="499002"/>
                </a:moveTo>
                <a:lnTo>
                  <a:pt x="350520" y="501395"/>
                </a:lnTo>
                <a:lnTo>
                  <a:pt x="344840" y="506448"/>
                </a:lnTo>
                <a:lnTo>
                  <a:pt x="341661" y="513048"/>
                </a:lnTo>
                <a:lnTo>
                  <a:pt x="341197" y="520362"/>
                </a:lnTo>
                <a:lnTo>
                  <a:pt x="343662" y="527557"/>
                </a:lnTo>
                <a:lnTo>
                  <a:pt x="426720" y="670051"/>
                </a:lnTo>
                <a:lnTo>
                  <a:pt x="448813" y="632205"/>
                </a:lnTo>
                <a:lnTo>
                  <a:pt x="407670" y="632205"/>
                </a:lnTo>
                <a:lnTo>
                  <a:pt x="407670" y="561593"/>
                </a:lnTo>
                <a:lnTo>
                  <a:pt x="376555" y="508253"/>
                </a:lnTo>
                <a:lnTo>
                  <a:pt x="371504" y="502646"/>
                </a:lnTo>
                <a:lnTo>
                  <a:pt x="364918" y="499490"/>
                </a:lnTo>
                <a:lnTo>
                  <a:pt x="357641" y="499002"/>
                </a:lnTo>
                <a:close/>
              </a:path>
              <a:path w="512445" h="670560">
                <a:moveTo>
                  <a:pt x="407670" y="561593"/>
                </a:moveTo>
                <a:lnTo>
                  <a:pt x="407670" y="632205"/>
                </a:lnTo>
                <a:lnTo>
                  <a:pt x="445770" y="632205"/>
                </a:lnTo>
                <a:lnTo>
                  <a:pt x="445770" y="622553"/>
                </a:lnTo>
                <a:lnTo>
                  <a:pt x="410337" y="622553"/>
                </a:lnTo>
                <a:lnTo>
                  <a:pt x="426783" y="594359"/>
                </a:lnTo>
                <a:lnTo>
                  <a:pt x="407670" y="561593"/>
                </a:lnTo>
                <a:close/>
              </a:path>
              <a:path w="512445" h="670560">
                <a:moveTo>
                  <a:pt x="495871" y="499002"/>
                </a:moveTo>
                <a:lnTo>
                  <a:pt x="445897" y="561593"/>
                </a:lnTo>
                <a:lnTo>
                  <a:pt x="445770" y="632205"/>
                </a:lnTo>
                <a:lnTo>
                  <a:pt x="448813" y="632205"/>
                </a:lnTo>
                <a:lnTo>
                  <a:pt x="509905" y="527557"/>
                </a:lnTo>
                <a:lnTo>
                  <a:pt x="512369" y="520362"/>
                </a:lnTo>
                <a:lnTo>
                  <a:pt x="511905" y="513048"/>
                </a:lnTo>
                <a:lnTo>
                  <a:pt x="508726" y="506448"/>
                </a:lnTo>
                <a:lnTo>
                  <a:pt x="503047" y="501395"/>
                </a:lnTo>
                <a:lnTo>
                  <a:pt x="495871" y="499002"/>
                </a:lnTo>
                <a:close/>
              </a:path>
              <a:path w="512445" h="670560">
                <a:moveTo>
                  <a:pt x="426783" y="594359"/>
                </a:moveTo>
                <a:lnTo>
                  <a:pt x="410337" y="622553"/>
                </a:lnTo>
                <a:lnTo>
                  <a:pt x="443230" y="622553"/>
                </a:lnTo>
                <a:lnTo>
                  <a:pt x="426783" y="594359"/>
                </a:lnTo>
                <a:close/>
              </a:path>
              <a:path w="512445" h="670560">
                <a:moveTo>
                  <a:pt x="445770" y="561811"/>
                </a:moveTo>
                <a:lnTo>
                  <a:pt x="426783" y="594359"/>
                </a:lnTo>
                <a:lnTo>
                  <a:pt x="443230" y="622553"/>
                </a:lnTo>
                <a:lnTo>
                  <a:pt x="445770" y="622553"/>
                </a:lnTo>
                <a:lnTo>
                  <a:pt x="445770" y="561811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407797" y="561811"/>
                </a:lnTo>
                <a:lnTo>
                  <a:pt x="426783" y="594359"/>
                </a:lnTo>
                <a:lnTo>
                  <a:pt x="445770" y="561811"/>
                </a:lnTo>
                <a:lnTo>
                  <a:pt x="445770" y="38100"/>
                </a:lnTo>
                <a:lnTo>
                  <a:pt x="426720" y="38100"/>
                </a:lnTo>
                <a:lnTo>
                  <a:pt x="407670" y="19050"/>
                </a:lnTo>
                <a:close/>
              </a:path>
              <a:path w="512445" h="670560">
                <a:moveTo>
                  <a:pt x="38100" y="19050"/>
                </a:moveTo>
                <a:lnTo>
                  <a:pt x="19050" y="38100"/>
                </a:lnTo>
                <a:lnTo>
                  <a:pt x="407670" y="38100"/>
                </a:lnTo>
                <a:lnTo>
                  <a:pt x="407670" y="23367"/>
                </a:lnTo>
                <a:lnTo>
                  <a:pt x="38100" y="23367"/>
                </a:lnTo>
                <a:lnTo>
                  <a:pt x="38100" y="19050"/>
                </a:lnTo>
                <a:close/>
              </a:path>
              <a:path w="512445" h="670560">
                <a:moveTo>
                  <a:pt x="445770" y="19050"/>
                </a:moveTo>
                <a:lnTo>
                  <a:pt x="407670" y="19050"/>
                </a:lnTo>
                <a:lnTo>
                  <a:pt x="426720" y="38100"/>
                </a:lnTo>
                <a:lnTo>
                  <a:pt x="445770" y="38100"/>
                </a:lnTo>
                <a:lnTo>
                  <a:pt x="445770" y="19050"/>
                </a:lnTo>
                <a:close/>
              </a:path>
              <a:path w="512445" h="670560">
                <a:moveTo>
                  <a:pt x="426720" y="0"/>
                </a:moveTo>
                <a:lnTo>
                  <a:pt x="19050" y="0"/>
                </a:lnTo>
                <a:lnTo>
                  <a:pt x="11626" y="1512"/>
                </a:lnTo>
                <a:lnTo>
                  <a:pt x="5572" y="5619"/>
                </a:lnTo>
                <a:lnTo>
                  <a:pt x="1494" y="11680"/>
                </a:lnTo>
                <a:lnTo>
                  <a:pt x="0" y="19050"/>
                </a:lnTo>
                <a:lnTo>
                  <a:pt x="0" y="23367"/>
                </a:lnTo>
                <a:lnTo>
                  <a:pt x="33782" y="23367"/>
                </a:lnTo>
                <a:lnTo>
                  <a:pt x="38100" y="19050"/>
                </a:lnTo>
                <a:lnTo>
                  <a:pt x="445770" y="19050"/>
                </a:lnTo>
                <a:lnTo>
                  <a:pt x="444275" y="11680"/>
                </a:lnTo>
                <a:lnTo>
                  <a:pt x="440197" y="5619"/>
                </a:lnTo>
                <a:lnTo>
                  <a:pt x="434143" y="1512"/>
                </a:lnTo>
                <a:lnTo>
                  <a:pt x="426720" y="0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38100" y="19050"/>
                </a:lnTo>
                <a:lnTo>
                  <a:pt x="38100" y="23367"/>
                </a:lnTo>
                <a:lnTo>
                  <a:pt x="407670" y="23367"/>
                </a:lnTo>
                <a:lnTo>
                  <a:pt x="40767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9471" y="2830322"/>
            <a:ext cx="512445" cy="670560"/>
          </a:xfrm>
          <a:custGeom>
            <a:avLst/>
            <a:gdLst/>
            <a:ahLst/>
            <a:cxnLst/>
            <a:rect l="l" t="t" r="r" b="b"/>
            <a:pathLst>
              <a:path w="512444" h="670560">
                <a:moveTo>
                  <a:pt x="16446" y="499002"/>
                </a:moveTo>
                <a:lnTo>
                  <a:pt x="9251" y="501395"/>
                </a:lnTo>
                <a:lnTo>
                  <a:pt x="3643" y="506448"/>
                </a:lnTo>
                <a:lnTo>
                  <a:pt x="488" y="513048"/>
                </a:lnTo>
                <a:lnTo>
                  <a:pt x="0" y="520362"/>
                </a:lnTo>
                <a:lnTo>
                  <a:pt x="2393" y="527557"/>
                </a:lnTo>
                <a:lnTo>
                  <a:pt x="85578" y="670051"/>
                </a:lnTo>
                <a:lnTo>
                  <a:pt x="107671" y="632205"/>
                </a:lnTo>
                <a:lnTo>
                  <a:pt x="66528" y="632205"/>
                </a:lnTo>
                <a:lnTo>
                  <a:pt x="66528" y="561593"/>
                </a:lnTo>
                <a:lnTo>
                  <a:pt x="35413" y="508253"/>
                </a:lnTo>
                <a:lnTo>
                  <a:pt x="30360" y="502646"/>
                </a:lnTo>
                <a:lnTo>
                  <a:pt x="23760" y="499490"/>
                </a:lnTo>
                <a:lnTo>
                  <a:pt x="16446" y="499002"/>
                </a:lnTo>
                <a:close/>
              </a:path>
              <a:path w="512444" h="670560">
                <a:moveTo>
                  <a:pt x="66528" y="561593"/>
                </a:moveTo>
                <a:lnTo>
                  <a:pt x="66528" y="632205"/>
                </a:lnTo>
                <a:lnTo>
                  <a:pt x="104628" y="632205"/>
                </a:lnTo>
                <a:lnTo>
                  <a:pt x="104628" y="622553"/>
                </a:lnTo>
                <a:lnTo>
                  <a:pt x="69068" y="622553"/>
                </a:lnTo>
                <a:lnTo>
                  <a:pt x="85578" y="594251"/>
                </a:lnTo>
                <a:lnTo>
                  <a:pt x="66528" y="561593"/>
                </a:lnTo>
                <a:close/>
              </a:path>
              <a:path w="512444" h="670560">
                <a:moveTo>
                  <a:pt x="154709" y="499002"/>
                </a:moveTo>
                <a:lnTo>
                  <a:pt x="147395" y="499490"/>
                </a:lnTo>
                <a:lnTo>
                  <a:pt x="140795" y="502646"/>
                </a:lnTo>
                <a:lnTo>
                  <a:pt x="135743" y="508253"/>
                </a:lnTo>
                <a:lnTo>
                  <a:pt x="104628" y="561593"/>
                </a:lnTo>
                <a:lnTo>
                  <a:pt x="104628" y="632205"/>
                </a:lnTo>
                <a:lnTo>
                  <a:pt x="107671" y="632205"/>
                </a:lnTo>
                <a:lnTo>
                  <a:pt x="168763" y="527557"/>
                </a:lnTo>
                <a:lnTo>
                  <a:pt x="171156" y="520362"/>
                </a:lnTo>
                <a:lnTo>
                  <a:pt x="170668" y="513048"/>
                </a:lnTo>
                <a:lnTo>
                  <a:pt x="167512" y="506448"/>
                </a:lnTo>
                <a:lnTo>
                  <a:pt x="161905" y="501395"/>
                </a:lnTo>
                <a:lnTo>
                  <a:pt x="154709" y="499002"/>
                </a:lnTo>
                <a:close/>
              </a:path>
              <a:path w="512444" h="670560">
                <a:moveTo>
                  <a:pt x="85578" y="594251"/>
                </a:moveTo>
                <a:lnTo>
                  <a:pt x="69068" y="622553"/>
                </a:lnTo>
                <a:lnTo>
                  <a:pt x="102088" y="622553"/>
                </a:lnTo>
                <a:lnTo>
                  <a:pt x="85578" y="594251"/>
                </a:lnTo>
                <a:close/>
              </a:path>
              <a:path w="512444" h="670560">
                <a:moveTo>
                  <a:pt x="104628" y="561593"/>
                </a:moveTo>
                <a:lnTo>
                  <a:pt x="85578" y="594251"/>
                </a:lnTo>
                <a:lnTo>
                  <a:pt x="102088" y="622553"/>
                </a:lnTo>
                <a:lnTo>
                  <a:pt x="104628" y="622553"/>
                </a:lnTo>
                <a:lnTo>
                  <a:pt x="104628" y="561593"/>
                </a:lnTo>
                <a:close/>
              </a:path>
              <a:path w="512444" h="670560">
                <a:moveTo>
                  <a:pt x="493248" y="0"/>
                </a:moveTo>
                <a:lnTo>
                  <a:pt x="85578" y="0"/>
                </a:lnTo>
                <a:lnTo>
                  <a:pt x="78154" y="1512"/>
                </a:lnTo>
                <a:lnTo>
                  <a:pt x="72100" y="5619"/>
                </a:lnTo>
                <a:lnTo>
                  <a:pt x="68022" y="11680"/>
                </a:lnTo>
                <a:lnTo>
                  <a:pt x="66528" y="19050"/>
                </a:lnTo>
                <a:lnTo>
                  <a:pt x="66528" y="561593"/>
                </a:lnTo>
                <a:lnTo>
                  <a:pt x="85578" y="594251"/>
                </a:lnTo>
                <a:lnTo>
                  <a:pt x="104628" y="561593"/>
                </a:lnTo>
                <a:lnTo>
                  <a:pt x="104628" y="38100"/>
                </a:lnTo>
                <a:lnTo>
                  <a:pt x="85578" y="38100"/>
                </a:lnTo>
                <a:lnTo>
                  <a:pt x="104628" y="19050"/>
                </a:lnTo>
                <a:lnTo>
                  <a:pt x="512298" y="19050"/>
                </a:lnTo>
                <a:lnTo>
                  <a:pt x="510803" y="11680"/>
                </a:lnTo>
                <a:lnTo>
                  <a:pt x="506726" y="5619"/>
                </a:lnTo>
                <a:lnTo>
                  <a:pt x="500671" y="1512"/>
                </a:lnTo>
                <a:lnTo>
                  <a:pt x="493248" y="0"/>
                </a:lnTo>
                <a:close/>
              </a:path>
              <a:path w="512444" h="670560">
                <a:moveTo>
                  <a:pt x="104628" y="19050"/>
                </a:moveTo>
                <a:lnTo>
                  <a:pt x="85578" y="38100"/>
                </a:lnTo>
                <a:lnTo>
                  <a:pt x="104628" y="38100"/>
                </a:lnTo>
                <a:lnTo>
                  <a:pt x="104628" y="19050"/>
                </a:lnTo>
                <a:close/>
              </a:path>
              <a:path w="512444" h="670560">
                <a:moveTo>
                  <a:pt x="474198" y="19050"/>
                </a:moveTo>
                <a:lnTo>
                  <a:pt x="104628" y="19050"/>
                </a:lnTo>
                <a:lnTo>
                  <a:pt x="104628" y="38100"/>
                </a:lnTo>
                <a:lnTo>
                  <a:pt x="493248" y="38100"/>
                </a:lnTo>
                <a:lnTo>
                  <a:pt x="478516" y="23367"/>
                </a:lnTo>
                <a:lnTo>
                  <a:pt x="474198" y="23367"/>
                </a:lnTo>
                <a:lnTo>
                  <a:pt x="474198" y="19050"/>
                </a:lnTo>
                <a:close/>
              </a:path>
              <a:path w="512444" h="670560">
                <a:moveTo>
                  <a:pt x="474198" y="19050"/>
                </a:moveTo>
                <a:lnTo>
                  <a:pt x="474198" y="23367"/>
                </a:lnTo>
                <a:lnTo>
                  <a:pt x="478516" y="23367"/>
                </a:lnTo>
                <a:lnTo>
                  <a:pt x="474198" y="19050"/>
                </a:lnTo>
                <a:close/>
              </a:path>
              <a:path w="512444" h="670560">
                <a:moveTo>
                  <a:pt x="512298" y="19050"/>
                </a:moveTo>
                <a:lnTo>
                  <a:pt x="474198" y="19050"/>
                </a:lnTo>
                <a:lnTo>
                  <a:pt x="478516" y="23367"/>
                </a:lnTo>
                <a:lnTo>
                  <a:pt x="512298" y="23367"/>
                </a:lnTo>
                <a:lnTo>
                  <a:pt x="512298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59297" y="5284235"/>
            <a:ext cx="982344" cy="512445"/>
          </a:xfrm>
          <a:custGeom>
            <a:avLst/>
            <a:gdLst/>
            <a:ahLst/>
            <a:cxnLst/>
            <a:rect l="l" t="t" r="r" b="b"/>
            <a:pathLst>
              <a:path w="982345" h="512445">
                <a:moveTo>
                  <a:pt x="38100" y="474261"/>
                </a:moveTo>
                <a:lnTo>
                  <a:pt x="19050" y="474261"/>
                </a:lnTo>
                <a:lnTo>
                  <a:pt x="11684" y="481627"/>
                </a:lnTo>
                <a:lnTo>
                  <a:pt x="11684" y="512361"/>
                </a:lnTo>
                <a:lnTo>
                  <a:pt x="19050" y="512361"/>
                </a:lnTo>
                <a:lnTo>
                  <a:pt x="26473" y="510863"/>
                </a:lnTo>
                <a:lnTo>
                  <a:pt x="32527" y="506780"/>
                </a:lnTo>
                <a:lnTo>
                  <a:pt x="36605" y="500724"/>
                </a:lnTo>
                <a:lnTo>
                  <a:pt x="38100" y="493311"/>
                </a:lnTo>
                <a:lnTo>
                  <a:pt x="38100" y="474261"/>
                </a:lnTo>
                <a:close/>
              </a:path>
              <a:path w="982345" h="512445">
                <a:moveTo>
                  <a:pt x="873505" y="66528"/>
                </a:moveTo>
                <a:lnTo>
                  <a:pt x="19050" y="66528"/>
                </a:lnTo>
                <a:lnTo>
                  <a:pt x="11626" y="68022"/>
                </a:lnTo>
                <a:lnTo>
                  <a:pt x="5572" y="72100"/>
                </a:lnTo>
                <a:lnTo>
                  <a:pt x="1494" y="78154"/>
                </a:lnTo>
                <a:lnTo>
                  <a:pt x="0" y="85578"/>
                </a:lnTo>
                <a:lnTo>
                  <a:pt x="0" y="493311"/>
                </a:lnTo>
                <a:lnTo>
                  <a:pt x="11684" y="481627"/>
                </a:lnTo>
                <a:lnTo>
                  <a:pt x="11684" y="474261"/>
                </a:lnTo>
                <a:lnTo>
                  <a:pt x="38100" y="474261"/>
                </a:lnTo>
                <a:lnTo>
                  <a:pt x="38100" y="104628"/>
                </a:lnTo>
                <a:lnTo>
                  <a:pt x="19050" y="104628"/>
                </a:lnTo>
                <a:lnTo>
                  <a:pt x="38100" y="85578"/>
                </a:lnTo>
                <a:lnTo>
                  <a:pt x="906163" y="85578"/>
                </a:lnTo>
                <a:lnTo>
                  <a:pt x="873505" y="66528"/>
                </a:lnTo>
                <a:close/>
              </a:path>
              <a:path w="982345" h="512445">
                <a:moveTo>
                  <a:pt x="19050" y="474261"/>
                </a:moveTo>
                <a:lnTo>
                  <a:pt x="11684" y="474261"/>
                </a:lnTo>
                <a:lnTo>
                  <a:pt x="11684" y="481627"/>
                </a:lnTo>
                <a:lnTo>
                  <a:pt x="19050" y="474261"/>
                </a:lnTo>
                <a:close/>
              </a:path>
              <a:path w="982345" h="512445">
                <a:moveTo>
                  <a:pt x="906163" y="85578"/>
                </a:moveTo>
                <a:lnTo>
                  <a:pt x="820165" y="135743"/>
                </a:lnTo>
                <a:lnTo>
                  <a:pt x="814486" y="140795"/>
                </a:lnTo>
                <a:lnTo>
                  <a:pt x="811307" y="147395"/>
                </a:lnTo>
                <a:lnTo>
                  <a:pt x="810843" y="154709"/>
                </a:lnTo>
                <a:lnTo>
                  <a:pt x="813307" y="161905"/>
                </a:lnTo>
                <a:lnTo>
                  <a:pt x="818286" y="167512"/>
                </a:lnTo>
                <a:lnTo>
                  <a:pt x="824849" y="170668"/>
                </a:lnTo>
                <a:lnTo>
                  <a:pt x="832149" y="171156"/>
                </a:lnTo>
                <a:lnTo>
                  <a:pt x="839342" y="168763"/>
                </a:lnTo>
                <a:lnTo>
                  <a:pt x="949204" y="104628"/>
                </a:lnTo>
                <a:lnTo>
                  <a:pt x="943991" y="104628"/>
                </a:lnTo>
                <a:lnTo>
                  <a:pt x="943991" y="102088"/>
                </a:lnTo>
                <a:lnTo>
                  <a:pt x="934465" y="102088"/>
                </a:lnTo>
                <a:lnTo>
                  <a:pt x="906163" y="85578"/>
                </a:lnTo>
                <a:close/>
              </a:path>
              <a:path w="982345" h="512445">
                <a:moveTo>
                  <a:pt x="38100" y="85578"/>
                </a:moveTo>
                <a:lnTo>
                  <a:pt x="19050" y="104628"/>
                </a:lnTo>
                <a:lnTo>
                  <a:pt x="38100" y="104628"/>
                </a:lnTo>
                <a:lnTo>
                  <a:pt x="38100" y="85578"/>
                </a:lnTo>
                <a:close/>
              </a:path>
              <a:path w="982345" h="512445">
                <a:moveTo>
                  <a:pt x="906163" y="85578"/>
                </a:moveTo>
                <a:lnTo>
                  <a:pt x="38100" y="85578"/>
                </a:lnTo>
                <a:lnTo>
                  <a:pt x="38100" y="104628"/>
                </a:lnTo>
                <a:lnTo>
                  <a:pt x="873505" y="104628"/>
                </a:lnTo>
                <a:lnTo>
                  <a:pt x="906163" y="85578"/>
                </a:lnTo>
                <a:close/>
              </a:path>
              <a:path w="982345" h="512445">
                <a:moveTo>
                  <a:pt x="949204" y="66528"/>
                </a:moveTo>
                <a:lnTo>
                  <a:pt x="943991" y="66528"/>
                </a:lnTo>
                <a:lnTo>
                  <a:pt x="943991" y="104628"/>
                </a:lnTo>
                <a:lnTo>
                  <a:pt x="949204" y="104628"/>
                </a:lnTo>
                <a:lnTo>
                  <a:pt x="981836" y="85578"/>
                </a:lnTo>
                <a:lnTo>
                  <a:pt x="949204" y="66528"/>
                </a:lnTo>
                <a:close/>
              </a:path>
              <a:path w="982345" h="512445">
                <a:moveTo>
                  <a:pt x="934465" y="69068"/>
                </a:moveTo>
                <a:lnTo>
                  <a:pt x="906163" y="85578"/>
                </a:lnTo>
                <a:lnTo>
                  <a:pt x="934465" y="102088"/>
                </a:lnTo>
                <a:lnTo>
                  <a:pt x="934465" y="69068"/>
                </a:lnTo>
                <a:close/>
              </a:path>
              <a:path w="982345" h="512445">
                <a:moveTo>
                  <a:pt x="943991" y="69068"/>
                </a:moveTo>
                <a:lnTo>
                  <a:pt x="934465" y="69068"/>
                </a:lnTo>
                <a:lnTo>
                  <a:pt x="934465" y="102088"/>
                </a:lnTo>
                <a:lnTo>
                  <a:pt x="943991" y="102088"/>
                </a:lnTo>
                <a:lnTo>
                  <a:pt x="943991" y="69068"/>
                </a:lnTo>
                <a:close/>
              </a:path>
              <a:path w="982345" h="512445">
                <a:moveTo>
                  <a:pt x="832149" y="0"/>
                </a:moveTo>
                <a:lnTo>
                  <a:pt x="824849" y="488"/>
                </a:lnTo>
                <a:lnTo>
                  <a:pt x="818286" y="3643"/>
                </a:lnTo>
                <a:lnTo>
                  <a:pt x="813307" y="9251"/>
                </a:lnTo>
                <a:lnTo>
                  <a:pt x="810843" y="16446"/>
                </a:lnTo>
                <a:lnTo>
                  <a:pt x="811307" y="23760"/>
                </a:lnTo>
                <a:lnTo>
                  <a:pt x="814486" y="30360"/>
                </a:lnTo>
                <a:lnTo>
                  <a:pt x="820165" y="35413"/>
                </a:lnTo>
                <a:lnTo>
                  <a:pt x="906163" y="85578"/>
                </a:lnTo>
                <a:lnTo>
                  <a:pt x="934465" y="69068"/>
                </a:lnTo>
                <a:lnTo>
                  <a:pt x="943991" y="69068"/>
                </a:lnTo>
                <a:lnTo>
                  <a:pt x="943991" y="66528"/>
                </a:lnTo>
                <a:lnTo>
                  <a:pt x="949204" y="66528"/>
                </a:lnTo>
                <a:lnTo>
                  <a:pt x="839342" y="2393"/>
                </a:lnTo>
                <a:lnTo>
                  <a:pt x="8321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30752" y="4047997"/>
            <a:ext cx="512445" cy="670560"/>
          </a:xfrm>
          <a:custGeom>
            <a:avLst/>
            <a:gdLst/>
            <a:ahLst/>
            <a:cxnLst/>
            <a:rect l="l" t="t" r="r" b="b"/>
            <a:pathLst>
              <a:path w="512445" h="670560">
                <a:moveTo>
                  <a:pt x="357641" y="499002"/>
                </a:moveTo>
                <a:lnTo>
                  <a:pt x="350520" y="501395"/>
                </a:lnTo>
                <a:lnTo>
                  <a:pt x="344840" y="506448"/>
                </a:lnTo>
                <a:lnTo>
                  <a:pt x="341661" y="513048"/>
                </a:lnTo>
                <a:lnTo>
                  <a:pt x="341197" y="520362"/>
                </a:lnTo>
                <a:lnTo>
                  <a:pt x="343662" y="527557"/>
                </a:lnTo>
                <a:lnTo>
                  <a:pt x="426720" y="670051"/>
                </a:lnTo>
                <a:lnTo>
                  <a:pt x="448813" y="632206"/>
                </a:lnTo>
                <a:lnTo>
                  <a:pt x="407670" y="632206"/>
                </a:lnTo>
                <a:lnTo>
                  <a:pt x="407670" y="561593"/>
                </a:lnTo>
                <a:lnTo>
                  <a:pt x="376555" y="508253"/>
                </a:lnTo>
                <a:lnTo>
                  <a:pt x="371504" y="502646"/>
                </a:lnTo>
                <a:lnTo>
                  <a:pt x="364918" y="499491"/>
                </a:lnTo>
                <a:lnTo>
                  <a:pt x="357641" y="499002"/>
                </a:lnTo>
                <a:close/>
              </a:path>
              <a:path w="512445" h="670560">
                <a:moveTo>
                  <a:pt x="407670" y="561593"/>
                </a:moveTo>
                <a:lnTo>
                  <a:pt x="407670" y="632206"/>
                </a:lnTo>
                <a:lnTo>
                  <a:pt x="445770" y="632206"/>
                </a:lnTo>
                <a:lnTo>
                  <a:pt x="445770" y="622553"/>
                </a:lnTo>
                <a:lnTo>
                  <a:pt x="410337" y="622553"/>
                </a:lnTo>
                <a:lnTo>
                  <a:pt x="426783" y="594359"/>
                </a:lnTo>
                <a:lnTo>
                  <a:pt x="407670" y="561593"/>
                </a:lnTo>
                <a:close/>
              </a:path>
              <a:path w="512445" h="670560">
                <a:moveTo>
                  <a:pt x="495871" y="499002"/>
                </a:moveTo>
                <a:lnTo>
                  <a:pt x="445897" y="561593"/>
                </a:lnTo>
                <a:lnTo>
                  <a:pt x="445770" y="632206"/>
                </a:lnTo>
                <a:lnTo>
                  <a:pt x="448813" y="632206"/>
                </a:lnTo>
                <a:lnTo>
                  <a:pt x="509905" y="527557"/>
                </a:lnTo>
                <a:lnTo>
                  <a:pt x="512369" y="520362"/>
                </a:lnTo>
                <a:lnTo>
                  <a:pt x="511905" y="513048"/>
                </a:lnTo>
                <a:lnTo>
                  <a:pt x="508726" y="506448"/>
                </a:lnTo>
                <a:lnTo>
                  <a:pt x="503047" y="501395"/>
                </a:lnTo>
                <a:lnTo>
                  <a:pt x="495871" y="499002"/>
                </a:lnTo>
                <a:close/>
              </a:path>
              <a:path w="512445" h="670560">
                <a:moveTo>
                  <a:pt x="426783" y="594359"/>
                </a:moveTo>
                <a:lnTo>
                  <a:pt x="410337" y="622553"/>
                </a:lnTo>
                <a:lnTo>
                  <a:pt x="443230" y="622553"/>
                </a:lnTo>
                <a:lnTo>
                  <a:pt x="426783" y="594359"/>
                </a:lnTo>
                <a:close/>
              </a:path>
              <a:path w="512445" h="670560">
                <a:moveTo>
                  <a:pt x="445770" y="561811"/>
                </a:moveTo>
                <a:lnTo>
                  <a:pt x="426783" y="594359"/>
                </a:lnTo>
                <a:lnTo>
                  <a:pt x="443230" y="622553"/>
                </a:lnTo>
                <a:lnTo>
                  <a:pt x="445770" y="622553"/>
                </a:lnTo>
                <a:lnTo>
                  <a:pt x="445770" y="561811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407797" y="561811"/>
                </a:lnTo>
                <a:lnTo>
                  <a:pt x="426783" y="594359"/>
                </a:lnTo>
                <a:lnTo>
                  <a:pt x="445770" y="561811"/>
                </a:lnTo>
                <a:lnTo>
                  <a:pt x="445770" y="38100"/>
                </a:lnTo>
                <a:lnTo>
                  <a:pt x="426720" y="38100"/>
                </a:lnTo>
                <a:lnTo>
                  <a:pt x="407670" y="19050"/>
                </a:lnTo>
                <a:close/>
              </a:path>
              <a:path w="512445" h="670560">
                <a:moveTo>
                  <a:pt x="38100" y="19050"/>
                </a:moveTo>
                <a:lnTo>
                  <a:pt x="19050" y="38100"/>
                </a:lnTo>
                <a:lnTo>
                  <a:pt x="407670" y="38100"/>
                </a:lnTo>
                <a:lnTo>
                  <a:pt x="407670" y="23368"/>
                </a:lnTo>
                <a:lnTo>
                  <a:pt x="38100" y="23368"/>
                </a:lnTo>
                <a:lnTo>
                  <a:pt x="38100" y="19050"/>
                </a:lnTo>
                <a:close/>
              </a:path>
              <a:path w="512445" h="670560">
                <a:moveTo>
                  <a:pt x="445770" y="19050"/>
                </a:moveTo>
                <a:lnTo>
                  <a:pt x="407670" y="19050"/>
                </a:lnTo>
                <a:lnTo>
                  <a:pt x="426720" y="38100"/>
                </a:lnTo>
                <a:lnTo>
                  <a:pt x="445770" y="38100"/>
                </a:lnTo>
                <a:lnTo>
                  <a:pt x="445770" y="19050"/>
                </a:lnTo>
                <a:close/>
              </a:path>
              <a:path w="512445" h="670560">
                <a:moveTo>
                  <a:pt x="426720" y="0"/>
                </a:moveTo>
                <a:lnTo>
                  <a:pt x="19050" y="0"/>
                </a:lnTo>
                <a:lnTo>
                  <a:pt x="11626" y="1512"/>
                </a:lnTo>
                <a:lnTo>
                  <a:pt x="5572" y="5619"/>
                </a:lnTo>
                <a:lnTo>
                  <a:pt x="1494" y="11680"/>
                </a:lnTo>
                <a:lnTo>
                  <a:pt x="0" y="19050"/>
                </a:lnTo>
                <a:lnTo>
                  <a:pt x="0" y="23368"/>
                </a:lnTo>
                <a:lnTo>
                  <a:pt x="33781" y="23368"/>
                </a:lnTo>
                <a:lnTo>
                  <a:pt x="38100" y="19050"/>
                </a:lnTo>
                <a:lnTo>
                  <a:pt x="445770" y="19050"/>
                </a:lnTo>
                <a:lnTo>
                  <a:pt x="444275" y="11680"/>
                </a:lnTo>
                <a:lnTo>
                  <a:pt x="440197" y="5619"/>
                </a:lnTo>
                <a:lnTo>
                  <a:pt x="434143" y="1512"/>
                </a:lnTo>
                <a:lnTo>
                  <a:pt x="426720" y="0"/>
                </a:lnTo>
                <a:close/>
              </a:path>
              <a:path w="512445" h="670560">
                <a:moveTo>
                  <a:pt x="407670" y="19050"/>
                </a:moveTo>
                <a:lnTo>
                  <a:pt x="38100" y="19050"/>
                </a:lnTo>
                <a:lnTo>
                  <a:pt x="38100" y="23368"/>
                </a:lnTo>
                <a:lnTo>
                  <a:pt x="407670" y="23368"/>
                </a:lnTo>
                <a:lnTo>
                  <a:pt x="40767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16240" y="2660014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553719" y="582295"/>
                </a:moveTo>
                <a:lnTo>
                  <a:pt x="534669" y="582295"/>
                </a:lnTo>
                <a:lnTo>
                  <a:pt x="515619" y="601345"/>
                </a:lnTo>
                <a:lnTo>
                  <a:pt x="38100" y="601345"/>
                </a:lnTo>
                <a:lnTo>
                  <a:pt x="38100" y="601980"/>
                </a:lnTo>
                <a:lnTo>
                  <a:pt x="37462" y="601982"/>
                </a:lnTo>
                <a:lnTo>
                  <a:pt x="19050" y="620395"/>
                </a:lnTo>
                <a:lnTo>
                  <a:pt x="534669" y="620395"/>
                </a:lnTo>
                <a:lnTo>
                  <a:pt x="542093" y="618900"/>
                </a:lnTo>
                <a:lnTo>
                  <a:pt x="548147" y="614822"/>
                </a:lnTo>
                <a:lnTo>
                  <a:pt x="552225" y="608768"/>
                </a:lnTo>
                <a:lnTo>
                  <a:pt x="553719" y="601345"/>
                </a:lnTo>
                <a:lnTo>
                  <a:pt x="553719" y="582295"/>
                </a:lnTo>
                <a:close/>
              </a:path>
              <a:path w="620395" h="620395">
                <a:moveTo>
                  <a:pt x="515619" y="582295"/>
                </a:moveTo>
                <a:lnTo>
                  <a:pt x="19050" y="582295"/>
                </a:lnTo>
                <a:lnTo>
                  <a:pt x="11626" y="583789"/>
                </a:lnTo>
                <a:lnTo>
                  <a:pt x="5572" y="587867"/>
                </a:lnTo>
                <a:lnTo>
                  <a:pt x="1494" y="593921"/>
                </a:lnTo>
                <a:lnTo>
                  <a:pt x="0" y="601345"/>
                </a:lnTo>
                <a:lnTo>
                  <a:pt x="0" y="602107"/>
                </a:lnTo>
                <a:lnTo>
                  <a:pt x="37465" y="601980"/>
                </a:lnTo>
                <a:lnTo>
                  <a:pt x="38100" y="601345"/>
                </a:lnTo>
                <a:lnTo>
                  <a:pt x="515619" y="601345"/>
                </a:lnTo>
                <a:lnTo>
                  <a:pt x="515619" y="582295"/>
                </a:lnTo>
                <a:close/>
              </a:path>
              <a:path w="620395" h="620395">
                <a:moveTo>
                  <a:pt x="38100" y="601345"/>
                </a:moveTo>
                <a:lnTo>
                  <a:pt x="37462" y="601982"/>
                </a:lnTo>
                <a:lnTo>
                  <a:pt x="38100" y="601980"/>
                </a:lnTo>
                <a:lnTo>
                  <a:pt x="38100" y="601345"/>
                </a:lnTo>
                <a:close/>
              </a:path>
              <a:path w="620395" h="620395">
                <a:moveTo>
                  <a:pt x="534733" y="75692"/>
                </a:moveTo>
                <a:lnTo>
                  <a:pt x="515619" y="108458"/>
                </a:lnTo>
                <a:lnTo>
                  <a:pt x="515619" y="601345"/>
                </a:lnTo>
                <a:lnTo>
                  <a:pt x="534669" y="582295"/>
                </a:lnTo>
                <a:lnTo>
                  <a:pt x="553719" y="582295"/>
                </a:lnTo>
                <a:lnTo>
                  <a:pt x="553719" y="108240"/>
                </a:lnTo>
                <a:lnTo>
                  <a:pt x="534733" y="75692"/>
                </a:lnTo>
                <a:close/>
              </a:path>
              <a:path w="620395" h="620395">
                <a:moveTo>
                  <a:pt x="534669" y="0"/>
                </a:moveTo>
                <a:lnTo>
                  <a:pt x="451611" y="142494"/>
                </a:lnTo>
                <a:lnTo>
                  <a:pt x="449147" y="149689"/>
                </a:lnTo>
                <a:lnTo>
                  <a:pt x="449611" y="157003"/>
                </a:lnTo>
                <a:lnTo>
                  <a:pt x="452790" y="163603"/>
                </a:lnTo>
                <a:lnTo>
                  <a:pt x="458469" y="168656"/>
                </a:lnTo>
                <a:lnTo>
                  <a:pt x="465591" y="171049"/>
                </a:lnTo>
                <a:lnTo>
                  <a:pt x="472868" y="170561"/>
                </a:lnTo>
                <a:lnTo>
                  <a:pt x="479454" y="167405"/>
                </a:lnTo>
                <a:lnTo>
                  <a:pt x="484504" y="161798"/>
                </a:lnTo>
                <a:lnTo>
                  <a:pt x="515619" y="108458"/>
                </a:lnTo>
                <a:lnTo>
                  <a:pt x="515619" y="37846"/>
                </a:lnTo>
                <a:lnTo>
                  <a:pt x="556763" y="37846"/>
                </a:lnTo>
                <a:lnTo>
                  <a:pt x="534669" y="0"/>
                </a:lnTo>
                <a:close/>
              </a:path>
              <a:path w="620395" h="620395">
                <a:moveTo>
                  <a:pt x="556763" y="37846"/>
                </a:moveTo>
                <a:lnTo>
                  <a:pt x="553719" y="37846"/>
                </a:lnTo>
                <a:lnTo>
                  <a:pt x="553719" y="108240"/>
                </a:lnTo>
                <a:lnTo>
                  <a:pt x="584961" y="161798"/>
                </a:lnTo>
                <a:lnTo>
                  <a:pt x="589940" y="167405"/>
                </a:lnTo>
                <a:lnTo>
                  <a:pt x="596503" y="170561"/>
                </a:lnTo>
                <a:lnTo>
                  <a:pt x="603803" y="171049"/>
                </a:lnTo>
                <a:lnTo>
                  <a:pt x="610996" y="168656"/>
                </a:lnTo>
                <a:lnTo>
                  <a:pt x="616622" y="163603"/>
                </a:lnTo>
                <a:lnTo>
                  <a:pt x="619807" y="157003"/>
                </a:lnTo>
                <a:lnTo>
                  <a:pt x="620301" y="149689"/>
                </a:lnTo>
                <a:lnTo>
                  <a:pt x="617854" y="142494"/>
                </a:lnTo>
                <a:lnTo>
                  <a:pt x="556763" y="37846"/>
                </a:lnTo>
                <a:close/>
              </a:path>
              <a:path w="620395" h="620395">
                <a:moveTo>
                  <a:pt x="553719" y="37846"/>
                </a:moveTo>
                <a:lnTo>
                  <a:pt x="515619" y="37846"/>
                </a:lnTo>
                <a:lnTo>
                  <a:pt x="515619" y="108458"/>
                </a:lnTo>
                <a:lnTo>
                  <a:pt x="534733" y="75692"/>
                </a:lnTo>
                <a:lnTo>
                  <a:pt x="518286" y="47498"/>
                </a:lnTo>
                <a:lnTo>
                  <a:pt x="553719" y="47498"/>
                </a:lnTo>
                <a:lnTo>
                  <a:pt x="553719" y="37846"/>
                </a:lnTo>
                <a:close/>
              </a:path>
              <a:path w="620395" h="620395">
                <a:moveTo>
                  <a:pt x="553719" y="47498"/>
                </a:moveTo>
                <a:lnTo>
                  <a:pt x="551179" y="47498"/>
                </a:lnTo>
                <a:lnTo>
                  <a:pt x="534733" y="75692"/>
                </a:lnTo>
                <a:lnTo>
                  <a:pt x="553719" y="108240"/>
                </a:lnTo>
                <a:lnTo>
                  <a:pt x="553719" y="47498"/>
                </a:lnTo>
                <a:close/>
              </a:path>
              <a:path w="620395" h="620395">
                <a:moveTo>
                  <a:pt x="551179" y="47498"/>
                </a:moveTo>
                <a:lnTo>
                  <a:pt x="518286" y="47498"/>
                </a:lnTo>
                <a:lnTo>
                  <a:pt x="534733" y="75692"/>
                </a:lnTo>
                <a:lnTo>
                  <a:pt x="551179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84398" y="5791200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544681" y="534708"/>
                </a:moveTo>
                <a:lnTo>
                  <a:pt x="458597" y="584923"/>
                </a:lnTo>
                <a:lnTo>
                  <a:pt x="452917" y="589956"/>
                </a:lnTo>
                <a:lnTo>
                  <a:pt x="449738" y="596534"/>
                </a:lnTo>
                <a:lnTo>
                  <a:pt x="449274" y="603822"/>
                </a:lnTo>
                <a:lnTo>
                  <a:pt x="451738" y="610984"/>
                </a:lnTo>
                <a:lnTo>
                  <a:pt x="456789" y="616631"/>
                </a:lnTo>
                <a:lnTo>
                  <a:pt x="463375" y="619804"/>
                </a:lnTo>
                <a:lnTo>
                  <a:pt x="470652" y="620281"/>
                </a:lnTo>
                <a:lnTo>
                  <a:pt x="477774" y="617842"/>
                </a:lnTo>
                <a:lnTo>
                  <a:pt x="587615" y="553758"/>
                </a:lnTo>
                <a:lnTo>
                  <a:pt x="582549" y="553758"/>
                </a:lnTo>
                <a:lnTo>
                  <a:pt x="582549" y="551167"/>
                </a:lnTo>
                <a:lnTo>
                  <a:pt x="572897" y="551167"/>
                </a:lnTo>
                <a:lnTo>
                  <a:pt x="544681" y="534708"/>
                </a:lnTo>
                <a:close/>
              </a:path>
              <a:path w="620395" h="620395">
                <a:moveTo>
                  <a:pt x="0" y="19050"/>
                </a:moveTo>
                <a:lnTo>
                  <a:pt x="0" y="534708"/>
                </a:lnTo>
                <a:lnTo>
                  <a:pt x="1494" y="542120"/>
                </a:lnTo>
                <a:lnTo>
                  <a:pt x="5572" y="548176"/>
                </a:lnTo>
                <a:lnTo>
                  <a:pt x="11626" y="552260"/>
                </a:lnTo>
                <a:lnTo>
                  <a:pt x="19050" y="553758"/>
                </a:lnTo>
                <a:lnTo>
                  <a:pt x="512024" y="553758"/>
                </a:lnTo>
                <a:lnTo>
                  <a:pt x="544681" y="534708"/>
                </a:lnTo>
                <a:lnTo>
                  <a:pt x="38100" y="534708"/>
                </a:lnTo>
                <a:lnTo>
                  <a:pt x="19050" y="515658"/>
                </a:lnTo>
                <a:lnTo>
                  <a:pt x="38100" y="515658"/>
                </a:lnTo>
                <a:lnTo>
                  <a:pt x="38100" y="38100"/>
                </a:lnTo>
                <a:lnTo>
                  <a:pt x="18287" y="38100"/>
                </a:lnTo>
                <a:lnTo>
                  <a:pt x="18287" y="37337"/>
                </a:lnTo>
                <a:lnTo>
                  <a:pt x="0" y="19050"/>
                </a:lnTo>
                <a:close/>
              </a:path>
              <a:path w="620395" h="620395">
                <a:moveTo>
                  <a:pt x="587615" y="515658"/>
                </a:moveTo>
                <a:lnTo>
                  <a:pt x="582549" y="515658"/>
                </a:lnTo>
                <a:lnTo>
                  <a:pt x="582549" y="553758"/>
                </a:lnTo>
                <a:lnTo>
                  <a:pt x="587615" y="553758"/>
                </a:lnTo>
                <a:lnTo>
                  <a:pt x="620267" y="534708"/>
                </a:lnTo>
                <a:lnTo>
                  <a:pt x="587615" y="515658"/>
                </a:lnTo>
                <a:close/>
              </a:path>
              <a:path w="620395" h="620395">
                <a:moveTo>
                  <a:pt x="572897" y="518248"/>
                </a:moveTo>
                <a:lnTo>
                  <a:pt x="544681" y="534708"/>
                </a:lnTo>
                <a:lnTo>
                  <a:pt x="572897" y="551167"/>
                </a:lnTo>
                <a:lnTo>
                  <a:pt x="572897" y="518248"/>
                </a:lnTo>
                <a:close/>
              </a:path>
              <a:path w="620395" h="620395">
                <a:moveTo>
                  <a:pt x="582549" y="518248"/>
                </a:moveTo>
                <a:lnTo>
                  <a:pt x="572897" y="518248"/>
                </a:lnTo>
                <a:lnTo>
                  <a:pt x="572897" y="551167"/>
                </a:lnTo>
                <a:lnTo>
                  <a:pt x="582549" y="551167"/>
                </a:lnTo>
                <a:lnTo>
                  <a:pt x="582549" y="518248"/>
                </a:lnTo>
                <a:close/>
              </a:path>
              <a:path w="620395" h="620395">
                <a:moveTo>
                  <a:pt x="38100" y="515658"/>
                </a:moveTo>
                <a:lnTo>
                  <a:pt x="19050" y="515658"/>
                </a:lnTo>
                <a:lnTo>
                  <a:pt x="38100" y="534708"/>
                </a:lnTo>
                <a:lnTo>
                  <a:pt x="38100" y="515658"/>
                </a:lnTo>
                <a:close/>
              </a:path>
              <a:path w="620395" h="620395">
                <a:moveTo>
                  <a:pt x="512024" y="515658"/>
                </a:moveTo>
                <a:lnTo>
                  <a:pt x="38100" y="515658"/>
                </a:lnTo>
                <a:lnTo>
                  <a:pt x="38100" y="534708"/>
                </a:lnTo>
                <a:lnTo>
                  <a:pt x="544681" y="534708"/>
                </a:lnTo>
                <a:lnTo>
                  <a:pt x="512024" y="515658"/>
                </a:lnTo>
                <a:close/>
              </a:path>
              <a:path w="620395" h="620395">
                <a:moveTo>
                  <a:pt x="470652" y="449134"/>
                </a:moveTo>
                <a:lnTo>
                  <a:pt x="463375" y="449611"/>
                </a:lnTo>
                <a:lnTo>
                  <a:pt x="456789" y="452784"/>
                </a:lnTo>
                <a:lnTo>
                  <a:pt x="451738" y="458431"/>
                </a:lnTo>
                <a:lnTo>
                  <a:pt x="449274" y="465593"/>
                </a:lnTo>
                <a:lnTo>
                  <a:pt x="449738" y="472881"/>
                </a:lnTo>
                <a:lnTo>
                  <a:pt x="452917" y="479459"/>
                </a:lnTo>
                <a:lnTo>
                  <a:pt x="458597" y="484492"/>
                </a:lnTo>
                <a:lnTo>
                  <a:pt x="544681" y="534708"/>
                </a:lnTo>
                <a:lnTo>
                  <a:pt x="572897" y="518248"/>
                </a:lnTo>
                <a:lnTo>
                  <a:pt x="582549" y="518248"/>
                </a:lnTo>
                <a:lnTo>
                  <a:pt x="582549" y="515658"/>
                </a:lnTo>
                <a:lnTo>
                  <a:pt x="587615" y="515658"/>
                </a:lnTo>
                <a:lnTo>
                  <a:pt x="477774" y="451573"/>
                </a:lnTo>
                <a:lnTo>
                  <a:pt x="470652" y="449134"/>
                </a:lnTo>
                <a:close/>
              </a:path>
              <a:path w="620395" h="620395">
                <a:moveTo>
                  <a:pt x="18287" y="37337"/>
                </a:moveTo>
                <a:lnTo>
                  <a:pt x="18287" y="38100"/>
                </a:lnTo>
                <a:lnTo>
                  <a:pt x="19050" y="38100"/>
                </a:lnTo>
                <a:lnTo>
                  <a:pt x="18287" y="37337"/>
                </a:lnTo>
                <a:close/>
              </a:path>
              <a:path w="620395" h="620395">
                <a:moveTo>
                  <a:pt x="19050" y="0"/>
                </a:moveTo>
                <a:lnTo>
                  <a:pt x="18287" y="0"/>
                </a:lnTo>
                <a:lnTo>
                  <a:pt x="18287" y="37337"/>
                </a:lnTo>
                <a:lnTo>
                  <a:pt x="19050" y="38100"/>
                </a:lnTo>
                <a:lnTo>
                  <a:pt x="38100" y="38100"/>
                </a:lnTo>
                <a:lnTo>
                  <a:pt x="38100" y="19050"/>
                </a:lnTo>
                <a:lnTo>
                  <a:pt x="36587" y="11631"/>
                </a:lnTo>
                <a:lnTo>
                  <a:pt x="32480" y="5576"/>
                </a:lnTo>
                <a:lnTo>
                  <a:pt x="26419" y="1496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05315" y="3716146"/>
            <a:ext cx="620395" cy="620395"/>
          </a:xfrm>
          <a:custGeom>
            <a:avLst/>
            <a:gdLst/>
            <a:ahLst/>
            <a:cxnLst/>
            <a:rect l="l" t="t" r="r" b="b"/>
            <a:pathLst>
              <a:path w="620395" h="620395">
                <a:moveTo>
                  <a:pt x="85578" y="75800"/>
                </a:moveTo>
                <a:lnTo>
                  <a:pt x="66528" y="108457"/>
                </a:lnTo>
                <a:lnTo>
                  <a:pt x="66528" y="601344"/>
                </a:lnTo>
                <a:lnTo>
                  <a:pt x="68022" y="608768"/>
                </a:lnTo>
                <a:lnTo>
                  <a:pt x="72100" y="614822"/>
                </a:lnTo>
                <a:lnTo>
                  <a:pt x="78154" y="618900"/>
                </a:lnTo>
                <a:lnTo>
                  <a:pt x="85578" y="620394"/>
                </a:lnTo>
                <a:lnTo>
                  <a:pt x="601198" y="620394"/>
                </a:lnTo>
                <a:lnTo>
                  <a:pt x="582910" y="602107"/>
                </a:lnTo>
                <a:lnTo>
                  <a:pt x="582148" y="602107"/>
                </a:lnTo>
                <a:lnTo>
                  <a:pt x="582148" y="601344"/>
                </a:lnTo>
                <a:lnTo>
                  <a:pt x="104628" y="601344"/>
                </a:lnTo>
                <a:lnTo>
                  <a:pt x="85578" y="582294"/>
                </a:lnTo>
                <a:lnTo>
                  <a:pt x="104628" y="582294"/>
                </a:lnTo>
                <a:lnTo>
                  <a:pt x="104628" y="108457"/>
                </a:lnTo>
                <a:lnTo>
                  <a:pt x="85578" y="75800"/>
                </a:lnTo>
                <a:close/>
              </a:path>
              <a:path w="620395" h="620395">
                <a:moveTo>
                  <a:pt x="582148" y="601344"/>
                </a:moveTo>
                <a:lnTo>
                  <a:pt x="582148" y="602107"/>
                </a:lnTo>
                <a:lnTo>
                  <a:pt x="582907" y="602104"/>
                </a:lnTo>
                <a:lnTo>
                  <a:pt x="582148" y="601344"/>
                </a:lnTo>
                <a:close/>
              </a:path>
              <a:path w="620395" h="620395">
                <a:moveTo>
                  <a:pt x="582907" y="602104"/>
                </a:moveTo>
                <a:lnTo>
                  <a:pt x="582148" y="602107"/>
                </a:lnTo>
                <a:lnTo>
                  <a:pt x="582910" y="602107"/>
                </a:lnTo>
                <a:close/>
              </a:path>
              <a:path w="620395" h="620395">
                <a:moveTo>
                  <a:pt x="601198" y="582294"/>
                </a:moveTo>
                <a:lnTo>
                  <a:pt x="104628" y="582294"/>
                </a:lnTo>
                <a:lnTo>
                  <a:pt x="104628" y="601344"/>
                </a:lnTo>
                <a:lnTo>
                  <a:pt x="582148" y="601344"/>
                </a:lnTo>
                <a:lnTo>
                  <a:pt x="582907" y="602104"/>
                </a:lnTo>
                <a:lnTo>
                  <a:pt x="620248" y="601979"/>
                </a:lnTo>
                <a:lnTo>
                  <a:pt x="620248" y="601344"/>
                </a:lnTo>
                <a:lnTo>
                  <a:pt x="618753" y="593921"/>
                </a:lnTo>
                <a:lnTo>
                  <a:pt x="614676" y="587867"/>
                </a:lnTo>
                <a:lnTo>
                  <a:pt x="608621" y="583789"/>
                </a:lnTo>
                <a:lnTo>
                  <a:pt x="601198" y="582294"/>
                </a:lnTo>
                <a:close/>
              </a:path>
              <a:path w="620395" h="620395">
                <a:moveTo>
                  <a:pt x="104628" y="582294"/>
                </a:moveTo>
                <a:lnTo>
                  <a:pt x="85578" y="582294"/>
                </a:lnTo>
                <a:lnTo>
                  <a:pt x="104628" y="601344"/>
                </a:lnTo>
                <a:lnTo>
                  <a:pt x="104628" y="582294"/>
                </a:lnTo>
                <a:close/>
              </a:path>
              <a:path w="620395" h="620395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5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7"/>
                </a:lnTo>
                <a:lnTo>
                  <a:pt x="66528" y="108457"/>
                </a:lnTo>
                <a:lnTo>
                  <a:pt x="66528" y="37845"/>
                </a:lnTo>
                <a:lnTo>
                  <a:pt x="107671" y="37845"/>
                </a:lnTo>
                <a:lnTo>
                  <a:pt x="85578" y="0"/>
                </a:lnTo>
                <a:close/>
              </a:path>
              <a:path w="620395" h="620395">
                <a:moveTo>
                  <a:pt x="107671" y="37845"/>
                </a:moveTo>
                <a:lnTo>
                  <a:pt x="104628" y="37845"/>
                </a:lnTo>
                <a:lnTo>
                  <a:pt x="104628" y="108457"/>
                </a:lnTo>
                <a:lnTo>
                  <a:pt x="135743" y="161797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5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5"/>
                </a:lnTo>
                <a:close/>
              </a:path>
              <a:path w="620395" h="620395">
                <a:moveTo>
                  <a:pt x="104628" y="37845"/>
                </a:moveTo>
                <a:lnTo>
                  <a:pt x="66528" y="37845"/>
                </a:lnTo>
                <a:lnTo>
                  <a:pt x="66528" y="108457"/>
                </a:lnTo>
                <a:lnTo>
                  <a:pt x="85578" y="75800"/>
                </a:lnTo>
                <a:lnTo>
                  <a:pt x="69068" y="47497"/>
                </a:lnTo>
                <a:lnTo>
                  <a:pt x="104628" y="47497"/>
                </a:lnTo>
                <a:lnTo>
                  <a:pt x="104628" y="37845"/>
                </a:lnTo>
                <a:close/>
              </a:path>
              <a:path w="620395" h="620395">
                <a:moveTo>
                  <a:pt x="104628" y="47497"/>
                </a:moveTo>
                <a:lnTo>
                  <a:pt x="102088" y="47497"/>
                </a:lnTo>
                <a:lnTo>
                  <a:pt x="85578" y="75800"/>
                </a:lnTo>
                <a:lnTo>
                  <a:pt x="104628" y="108457"/>
                </a:lnTo>
                <a:lnTo>
                  <a:pt x="104628" y="47497"/>
                </a:lnTo>
                <a:close/>
              </a:path>
              <a:path w="620395" h="620395">
                <a:moveTo>
                  <a:pt x="102088" y="47497"/>
                </a:moveTo>
                <a:lnTo>
                  <a:pt x="69068" y="47497"/>
                </a:lnTo>
                <a:lnTo>
                  <a:pt x="85578" y="75800"/>
                </a:lnTo>
                <a:lnTo>
                  <a:pt x="102088" y="47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78439" y="4804283"/>
            <a:ext cx="171450" cy="408305"/>
          </a:xfrm>
          <a:custGeom>
            <a:avLst/>
            <a:gdLst/>
            <a:ahLst/>
            <a:cxnLst/>
            <a:rect l="l" t="t" r="r" b="b"/>
            <a:pathLst>
              <a:path w="171450" h="408304">
                <a:moveTo>
                  <a:pt x="104628" y="185928"/>
                </a:moveTo>
                <a:lnTo>
                  <a:pt x="79609" y="185928"/>
                </a:lnTo>
                <a:lnTo>
                  <a:pt x="66528" y="203962"/>
                </a:lnTo>
                <a:lnTo>
                  <a:pt x="66528" y="407797"/>
                </a:lnTo>
                <a:lnTo>
                  <a:pt x="104628" y="407797"/>
                </a:lnTo>
                <a:lnTo>
                  <a:pt x="104628" y="222123"/>
                </a:lnTo>
                <a:lnTo>
                  <a:pt x="91547" y="222123"/>
                </a:lnTo>
                <a:lnTo>
                  <a:pt x="104628" y="203962"/>
                </a:lnTo>
                <a:lnTo>
                  <a:pt x="104628" y="185928"/>
                </a:lnTo>
                <a:close/>
              </a:path>
              <a:path w="171450" h="408304">
                <a:moveTo>
                  <a:pt x="104628" y="203962"/>
                </a:moveTo>
                <a:lnTo>
                  <a:pt x="91547" y="222123"/>
                </a:lnTo>
                <a:lnTo>
                  <a:pt x="99421" y="219456"/>
                </a:lnTo>
                <a:lnTo>
                  <a:pt x="104628" y="212217"/>
                </a:lnTo>
                <a:lnTo>
                  <a:pt x="104628" y="203962"/>
                </a:lnTo>
                <a:close/>
              </a:path>
              <a:path w="171450" h="408304">
                <a:moveTo>
                  <a:pt x="104628" y="212217"/>
                </a:moveTo>
                <a:lnTo>
                  <a:pt x="99421" y="219456"/>
                </a:lnTo>
                <a:lnTo>
                  <a:pt x="91547" y="222123"/>
                </a:lnTo>
                <a:lnTo>
                  <a:pt x="104628" y="222123"/>
                </a:lnTo>
                <a:lnTo>
                  <a:pt x="104628" y="212217"/>
                </a:lnTo>
                <a:close/>
              </a:path>
              <a:path w="171450" h="408304">
                <a:moveTo>
                  <a:pt x="79609" y="185928"/>
                </a:moveTo>
                <a:lnTo>
                  <a:pt x="71735" y="188468"/>
                </a:lnTo>
                <a:lnTo>
                  <a:pt x="66528" y="195834"/>
                </a:lnTo>
                <a:lnTo>
                  <a:pt x="66528" y="203962"/>
                </a:lnTo>
                <a:lnTo>
                  <a:pt x="79609" y="185928"/>
                </a:lnTo>
                <a:close/>
              </a:path>
              <a:path w="171450" h="408304">
                <a:moveTo>
                  <a:pt x="85578" y="75800"/>
                </a:moveTo>
                <a:lnTo>
                  <a:pt x="66528" y="108458"/>
                </a:lnTo>
                <a:lnTo>
                  <a:pt x="66528" y="195834"/>
                </a:lnTo>
                <a:lnTo>
                  <a:pt x="71735" y="188468"/>
                </a:lnTo>
                <a:lnTo>
                  <a:pt x="79609" y="185928"/>
                </a:lnTo>
                <a:lnTo>
                  <a:pt x="104628" y="185928"/>
                </a:lnTo>
                <a:lnTo>
                  <a:pt x="104628" y="108458"/>
                </a:lnTo>
                <a:lnTo>
                  <a:pt x="85578" y="75800"/>
                </a:lnTo>
                <a:close/>
              </a:path>
              <a:path w="171450" h="408304">
                <a:moveTo>
                  <a:pt x="85578" y="0"/>
                </a:moveTo>
                <a:lnTo>
                  <a:pt x="2393" y="142494"/>
                </a:lnTo>
                <a:lnTo>
                  <a:pt x="0" y="149689"/>
                </a:lnTo>
                <a:lnTo>
                  <a:pt x="488" y="157003"/>
                </a:lnTo>
                <a:lnTo>
                  <a:pt x="3643" y="163603"/>
                </a:lnTo>
                <a:lnTo>
                  <a:pt x="9251" y="168656"/>
                </a:lnTo>
                <a:lnTo>
                  <a:pt x="16446" y="171049"/>
                </a:lnTo>
                <a:lnTo>
                  <a:pt x="23760" y="170561"/>
                </a:lnTo>
                <a:lnTo>
                  <a:pt x="30360" y="167405"/>
                </a:lnTo>
                <a:lnTo>
                  <a:pt x="35413" y="161798"/>
                </a:lnTo>
                <a:lnTo>
                  <a:pt x="66528" y="108458"/>
                </a:lnTo>
                <a:lnTo>
                  <a:pt x="66528" y="37846"/>
                </a:lnTo>
                <a:lnTo>
                  <a:pt x="107671" y="37846"/>
                </a:lnTo>
                <a:lnTo>
                  <a:pt x="85578" y="0"/>
                </a:lnTo>
                <a:close/>
              </a:path>
              <a:path w="171450" h="408304">
                <a:moveTo>
                  <a:pt x="107671" y="37846"/>
                </a:moveTo>
                <a:lnTo>
                  <a:pt x="104628" y="37846"/>
                </a:lnTo>
                <a:lnTo>
                  <a:pt x="104628" y="108458"/>
                </a:lnTo>
                <a:lnTo>
                  <a:pt x="135743" y="161798"/>
                </a:lnTo>
                <a:lnTo>
                  <a:pt x="140795" y="167405"/>
                </a:lnTo>
                <a:lnTo>
                  <a:pt x="147395" y="170561"/>
                </a:lnTo>
                <a:lnTo>
                  <a:pt x="154709" y="171049"/>
                </a:lnTo>
                <a:lnTo>
                  <a:pt x="161905" y="168656"/>
                </a:lnTo>
                <a:lnTo>
                  <a:pt x="167512" y="163603"/>
                </a:lnTo>
                <a:lnTo>
                  <a:pt x="170668" y="157003"/>
                </a:lnTo>
                <a:lnTo>
                  <a:pt x="171156" y="149689"/>
                </a:lnTo>
                <a:lnTo>
                  <a:pt x="168763" y="142494"/>
                </a:lnTo>
                <a:lnTo>
                  <a:pt x="107671" y="37846"/>
                </a:lnTo>
                <a:close/>
              </a:path>
              <a:path w="171450" h="408304">
                <a:moveTo>
                  <a:pt x="104628" y="37846"/>
                </a:moveTo>
                <a:lnTo>
                  <a:pt x="66528" y="37846"/>
                </a:lnTo>
                <a:lnTo>
                  <a:pt x="66528" y="108458"/>
                </a:lnTo>
                <a:lnTo>
                  <a:pt x="85578" y="75800"/>
                </a:lnTo>
                <a:lnTo>
                  <a:pt x="69068" y="47498"/>
                </a:lnTo>
                <a:lnTo>
                  <a:pt x="104628" y="47498"/>
                </a:lnTo>
                <a:lnTo>
                  <a:pt x="104628" y="37846"/>
                </a:lnTo>
                <a:close/>
              </a:path>
              <a:path w="171450" h="408304">
                <a:moveTo>
                  <a:pt x="104628" y="47498"/>
                </a:moveTo>
                <a:lnTo>
                  <a:pt x="102088" y="47498"/>
                </a:lnTo>
                <a:lnTo>
                  <a:pt x="85578" y="75800"/>
                </a:lnTo>
                <a:lnTo>
                  <a:pt x="104628" y="108458"/>
                </a:lnTo>
                <a:lnTo>
                  <a:pt x="104628" y="47498"/>
                </a:lnTo>
                <a:close/>
              </a:path>
              <a:path w="171450" h="408304">
                <a:moveTo>
                  <a:pt x="102088" y="47498"/>
                </a:moveTo>
                <a:lnTo>
                  <a:pt x="69068" y="47498"/>
                </a:lnTo>
                <a:lnTo>
                  <a:pt x="85578" y="75800"/>
                </a:lnTo>
                <a:lnTo>
                  <a:pt x="102088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990600"/>
            <a:ext cx="7239000" cy="543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5172" y="757427"/>
            <a:ext cx="8048244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739620"/>
            <a:ext cx="8594725" cy="47567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8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identification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5" dirty="0">
                <a:latin typeface="Constantia"/>
                <a:cs typeface="Constantia"/>
              </a:rPr>
              <a:t>Significant </a:t>
            </a:r>
            <a:r>
              <a:rPr sz="3200" spc="-10" dirty="0">
                <a:latin typeface="Constantia"/>
                <a:cs typeface="Constantia"/>
              </a:rPr>
              <a:t>characteristics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3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job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dirty="0">
                <a:latin typeface="Constantia"/>
                <a:cs typeface="Constantia"/>
              </a:rPr>
              <a:t>What </a:t>
            </a:r>
            <a:r>
              <a:rPr sz="3200" spc="-5" dirty="0">
                <a:latin typeface="Constantia"/>
                <a:cs typeface="Constantia"/>
              </a:rPr>
              <a:t>the typical </a:t>
            </a:r>
            <a:r>
              <a:rPr sz="3200" spc="-35" dirty="0">
                <a:latin typeface="Constantia"/>
                <a:cs typeface="Constantia"/>
              </a:rPr>
              <a:t>worker</a:t>
            </a:r>
            <a:r>
              <a:rPr sz="3200" spc="-5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does?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duties</a:t>
            </a:r>
            <a:endParaRPr sz="3200">
              <a:latin typeface="Constantia"/>
              <a:cs typeface="Constantia"/>
            </a:endParaRPr>
          </a:p>
          <a:p>
            <a:pPr marL="469900" marR="5080" indent="-457200">
              <a:lnSpc>
                <a:spcPts val="3460"/>
              </a:lnSpc>
              <a:spcBef>
                <a:spcPts val="815"/>
              </a:spcBef>
              <a:buSzPct val="93750"/>
              <a:buFont typeface="Wingdings"/>
              <a:buChar char=""/>
              <a:tabLst>
                <a:tab pos="469900" algn="l"/>
                <a:tab pos="1646555" algn="l"/>
                <a:tab pos="3463290" algn="l"/>
                <a:tab pos="4323080" algn="l"/>
                <a:tab pos="6602095" algn="l"/>
                <a:tab pos="7364095" algn="l"/>
              </a:tabLst>
            </a:pPr>
            <a:r>
              <a:rPr sz="3200" dirty="0">
                <a:latin typeface="Constantia"/>
                <a:cs typeface="Constantia"/>
              </a:rPr>
              <a:t>What	</a:t>
            </a:r>
            <a:r>
              <a:rPr sz="3200" spc="-5" dirty="0">
                <a:latin typeface="Constantia"/>
                <a:cs typeface="Constantia"/>
              </a:rPr>
              <a:t>ma</a:t>
            </a:r>
            <a:r>
              <a:rPr sz="3200" spc="-6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erials	and	eq</a:t>
            </a:r>
            <a:r>
              <a:rPr sz="3200" spc="15" dirty="0">
                <a:latin typeface="Constantia"/>
                <a:cs typeface="Constantia"/>
              </a:rPr>
              <a:t>u</a:t>
            </a:r>
            <a:r>
              <a:rPr sz="3200" spc="-5" dirty="0">
                <a:latin typeface="Constantia"/>
                <a:cs typeface="Constantia"/>
              </a:rPr>
              <a:t>ipmen</a:t>
            </a:r>
            <a:r>
              <a:rPr sz="3200" spc="-1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s	</a:t>
            </a:r>
            <a:r>
              <a:rPr sz="3200" spc="-5" dirty="0">
                <a:latin typeface="Constantia"/>
                <a:cs typeface="Constantia"/>
              </a:rPr>
              <a:t>th</a:t>
            </a:r>
            <a:r>
              <a:rPr sz="3200" dirty="0">
                <a:latin typeface="Constantia"/>
                <a:cs typeface="Constantia"/>
              </a:rPr>
              <a:t>e	</a:t>
            </a:r>
            <a:r>
              <a:rPr sz="3200" spc="-75" dirty="0">
                <a:latin typeface="Constantia"/>
                <a:cs typeface="Constantia"/>
              </a:rPr>
              <a:t>w</a:t>
            </a:r>
            <a:r>
              <a:rPr sz="3200" spc="-15" dirty="0">
                <a:latin typeface="Constantia"/>
                <a:cs typeface="Constantia"/>
              </a:rPr>
              <a:t>o</a:t>
            </a:r>
            <a:r>
              <a:rPr sz="3200" spc="-40" dirty="0">
                <a:latin typeface="Constantia"/>
                <a:cs typeface="Constantia"/>
              </a:rPr>
              <a:t>r</a:t>
            </a:r>
            <a:r>
              <a:rPr sz="3200" spc="-70" dirty="0">
                <a:latin typeface="Constantia"/>
                <a:cs typeface="Constantia"/>
              </a:rPr>
              <a:t>k</a:t>
            </a:r>
            <a:r>
              <a:rPr sz="3200" dirty="0">
                <a:latin typeface="Constantia"/>
                <a:cs typeface="Constantia"/>
              </a:rPr>
              <a:t>er  </a:t>
            </a:r>
            <a:r>
              <a:rPr sz="3200" spc="-5" dirty="0">
                <a:latin typeface="Constantia"/>
                <a:cs typeface="Constantia"/>
              </a:rPr>
              <a:t>uses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34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45" dirty="0">
                <a:latin typeface="Constantia"/>
                <a:cs typeface="Constantia"/>
              </a:rPr>
              <a:t>How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5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is</a:t>
            </a:r>
            <a:r>
              <a:rPr sz="3200" spc="-3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performed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0" dirty="0">
                <a:latin typeface="Constantia"/>
                <a:cs typeface="Constantia"/>
              </a:rPr>
              <a:t>Required </a:t>
            </a:r>
            <a:r>
              <a:rPr sz="3200" dirty="0">
                <a:latin typeface="Constantia"/>
                <a:cs typeface="Constantia"/>
              </a:rPr>
              <a:t>personal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attributes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relationships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" y="973836"/>
            <a:ext cx="8252459" cy="47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2105148"/>
            <a:ext cx="4627245" cy="39763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0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dirty="0">
                <a:latin typeface="Constantia"/>
                <a:cs typeface="Constantia"/>
              </a:rPr>
              <a:t>Observation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dirty="0">
                <a:latin typeface="Constantia"/>
                <a:cs typeface="Constantia"/>
              </a:rPr>
              <a:t>Interview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-5" dirty="0">
                <a:latin typeface="Constantia"/>
                <a:cs typeface="Constantia"/>
              </a:rPr>
              <a:t>Questionnaire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-5" dirty="0">
                <a:latin typeface="Constantia"/>
                <a:cs typeface="Constantia"/>
              </a:rPr>
              <a:t>Checklist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-40" dirty="0">
                <a:latin typeface="Constantia"/>
                <a:cs typeface="Constantia"/>
              </a:rPr>
              <a:t>Technical</a:t>
            </a:r>
            <a:r>
              <a:rPr sz="3600" spc="-110" dirty="0">
                <a:latin typeface="Constantia"/>
                <a:cs typeface="Constantia"/>
              </a:rPr>
              <a:t> </a:t>
            </a:r>
            <a:r>
              <a:rPr sz="3600" spc="-25" dirty="0">
                <a:latin typeface="Constantia"/>
                <a:cs typeface="Constantia"/>
              </a:rPr>
              <a:t>conference</a:t>
            </a:r>
            <a:endParaRPr sz="36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469900" algn="l"/>
              </a:tabLst>
            </a:pPr>
            <a:r>
              <a:rPr sz="3600" spc="10" dirty="0">
                <a:latin typeface="Constantia"/>
                <a:cs typeface="Constantia"/>
              </a:rPr>
              <a:t>Diary</a:t>
            </a:r>
            <a:r>
              <a:rPr sz="3600" spc="-9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methods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0088" y="4550662"/>
            <a:ext cx="2272283" cy="2272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7864" y="1924811"/>
            <a:ext cx="1778508" cy="2625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0448" y="1190244"/>
            <a:ext cx="6825996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2241067"/>
            <a:ext cx="7202170" cy="36874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1060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5" dirty="0">
                <a:latin typeface="Constantia"/>
                <a:cs typeface="Constantia"/>
              </a:rPr>
              <a:t>Interview</a:t>
            </a:r>
            <a:r>
              <a:rPr sz="4000" spc="-70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6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45" dirty="0">
                <a:latin typeface="Constantia"/>
                <a:cs typeface="Constantia"/>
              </a:rPr>
              <a:t>Technical </a:t>
            </a:r>
            <a:r>
              <a:rPr sz="4000" spc="-25" dirty="0">
                <a:latin typeface="Constantia"/>
                <a:cs typeface="Constantia"/>
              </a:rPr>
              <a:t>conference</a:t>
            </a:r>
            <a:r>
              <a:rPr sz="4000" spc="-210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60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10" dirty="0">
                <a:latin typeface="Constantia"/>
                <a:cs typeface="Constantia"/>
              </a:rPr>
              <a:t>Questionnaire</a:t>
            </a:r>
            <a:r>
              <a:rPr sz="4000" spc="-100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60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dirty="0">
                <a:latin typeface="Constantia"/>
                <a:cs typeface="Constantia"/>
              </a:rPr>
              <a:t>Observation</a:t>
            </a:r>
            <a:r>
              <a:rPr sz="4000" spc="-65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method</a:t>
            </a:r>
            <a:endParaRPr sz="4000">
              <a:latin typeface="Constantia"/>
              <a:cs typeface="Constantia"/>
            </a:endParaRPr>
          </a:p>
          <a:p>
            <a:pPr marL="756285" indent="-744220">
              <a:lnSpc>
                <a:spcPct val="100000"/>
              </a:lnSpc>
              <a:spcBef>
                <a:spcPts val="98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10" dirty="0">
                <a:latin typeface="Constantia"/>
                <a:cs typeface="Constantia"/>
              </a:rPr>
              <a:t>Diary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08383" y="3810000"/>
            <a:ext cx="3535616" cy="304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400" y="1219200"/>
            <a:ext cx="7162800" cy="493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49067" y="748283"/>
            <a:ext cx="6384035" cy="737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440752"/>
            <a:ext cx="6062345" cy="49650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25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HR</a:t>
            </a:r>
            <a:r>
              <a:rPr sz="3000" spc="-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planning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Recruitment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204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selection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Orientation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20" dirty="0">
                <a:latin typeface="Constantia"/>
                <a:cs typeface="Constantia"/>
              </a:rPr>
              <a:t>Job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evaluation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30" dirty="0">
                <a:latin typeface="Constantia"/>
                <a:cs typeface="Constantia"/>
              </a:rPr>
              <a:t>Training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5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development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5" dirty="0">
                <a:latin typeface="Constantia"/>
                <a:cs typeface="Constantia"/>
              </a:rPr>
              <a:t>Performance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10" dirty="0">
                <a:latin typeface="Constantia"/>
                <a:cs typeface="Constantia"/>
              </a:rPr>
              <a:t>Appraisal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5" dirty="0">
                <a:latin typeface="Constantia"/>
                <a:cs typeface="Constantia"/>
              </a:rPr>
              <a:t>Compensation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Benefits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Career </a:t>
            </a:r>
            <a:r>
              <a:rPr sz="3000" dirty="0">
                <a:latin typeface="Constantia"/>
                <a:cs typeface="Constantia"/>
              </a:rPr>
              <a:t>planning and</a:t>
            </a:r>
            <a:r>
              <a:rPr sz="3000" spc="-3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development</a:t>
            </a:r>
            <a:endParaRPr sz="30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SzPct val="95000"/>
              <a:buFont typeface="Wingdings"/>
              <a:buChar char=""/>
              <a:tabLst>
                <a:tab pos="469900" algn="l"/>
              </a:tabLst>
            </a:pPr>
            <a:r>
              <a:rPr sz="3000" spc="-10" dirty="0">
                <a:latin typeface="Constantia"/>
                <a:cs typeface="Constantia"/>
              </a:rPr>
              <a:t>Health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19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safety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81344" y="3584447"/>
            <a:ext cx="2962655" cy="3273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2065147"/>
            <a:ext cx="5313680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5" dirty="0">
                <a:latin typeface="Constantia"/>
                <a:cs typeface="Constantia"/>
              </a:rPr>
              <a:t>Definition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2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20" dirty="0">
                <a:latin typeface="Constantia"/>
                <a:cs typeface="Constantia"/>
              </a:rPr>
              <a:t>Job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r>
              <a:rPr sz="3200" spc="-254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steps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5" dirty="0">
                <a:latin typeface="Constantia"/>
                <a:cs typeface="Constantia"/>
              </a:rPr>
              <a:t>Components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0" dirty="0">
                <a:latin typeface="Constantia"/>
                <a:cs typeface="Constantia"/>
              </a:rPr>
              <a:t>Job</a:t>
            </a:r>
            <a:r>
              <a:rPr sz="3200" spc="-27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15" dirty="0">
                <a:latin typeface="Constantia"/>
                <a:cs typeface="Constantia"/>
              </a:rPr>
              <a:t>Process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0" dirty="0">
                <a:latin typeface="Constantia"/>
                <a:cs typeface="Constantia"/>
              </a:rPr>
              <a:t>Job</a:t>
            </a:r>
            <a:r>
              <a:rPr sz="3200" spc="-22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20" dirty="0">
                <a:latin typeface="Constantia"/>
                <a:cs typeface="Constantia"/>
              </a:rPr>
              <a:t>Job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10" dirty="0">
                <a:latin typeface="Constantia"/>
                <a:cs typeface="Constantia"/>
              </a:rPr>
              <a:t>Methods </a:t>
            </a:r>
            <a:r>
              <a:rPr sz="3200" spc="-5" dirty="0">
                <a:latin typeface="Constantia"/>
                <a:cs typeface="Constantia"/>
              </a:rPr>
              <a:t>for data</a:t>
            </a:r>
            <a:r>
              <a:rPr sz="3200" spc="-4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collection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spcBef>
                <a:spcPts val="5"/>
              </a:spcBef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20" dirty="0">
                <a:latin typeface="Constantia"/>
                <a:cs typeface="Constantia"/>
              </a:rPr>
              <a:t>Job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method</a:t>
            </a:r>
            <a:endParaRPr sz="3200">
              <a:latin typeface="Constantia"/>
              <a:cs typeface="Constantia"/>
            </a:endParaRPr>
          </a:p>
          <a:p>
            <a:pPr marL="477520" indent="-464820">
              <a:lnSpc>
                <a:spcPct val="100000"/>
              </a:lnSpc>
              <a:buSzPct val="96875"/>
              <a:buFont typeface="Wingdings"/>
              <a:buChar char=""/>
              <a:tabLst>
                <a:tab pos="477520" algn="l"/>
              </a:tabLst>
            </a:pPr>
            <a:r>
              <a:rPr sz="3200" spc="-15" dirty="0">
                <a:latin typeface="Constantia"/>
                <a:cs typeface="Constantia"/>
              </a:rPr>
              <a:t>Uses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20" dirty="0">
                <a:latin typeface="Constantia"/>
                <a:cs typeface="Constantia"/>
              </a:rPr>
              <a:t>Job</a:t>
            </a:r>
            <a:r>
              <a:rPr sz="3200" spc="-2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analysis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9990" y="817829"/>
            <a:ext cx="3618229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u="none" spc="-85" dirty="0">
                <a:latin typeface="Constantia"/>
                <a:cs typeface="Constantia"/>
              </a:rPr>
              <a:t>C</a:t>
            </a:r>
            <a:r>
              <a:rPr sz="6600" b="1" u="none" dirty="0">
                <a:latin typeface="Constantia"/>
                <a:cs typeface="Constantia"/>
              </a:rPr>
              <a:t>on</a:t>
            </a:r>
            <a:r>
              <a:rPr sz="6600" b="1" u="none" spc="-110" dirty="0">
                <a:latin typeface="Constantia"/>
                <a:cs typeface="Constantia"/>
              </a:rPr>
              <a:t>t</a:t>
            </a:r>
            <a:r>
              <a:rPr sz="6600" b="1" u="none" dirty="0">
                <a:latin typeface="Constantia"/>
                <a:cs typeface="Constantia"/>
              </a:rPr>
              <a:t>ents</a:t>
            </a:r>
            <a:endParaRPr sz="6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5300" y="3976776"/>
            <a:ext cx="3568700" cy="2881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59" y="784859"/>
            <a:ext cx="8243316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586141"/>
            <a:ext cx="8736965" cy="50018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91465" indent="-279400">
              <a:lnSpc>
                <a:spcPct val="100000"/>
              </a:lnSpc>
              <a:spcBef>
                <a:spcPts val="869"/>
              </a:spcBef>
              <a:buSzPct val="93750"/>
              <a:buFont typeface="Wingdings"/>
              <a:buChar char=""/>
              <a:tabLst>
                <a:tab pos="292100" algn="l"/>
              </a:tabLst>
            </a:pPr>
            <a:r>
              <a:rPr sz="3200" spc="-10" dirty="0">
                <a:latin typeface="Constantia"/>
                <a:cs typeface="Constantia"/>
              </a:rPr>
              <a:t>Present immediate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</a:t>
            </a:r>
            <a:endParaRPr sz="3200">
              <a:latin typeface="Constantia"/>
              <a:cs typeface="Constantia"/>
            </a:endParaRPr>
          </a:p>
          <a:p>
            <a:pPr marL="12700" marR="762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5" dirty="0">
                <a:latin typeface="Constantia"/>
                <a:cs typeface="Constantia"/>
              </a:rPr>
              <a:t>designing the </a:t>
            </a:r>
            <a:r>
              <a:rPr sz="3200" spc="-10" dirty="0">
                <a:latin typeface="Constantia"/>
                <a:cs typeface="Constantia"/>
              </a:rPr>
              <a:t>requirements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perform 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dirty="0">
                <a:latin typeface="Constantia"/>
                <a:cs typeface="Constantia"/>
              </a:rPr>
              <a:t>hiring</a:t>
            </a:r>
            <a:r>
              <a:rPr sz="3200" spc="-30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process</a:t>
            </a:r>
            <a:endParaRPr sz="3200">
              <a:latin typeface="Constantia"/>
              <a:cs typeface="Constantia"/>
            </a:endParaRPr>
          </a:p>
          <a:p>
            <a:pPr marL="12700" marR="1778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92100" algn="l"/>
                <a:tab pos="1499870" algn="l"/>
                <a:tab pos="2045335" algn="l"/>
                <a:tab pos="4232910" algn="l"/>
                <a:tab pos="6266815" algn="l"/>
                <a:tab pos="7129145" algn="l"/>
              </a:tabLst>
            </a:pPr>
            <a:r>
              <a:rPr sz="3200" spc="-65" dirty="0">
                <a:latin typeface="Constantia"/>
                <a:cs typeface="Constantia"/>
              </a:rPr>
              <a:t>H</a:t>
            </a:r>
            <a:r>
              <a:rPr sz="3200" dirty="0">
                <a:latin typeface="Constantia"/>
                <a:cs typeface="Constantia"/>
              </a:rPr>
              <a:t>elps	</a:t>
            </a:r>
            <a:r>
              <a:rPr sz="3200" spc="-10" dirty="0">
                <a:latin typeface="Constantia"/>
                <a:cs typeface="Constantia"/>
              </a:rPr>
              <a:t>i</a:t>
            </a:r>
            <a:r>
              <a:rPr sz="3200" dirty="0">
                <a:latin typeface="Constantia"/>
                <a:cs typeface="Constantia"/>
              </a:rPr>
              <a:t>n	per</a:t>
            </a:r>
            <a:r>
              <a:rPr sz="3200" spc="-30" dirty="0">
                <a:latin typeface="Constantia"/>
                <a:cs typeface="Constantia"/>
              </a:rPr>
              <a:t>f</a:t>
            </a:r>
            <a:r>
              <a:rPr sz="3200" dirty="0">
                <a:latin typeface="Constantia"/>
                <a:cs typeface="Constantia"/>
              </a:rPr>
              <a:t>o</a:t>
            </a:r>
            <a:r>
              <a:rPr sz="3200" spc="-20" dirty="0">
                <a:latin typeface="Constantia"/>
                <a:cs typeface="Constantia"/>
              </a:rPr>
              <a:t>r</a:t>
            </a:r>
            <a:r>
              <a:rPr sz="3200" spc="-5" dirty="0">
                <a:latin typeface="Constantia"/>
                <a:cs typeface="Constantia"/>
              </a:rPr>
              <a:t>min</a:t>
            </a:r>
            <a:r>
              <a:rPr sz="3200" dirty="0">
                <a:latin typeface="Constantia"/>
                <a:cs typeface="Constantia"/>
              </a:rPr>
              <a:t>g	e</a:t>
            </a:r>
            <a:r>
              <a:rPr sz="3200" spc="-40" dirty="0">
                <a:latin typeface="Constantia"/>
                <a:cs typeface="Constantia"/>
              </a:rPr>
              <a:t>v</a:t>
            </a:r>
            <a:r>
              <a:rPr sz="3200" dirty="0">
                <a:latin typeface="Constantia"/>
                <a:cs typeface="Constantia"/>
              </a:rPr>
              <a:t>aluation	and	a</a:t>
            </a:r>
            <a:r>
              <a:rPr sz="3200" spc="-2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p</a:t>
            </a:r>
            <a:r>
              <a:rPr sz="3200" spc="-70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ais</a:t>
            </a:r>
            <a:r>
              <a:rPr sz="3200" spc="5" dirty="0">
                <a:latin typeface="Constantia"/>
                <a:cs typeface="Constantia"/>
              </a:rPr>
              <a:t>a</a:t>
            </a:r>
            <a:r>
              <a:rPr sz="3200" dirty="0">
                <a:latin typeface="Constantia"/>
                <a:cs typeface="Constantia"/>
              </a:rPr>
              <a:t>l  </a:t>
            </a:r>
            <a:r>
              <a:rPr sz="3200" spc="-20" dirty="0">
                <a:latin typeface="Constantia"/>
                <a:cs typeface="Constantia"/>
              </a:rPr>
              <a:t>processes.</a:t>
            </a:r>
            <a:endParaRPr sz="3200">
              <a:latin typeface="Constantia"/>
              <a:cs typeface="Constantia"/>
            </a:endParaRPr>
          </a:p>
          <a:p>
            <a:pPr marL="285115" indent="-27305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Assists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delivering </a:t>
            </a:r>
            <a:r>
              <a:rPr sz="3200" spc="-10" dirty="0">
                <a:latin typeface="Constantia"/>
                <a:cs typeface="Constantia"/>
              </a:rPr>
              <a:t>appropriate</a:t>
            </a:r>
            <a:r>
              <a:rPr sz="3200" spc="-37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training.</a:t>
            </a:r>
            <a:endParaRPr sz="32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"/>
              <a:tabLst>
                <a:tab pos="285750" algn="l"/>
              </a:tabLst>
            </a:pPr>
            <a:r>
              <a:rPr sz="3200" spc="-5" dirty="0">
                <a:latin typeface="Constantia"/>
                <a:cs typeface="Constantia"/>
              </a:rPr>
              <a:t>Assists </a:t>
            </a:r>
            <a:r>
              <a:rPr sz="3200" spc="5" dirty="0">
                <a:latin typeface="Constantia"/>
                <a:cs typeface="Constantia"/>
              </a:rPr>
              <a:t>in </a:t>
            </a:r>
            <a:r>
              <a:rPr sz="3200" spc="-5" dirty="0">
                <a:latin typeface="Constantia"/>
                <a:cs typeface="Constantia"/>
              </a:rPr>
              <a:t>Deciding Compensation </a:t>
            </a:r>
            <a:r>
              <a:rPr sz="3200" spc="-20" dirty="0">
                <a:latin typeface="Constantia"/>
                <a:cs typeface="Constantia"/>
              </a:rPr>
              <a:t>Package </a:t>
            </a:r>
            <a:r>
              <a:rPr sz="3200" spc="-10" dirty="0">
                <a:latin typeface="Constantia"/>
                <a:cs typeface="Constantia"/>
              </a:rPr>
              <a:t>for </a:t>
            </a:r>
            <a:r>
              <a:rPr sz="3200" dirty="0">
                <a:latin typeface="Constantia"/>
                <a:cs typeface="Constantia"/>
              </a:rPr>
              <a:t>a  </a:t>
            </a:r>
            <a:r>
              <a:rPr sz="3200" spc="5" dirty="0">
                <a:latin typeface="Constantia"/>
                <a:cs typeface="Constantia"/>
              </a:rPr>
              <a:t>Specific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Job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19" y="757427"/>
            <a:ext cx="845058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2044420"/>
            <a:ext cx="847217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0" dirty="0">
                <a:latin typeface="Constantia"/>
                <a:cs typeface="Constantia"/>
              </a:rPr>
              <a:t>Subjective</a:t>
            </a:r>
            <a:r>
              <a:rPr sz="3200" spc="-7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matters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5" dirty="0">
                <a:latin typeface="Constantia"/>
                <a:cs typeface="Constantia"/>
              </a:rPr>
              <a:t>Lengthy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projects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5" dirty="0">
                <a:latin typeface="Constantia"/>
                <a:cs typeface="Constantia"/>
              </a:rPr>
              <a:t>Require </a:t>
            </a:r>
            <a:r>
              <a:rPr sz="3200" dirty="0">
                <a:latin typeface="Constantia"/>
                <a:cs typeface="Constantia"/>
              </a:rPr>
              <a:t>lots of human</a:t>
            </a:r>
            <a:r>
              <a:rPr sz="3200" spc="-2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efforts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20" dirty="0">
                <a:latin typeface="Constantia"/>
                <a:cs typeface="Constantia"/>
              </a:rPr>
              <a:t>Source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Data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spc="-10" dirty="0">
                <a:latin typeface="Constantia"/>
                <a:cs typeface="Constantia"/>
              </a:rPr>
              <a:t>Extremely</a:t>
            </a:r>
            <a:r>
              <a:rPr sz="3200" spc="-30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Small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dirty="0">
                <a:latin typeface="Constantia"/>
                <a:cs typeface="Constantia"/>
              </a:rPr>
              <a:t>Unqualified </a:t>
            </a:r>
            <a:r>
              <a:rPr sz="3200" spc="-25" dirty="0">
                <a:latin typeface="Constantia"/>
                <a:cs typeface="Constantia"/>
              </a:rPr>
              <a:t>Job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Analyst</a:t>
            </a:r>
            <a:endParaRPr sz="3200">
              <a:latin typeface="Constantia"/>
              <a:cs typeface="Constantia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SzPct val="93750"/>
              <a:buFont typeface="Wingdings"/>
              <a:buChar char=""/>
              <a:tabLst>
                <a:tab pos="469900" algn="l"/>
              </a:tabLst>
            </a:pPr>
            <a:r>
              <a:rPr sz="3200" spc="-10" dirty="0">
                <a:latin typeface="Constantia"/>
                <a:cs typeface="Constantia"/>
              </a:rPr>
              <a:t>Mental </a:t>
            </a:r>
            <a:r>
              <a:rPr sz="3200" dirty="0">
                <a:latin typeface="Constantia"/>
                <a:cs typeface="Constantia"/>
              </a:rPr>
              <a:t>Abilities </a:t>
            </a:r>
            <a:r>
              <a:rPr sz="3200" spc="-5" dirty="0">
                <a:latin typeface="Constantia"/>
                <a:cs typeface="Constantia"/>
              </a:rPr>
              <a:t>Cannot be </a:t>
            </a:r>
            <a:r>
              <a:rPr sz="3200" spc="-10" dirty="0">
                <a:latin typeface="Constantia"/>
                <a:cs typeface="Constantia"/>
              </a:rPr>
              <a:t>Directly</a:t>
            </a:r>
            <a:r>
              <a:rPr sz="3200" spc="-4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Observed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687323"/>
            <a:ext cx="7863840" cy="1560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2511958"/>
            <a:ext cx="7225030" cy="29521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443230" indent="-431165">
              <a:lnSpc>
                <a:spcPct val="100000"/>
              </a:lnSpc>
              <a:spcBef>
                <a:spcPts val="10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5" dirty="0">
                <a:latin typeface="Constantia"/>
                <a:cs typeface="Constantia"/>
              </a:rPr>
              <a:t>Support </a:t>
            </a:r>
            <a:r>
              <a:rPr sz="4000" spc="-20" dirty="0">
                <a:latin typeface="Constantia"/>
                <a:cs typeface="Constantia"/>
              </a:rPr>
              <a:t>from </a:t>
            </a:r>
            <a:r>
              <a:rPr sz="4000" spc="-25" dirty="0">
                <a:latin typeface="Constantia"/>
                <a:cs typeface="Constantia"/>
              </a:rPr>
              <a:t>top</a:t>
            </a:r>
            <a:r>
              <a:rPr sz="4000" spc="-295" dirty="0">
                <a:latin typeface="Constantia"/>
                <a:cs typeface="Constantia"/>
              </a:rPr>
              <a:t> </a:t>
            </a:r>
            <a:r>
              <a:rPr sz="4000" spc="-15" dirty="0">
                <a:latin typeface="Constantia"/>
                <a:cs typeface="Constantia"/>
              </a:rPr>
              <a:t>management</a:t>
            </a:r>
            <a:endParaRPr sz="4000">
              <a:latin typeface="Constantia"/>
              <a:cs typeface="Constantia"/>
            </a:endParaRPr>
          </a:p>
          <a:p>
            <a:pPr marL="443230" indent="-431165">
              <a:lnSpc>
                <a:spcPct val="100000"/>
              </a:lnSpc>
              <a:spcBef>
                <a:spcPts val="9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10" dirty="0">
                <a:latin typeface="Constantia"/>
                <a:cs typeface="Constantia"/>
              </a:rPr>
              <a:t>Single means </a:t>
            </a:r>
            <a:r>
              <a:rPr sz="4000" spc="-5" dirty="0">
                <a:latin typeface="Constantia"/>
                <a:cs typeface="Constantia"/>
              </a:rPr>
              <a:t>and</a:t>
            </a:r>
            <a:r>
              <a:rPr sz="4000" spc="-310" dirty="0">
                <a:latin typeface="Constantia"/>
                <a:cs typeface="Constantia"/>
              </a:rPr>
              <a:t> </a:t>
            </a:r>
            <a:r>
              <a:rPr sz="4000" spc="-25" dirty="0">
                <a:latin typeface="Constantia"/>
                <a:cs typeface="Constantia"/>
              </a:rPr>
              <a:t>source</a:t>
            </a:r>
            <a:endParaRPr sz="4000">
              <a:latin typeface="Constantia"/>
              <a:cs typeface="Constantia"/>
            </a:endParaRPr>
          </a:p>
          <a:p>
            <a:pPr marL="443230" indent="-431165">
              <a:lnSpc>
                <a:spcPct val="100000"/>
              </a:lnSpc>
              <a:spcBef>
                <a:spcPts val="9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40" dirty="0">
                <a:latin typeface="Constantia"/>
                <a:cs typeface="Constantia"/>
              </a:rPr>
              <a:t>No </a:t>
            </a:r>
            <a:r>
              <a:rPr sz="4000" spc="-10" dirty="0">
                <a:latin typeface="Constantia"/>
                <a:cs typeface="Constantia"/>
              </a:rPr>
              <a:t>training </a:t>
            </a:r>
            <a:r>
              <a:rPr sz="4000" spc="-5" dirty="0">
                <a:latin typeface="Constantia"/>
                <a:cs typeface="Constantia"/>
              </a:rPr>
              <a:t>or</a:t>
            </a:r>
            <a:r>
              <a:rPr sz="4000" spc="-290" dirty="0">
                <a:latin typeface="Constantia"/>
                <a:cs typeface="Constantia"/>
              </a:rPr>
              <a:t> </a:t>
            </a:r>
            <a:r>
              <a:rPr sz="4000" spc="-15" dirty="0">
                <a:latin typeface="Constantia"/>
                <a:cs typeface="Constantia"/>
              </a:rPr>
              <a:t>motivation</a:t>
            </a:r>
            <a:endParaRPr sz="4000">
              <a:latin typeface="Constantia"/>
              <a:cs typeface="Constantia"/>
            </a:endParaRPr>
          </a:p>
          <a:p>
            <a:pPr marL="443230" indent="-431165">
              <a:lnSpc>
                <a:spcPct val="100000"/>
              </a:lnSpc>
              <a:spcBef>
                <a:spcPts val="960"/>
              </a:spcBef>
              <a:buSzPct val="92500"/>
              <a:buFont typeface="Wingdings"/>
              <a:buChar char=""/>
              <a:tabLst>
                <a:tab pos="443865" algn="l"/>
              </a:tabLst>
            </a:pPr>
            <a:r>
              <a:rPr sz="4000" spc="-10" dirty="0">
                <a:latin typeface="Constantia"/>
                <a:cs typeface="Constantia"/>
              </a:rPr>
              <a:t>Activities </a:t>
            </a:r>
            <a:r>
              <a:rPr sz="4000" spc="-30" dirty="0">
                <a:latin typeface="Constantia"/>
                <a:cs typeface="Constantia"/>
              </a:rPr>
              <a:t>may </a:t>
            </a:r>
            <a:r>
              <a:rPr sz="4000" dirty="0">
                <a:latin typeface="Constantia"/>
                <a:cs typeface="Constantia"/>
              </a:rPr>
              <a:t>be</a:t>
            </a:r>
            <a:r>
              <a:rPr sz="4000" spc="-340" dirty="0">
                <a:latin typeface="Constantia"/>
                <a:cs typeface="Constantia"/>
              </a:rPr>
              <a:t> </a:t>
            </a:r>
            <a:r>
              <a:rPr sz="4000" spc="-20" dirty="0">
                <a:latin typeface="Constantia"/>
                <a:cs typeface="Constantia"/>
              </a:rPr>
              <a:t>distorted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12408" y="3709327"/>
            <a:ext cx="2831591" cy="3148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828" y="0"/>
            <a:ext cx="914559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5435" y="911352"/>
            <a:ext cx="6196584" cy="1211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89576" y="987552"/>
            <a:ext cx="3750564" cy="57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2039848"/>
            <a:ext cx="8584565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9400"/>
              </a:lnSpc>
              <a:spcBef>
                <a:spcPts val="95"/>
              </a:spcBef>
            </a:pPr>
            <a:r>
              <a:rPr sz="3200" spc="-25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Design is </a:t>
            </a:r>
            <a:r>
              <a:rPr sz="3200" spc="-10" dirty="0">
                <a:latin typeface="Constantia"/>
                <a:cs typeface="Constantia"/>
              </a:rPr>
              <a:t>the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5" dirty="0">
                <a:latin typeface="Constantia"/>
                <a:cs typeface="Constantia"/>
              </a:rPr>
              <a:t>of deciding on the  </a:t>
            </a:r>
            <a:r>
              <a:rPr sz="3200" spc="-20" dirty="0">
                <a:latin typeface="Constantia"/>
                <a:cs typeface="Constantia"/>
              </a:rPr>
              <a:t>content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10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terms </a:t>
            </a:r>
            <a:r>
              <a:rPr sz="3200" spc="-5" dirty="0">
                <a:latin typeface="Constantia"/>
                <a:cs typeface="Constantia"/>
              </a:rPr>
              <a:t>of its duties </a:t>
            </a:r>
            <a:r>
              <a:rPr sz="3200" dirty="0">
                <a:latin typeface="Constantia"/>
                <a:cs typeface="Constantia"/>
              </a:rPr>
              <a:t>and  </a:t>
            </a:r>
            <a:r>
              <a:rPr sz="3200" spc="-5" dirty="0">
                <a:latin typeface="Constantia"/>
                <a:cs typeface="Constantia"/>
              </a:rPr>
              <a:t>responsibilities; on the methods </a:t>
            </a:r>
            <a:r>
              <a:rPr sz="3200" spc="-25" dirty="0">
                <a:latin typeface="Constantia"/>
                <a:cs typeface="Constantia"/>
              </a:rPr>
              <a:t>to </a:t>
            </a:r>
            <a:r>
              <a:rPr sz="3200" dirty="0">
                <a:latin typeface="Constantia"/>
                <a:cs typeface="Constantia"/>
              </a:rPr>
              <a:t>be </a:t>
            </a:r>
            <a:r>
              <a:rPr sz="3200" spc="-5" dirty="0">
                <a:latin typeface="Constantia"/>
                <a:cs typeface="Constantia"/>
              </a:rPr>
              <a:t>used </a:t>
            </a:r>
            <a:r>
              <a:rPr sz="3200" spc="15" dirty="0">
                <a:latin typeface="Constantia"/>
                <a:cs typeface="Constantia"/>
              </a:rPr>
              <a:t>in  </a:t>
            </a:r>
            <a:r>
              <a:rPr sz="3200" dirty="0">
                <a:latin typeface="Constantia"/>
                <a:cs typeface="Constantia"/>
              </a:rPr>
              <a:t>carrying out </a:t>
            </a:r>
            <a:r>
              <a:rPr sz="3200" spc="-10" dirty="0">
                <a:latin typeface="Constantia"/>
                <a:cs typeface="Constantia"/>
              </a:rPr>
              <a:t>the </a:t>
            </a:r>
            <a:r>
              <a:rPr sz="3200" spc="-25" dirty="0">
                <a:latin typeface="Constantia"/>
                <a:cs typeface="Constantia"/>
              </a:rPr>
              <a:t>job,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10" dirty="0">
                <a:latin typeface="Constantia"/>
                <a:cs typeface="Constantia"/>
              </a:rPr>
              <a:t>terms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spc="-10" dirty="0">
                <a:latin typeface="Constantia"/>
                <a:cs typeface="Constantia"/>
              </a:rPr>
              <a:t>techniques,  </a:t>
            </a:r>
            <a:r>
              <a:rPr sz="3200" spc="-15" dirty="0">
                <a:latin typeface="Constantia"/>
                <a:cs typeface="Constantia"/>
              </a:rPr>
              <a:t>systems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0" dirty="0">
                <a:latin typeface="Constantia"/>
                <a:cs typeface="Constantia"/>
              </a:rPr>
              <a:t>procedures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5" dirty="0">
                <a:latin typeface="Constantia"/>
                <a:cs typeface="Constantia"/>
              </a:rPr>
              <a:t>on the </a:t>
            </a:r>
            <a:r>
              <a:rPr sz="3200" spc="-10" dirty="0">
                <a:latin typeface="Constantia"/>
                <a:cs typeface="Constantia"/>
              </a:rPr>
              <a:t>relationships  that </a:t>
            </a:r>
            <a:r>
              <a:rPr sz="3200" spc="-5" dirty="0">
                <a:latin typeface="Constantia"/>
                <a:cs typeface="Constantia"/>
              </a:rPr>
              <a:t>should </a:t>
            </a:r>
            <a:r>
              <a:rPr sz="3200" dirty="0">
                <a:latin typeface="Constantia"/>
                <a:cs typeface="Constantia"/>
              </a:rPr>
              <a:t>exist </a:t>
            </a:r>
            <a:r>
              <a:rPr sz="3200" spc="-15" dirty="0">
                <a:latin typeface="Constantia"/>
                <a:cs typeface="Constantia"/>
              </a:rPr>
              <a:t>between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holder and </a:t>
            </a:r>
            <a:r>
              <a:rPr sz="3200" spc="-5" dirty="0">
                <a:latin typeface="Constantia"/>
                <a:cs typeface="Constantia"/>
              </a:rPr>
              <a:t>the  superiors, </a:t>
            </a:r>
            <a:r>
              <a:rPr sz="3200" spc="-10" dirty="0">
                <a:latin typeface="Constantia"/>
                <a:cs typeface="Constantia"/>
              </a:rPr>
              <a:t>subordinates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2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colleagues.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4892" y="909827"/>
            <a:ext cx="6405372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700" y="2244979"/>
            <a:ext cx="873442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27685" marR="5080" indent="-515620" algn="just">
              <a:lnSpc>
                <a:spcPts val="3460"/>
              </a:lnSpc>
              <a:spcBef>
                <a:spcPts val="535"/>
              </a:spcBef>
              <a:buSzPct val="93750"/>
              <a:buFont typeface="Wingdings"/>
              <a:buChar char=""/>
              <a:tabLst>
                <a:tab pos="528320" algn="l"/>
              </a:tabLst>
            </a:pPr>
            <a:r>
              <a:rPr sz="3200" spc="-145" dirty="0">
                <a:latin typeface="Constantia"/>
                <a:cs typeface="Constantia"/>
              </a:rPr>
              <a:t>To </a:t>
            </a:r>
            <a:r>
              <a:rPr sz="3200" spc="-15" dirty="0">
                <a:latin typeface="Constantia"/>
                <a:cs typeface="Constantia"/>
              </a:rPr>
              <a:t>Meet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organizational requirements </a:t>
            </a:r>
            <a:r>
              <a:rPr sz="3200" dirty="0">
                <a:latin typeface="Constantia"/>
                <a:cs typeface="Constantia"/>
              </a:rPr>
              <a:t>such  as </a:t>
            </a:r>
            <a:r>
              <a:rPr sz="3200" spc="-5" dirty="0">
                <a:latin typeface="Constantia"/>
                <a:cs typeface="Constantia"/>
              </a:rPr>
              <a:t>higher </a:t>
            </a:r>
            <a:r>
              <a:rPr sz="3200" spc="-30" dirty="0">
                <a:latin typeface="Constantia"/>
                <a:cs typeface="Constantia"/>
              </a:rPr>
              <a:t>productivity, </a:t>
            </a:r>
            <a:r>
              <a:rPr sz="3200" spc="-10" dirty="0">
                <a:latin typeface="Constantia"/>
                <a:cs typeface="Constantia"/>
              </a:rPr>
              <a:t>operational </a:t>
            </a:r>
            <a:r>
              <a:rPr sz="3200" spc="-20" dirty="0">
                <a:latin typeface="Constantia"/>
                <a:cs typeface="Constantia"/>
              </a:rPr>
              <a:t>efficiency,  </a:t>
            </a:r>
            <a:r>
              <a:rPr sz="3200" spc="-5" dirty="0">
                <a:latin typeface="Constantia"/>
                <a:cs typeface="Constantia"/>
              </a:rPr>
              <a:t>quality of product/service</a:t>
            </a:r>
            <a:r>
              <a:rPr sz="3200" spc="-35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etc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700" y="3659504"/>
            <a:ext cx="2479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"/>
              <a:tabLst>
                <a:tab pos="527685" algn="l"/>
                <a:tab pos="528320" algn="l"/>
                <a:tab pos="1347470" algn="l"/>
              </a:tabLst>
            </a:pPr>
            <a:r>
              <a:rPr sz="3200" spc="-145" dirty="0">
                <a:latin typeface="Constantia"/>
                <a:cs typeface="Constantia"/>
              </a:rPr>
              <a:t>To	</a:t>
            </a:r>
            <a:r>
              <a:rPr sz="3200" spc="10" dirty="0">
                <a:latin typeface="Constantia"/>
                <a:cs typeface="Constantia"/>
              </a:rPr>
              <a:t>satisfy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4812" y="4098416"/>
            <a:ext cx="18707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Constantia"/>
                <a:cs typeface="Constantia"/>
              </a:rPr>
              <a:t>employees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1070" y="3659504"/>
            <a:ext cx="372046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50190" marR="5080" indent="-238125">
              <a:lnSpc>
                <a:spcPts val="3460"/>
              </a:lnSpc>
              <a:spcBef>
                <a:spcPts val="535"/>
              </a:spcBef>
              <a:tabLst>
                <a:tab pos="970915" algn="l"/>
                <a:tab pos="1603375" algn="l"/>
                <a:tab pos="2382520" algn="l"/>
                <a:tab pos="3134360" algn="l"/>
              </a:tabLst>
            </a:pPr>
            <a:r>
              <a:rPr sz="3200" spc="-2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he	</a:t>
            </a:r>
            <a:r>
              <a:rPr sz="3200" spc="-5" dirty="0">
                <a:latin typeface="Constantia"/>
                <a:cs typeface="Constantia"/>
              </a:rPr>
              <a:t>need</a:t>
            </a:r>
            <a:r>
              <a:rPr sz="3200" dirty="0">
                <a:latin typeface="Constantia"/>
                <a:cs typeface="Constantia"/>
              </a:rPr>
              <a:t>s	</a:t>
            </a:r>
            <a:r>
              <a:rPr sz="3200" spc="-5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f	</a:t>
            </a:r>
            <a:r>
              <a:rPr sz="3200" spc="-5" dirty="0">
                <a:latin typeface="Constantia"/>
                <a:cs typeface="Constantia"/>
              </a:rPr>
              <a:t>t</a:t>
            </a:r>
            <a:r>
              <a:rPr sz="3200" spc="-15" dirty="0">
                <a:latin typeface="Constantia"/>
                <a:cs typeface="Constantia"/>
              </a:rPr>
              <a:t>h</a:t>
            </a:r>
            <a:r>
              <a:rPr sz="3200" dirty="0">
                <a:latin typeface="Constantia"/>
                <a:cs typeface="Constantia"/>
              </a:rPr>
              <a:t>e  </a:t>
            </a:r>
            <a:r>
              <a:rPr sz="3200" spc="-15" dirty="0">
                <a:latin typeface="Constantia"/>
                <a:cs typeface="Constantia"/>
              </a:rPr>
              <a:t>like		interests,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04481" y="3659504"/>
            <a:ext cx="19621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5811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Constantia"/>
                <a:cs typeface="Constantia"/>
              </a:rPr>
              <a:t>ind</a:t>
            </a:r>
            <a:r>
              <a:rPr sz="3200" spc="-40" dirty="0">
                <a:latin typeface="Constantia"/>
                <a:cs typeface="Constantia"/>
              </a:rPr>
              <a:t>i</a:t>
            </a:r>
            <a:r>
              <a:rPr sz="3200" spc="5" dirty="0">
                <a:latin typeface="Constantia"/>
                <a:cs typeface="Constantia"/>
              </a:rPr>
              <a:t>v</a:t>
            </a:r>
            <a:r>
              <a:rPr sz="3200" spc="-5" dirty="0">
                <a:latin typeface="Constantia"/>
                <a:cs typeface="Constantia"/>
              </a:rPr>
              <a:t>idual  cha</a:t>
            </a:r>
            <a:r>
              <a:rPr sz="3200" spc="-15" dirty="0">
                <a:latin typeface="Constantia"/>
                <a:cs typeface="Constantia"/>
              </a:rPr>
              <a:t>l</a:t>
            </a:r>
            <a:r>
              <a:rPr sz="3200" dirty="0">
                <a:latin typeface="Constantia"/>
                <a:cs typeface="Constantia"/>
              </a:rPr>
              <a:t>len</a:t>
            </a:r>
            <a:r>
              <a:rPr sz="3200" spc="-70" dirty="0">
                <a:latin typeface="Constantia"/>
                <a:cs typeface="Constantia"/>
              </a:rPr>
              <a:t>g</a:t>
            </a: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40" dirty="0">
                <a:latin typeface="Constantia"/>
                <a:cs typeface="Constantia"/>
              </a:rPr>
              <a:t>s</a:t>
            </a:r>
            <a:r>
              <a:rPr sz="3200" dirty="0">
                <a:latin typeface="Constantia"/>
                <a:cs typeface="Constantia"/>
              </a:rPr>
              <a:t>,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700" y="4488509"/>
            <a:ext cx="8736965" cy="15386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484"/>
              </a:spcBef>
            </a:pPr>
            <a:r>
              <a:rPr sz="3200" spc="-5" dirty="0">
                <a:latin typeface="Constantia"/>
                <a:cs typeface="Constantia"/>
              </a:rPr>
              <a:t>achievement or </a:t>
            </a:r>
            <a:r>
              <a:rPr sz="3200" spc="-10" dirty="0">
                <a:latin typeface="Constantia"/>
                <a:cs typeface="Constantia"/>
              </a:rPr>
              <a:t>accomplishment,</a:t>
            </a:r>
            <a:r>
              <a:rPr sz="3200" spc="-484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etc.</a:t>
            </a:r>
            <a:endParaRPr sz="3200">
              <a:latin typeface="Constantia"/>
              <a:cs typeface="Constantia"/>
            </a:endParaRPr>
          </a:p>
          <a:p>
            <a:pPr marL="527685" marR="5080" indent="-515620">
              <a:lnSpc>
                <a:spcPts val="3460"/>
              </a:lnSpc>
              <a:spcBef>
                <a:spcPts val="819"/>
              </a:spcBef>
              <a:buSzPct val="93750"/>
              <a:buFont typeface="Wingdings"/>
              <a:buChar char=""/>
              <a:tabLst>
                <a:tab pos="527685" algn="l"/>
                <a:tab pos="528320" algn="l"/>
              </a:tabLst>
            </a:pPr>
            <a:r>
              <a:rPr sz="3200" spc="-20" dirty="0">
                <a:latin typeface="Constantia"/>
                <a:cs typeface="Constantia"/>
              </a:rPr>
              <a:t>Integrate </a:t>
            </a:r>
            <a:r>
              <a:rPr sz="3200" spc="-5" dirty="0">
                <a:latin typeface="Constantia"/>
                <a:cs typeface="Constantia"/>
              </a:rPr>
              <a:t>the needs of the individual </a:t>
            </a:r>
            <a:r>
              <a:rPr sz="3200" dirty="0">
                <a:latin typeface="Constantia"/>
                <a:cs typeface="Constantia"/>
              </a:rPr>
              <a:t>with </a:t>
            </a:r>
            <a:r>
              <a:rPr sz="3200" spc="-10" dirty="0">
                <a:latin typeface="Constantia"/>
                <a:cs typeface="Constantia"/>
              </a:rPr>
              <a:t>the  </a:t>
            </a: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7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requirements.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508" y="897636"/>
            <a:ext cx="7498080" cy="621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1724" y="2257548"/>
            <a:ext cx="6243320" cy="200088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529590" indent="-517525">
              <a:lnSpc>
                <a:spcPct val="100000"/>
              </a:lnSpc>
              <a:spcBef>
                <a:spcPts val="960"/>
              </a:spcBef>
              <a:buSzPct val="94444"/>
              <a:buFont typeface="Wingdings"/>
              <a:buChar char=""/>
              <a:tabLst>
                <a:tab pos="530225" algn="l"/>
              </a:tabLst>
            </a:pPr>
            <a:r>
              <a:rPr sz="3600" spc="-5" dirty="0">
                <a:latin typeface="Constantia"/>
                <a:cs typeface="Constantia"/>
              </a:rPr>
              <a:t>Engineering</a:t>
            </a:r>
            <a:r>
              <a:rPr sz="3600" spc="-60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Approach</a:t>
            </a:r>
            <a:endParaRPr sz="3600">
              <a:latin typeface="Constantia"/>
              <a:cs typeface="Constantia"/>
            </a:endParaRPr>
          </a:p>
          <a:p>
            <a:pPr marL="529590" indent="-517525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530225" algn="l"/>
              </a:tabLst>
            </a:pPr>
            <a:r>
              <a:rPr sz="3600" spc="-25" dirty="0">
                <a:latin typeface="Constantia"/>
                <a:cs typeface="Constantia"/>
              </a:rPr>
              <a:t>Human</a:t>
            </a:r>
            <a:r>
              <a:rPr sz="3600" spc="-12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Approach</a:t>
            </a:r>
            <a:endParaRPr sz="3600">
              <a:latin typeface="Constantia"/>
              <a:cs typeface="Constantia"/>
            </a:endParaRPr>
          </a:p>
          <a:p>
            <a:pPr marL="529590" indent="-517525">
              <a:lnSpc>
                <a:spcPct val="100000"/>
              </a:lnSpc>
              <a:spcBef>
                <a:spcPts val="865"/>
              </a:spcBef>
              <a:buSzPct val="94444"/>
              <a:buFont typeface="Wingdings"/>
              <a:buChar char=""/>
              <a:tabLst>
                <a:tab pos="530225" algn="l"/>
              </a:tabLst>
            </a:pPr>
            <a:r>
              <a:rPr sz="3600" spc="-20" dirty="0">
                <a:latin typeface="Constantia"/>
                <a:cs typeface="Constantia"/>
              </a:rPr>
              <a:t>Job </a:t>
            </a:r>
            <a:r>
              <a:rPr sz="3600" spc="-10" dirty="0">
                <a:latin typeface="Constantia"/>
                <a:cs typeface="Constantia"/>
              </a:rPr>
              <a:t>Characteristics</a:t>
            </a:r>
            <a:r>
              <a:rPr sz="3600" spc="-235" dirty="0">
                <a:latin typeface="Constantia"/>
                <a:cs typeface="Constantia"/>
              </a:rPr>
              <a:t> </a:t>
            </a:r>
            <a:r>
              <a:rPr sz="3600" spc="-15" dirty="0">
                <a:latin typeface="Constantia"/>
                <a:cs typeface="Constantia"/>
              </a:rPr>
              <a:t>Approach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3764" y="3584447"/>
            <a:ext cx="2650235" cy="3022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8695" y="757427"/>
            <a:ext cx="7211568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500" y="1838071"/>
            <a:ext cx="88099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2234565" algn="l"/>
                <a:tab pos="7706995" algn="l"/>
              </a:tabLst>
            </a:pPr>
            <a:r>
              <a:rPr sz="3000" spc="-5" dirty="0">
                <a:latin typeface="Constantia"/>
                <a:cs typeface="Constantia"/>
              </a:rPr>
              <a:t>The</a:t>
            </a:r>
            <a:r>
              <a:rPr sz="3000" spc="345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work	</a:t>
            </a:r>
            <a:r>
              <a:rPr sz="3000" spc="-5" dirty="0">
                <a:latin typeface="Constantia"/>
                <a:cs typeface="Constantia"/>
              </a:rPr>
              <a:t>of	</a:t>
            </a:r>
            <a:r>
              <a:rPr sz="3000" spc="-10" dirty="0">
                <a:latin typeface="Constantia"/>
                <a:cs typeface="Constantia"/>
              </a:rPr>
              <a:t>every  </a:t>
            </a:r>
            <a:r>
              <a:rPr sz="3000" spc="-15" dirty="0">
                <a:latin typeface="Constantia"/>
                <a:cs typeface="Constantia"/>
              </a:rPr>
              <a:t>workman  </a:t>
            </a:r>
            <a:r>
              <a:rPr sz="3000" dirty="0">
                <a:latin typeface="Constantia"/>
                <a:cs typeface="Constantia"/>
              </a:rPr>
              <a:t>is</a:t>
            </a:r>
            <a:r>
              <a:rPr sz="3000" spc="-39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fully</a:t>
            </a:r>
            <a:r>
              <a:rPr sz="3000" spc="34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planned	</a:t>
            </a:r>
            <a:r>
              <a:rPr sz="3000" spc="-5" dirty="0">
                <a:latin typeface="Constantia"/>
                <a:cs typeface="Constantia"/>
              </a:rPr>
              <a:t>out by  the </a:t>
            </a:r>
            <a:r>
              <a:rPr sz="3000" spc="-10" dirty="0">
                <a:latin typeface="Constantia"/>
                <a:cs typeface="Constantia"/>
              </a:rPr>
              <a:t>management </a:t>
            </a:r>
            <a:r>
              <a:rPr sz="3000" dirty="0">
                <a:latin typeface="Constantia"/>
                <a:cs typeface="Constantia"/>
              </a:rPr>
              <a:t>at least on </a:t>
            </a:r>
            <a:r>
              <a:rPr sz="3000" spc="-25" dirty="0">
                <a:latin typeface="Constantia"/>
                <a:cs typeface="Constantia"/>
              </a:rPr>
              <a:t>day </a:t>
            </a:r>
            <a:r>
              <a:rPr sz="3000" dirty="0">
                <a:latin typeface="Constantia"/>
                <a:cs typeface="Constantia"/>
              </a:rPr>
              <a:t>in </a:t>
            </a:r>
            <a:r>
              <a:rPr sz="3000" spc="-20" dirty="0">
                <a:latin typeface="Constantia"/>
                <a:cs typeface="Constantia"/>
              </a:rPr>
              <a:t>advance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3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each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500" y="2752471"/>
            <a:ext cx="73215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2620645" algn="l"/>
                <a:tab pos="3538220" algn="l"/>
                <a:tab pos="4650740" algn="l"/>
                <a:tab pos="5789295" algn="l"/>
              </a:tabLst>
            </a:pPr>
            <a:r>
              <a:rPr sz="3000" spc="-5" dirty="0">
                <a:latin typeface="Constantia"/>
                <a:cs typeface="Constantia"/>
              </a:rPr>
              <a:t>ma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0" dirty="0">
                <a:latin typeface="Constantia"/>
                <a:cs typeface="Constantia"/>
              </a:rPr>
              <a:t>r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-60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e</a:t>
            </a:r>
            <a:r>
              <a:rPr sz="3000" spc="-20" dirty="0">
                <a:latin typeface="Constantia"/>
                <a:cs typeface="Constantia"/>
              </a:rPr>
              <a:t>i</a:t>
            </a:r>
            <a:r>
              <a:rPr sz="3000" spc="-70" dirty="0">
                <a:latin typeface="Constantia"/>
                <a:cs typeface="Constantia"/>
              </a:rPr>
              <a:t>v</a:t>
            </a:r>
            <a:r>
              <a:rPr sz="3000" dirty="0">
                <a:latin typeface="Constantia"/>
                <a:cs typeface="Constantia"/>
              </a:rPr>
              <a:t>es	in	</a:t>
            </a:r>
            <a:r>
              <a:rPr sz="3000" spc="-5" dirty="0">
                <a:latin typeface="Constantia"/>
                <a:cs typeface="Constantia"/>
              </a:rPr>
              <a:t>mos</a:t>
            </a:r>
            <a:r>
              <a:rPr sz="3000" dirty="0">
                <a:latin typeface="Constantia"/>
                <a:cs typeface="Constantia"/>
              </a:rPr>
              <a:t>t	</a:t>
            </a:r>
            <a:r>
              <a:rPr sz="3000" spc="-5" dirty="0">
                <a:latin typeface="Constantia"/>
                <a:cs typeface="Constantia"/>
              </a:rPr>
              <a:t>case</a:t>
            </a:r>
            <a:r>
              <a:rPr sz="3000" dirty="0">
                <a:latin typeface="Constantia"/>
                <a:cs typeface="Constantia"/>
              </a:rPr>
              <a:t>s	</a:t>
            </a:r>
            <a:r>
              <a:rPr sz="3000" spc="-65" dirty="0">
                <a:latin typeface="Constantia"/>
                <a:cs typeface="Constantia"/>
              </a:rPr>
              <a:t>c</a:t>
            </a:r>
            <a:r>
              <a:rPr sz="3000" dirty="0">
                <a:latin typeface="Constantia"/>
                <a:cs typeface="Constantia"/>
              </a:rPr>
              <a:t>om</a:t>
            </a:r>
            <a:r>
              <a:rPr sz="3000" spc="5" dirty="0">
                <a:latin typeface="Constantia"/>
                <a:cs typeface="Constantia"/>
              </a:rPr>
              <a:t>p</a:t>
            </a:r>
            <a:r>
              <a:rPr sz="3000" dirty="0">
                <a:latin typeface="Constantia"/>
                <a:cs typeface="Constantia"/>
              </a:rPr>
              <a:t>le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e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8193" y="2752471"/>
            <a:ext cx="12223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marR="5080" indent="-19685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onstantia"/>
                <a:cs typeface="Constantia"/>
              </a:rPr>
              <a:t>wr</a:t>
            </a:r>
            <a:r>
              <a:rPr sz="3000" spc="5" dirty="0">
                <a:latin typeface="Constantia"/>
                <a:cs typeface="Constantia"/>
              </a:rPr>
              <a:t>i</a:t>
            </a:r>
            <a:r>
              <a:rPr sz="3000" spc="-40" dirty="0">
                <a:latin typeface="Constantia"/>
                <a:cs typeface="Constantia"/>
              </a:rPr>
              <a:t>t</a:t>
            </a:r>
            <a:r>
              <a:rPr sz="3000" spc="-50" dirty="0">
                <a:latin typeface="Constantia"/>
                <a:cs typeface="Constantia"/>
              </a:rPr>
              <a:t>t</a:t>
            </a:r>
            <a:r>
              <a:rPr sz="3000" dirty="0">
                <a:latin typeface="Constantia"/>
                <a:cs typeface="Constantia"/>
              </a:rPr>
              <a:t>en  </a:t>
            </a:r>
            <a:r>
              <a:rPr sz="3000" spc="-25" dirty="0">
                <a:latin typeface="Constantia"/>
                <a:cs typeface="Constantia"/>
              </a:rPr>
              <a:t>w</a:t>
            </a:r>
            <a:r>
              <a:rPr sz="3000" spc="-15" dirty="0">
                <a:latin typeface="Constantia"/>
                <a:cs typeface="Constantia"/>
              </a:rPr>
              <a:t>h</a:t>
            </a:r>
            <a:r>
              <a:rPr sz="3000" spc="-5" dirty="0">
                <a:latin typeface="Constantia"/>
                <a:cs typeface="Constantia"/>
              </a:rPr>
              <a:t>ich</a:t>
            </a:r>
            <a:endParaRPr sz="30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00" y="3209925"/>
            <a:ext cx="75552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45690" algn="l"/>
                <a:tab pos="4319905" algn="l"/>
                <a:tab pos="4899025" algn="l"/>
                <a:tab pos="5499735" algn="l"/>
                <a:tab pos="6085205" algn="l"/>
                <a:tab pos="6868795" algn="l"/>
              </a:tabLst>
            </a:pPr>
            <a:r>
              <a:rPr sz="3000" spc="-5" dirty="0">
                <a:latin typeface="Constantia"/>
                <a:cs typeface="Constantia"/>
              </a:rPr>
              <a:t>instru</a:t>
            </a:r>
            <a:r>
              <a:rPr sz="3000" spc="5" dirty="0">
                <a:latin typeface="Constantia"/>
                <a:cs typeface="Constantia"/>
              </a:rPr>
              <a:t>c</a:t>
            </a:r>
            <a:r>
              <a:rPr sz="3000" spc="-5" dirty="0">
                <a:latin typeface="Constantia"/>
                <a:cs typeface="Constantia"/>
              </a:rPr>
              <a:t>t</a:t>
            </a:r>
            <a:r>
              <a:rPr sz="3000" spc="5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on</a:t>
            </a:r>
            <a:r>
              <a:rPr sz="3000" spc="-25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,	</a:t>
            </a:r>
            <a:r>
              <a:rPr sz="3000" spc="-5" dirty="0">
                <a:latin typeface="Constantia"/>
                <a:cs typeface="Constantia"/>
              </a:rPr>
              <a:t>d</a:t>
            </a:r>
            <a:r>
              <a:rPr sz="3000" spc="5" dirty="0">
                <a:latin typeface="Constantia"/>
                <a:cs typeface="Constantia"/>
              </a:rPr>
              <a:t>e</a:t>
            </a:r>
            <a:r>
              <a:rPr sz="3000" spc="-15" dirty="0">
                <a:latin typeface="Constantia"/>
                <a:cs typeface="Constantia"/>
              </a:rPr>
              <a:t>s</a:t>
            </a:r>
            <a:r>
              <a:rPr sz="3000" spc="-5" dirty="0">
                <a:latin typeface="Constantia"/>
                <a:cs typeface="Constantia"/>
              </a:rPr>
              <a:t>cribi</a:t>
            </a:r>
            <a:r>
              <a:rPr sz="3000" spc="10" dirty="0">
                <a:latin typeface="Constantia"/>
                <a:cs typeface="Constantia"/>
              </a:rPr>
              <a:t>n</a:t>
            </a:r>
            <a:r>
              <a:rPr sz="3000" dirty="0">
                <a:latin typeface="Constantia"/>
                <a:cs typeface="Constantia"/>
              </a:rPr>
              <a:t>g	</a:t>
            </a:r>
            <a:r>
              <a:rPr sz="3000" spc="-10" dirty="0">
                <a:latin typeface="Constantia"/>
                <a:cs typeface="Constantia"/>
              </a:rPr>
              <a:t>i</a:t>
            </a:r>
            <a:r>
              <a:rPr sz="3000" dirty="0">
                <a:latin typeface="Constantia"/>
                <a:cs typeface="Constantia"/>
              </a:rPr>
              <a:t>n	</a:t>
            </a:r>
            <a:r>
              <a:rPr sz="3000" spc="-5" dirty="0">
                <a:latin typeface="Constantia"/>
                <a:cs typeface="Constantia"/>
              </a:rPr>
              <a:t>detai</a:t>
            </a:r>
            <a:r>
              <a:rPr sz="3000" dirty="0">
                <a:latin typeface="Constantia"/>
                <a:cs typeface="Constantia"/>
              </a:rPr>
              <a:t>l	</a:t>
            </a:r>
            <a:r>
              <a:rPr sz="3000" spc="-5" dirty="0">
                <a:latin typeface="Constantia"/>
                <a:cs typeface="Constantia"/>
              </a:rPr>
              <a:t>th</a:t>
            </a:r>
            <a:r>
              <a:rPr sz="3000" dirty="0">
                <a:latin typeface="Constantia"/>
                <a:cs typeface="Constantia"/>
              </a:rPr>
              <a:t>e	</a:t>
            </a:r>
            <a:r>
              <a:rPr sz="3000" spc="-5" dirty="0">
                <a:latin typeface="Constantia"/>
                <a:cs typeface="Constantia"/>
              </a:rPr>
              <a:t>ta</a:t>
            </a:r>
            <a:r>
              <a:rPr sz="3000" spc="-20" dirty="0">
                <a:latin typeface="Constantia"/>
                <a:cs typeface="Constantia"/>
              </a:rPr>
              <a:t>s</a:t>
            </a:r>
            <a:r>
              <a:rPr sz="3000" dirty="0">
                <a:latin typeface="Constantia"/>
                <a:cs typeface="Constantia"/>
              </a:rPr>
              <a:t>k  he/she has</a:t>
            </a:r>
            <a:r>
              <a:rPr sz="3000" spc="-180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to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accomplish.			</a:t>
            </a:r>
            <a:r>
              <a:rPr sz="3000" b="1" spc="-5" dirty="0">
                <a:latin typeface="Constantia"/>
                <a:cs typeface="Constantia"/>
              </a:rPr>
              <a:t>-</a:t>
            </a:r>
            <a:r>
              <a:rPr sz="2400" b="1" i="1" spc="-5" dirty="0">
                <a:latin typeface="Constantia"/>
                <a:cs typeface="Constantia"/>
              </a:rPr>
              <a:t>FW</a:t>
            </a:r>
            <a:r>
              <a:rPr sz="2400" b="1" i="1" spc="-65" dirty="0">
                <a:latin typeface="Constantia"/>
                <a:cs typeface="Constantia"/>
              </a:rPr>
              <a:t> </a:t>
            </a:r>
            <a:r>
              <a:rPr sz="2400" b="1" i="1" spc="-40" dirty="0">
                <a:latin typeface="Constantia"/>
                <a:cs typeface="Constantia"/>
              </a:rPr>
              <a:t>Taylor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" y="4673396"/>
            <a:ext cx="8809355" cy="15798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3000" b="1" spc="-10" dirty="0">
                <a:latin typeface="Constantia"/>
                <a:cs typeface="Constantia"/>
              </a:rPr>
              <a:t>Problem </a:t>
            </a:r>
            <a:r>
              <a:rPr sz="3000" b="1" spc="-5" dirty="0">
                <a:latin typeface="Constantia"/>
                <a:cs typeface="Constantia"/>
              </a:rPr>
              <a:t>with this</a:t>
            </a:r>
            <a:r>
              <a:rPr sz="3000" b="1" spc="-290" dirty="0">
                <a:latin typeface="Constantia"/>
                <a:cs typeface="Constantia"/>
              </a:rPr>
              <a:t> </a:t>
            </a:r>
            <a:r>
              <a:rPr sz="3000" b="1" spc="-5" dirty="0">
                <a:latin typeface="Constantia"/>
                <a:cs typeface="Constantia"/>
              </a:rPr>
              <a:t>approach:</a:t>
            </a:r>
            <a:endParaRPr sz="30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  <a:tabLst>
                <a:tab pos="3955415" algn="l"/>
                <a:tab pos="5787390" algn="l"/>
                <a:tab pos="6589395" algn="l"/>
              </a:tabLst>
            </a:pPr>
            <a:r>
              <a:rPr sz="3000" spc="-5" dirty="0">
                <a:latin typeface="Constantia"/>
                <a:cs typeface="Constantia"/>
              </a:rPr>
              <a:t>Repetition-Mechanical	pacing-no	</a:t>
            </a:r>
            <a:r>
              <a:rPr sz="3000" dirty="0">
                <a:latin typeface="Constantia"/>
                <a:cs typeface="Constantia"/>
              </a:rPr>
              <a:t>end	</a:t>
            </a:r>
            <a:r>
              <a:rPr sz="3000" spc="-15" dirty="0">
                <a:latin typeface="Constantia"/>
                <a:cs typeface="Constantia"/>
              </a:rPr>
              <a:t>product-little  </a:t>
            </a:r>
            <a:r>
              <a:rPr sz="3000" spc="-5" dirty="0">
                <a:latin typeface="Constantia"/>
                <a:cs typeface="Constantia"/>
              </a:rPr>
              <a:t>social </a:t>
            </a:r>
            <a:r>
              <a:rPr sz="3000" spc="-10" dirty="0">
                <a:latin typeface="Constantia"/>
                <a:cs typeface="Constantia"/>
              </a:rPr>
              <a:t>interaction-no</a:t>
            </a:r>
            <a:r>
              <a:rPr sz="3000" spc="-7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input.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4679" y="757427"/>
            <a:ext cx="5663184" cy="675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567637"/>
            <a:ext cx="8660130" cy="50190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2700" algn="just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Human </a:t>
            </a:r>
            <a:r>
              <a:rPr sz="2800" spc="-10" dirty="0">
                <a:latin typeface="Constantia"/>
                <a:cs typeface="Constantia"/>
              </a:rPr>
              <a:t>relations approach </a:t>
            </a:r>
            <a:r>
              <a:rPr sz="2800" spc="-20" dirty="0">
                <a:latin typeface="Constantia"/>
                <a:cs typeface="Constantia"/>
              </a:rPr>
              <a:t>recognized </a:t>
            </a:r>
            <a:r>
              <a:rPr sz="2800" spc="-5" dirty="0">
                <a:latin typeface="Constantia"/>
                <a:cs typeface="Constantia"/>
              </a:rPr>
              <a:t>the need </a:t>
            </a:r>
            <a:r>
              <a:rPr sz="2800" spc="-45" dirty="0">
                <a:latin typeface="Constantia"/>
                <a:cs typeface="Constantia"/>
              </a:rPr>
              <a:t>to  </a:t>
            </a:r>
            <a:r>
              <a:rPr sz="2800" spc="-10" dirty="0">
                <a:latin typeface="Constantia"/>
                <a:cs typeface="Constantia"/>
              </a:rPr>
              <a:t>design jobs which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interesting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rewarding.</a:t>
            </a:r>
            <a:endParaRPr sz="2800">
              <a:latin typeface="Constantia"/>
              <a:cs typeface="Constantia"/>
            </a:endParaRPr>
          </a:p>
          <a:p>
            <a:pPr marL="12700" marR="8255" algn="just">
              <a:lnSpc>
                <a:spcPts val="3020"/>
              </a:lnSpc>
              <a:spcBef>
                <a:spcPts val="670"/>
              </a:spcBef>
            </a:pPr>
            <a:r>
              <a:rPr sz="2800" spc="-30" dirty="0">
                <a:latin typeface="Constantia"/>
                <a:cs typeface="Constantia"/>
              </a:rPr>
              <a:t>Herzberg’s </a:t>
            </a:r>
            <a:r>
              <a:rPr sz="2800" spc="-10" dirty="0">
                <a:latin typeface="Constantia"/>
                <a:cs typeface="Constantia"/>
              </a:rPr>
              <a:t>research </a:t>
            </a:r>
            <a:r>
              <a:rPr sz="2800" spc="-5" dirty="0">
                <a:latin typeface="Constantia"/>
                <a:cs typeface="Constantia"/>
              </a:rPr>
              <a:t>popularized </a:t>
            </a:r>
            <a:r>
              <a:rPr sz="2800" spc="15" dirty="0">
                <a:latin typeface="Constantia"/>
                <a:cs typeface="Constantia"/>
              </a:rPr>
              <a:t>“The </a:t>
            </a:r>
            <a:r>
              <a:rPr sz="2800" spc="-10" dirty="0">
                <a:latin typeface="Constantia"/>
                <a:cs typeface="Constantia"/>
              </a:rPr>
              <a:t>notion </a:t>
            </a:r>
            <a:r>
              <a:rPr sz="2800" spc="-5" dirty="0">
                <a:latin typeface="Constantia"/>
                <a:cs typeface="Constantia"/>
              </a:rPr>
              <a:t>of  enhancing need satisfaction </a:t>
            </a:r>
            <a:r>
              <a:rPr sz="2800" spc="-15" dirty="0">
                <a:latin typeface="Constantia"/>
                <a:cs typeface="Constantia"/>
              </a:rPr>
              <a:t>through </a:t>
            </a:r>
            <a:r>
              <a:rPr sz="2800" spc="-10" dirty="0">
                <a:latin typeface="Constantia"/>
                <a:cs typeface="Constantia"/>
              </a:rPr>
              <a:t>what </a:t>
            </a:r>
            <a:r>
              <a:rPr sz="2800" dirty="0">
                <a:latin typeface="Constantia"/>
                <a:cs typeface="Constantia"/>
              </a:rPr>
              <a:t>is </a:t>
            </a:r>
            <a:r>
              <a:rPr sz="2800" spc="-5" dirty="0">
                <a:latin typeface="Constantia"/>
                <a:cs typeface="Constantia"/>
              </a:rPr>
              <a:t>called </a:t>
            </a:r>
            <a:r>
              <a:rPr sz="2800" spc="-10" dirty="0">
                <a:latin typeface="Constantia"/>
                <a:cs typeface="Constantia"/>
              </a:rPr>
              <a:t>job  </a:t>
            </a:r>
            <a:r>
              <a:rPr sz="2800" spc="-5" dirty="0">
                <a:latin typeface="Constantia"/>
                <a:cs typeface="Constantia"/>
              </a:rPr>
              <a:t>enrichment”</a:t>
            </a:r>
            <a:endParaRPr sz="2800">
              <a:latin typeface="Constantia"/>
              <a:cs typeface="Constantia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2800" b="1" spc="-30" dirty="0">
                <a:latin typeface="Constantia"/>
                <a:cs typeface="Constantia"/>
              </a:rPr>
              <a:t>Factors</a:t>
            </a:r>
            <a:r>
              <a:rPr sz="2800" b="1" spc="-45" dirty="0">
                <a:latin typeface="Constantia"/>
                <a:cs typeface="Constantia"/>
              </a:rPr>
              <a:t> </a:t>
            </a:r>
            <a:r>
              <a:rPr sz="2800" b="1" spc="-30" dirty="0">
                <a:latin typeface="Constantia"/>
                <a:cs typeface="Constantia"/>
              </a:rPr>
              <a:t>involved:</a:t>
            </a:r>
            <a:endParaRPr sz="2800">
              <a:latin typeface="Constantia"/>
              <a:cs typeface="Constantia"/>
            </a:endParaRPr>
          </a:p>
          <a:p>
            <a:pPr marL="12700" marR="5080" algn="just">
              <a:lnSpc>
                <a:spcPct val="90000"/>
              </a:lnSpc>
              <a:spcBef>
                <a:spcPts val="675"/>
              </a:spcBef>
            </a:pPr>
            <a:r>
              <a:rPr sz="2800" spc="-20" dirty="0">
                <a:latin typeface="Constantia"/>
                <a:cs typeface="Constantia"/>
              </a:rPr>
              <a:t>Motivators like </a:t>
            </a:r>
            <a:r>
              <a:rPr sz="2800" spc="-10" dirty="0">
                <a:latin typeface="Constantia"/>
                <a:cs typeface="Constantia"/>
              </a:rPr>
              <a:t>achievement, </a:t>
            </a:r>
            <a:r>
              <a:rPr sz="2800" spc="-15" dirty="0">
                <a:latin typeface="Constantia"/>
                <a:cs typeface="Constantia"/>
              </a:rPr>
              <a:t>recognition, </a:t>
            </a:r>
            <a:r>
              <a:rPr sz="2800" spc="-30" dirty="0">
                <a:latin typeface="Constantia"/>
                <a:cs typeface="Constantia"/>
              </a:rPr>
              <a:t>work </a:t>
            </a:r>
            <a:r>
              <a:rPr sz="2800" spc="-15" dirty="0">
                <a:latin typeface="Constantia"/>
                <a:cs typeface="Constantia"/>
              </a:rPr>
              <a:t>itself,  </a:t>
            </a:r>
            <a:r>
              <a:rPr sz="2800" spc="-25" dirty="0">
                <a:latin typeface="Constantia"/>
                <a:cs typeface="Constantia"/>
              </a:rPr>
              <a:t>responsibility, </a:t>
            </a:r>
            <a:r>
              <a:rPr sz="2800" spc="-10" dirty="0">
                <a:latin typeface="Constantia"/>
                <a:cs typeface="Constantia"/>
              </a:rPr>
              <a:t>advancement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20" dirty="0">
                <a:latin typeface="Constantia"/>
                <a:cs typeface="Constantia"/>
              </a:rPr>
              <a:t>growth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Hygienic  factors.</a:t>
            </a:r>
            <a:endParaRPr sz="2800">
              <a:latin typeface="Constantia"/>
              <a:cs typeface="Constantia"/>
            </a:endParaRPr>
          </a:p>
          <a:p>
            <a:pPr marL="12700" marR="6985" algn="just">
              <a:lnSpc>
                <a:spcPct val="90000"/>
              </a:lnSpc>
              <a:spcBef>
                <a:spcPts val="670"/>
              </a:spcBef>
            </a:pPr>
            <a:r>
              <a:rPr sz="2800" spc="-25" dirty="0">
                <a:latin typeface="Constantia"/>
                <a:cs typeface="Constantia"/>
              </a:rPr>
              <a:t>According to </a:t>
            </a:r>
            <a:r>
              <a:rPr sz="2800" spc="-30" dirty="0">
                <a:latin typeface="Constantia"/>
                <a:cs typeface="Constantia"/>
              </a:rPr>
              <a:t>Herzberg. </a:t>
            </a:r>
            <a:r>
              <a:rPr sz="2800" spc="-5" dirty="0">
                <a:latin typeface="Constantia"/>
                <a:cs typeface="Constantia"/>
              </a:rPr>
              <a:t>The </a:t>
            </a:r>
            <a:r>
              <a:rPr sz="2800" spc="-20" dirty="0">
                <a:latin typeface="Constantia"/>
                <a:cs typeface="Constantia"/>
              </a:rPr>
              <a:t>Employee </a:t>
            </a:r>
            <a:r>
              <a:rPr sz="2800" spc="-5" dirty="0">
                <a:latin typeface="Constantia"/>
                <a:cs typeface="Constantia"/>
              </a:rPr>
              <a:t>is </a:t>
            </a:r>
            <a:r>
              <a:rPr sz="2800" dirty="0">
                <a:latin typeface="Constantia"/>
                <a:cs typeface="Constantia"/>
              </a:rPr>
              <a:t>dissatisfied  </a:t>
            </a:r>
            <a:r>
              <a:rPr sz="2800" spc="-5" dirty="0">
                <a:latin typeface="Constantia"/>
                <a:cs typeface="Constantia"/>
              </a:rPr>
              <a:t>with </a:t>
            </a:r>
            <a:r>
              <a:rPr sz="2800" spc="-10" dirty="0">
                <a:latin typeface="Constantia"/>
                <a:cs typeface="Constantia"/>
              </a:rPr>
              <a:t>the job </a:t>
            </a:r>
            <a:r>
              <a:rPr sz="2800" spc="-5" dirty="0">
                <a:latin typeface="Constantia"/>
                <a:cs typeface="Constantia"/>
              </a:rPr>
              <a:t>if </a:t>
            </a:r>
            <a:r>
              <a:rPr sz="2800" spc="-15" dirty="0">
                <a:latin typeface="Constantia"/>
                <a:cs typeface="Constantia"/>
              </a:rPr>
              <a:t>required  maintenance </a:t>
            </a:r>
            <a:r>
              <a:rPr sz="2800" spc="-10" dirty="0">
                <a:latin typeface="Constantia"/>
                <a:cs typeface="Constantia"/>
              </a:rPr>
              <a:t>factors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the  </a:t>
            </a:r>
            <a:r>
              <a:rPr sz="2800" spc="-15" dirty="0">
                <a:latin typeface="Constantia"/>
                <a:cs typeface="Constantia"/>
              </a:rPr>
              <a:t>required degree </a:t>
            </a:r>
            <a:r>
              <a:rPr sz="2800" spc="-20" dirty="0">
                <a:latin typeface="Constantia"/>
                <a:cs typeface="Constantia"/>
              </a:rPr>
              <a:t>are </a:t>
            </a:r>
            <a:r>
              <a:rPr sz="2800" spc="-10" dirty="0">
                <a:latin typeface="Constantia"/>
                <a:cs typeface="Constantia"/>
              </a:rPr>
              <a:t>not </a:t>
            </a:r>
            <a:r>
              <a:rPr sz="2800" spc="-15" dirty="0">
                <a:latin typeface="Constantia"/>
                <a:cs typeface="Constantia"/>
              </a:rPr>
              <a:t>introduced into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445" dirty="0">
                <a:latin typeface="Constantia"/>
                <a:cs typeface="Constantia"/>
              </a:rPr>
              <a:t> </a:t>
            </a:r>
            <a:r>
              <a:rPr sz="2800" spc="-30" dirty="0">
                <a:latin typeface="Constantia"/>
                <a:cs typeface="Constantia"/>
              </a:rPr>
              <a:t>job.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408" y="757427"/>
            <a:ext cx="8304276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1721561"/>
            <a:ext cx="8643620" cy="49650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 algn="just">
              <a:lnSpc>
                <a:spcPct val="70000"/>
              </a:lnSpc>
              <a:spcBef>
                <a:spcPts val="1180"/>
              </a:spcBef>
            </a:pPr>
            <a:r>
              <a:rPr sz="3000" dirty="0">
                <a:latin typeface="Constantia"/>
                <a:cs typeface="Constantia"/>
              </a:rPr>
              <a:t>Theory </a:t>
            </a:r>
            <a:r>
              <a:rPr sz="3000" spc="-15" dirty="0">
                <a:latin typeface="Constantia"/>
                <a:cs typeface="Constantia"/>
              </a:rPr>
              <a:t>by</a:t>
            </a:r>
            <a:r>
              <a:rPr sz="3000" spc="720" dirty="0">
                <a:latin typeface="Constantia"/>
                <a:cs typeface="Constantia"/>
              </a:rPr>
              <a:t> </a:t>
            </a:r>
            <a:r>
              <a:rPr sz="3000" i="1" spc="-15" dirty="0">
                <a:latin typeface="Constantia"/>
                <a:cs typeface="Constantia"/>
              </a:rPr>
              <a:t>Hackman </a:t>
            </a:r>
            <a:r>
              <a:rPr sz="3000" dirty="0">
                <a:latin typeface="Constantia"/>
                <a:cs typeface="Constantia"/>
              </a:rPr>
              <a:t>and </a:t>
            </a:r>
            <a:r>
              <a:rPr sz="3000" i="1" spc="-5" dirty="0">
                <a:latin typeface="Constantia"/>
                <a:cs typeface="Constantia"/>
              </a:rPr>
              <a:t>Oldham </a:t>
            </a:r>
            <a:r>
              <a:rPr sz="3000" spc="-10" dirty="0">
                <a:latin typeface="Constantia"/>
                <a:cs typeface="Constantia"/>
              </a:rPr>
              <a:t>states </a:t>
            </a:r>
            <a:r>
              <a:rPr sz="3000" spc="-5" dirty="0">
                <a:latin typeface="Constantia"/>
                <a:cs typeface="Constantia"/>
              </a:rPr>
              <a:t>that  </a:t>
            </a:r>
            <a:r>
              <a:rPr sz="3000" spc="-15" dirty="0">
                <a:latin typeface="Constantia"/>
                <a:cs typeface="Constantia"/>
              </a:rPr>
              <a:t>employees </a:t>
            </a:r>
            <a:r>
              <a:rPr sz="3000" dirty="0">
                <a:latin typeface="Constantia"/>
                <a:cs typeface="Constantia"/>
              </a:rPr>
              <a:t>will </a:t>
            </a:r>
            <a:r>
              <a:rPr sz="3000" spc="-30" dirty="0">
                <a:latin typeface="Constantia"/>
                <a:cs typeface="Constantia"/>
              </a:rPr>
              <a:t>work </a:t>
            </a:r>
            <a:r>
              <a:rPr sz="3000" spc="-15" dirty="0">
                <a:latin typeface="Constantia"/>
                <a:cs typeface="Constantia"/>
              </a:rPr>
              <a:t>hard </a:t>
            </a:r>
            <a:r>
              <a:rPr sz="3000" spc="-10" dirty="0">
                <a:latin typeface="Constantia"/>
                <a:cs typeface="Constantia"/>
              </a:rPr>
              <a:t>when </a:t>
            </a:r>
            <a:r>
              <a:rPr sz="3000" spc="-5" dirty="0">
                <a:latin typeface="Constantia"/>
                <a:cs typeface="Constantia"/>
              </a:rPr>
              <a:t>they </a:t>
            </a:r>
            <a:r>
              <a:rPr sz="3000" spc="-15" dirty="0">
                <a:latin typeface="Constantia"/>
                <a:cs typeface="Constantia"/>
              </a:rPr>
              <a:t>are </a:t>
            </a:r>
            <a:r>
              <a:rPr sz="3000" spc="-20" dirty="0">
                <a:latin typeface="Constantia"/>
                <a:cs typeface="Constantia"/>
              </a:rPr>
              <a:t>rewarded  </a:t>
            </a:r>
            <a:r>
              <a:rPr sz="3000" spc="-10" dirty="0">
                <a:latin typeface="Constantia"/>
                <a:cs typeface="Constantia"/>
              </a:rPr>
              <a:t>for </a:t>
            </a:r>
            <a:r>
              <a:rPr sz="3000" spc="-5" dirty="0">
                <a:latin typeface="Constantia"/>
                <a:cs typeface="Constantia"/>
              </a:rPr>
              <a:t>the </a:t>
            </a:r>
            <a:r>
              <a:rPr sz="3000" spc="-25" dirty="0">
                <a:latin typeface="Constantia"/>
                <a:cs typeface="Constantia"/>
              </a:rPr>
              <a:t>work </a:t>
            </a:r>
            <a:r>
              <a:rPr sz="3000" spc="-5" dirty="0">
                <a:latin typeface="Constantia"/>
                <a:cs typeface="Constantia"/>
              </a:rPr>
              <a:t>they </a:t>
            </a:r>
            <a:r>
              <a:rPr sz="3000" dirty="0">
                <a:latin typeface="Constantia"/>
                <a:cs typeface="Constantia"/>
              </a:rPr>
              <a:t>do and </a:t>
            </a:r>
            <a:r>
              <a:rPr sz="3000" spc="-10" dirty="0">
                <a:latin typeface="Constantia"/>
                <a:cs typeface="Constantia"/>
              </a:rPr>
              <a:t>when </a:t>
            </a:r>
            <a:r>
              <a:rPr sz="3000" spc="-5" dirty="0">
                <a:latin typeface="Constantia"/>
                <a:cs typeface="Constantia"/>
              </a:rPr>
              <a:t>the </a:t>
            </a:r>
            <a:r>
              <a:rPr sz="3000" spc="-25" dirty="0">
                <a:latin typeface="Constantia"/>
                <a:cs typeface="Constantia"/>
              </a:rPr>
              <a:t>work gives </a:t>
            </a:r>
            <a:r>
              <a:rPr sz="3000" spc="-5" dirty="0">
                <a:latin typeface="Constantia"/>
                <a:cs typeface="Constantia"/>
              </a:rPr>
              <a:t>them  satisfaction.</a:t>
            </a: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ts val="2700"/>
              </a:lnSpc>
            </a:pPr>
            <a:r>
              <a:rPr sz="3000" spc="-25" dirty="0">
                <a:latin typeface="Constantia"/>
                <a:cs typeface="Constantia"/>
              </a:rPr>
              <a:t>Hence </a:t>
            </a:r>
            <a:r>
              <a:rPr sz="3000" spc="-10" dirty="0">
                <a:latin typeface="Constantia"/>
                <a:cs typeface="Constantia"/>
              </a:rPr>
              <a:t>integration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b="1" spc="-5" dirty="0">
                <a:latin typeface="Constantia"/>
                <a:cs typeface="Constantia"/>
              </a:rPr>
              <a:t>motivation</a:t>
            </a:r>
            <a:r>
              <a:rPr sz="3000" spc="-5" dirty="0">
                <a:latin typeface="Constantia"/>
                <a:cs typeface="Constantia"/>
              </a:rPr>
              <a:t>, </a:t>
            </a:r>
            <a:r>
              <a:rPr sz="3000" b="1" dirty="0">
                <a:latin typeface="Constantia"/>
                <a:cs typeface="Constantia"/>
              </a:rPr>
              <a:t>satisfaction</a:t>
            </a:r>
            <a:r>
              <a:rPr sz="3000" b="1" spc="9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and</a:t>
            </a:r>
            <a:endParaRPr sz="3000">
              <a:latin typeface="Constantia"/>
              <a:cs typeface="Constantia"/>
            </a:endParaRPr>
          </a:p>
          <a:p>
            <a:pPr marL="12700" algn="just">
              <a:lnSpc>
                <a:spcPts val="2880"/>
              </a:lnSpc>
            </a:pPr>
            <a:r>
              <a:rPr sz="3000" b="1" spc="-10" dirty="0">
                <a:latin typeface="Constantia"/>
                <a:cs typeface="Constantia"/>
              </a:rPr>
              <a:t>performance </a:t>
            </a:r>
            <a:r>
              <a:rPr sz="3000" dirty="0">
                <a:latin typeface="Constantia"/>
                <a:cs typeface="Constantia"/>
              </a:rPr>
              <a:t>with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21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design.</a:t>
            </a:r>
            <a:endParaRPr sz="3000">
              <a:latin typeface="Constantia"/>
              <a:cs typeface="Constantia"/>
            </a:endParaRPr>
          </a:p>
          <a:p>
            <a:pPr marL="12700" marR="6350" algn="just">
              <a:lnSpc>
                <a:spcPct val="70000"/>
              </a:lnSpc>
              <a:spcBef>
                <a:spcPts val="900"/>
              </a:spcBef>
            </a:pPr>
            <a:r>
              <a:rPr sz="3000" spc="-25" dirty="0">
                <a:latin typeface="Constantia"/>
                <a:cs typeface="Constantia"/>
              </a:rPr>
              <a:t>According </a:t>
            </a:r>
            <a:r>
              <a:rPr sz="3000" spc="-30" dirty="0">
                <a:latin typeface="Constantia"/>
                <a:cs typeface="Constantia"/>
              </a:rPr>
              <a:t>to </a:t>
            </a:r>
            <a:r>
              <a:rPr sz="3000" spc="-5" dirty="0">
                <a:latin typeface="Constantia"/>
                <a:cs typeface="Constantia"/>
              </a:rPr>
              <a:t>this </a:t>
            </a:r>
            <a:r>
              <a:rPr sz="3000" spc="-10" dirty="0">
                <a:latin typeface="Constantia"/>
                <a:cs typeface="Constantia"/>
              </a:rPr>
              <a:t>approach </a:t>
            </a:r>
            <a:r>
              <a:rPr sz="3000" spc="-20" dirty="0">
                <a:latin typeface="Constantia"/>
                <a:cs typeface="Constantia"/>
              </a:rPr>
              <a:t>Job </a:t>
            </a:r>
            <a:r>
              <a:rPr sz="3000" spc="-5" dirty="0">
                <a:latin typeface="Constantia"/>
                <a:cs typeface="Constantia"/>
              </a:rPr>
              <a:t>can be described </a:t>
            </a:r>
            <a:r>
              <a:rPr sz="3000" dirty="0">
                <a:latin typeface="Constantia"/>
                <a:cs typeface="Constantia"/>
              </a:rPr>
              <a:t>in  </a:t>
            </a:r>
            <a:r>
              <a:rPr sz="3000" spc="-10" dirty="0">
                <a:latin typeface="Constantia"/>
                <a:cs typeface="Constantia"/>
              </a:rPr>
              <a:t>terms </a:t>
            </a:r>
            <a:r>
              <a:rPr sz="3000" spc="-5" dirty="0">
                <a:latin typeface="Constantia"/>
                <a:cs typeface="Constantia"/>
              </a:rPr>
              <a:t>of </a:t>
            </a:r>
            <a:r>
              <a:rPr sz="3000" spc="-10" dirty="0">
                <a:latin typeface="Constantia"/>
                <a:cs typeface="Constantia"/>
              </a:rPr>
              <a:t>five </a:t>
            </a:r>
            <a:r>
              <a:rPr sz="3000" spc="-30" dirty="0">
                <a:latin typeface="Constantia"/>
                <a:cs typeface="Constantia"/>
              </a:rPr>
              <a:t>core </a:t>
            </a:r>
            <a:r>
              <a:rPr sz="3000" spc="-5" dirty="0">
                <a:latin typeface="Constantia"/>
                <a:cs typeface="Constantia"/>
              </a:rPr>
              <a:t>job</a:t>
            </a:r>
            <a:r>
              <a:rPr sz="3000" spc="-38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dimensions: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06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dirty="0">
                <a:latin typeface="Constantia"/>
                <a:cs typeface="Constantia"/>
              </a:rPr>
              <a:t>Skill</a:t>
            </a:r>
            <a:r>
              <a:rPr sz="3000" spc="-110" dirty="0">
                <a:latin typeface="Constantia"/>
                <a:cs typeface="Constantia"/>
              </a:rPr>
              <a:t> </a:t>
            </a:r>
            <a:r>
              <a:rPr sz="3000" spc="-30" dirty="0">
                <a:latin typeface="Constantia"/>
                <a:cs typeface="Constantia"/>
              </a:rPr>
              <a:t>Variety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24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55" dirty="0">
                <a:latin typeface="Constantia"/>
                <a:cs typeface="Constantia"/>
              </a:rPr>
              <a:t>Task</a:t>
            </a:r>
            <a:r>
              <a:rPr sz="3000" spc="-50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Identity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24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55" dirty="0">
                <a:latin typeface="Constantia"/>
                <a:cs typeface="Constantia"/>
              </a:rPr>
              <a:t>Task</a:t>
            </a:r>
            <a:r>
              <a:rPr sz="3000" spc="-11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significance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24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15" dirty="0">
                <a:latin typeface="Constantia"/>
                <a:cs typeface="Constantia"/>
              </a:rPr>
              <a:t>Autonomy</a:t>
            </a:r>
            <a:endParaRPr sz="3000">
              <a:latin typeface="Constantia"/>
              <a:cs typeface="Constantia"/>
            </a:endParaRPr>
          </a:p>
          <a:p>
            <a:pPr marL="361315" indent="-349250">
              <a:lnSpc>
                <a:spcPts val="3420"/>
              </a:lnSpc>
              <a:buSzPct val="95000"/>
              <a:buAutoNum type="arabicParenR"/>
              <a:tabLst>
                <a:tab pos="361950" algn="l"/>
              </a:tabLst>
            </a:pPr>
            <a:r>
              <a:rPr sz="3000" spc="-20" dirty="0">
                <a:latin typeface="Constantia"/>
                <a:cs typeface="Constantia"/>
              </a:rPr>
              <a:t>Feedback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1867357"/>
            <a:ext cx="5918835" cy="469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7510" indent="-385445">
              <a:lnSpc>
                <a:spcPct val="100000"/>
              </a:lnSpc>
              <a:spcBef>
                <a:spcPts val="95"/>
              </a:spcBef>
              <a:buSzPct val="97058"/>
              <a:buFont typeface="Wingdings"/>
              <a:buChar char=""/>
              <a:tabLst>
                <a:tab pos="398145" algn="l"/>
              </a:tabLst>
            </a:pPr>
            <a:r>
              <a:rPr sz="3400" spc="-20" dirty="0">
                <a:latin typeface="Constantia"/>
                <a:cs typeface="Constantia"/>
              </a:rPr>
              <a:t>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25" dirty="0">
                <a:latin typeface="Constantia"/>
                <a:cs typeface="Constantia"/>
              </a:rPr>
              <a:t>Job</a:t>
            </a:r>
            <a:r>
              <a:rPr sz="3400" spc="-250" dirty="0">
                <a:latin typeface="Constantia"/>
                <a:cs typeface="Constantia"/>
              </a:rPr>
              <a:t> </a:t>
            </a:r>
            <a:r>
              <a:rPr sz="3400" spc="-15" dirty="0">
                <a:latin typeface="Constantia"/>
                <a:cs typeface="Constantia"/>
              </a:rPr>
              <a:t>analysis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spcBef>
                <a:spcPts val="5"/>
              </a:spcBef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15" dirty="0">
                <a:latin typeface="Constantia"/>
                <a:cs typeface="Constantia"/>
              </a:rPr>
              <a:t>Disadvantages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240" dirty="0">
                <a:latin typeface="Constantia"/>
                <a:cs typeface="Constantia"/>
              </a:rPr>
              <a:t> </a:t>
            </a:r>
            <a:r>
              <a:rPr sz="3400" spc="-15" dirty="0">
                <a:latin typeface="Constantia"/>
                <a:cs typeface="Constantia"/>
              </a:rPr>
              <a:t>analysis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10" dirty="0">
                <a:latin typeface="Constantia"/>
                <a:cs typeface="Constantia"/>
              </a:rPr>
              <a:t>Problems </a:t>
            </a:r>
            <a:r>
              <a:rPr sz="3400" spc="-5" dirty="0">
                <a:latin typeface="Constantia"/>
                <a:cs typeface="Constantia"/>
              </a:rPr>
              <a:t>with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375" dirty="0">
                <a:latin typeface="Constantia"/>
                <a:cs typeface="Constantia"/>
              </a:rPr>
              <a:t> </a:t>
            </a:r>
            <a:r>
              <a:rPr sz="3400" spc="-15" dirty="0">
                <a:latin typeface="Constantia"/>
                <a:cs typeface="Constantia"/>
              </a:rPr>
              <a:t>analysis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5" dirty="0">
                <a:latin typeface="Constantia"/>
                <a:cs typeface="Constantia"/>
              </a:rPr>
              <a:t>Definition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25" dirty="0">
                <a:latin typeface="Constantia"/>
                <a:cs typeface="Constantia"/>
              </a:rPr>
              <a:t>Job</a:t>
            </a:r>
            <a:r>
              <a:rPr sz="3400" spc="-265" dirty="0">
                <a:latin typeface="Constantia"/>
                <a:cs typeface="Constantia"/>
              </a:rPr>
              <a:t>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  <a:p>
            <a:pPr marL="498475" indent="-486409">
              <a:lnSpc>
                <a:spcPct val="100000"/>
              </a:lnSpc>
              <a:buSzPct val="97058"/>
              <a:buFont typeface="Wingdings"/>
              <a:buChar char=""/>
              <a:tabLst>
                <a:tab pos="499109" algn="l"/>
              </a:tabLst>
            </a:pPr>
            <a:r>
              <a:rPr sz="3400" spc="-15" dirty="0">
                <a:latin typeface="Constantia"/>
                <a:cs typeface="Constantia"/>
              </a:rPr>
              <a:t>Approaches </a:t>
            </a:r>
            <a:r>
              <a:rPr sz="3400" spc="-25" dirty="0">
                <a:latin typeface="Constantia"/>
                <a:cs typeface="Constantia"/>
              </a:rPr>
              <a:t>to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320" dirty="0">
                <a:latin typeface="Constantia"/>
                <a:cs typeface="Constantia"/>
              </a:rPr>
              <a:t> </a:t>
            </a:r>
            <a:r>
              <a:rPr sz="3400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30" dirty="0">
                <a:latin typeface="Constantia"/>
                <a:cs typeface="Constantia"/>
              </a:rPr>
              <a:t>Job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r>
              <a:rPr sz="3400" spc="-254" dirty="0">
                <a:latin typeface="Constantia"/>
                <a:cs typeface="Constantia"/>
              </a:rPr>
              <a:t> </a:t>
            </a:r>
            <a:r>
              <a:rPr sz="3400" spc="-25" dirty="0">
                <a:latin typeface="Constantia"/>
                <a:cs typeface="Constantia"/>
              </a:rPr>
              <a:t>process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25" dirty="0">
                <a:latin typeface="Constantia"/>
                <a:cs typeface="Constantia"/>
              </a:rPr>
              <a:t>Job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r>
              <a:rPr sz="3400" spc="-215" dirty="0">
                <a:latin typeface="Constantia"/>
                <a:cs typeface="Constantia"/>
              </a:rPr>
              <a:t> </a:t>
            </a:r>
            <a:r>
              <a:rPr sz="3400" spc="-10" dirty="0">
                <a:latin typeface="Constantia"/>
                <a:cs typeface="Constantia"/>
              </a:rPr>
              <a:t>methods</a:t>
            </a:r>
            <a:endParaRPr sz="3400">
              <a:latin typeface="Constantia"/>
              <a:cs typeface="Constantia"/>
            </a:endParaRPr>
          </a:p>
          <a:p>
            <a:pPr marL="498475" indent="-486409">
              <a:lnSpc>
                <a:spcPct val="100000"/>
              </a:lnSpc>
              <a:spcBef>
                <a:spcPts val="5"/>
              </a:spcBef>
              <a:buSzPct val="97058"/>
              <a:buFont typeface="Wingdings"/>
              <a:buChar char=""/>
              <a:tabLst>
                <a:tab pos="499109" algn="l"/>
              </a:tabLst>
            </a:pPr>
            <a:r>
              <a:rPr sz="3400" spc="-20" dirty="0">
                <a:latin typeface="Constantia"/>
                <a:cs typeface="Constantia"/>
              </a:rPr>
              <a:t>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30" dirty="0">
                <a:latin typeface="Constantia"/>
                <a:cs typeface="Constantia"/>
              </a:rPr>
              <a:t>Job</a:t>
            </a:r>
            <a:r>
              <a:rPr sz="3400" spc="-250" dirty="0">
                <a:latin typeface="Constantia"/>
                <a:cs typeface="Constantia"/>
              </a:rPr>
              <a:t> </a:t>
            </a:r>
            <a:r>
              <a:rPr sz="3400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  <a:p>
            <a:pPr marL="504825" indent="-492759">
              <a:lnSpc>
                <a:spcPct val="100000"/>
              </a:lnSpc>
              <a:spcBef>
                <a:spcPts val="25"/>
              </a:spcBef>
              <a:buSzPct val="97058"/>
              <a:buFont typeface="Wingdings"/>
              <a:buChar char=""/>
              <a:tabLst>
                <a:tab pos="505459" algn="l"/>
              </a:tabLst>
            </a:pPr>
            <a:r>
              <a:rPr sz="3400" spc="-15" dirty="0">
                <a:latin typeface="Constantia"/>
                <a:cs typeface="Constantia"/>
              </a:rPr>
              <a:t>Disadvantages </a:t>
            </a:r>
            <a:r>
              <a:rPr sz="3400" spc="-5" dirty="0">
                <a:latin typeface="Constantia"/>
                <a:cs typeface="Constantia"/>
              </a:rPr>
              <a:t>of </a:t>
            </a:r>
            <a:r>
              <a:rPr sz="3400" spc="-25" dirty="0">
                <a:latin typeface="Constantia"/>
                <a:cs typeface="Constantia"/>
              </a:rPr>
              <a:t>Job</a:t>
            </a:r>
            <a:r>
              <a:rPr sz="3400" spc="-229" dirty="0">
                <a:latin typeface="Constantia"/>
                <a:cs typeface="Constantia"/>
              </a:rPr>
              <a:t> </a:t>
            </a:r>
            <a:r>
              <a:rPr sz="3400" spc="-5" dirty="0">
                <a:latin typeface="Constantia"/>
                <a:cs typeface="Constantia"/>
              </a:rPr>
              <a:t>design</a:t>
            </a:r>
            <a:endParaRPr sz="34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99358" y="735838"/>
            <a:ext cx="56280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u="none" spc="-25" dirty="0">
                <a:latin typeface="Constantia"/>
                <a:cs typeface="Constantia"/>
              </a:rPr>
              <a:t>Contents</a:t>
            </a:r>
            <a:r>
              <a:rPr sz="6000" b="1" u="none" spc="-185" dirty="0">
                <a:latin typeface="Constantia"/>
                <a:cs typeface="Constantia"/>
              </a:rPr>
              <a:t> </a:t>
            </a:r>
            <a:r>
              <a:rPr sz="6000" b="1" u="none" spc="-15" dirty="0">
                <a:latin typeface="Constantia"/>
                <a:cs typeface="Constantia"/>
              </a:rPr>
              <a:t>Cont..</a:t>
            </a:r>
            <a:endParaRPr sz="6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2804" y="748283"/>
            <a:ext cx="6134100" cy="74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2016379"/>
            <a:ext cx="8660765" cy="37820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just">
              <a:lnSpc>
                <a:spcPts val="3460"/>
              </a:lnSpc>
              <a:spcBef>
                <a:spcPts val="535"/>
              </a:spcBef>
            </a:pPr>
            <a:r>
              <a:rPr sz="3200" spc="-25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Design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dirty="0">
                <a:latin typeface="Constantia"/>
                <a:cs typeface="Constantia"/>
              </a:rPr>
              <a:t>has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start </a:t>
            </a:r>
            <a:r>
              <a:rPr sz="3200" spc="-20" dirty="0">
                <a:latin typeface="Constantia"/>
                <a:cs typeface="Constantia"/>
              </a:rPr>
              <a:t>from </a:t>
            </a:r>
            <a:r>
              <a:rPr sz="3200" spc="-15" dirty="0">
                <a:latin typeface="Constantia"/>
                <a:cs typeface="Constantia"/>
              </a:rPr>
              <a:t>what</a:t>
            </a:r>
            <a:r>
              <a:rPr sz="3200" spc="-1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activity  needs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be </a:t>
            </a:r>
            <a:r>
              <a:rPr sz="3200" spc="-10" dirty="0">
                <a:latin typeface="Constantia"/>
                <a:cs typeface="Constantia"/>
              </a:rPr>
              <a:t>done </a:t>
            </a:r>
            <a:r>
              <a:rPr sz="3200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order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10" dirty="0">
                <a:latin typeface="Constantia"/>
                <a:cs typeface="Constantia"/>
              </a:rPr>
              <a:t>achieve  </a:t>
            </a: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goals.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250">
              <a:latin typeface="Times New Roman"/>
              <a:cs typeface="Times New Roman"/>
            </a:endParaRPr>
          </a:p>
          <a:p>
            <a:pPr marL="12700" marR="13335" algn="just">
              <a:lnSpc>
                <a:spcPct val="90000"/>
              </a:lnSpc>
            </a:pPr>
            <a:r>
              <a:rPr sz="3200" spc="-45" dirty="0">
                <a:latin typeface="Constantia"/>
                <a:cs typeface="Constantia"/>
              </a:rPr>
              <a:t>It </a:t>
            </a:r>
            <a:r>
              <a:rPr sz="3200" spc="-15" dirty="0">
                <a:latin typeface="Constantia"/>
                <a:cs typeface="Constantia"/>
              </a:rPr>
              <a:t>requires </a:t>
            </a:r>
            <a:r>
              <a:rPr sz="3200" spc="-5" dirty="0">
                <a:latin typeface="Constantia"/>
                <a:cs typeface="Constantia"/>
              </a:rPr>
              <a:t>use of </a:t>
            </a:r>
            <a:r>
              <a:rPr sz="3200" spc="-10" dirty="0">
                <a:latin typeface="Constantia"/>
                <a:cs typeface="Constantia"/>
              </a:rPr>
              <a:t>techniques </a:t>
            </a:r>
            <a:r>
              <a:rPr sz="3200" spc="-15" dirty="0">
                <a:latin typeface="Constantia"/>
                <a:cs typeface="Constantia"/>
              </a:rPr>
              <a:t>like </a:t>
            </a:r>
            <a:r>
              <a:rPr sz="3200" spc="-40" dirty="0">
                <a:latin typeface="Constantia"/>
                <a:cs typeface="Constantia"/>
              </a:rPr>
              <a:t>work-study, 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10" dirty="0">
                <a:latin typeface="Constantia"/>
                <a:cs typeface="Constantia"/>
              </a:rPr>
              <a:t>planning, </a:t>
            </a:r>
            <a:r>
              <a:rPr sz="3200" spc="-5" dirty="0">
                <a:latin typeface="Constantia"/>
                <a:cs typeface="Constantia"/>
              </a:rPr>
              <a:t>organizational methods </a:t>
            </a:r>
            <a:r>
              <a:rPr sz="3200" dirty="0">
                <a:latin typeface="Constantia"/>
                <a:cs typeface="Constantia"/>
              </a:rPr>
              <a:t>and  </a:t>
            </a:r>
            <a:r>
              <a:rPr sz="3200" spc="-5" dirty="0">
                <a:latin typeface="Constantia"/>
                <a:cs typeface="Constantia"/>
              </a:rPr>
              <a:t>organizational </a:t>
            </a:r>
            <a:r>
              <a:rPr sz="3200" spc="-10" dirty="0">
                <a:latin typeface="Constantia"/>
                <a:cs typeface="Constantia"/>
              </a:rPr>
              <a:t>analysis </a:t>
            </a:r>
            <a:r>
              <a:rPr sz="3200" dirty="0">
                <a:latin typeface="Constantia"/>
                <a:cs typeface="Constantia"/>
              </a:rPr>
              <a:t>and also </a:t>
            </a:r>
            <a:r>
              <a:rPr sz="3200" spc="-5" dirty="0">
                <a:latin typeface="Constantia"/>
                <a:cs typeface="Constantia"/>
              </a:rPr>
              <a:t>technical  </a:t>
            </a:r>
            <a:r>
              <a:rPr sz="3200" spc="-10" dirty="0">
                <a:latin typeface="Constantia"/>
                <a:cs typeface="Constantia"/>
              </a:rPr>
              <a:t>aspects.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2246" y="1933194"/>
            <a:ext cx="2466340" cy="658495"/>
          </a:xfrm>
          <a:custGeom>
            <a:avLst/>
            <a:gdLst/>
            <a:ahLst/>
            <a:cxnLst/>
            <a:rect l="l" t="t" r="r" b="b"/>
            <a:pathLst>
              <a:path w="2466340" h="658494">
                <a:moveTo>
                  <a:pt x="0" y="658367"/>
                </a:moveTo>
                <a:lnTo>
                  <a:pt x="2465831" y="658367"/>
                </a:lnTo>
                <a:lnTo>
                  <a:pt x="2465831" y="0"/>
                </a:lnTo>
                <a:lnTo>
                  <a:pt x="0" y="0"/>
                </a:lnTo>
                <a:lnTo>
                  <a:pt x="0" y="65836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2246" y="1933194"/>
            <a:ext cx="2466340" cy="65849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59690" rIns="0" bIns="0" rtlCol="0">
            <a:spAutoFit/>
          </a:bodyPr>
          <a:lstStyle/>
          <a:p>
            <a:pPr marL="127635">
              <a:lnSpc>
                <a:spcPct val="100000"/>
              </a:lnSpc>
              <a:spcBef>
                <a:spcPts val="470"/>
              </a:spcBef>
            </a:pPr>
            <a:r>
              <a:rPr sz="3200" u="none" spc="-70" dirty="0"/>
              <a:t>Work</a:t>
            </a:r>
            <a:r>
              <a:rPr sz="3200" u="none" spc="-150" dirty="0"/>
              <a:t> </a:t>
            </a:r>
            <a:r>
              <a:rPr sz="3200" u="none" spc="-5" dirty="0"/>
              <a:t>design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868161" y="3013710"/>
            <a:ext cx="2974975" cy="487680"/>
          </a:xfrm>
          <a:custGeom>
            <a:avLst/>
            <a:gdLst/>
            <a:ahLst/>
            <a:cxnLst/>
            <a:rect l="l" t="t" r="r" b="b"/>
            <a:pathLst>
              <a:path w="2974975" h="487679">
                <a:moveTo>
                  <a:pt x="0" y="487679"/>
                </a:moveTo>
                <a:lnTo>
                  <a:pt x="2974847" y="487679"/>
                </a:lnTo>
                <a:lnTo>
                  <a:pt x="2974847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8161" y="3013710"/>
            <a:ext cx="2974975" cy="48768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320"/>
              </a:spcBef>
            </a:pPr>
            <a:r>
              <a:rPr sz="2400" spc="-50" dirty="0">
                <a:latin typeface="Constantia"/>
                <a:cs typeface="Constantia"/>
              </a:rPr>
              <a:t>Work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measurement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038" y="4030217"/>
            <a:ext cx="1143000" cy="937260"/>
          </a:xfrm>
          <a:custGeom>
            <a:avLst/>
            <a:gdLst/>
            <a:ahLst/>
            <a:cxnLst/>
            <a:rect l="l" t="t" r="r" b="b"/>
            <a:pathLst>
              <a:path w="1143000" h="937260">
                <a:moveTo>
                  <a:pt x="0" y="937260"/>
                </a:moveTo>
                <a:lnTo>
                  <a:pt x="1143000" y="937260"/>
                </a:lnTo>
                <a:lnTo>
                  <a:pt x="1143000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24038" y="4030217"/>
            <a:ext cx="1143000" cy="9372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79070" rIns="0" bIns="0" rtlCol="0">
            <a:spAutoFit/>
          </a:bodyPr>
          <a:lstStyle/>
          <a:p>
            <a:pPr marL="117475" marR="111125" indent="179705">
              <a:lnSpc>
                <a:spcPct val="100000"/>
              </a:lnSpc>
              <a:spcBef>
                <a:spcPts val="1410"/>
              </a:spcBef>
            </a:pPr>
            <a:r>
              <a:rPr sz="1800" spc="-40" dirty="0">
                <a:latin typeface="Constantia"/>
                <a:cs typeface="Constantia"/>
              </a:rPr>
              <a:t>Work  </a:t>
            </a:r>
            <a:r>
              <a:rPr sz="1800" dirty="0">
                <a:latin typeface="Constantia"/>
                <a:cs typeface="Constantia"/>
              </a:rPr>
              <a:t>sampli</a:t>
            </a:r>
            <a:r>
              <a:rPr sz="1800" spc="-10" dirty="0">
                <a:latin typeface="Constantia"/>
                <a:cs typeface="Constantia"/>
              </a:rPr>
              <a:t>n</a:t>
            </a:r>
            <a:r>
              <a:rPr sz="1800" dirty="0">
                <a:latin typeface="Constantia"/>
                <a:cs typeface="Constantia"/>
              </a:rPr>
              <a:t>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9161" y="4045458"/>
            <a:ext cx="1295400" cy="935990"/>
          </a:xfrm>
          <a:custGeom>
            <a:avLst/>
            <a:gdLst/>
            <a:ahLst/>
            <a:cxnLst/>
            <a:rect l="l" t="t" r="r" b="b"/>
            <a:pathLst>
              <a:path w="1295400" h="935989">
                <a:moveTo>
                  <a:pt x="0" y="935736"/>
                </a:moveTo>
                <a:lnTo>
                  <a:pt x="1295399" y="935736"/>
                </a:lnTo>
                <a:lnTo>
                  <a:pt x="1295399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49161" y="4045458"/>
            <a:ext cx="129540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4139" marR="89535" indent="-8255" algn="ctr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Constantia"/>
                <a:cs typeface="Constantia"/>
              </a:rPr>
              <a:t>Stop-  watch</a:t>
            </a:r>
            <a:r>
              <a:rPr sz="1800" spc="-160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  </a:t>
            </a:r>
            <a:r>
              <a:rPr sz="1800" spc="-5" dirty="0">
                <a:latin typeface="Constantia"/>
                <a:cs typeface="Constantia"/>
              </a:rPr>
              <a:t>study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2005" y="3001517"/>
            <a:ext cx="1826260" cy="487680"/>
          </a:xfrm>
          <a:custGeom>
            <a:avLst/>
            <a:gdLst/>
            <a:ahLst/>
            <a:cxnLst/>
            <a:rect l="l" t="t" r="r" b="b"/>
            <a:pathLst>
              <a:path w="1826260" h="487679">
                <a:moveTo>
                  <a:pt x="0" y="487679"/>
                </a:moveTo>
                <a:lnTo>
                  <a:pt x="1825751" y="487679"/>
                </a:lnTo>
                <a:lnTo>
                  <a:pt x="1825751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2005" y="3001517"/>
            <a:ext cx="1826260" cy="48768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325"/>
              </a:spcBef>
            </a:pPr>
            <a:r>
              <a:rPr sz="2400" spc="-10" dirty="0">
                <a:latin typeface="Constantia"/>
                <a:cs typeface="Constantia"/>
              </a:rPr>
              <a:t>Job</a:t>
            </a:r>
            <a:r>
              <a:rPr sz="2400" spc="-1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design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761" y="4039361"/>
            <a:ext cx="1828800" cy="937260"/>
          </a:xfrm>
          <a:custGeom>
            <a:avLst/>
            <a:gdLst/>
            <a:ahLst/>
            <a:cxnLst/>
            <a:rect l="l" t="t" r="r" b="b"/>
            <a:pathLst>
              <a:path w="1828800" h="937260">
                <a:moveTo>
                  <a:pt x="0" y="937260"/>
                </a:moveTo>
                <a:lnTo>
                  <a:pt x="1828800" y="937260"/>
                </a:lnTo>
                <a:lnTo>
                  <a:pt x="1828800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810761" y="4039361"/>
            <a:ext cx="1828800" cy="9372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299085" marR="295910" algn="ctr">
              <a:lnSpc>
                <a:spcPct val="100000"/>
              </a:lnSpc>
              <a:spcBef>
                <a:spcPts val="330"/>
              </a:spcBef>
            </a:pPr>
            <a:r>
              <a:rPr sz="1800" spc="-5" dirty="0">
                <a:latin typeface="Constantia"/>
                <a:cs typeface="Constantia"/>
              </a:rPr>
              <a:t>Principles</a:t>
            </a:r>
            <a:r>
              <a:rPr sz="1800" spc="-13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of  </a:t>
            </a:r>
            <a:r>
              <a:rPr sz="1800" spc="-5" dirty="0">
                <a:latin typeface="Constantia"/>
                <a:cs typeface="Constantia"/>
              </a:rPr>
              <a:t>motion  </a:t>
            </a:r>
            <a:r>
              <a:rPr sz="1800" spc="-10" dirty="0">
                <a:latin typeface="Constantia"/>
                <a:cs typeface="Constantia"/>
              </a:rPr>
              <a:t>economy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11630" y="4030217"/>
            <a:ext cx="1981200" cy="937260"/>
          </a:xfrm>
          <a:custGeom>
            <a:avLst/>
            <a:gdLst/>
            <a:ahLst/>
            <a:cxnLst/>
            <a:rect l="l" t="t" r="r" b="b"/>
            <a:pathLst>
              <a:path w="1981200" h="937260">
                <a:moveTo>
                  <a:pt x="0" y="937260"/>
                </a:moveTo>
                <a:lnTo>
                  <a:pt x="1981199" y="937260"/>
                </a:lnTo>
                <a:lnTo>
                  <a:pt x="1981199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11630" y="4030217"/>
            <a:ext cx="1981200" cy="93726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56210" marR="151130" algn="ctr">
              <a:lnSpc>
                <a:spcPct val="100000"/>
              </a:lnSpc>
              <a:spcBef>
                <a:spcPts val="330"/>
              </a:spcBef>
            </a:pPr>
            <a:r>
              <a:rPr sz="1800" spc="-15" dirty="0">
                <a:latin typeface="Constantia"/>
                <a:cs typeface="Constantia"/>
              </a:rPr>
              <a:t>Job</a:t>
            </a:r>
            <a:r>
              <a:rPr sz="1800" spc="-1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enlargement,  </a:t>
            </a:r>
            <a:r>
              <a:rPr sz="1800" spc="-5" dirty="0">
                <a:latin typeface="Constantia"/>
                <a:cs typeface="Constantia"/>
              </a:rPr>
              <a:t>rotation  enrichment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7545" y="4039361"/>
            <a:ext cx="1195070" cy="935990"/>
          </a:xfrm>
          <a:custGeom>
            <a:avLst/>
            <a:gdLst/>
            <a:ahLst/>
            <a:cxnLst/>
            <a:rect l="l" t="t" r="r" b="b"/>
            <a:pathLst>
              <a:path w="1195070" h="935989">
                <a:moveTo>
                  <a:pt x="0" y="935736"/>
                </a:moveTo>
                <a:lnTo>
                  <a:pt x="1194816" y="935736"/>
                </a:lnTo>
                <a:lnTo>
                  <a:pt x="1194816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7545" y="4039361"/>
            <a:ext cx="1195070" cy="935990"/>
          </a:xfrm>
          <a:prstGeom prst="rect">
            <a:avLst/>
          </a:prstGeom>
          <a:ln w="28956">
            <a:solidFill>
              <a:srgbClr val="000000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09550" marR="201295" indent="-3175">
              <a:lnSpc>
                <a:spcPct val="100000"/>
              </a:lnSpc>
              <a:spcBef>
                <a:spcPts val="1405"/>
              </a:spcBef>
            </a:pPr>
            <a:r>
              <a:rPr sz="1800" spc="-35" dirty="0">
                <a:latin typeface="Constantia"/>
                <a:cs typeface="Constantia"/>
              </a:rPr>
              <a:t>M</a:t>
            </a:r>
            <a:r>
              <a:rPr sz="1800" dirty="0">
                <a:latin typeface="Constantia"/>
                <a:cs typeface="Constantia"/>
              </a:rPr>
              <a:t>ethod  ana</a:t>
            </a:r>
            <a:r>
              <a:rPr sz="1800" spc="-20" dirty="0">
                <a:latin typeface="Constantia"/>
                <a:cs typeface="Constantia"/>
              </a:rPr>
              <a:t>ly</a:t>
            </a:r>
            <a:r>
              <a:rPr sz="1800" dirty="0">
                <a:latin typeface="Constantia"/>
                <a:cs typeface="Constantia"/>
              </a:rPr>
              <a:t>sis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83357" y="5624321"/>
            <a:ext cx="2179320" cy="935990"/>
          </a:xfrm>
          <a:custGeom>
            <a:avLst/>
            <a:gdLst/>
            <a:ahLst/>
            <a:cxnLst/>
            <a:rect l="l" t="t" r="r" b="b"/>
            <a:pathLst>
              <a:path w="2179320" h="935990">
                <a:moveTo>
                  <a:pt x="0" y="935735"/>
                </a:moveTo>
                <a:lnTo>
                  <a:pt x="2179320" y="935735"/>
                </a:lnTo>
                <a:lnTo>
                  <a:pt x="2179320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83357" y="5624321"/>
            <a:ext cx="217932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400"/>
              </a:spcBef>
            </a:pPr>
            <a:r>
              <a:rPr sz="1800" spc="-10" dirty="0">
                <a:latin typeface="Constantia"/>
                <a:cs typeface="Constantia"/>
              </a:rPr>
              <a:t>Employee</a:t>
            </a:r>
            <a:r>
              <a:rPr sz="1800" spc="-5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machine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tantia"/>
                <a:cs typeface="Constantia"/>
              </a:rPr>
              <a:t>activity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chart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3181" y="5624321"/>
            <a:ext cx="1828800" cy="935990"/>
          </a:xfrm>
          <a:custGeom>
            <a:avLst/>
            <a:gdLst/>
            <a:ahLst/>
            <a:cxnLst/>
            <a:rect l="l" t="t" r="r" b="b"/>
            <a:pathLst>
              <a:path w="1828800" h="935990">
                <a:moveTo>
                  <a:pt x="0" y="935735"/>
                </a:moveTo>
                <a:lnTo>
                  <a:pt x="1828800" y="935735"/>
                </a:lnTo>
                <a:lnTo>
                  <a:pt x="1828800" y="0"/>
                </a:lnTo>
                <a:lnTo>
                  <a:pt x="0" y="0"/>
                </a:lnTo>
                <a:lnTo>
                  <a:pt x="0" y="935735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3181" y="5624321"/>
            <a:ext cx="1828800" cy="93599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1778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400"/>
              </a:spcBef>
            </a:pPr>
            <a:r>
              <a:rPr sz="1800" spc="-15" dirty="0">
                <a:latin typeface="Constantia"/>
                <a:cs typeface="Constantia"/>
              </a:rPr>
              <a:t>Flow</a:t>
            </a:r>
            <a:r>
              <a:rPr sz="1800" spc="-85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process</a:t>
            </a:r>
            <a:endParaRPr sz="18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onstantia"/>
                <a:cs typeface="Constantia"/>
              </a:rPr>
              <a:t>chart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78735" y="885444"/>
            <a:ext cx="6722363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7709" y="3699509"/>
            <a:ext cx="4088129" cy="0"/>
          </a:xfrm>
          <a:custGeom>
            <a:avLst/>
            <a:gdLst/>
            <a:ahLst/>
            <a:cxnLst/>
            <a:rect l="l" t="t" r="r" b="b"/>
            <a:pathLst>
              <a:path w="4088129">
                <a:moveTo>
                  <a:pt x="0" y="0"/>
                </a:moveTo>
                <a:lnTo>
                  <a:pt x="4087749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47895" y="3699509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8" y="172719"/>
                </a:moveTo>
                <a:lnTo>
                  <a:pt x="9270" y="176783"/>
                </a:lnTo>
                <a:lnTo>
                  <a:pt x="2285" y="180847"/>
                </a:lnTo>
                <a:lnTo>
                  <a:pt x="0" y="189610"/>
                </a:lnTo>
                <a:lnTo>
                  <a:pt x="67182" y="304926"/>
                </a:lnTo>
                <a:lnTo>
                  <a:pt x="83980" y="276097"/>
                </a:lnTo>
                <a:lnTo>
                  <a:pt x="52704" y="276097"/>
                </a:lnTo>
                <a:lnTo>
                  <a:pt x="52704" y="222703"/>
                </a:lnTo>
                <a:lnTo>
                  <a:pt x="28955" y="181990"/>
                </a:lnTo>
                <a:lnTo>
                  <a:pt x="25018" y="175006"/>
                </a:lnTo>
                <a:lnTo>
                  <a:pt x="16128" y="172719"/>
                </a:lnTo>
                <a:close/>
              </a:path>
              <a:path w="134620" h="305435">
                <a:moveTo>
                  <a:pt x="52704" y="222703"/>
                </a:moveTo>
                <a:lnTo>
                  <a:pt x="52704" y="276097"/>
                </a:lnTo>
                <a:lnTo>
                  <a:pt x="81660" y="276097"/>
                </a:lnTo>
                <a:lnTo>
                  <a:pt x="81660" y="268858"/>
                </a:lnTo>
                <a:lnTo>
                  <a:pt x="54737" y="268858"/>
                </a:lnTo>
                <a:lnTo>
                  <a:pt x="67182" y="247523"/>
                </a:lnTo>
                <a:lnTo>
                  <a:pt x="52704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6" y="175006"/>
                </a:lnTo>
                <a:lnTo>
                  <a:pt x="105409" y="181990"/>
                </a:lnTo>
                <a:lnTo>
                  <a:pt x="81660" y="222703"/>
                </a:lnTo>
                <a:lnTo>
                  <a:pt x="81660" y="276097"/>
                </a:lnTo>
                <a:lnTo>
                  <a:pt x="83980" y="276097"/>
                </a:lnTo>
                <a:lnTo>
                  <a:pt x="134365" y="189610"/>
                </a:lnTo>
                <a:lnTo>
                  <a:pt x="132079" y="180847"/>
                </a:lnTo>
                <a:lnTo>
                  <a:pt x="125094" y="176783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2" y="247523"/>
                </a:moveTo>
                <a:lnTo>
                  <a:pt x="54737" y="268858"/>
                </a:lnTo>
                <a:lnTo>
                  <a:pt x="79628" y="268858"/>
                </a:lnTo>
                <a:lnTo>
                  <a:pt x="67182" y="247523"/>
                </a:lnTo>
                <a:close/>
              </a:path>
              <a:path w="134620" h="305435">
                <a:moveTo>
                  <a:pt x="81660" y="222703"/>
                </a:moveTo>
                <a:lnTo>
                  <a:pt x="67182" y="247523"/>
                </a:lnTo>
                <a:lnTo>
                  <a:pt x="79628" y="268858"/>
                </a:lnTo>
                <a:lnTo>
                  <a:pt x="81660" y="268858"/>
                </a:lnTo>
                <a:lnTo>
                  <a:pt x="81660" y="222703"/>
                </a:lnTo>
                <a:close/>
              </a:path>
              <a:path w="134620" h="305435">
                <a:moveTo>
                  <a:pt x="81660" y="0"/>
                </a:moveTo>
                <a:lnTo>
                  <a:pt x="52704" y="0"/>
                </a:lnTo>
                <a:lnTo>
                  <a:pt x="52704" y="222703"/>
                </a:lnTo>
                <a:lnTo>
                  <a:pt x="67182" y="247523"/>
                </a:lnTo>
                <a:lnTo>
                  <a:pt x="81660" y="222703"/>
                </a:lnTo>
                <a:lnTo>
                  <a:pt x="816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3898" y="3544061"/>
            <a:ext cx="134620" cy="431800"/>
          </a:xfrm>
          <a:custGeom>
            <a:avLst/>
            <a:gdLst/>
            <a:ahLst/>
            <a:cxnLst/>
            <a:rect l="l" t="t" r="r" b="b"/>
            <a:pathLst>
              <a:path w="134619" h="431800">
                <a:moveTo>
                  <a:pt x="16128" y="299593"/>
                </a:moveTo>
                <a:lnTo>
                  <a:pt x="2286" y="307594"/>
                </a:lnTo>
                <a:lnTo>
                  <a:pt x="0" y="316483"/>
                </a:lnTo>
                <a:lnTo>
                  <a:pt x="4063" y="323342"/>
                </a:lnTo>
                <a:lnTo>
                  <a:pt x="67182" y="431673"/>
                </a:lnTo>
                <a:lnTo>
                  <a:pt x="83906" y="402970"/>
                </a:lnTo>
                <a:lnTo>
                  <a:pt x="52705" y="402970"/>
                </a:lnTo>
                <a:lnTo>
                  <a:pt x="52705" y="349449"/>
                </a:lnTo>
                <a:lnTo>
                  <a:pt x="28956" y="308737"/>
                </a:lnTo>
                <a:lnTo>
                  <a:pt x="25018" y="301879"/>
                </a:lnTo>
                <a:lnTo>
                  <a:pt x="16128" y="299593"/>
                </a:lnTo>
                <a:close/>
              </a:path>
              <a:path w="134619" h="431800">
                <a:moveTo>
                  <a:pt x="52705" y="349449"/>
                </a:moveTo>
                <a:lnTo>
                  <a:pt x="52705" y="402970"/>
                </a:lnTo>
                <a:lnTo>
                  <a:pt x="81661" y="402970"/>
                </a:lnTo>
                <a:lnTo>
                  <a:pt x="81661" y="395605"/>
                </a:lnTo>
                <a:lnTo>
                  <a:pt x="54737" y="395605"/>
                </a:lnTo>
                <a:lnTo>
                  <a:pt x="67182" y="374269"/>
                </a:lnTo>
                <a:lnTo>
                  <a:pt x="52705" y="349449"/>
                </a:lnTo>
                <a:close/>
              </a:path>
              <a:path w="134619" h="431800">
                <a:moveTo>
                  <a:pt x="118237" y="299593"/>
                </a:moveTo>
                <a:lnTo>
                  <a:pt x="109346" y="301879"/>
                </a:lnTo>
                <a:lnTo>
                  <a:pt x="105409" y="308737"/>
                </a:lnTo>
                <a:lnTo>
                  <a:pt x="81661" y="349449"/>
                </a:lnTo>
                <a:lnTo>
                  <a:pt x="81661" y="402970"/>
                </a:lnTo>
                <a:lnTo>
                  <a:pt x="83906" y="402970"/>
                </a:lnTo>
                <a:lnTo>
                  <a:pt x="130301" y="323342"/>
                </a:lnTo>
                <a:lnTo>
                  <a:pt x="134365" y="316483"/>
                </a:lnTo>
                <a:lnTo>
                  <a:pt x="132080" y="307594"/>
                </a:lnTo>
                <a:lnTo>
                  <a:pt x="118237" y="299593"/>
                </a:lnTo>
                <a:close/>
              </a:path>
              <a:path w="134619" h="431800">
                <a:moveTo>
                  <a:pt x="67182" y="374269"/>
                </a:moveTo>
                <a:lnTo>
                  <a:pt x="54737" y="395605"/>
                </a:lnTo>
                <a:lnTo>
                  <a:pt x="79628" y="395605"/>
                </a:lnTo>
                <a:lnTo>
                  <a:pt x="67182" y="374269"/>
                </a:lnTo>
                <a:close/>
              </a:path>
              <a:path w="134619" h="431800">
                <a:moveTo>
                  <a:pt x="81661" y="349449"/>
                </a:moveTo>
                <a:lnTo>
                  <a:pt x="67182" y="374269"/>
                </a:lnTo>
                <a:lnTo>
                  <a:pt x="79628" y="395605"/>
                </a:lnTo>
                <a:lnTo>
                  <a:pt x="81661" y="395605"/>
                </a:lnTo>
                <a:lnTo>
                  <a:pt x="81661" y="349449"/>
                </a:lnTo>
                <a:close/>
              </a:path>
              <a:path w="134619" h="431800">
                <a:moveTo>
                  <a:pt x="81661" y="0"/>
                </a:moveTo>
                <a:lnTo>
                  <a:pt x="52705" y="0"/>
                </a:lnTo>
                <a:lnTo>
                  <a:pt x="52705" y="349449"/>
                </a:lnTo>
                <a:lnTo>
                  <a:pt x="67182" y="374269"/>
                </a:lnTo>
                <a:lnTo>
                  <a:pt x="81660" y="349449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405" y="3699509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41" y="172719"/>
                </a:moveTo>
                <a:lnTo>
                  <a:pt x="2336" y="180847"/>
                </a:lnTo>
                <a:lnTo>
                  <a:pt x="0" y="189610"/>
                </a:lnTo>
                <a:lnTo>
                  <a:pt x="4025" y="196595"/>
                </a:lnTo>
                <a:lnTo>
                  <a:pt x="67208" y="304926"/>
                </a:lnTo>
                <a:lnTo>
                  <a:pt x="84022" y="276097"/>
                </a:lnTo>
                <a:lnTo>
                  <a:pt x="52730" y="276097"/>
                </a:lnTo>
                <a:lnTo>
                  <a:pt x="52730" y="222594"/>
                </a:lnTo>
                <a:lnTo>
                  <a:pt x="29044" y="181990"/>
                </a:lnTo>
                <a:lnTo>
                  <a:pt x="25006" y="175006"/>
                </a:lnTo>
                <a:lnTo>
                  <a:pt x="16141" y="172719"/>
                </a:lnTo>
                <a:close/>
              </a:path>
              <a:path w="134620" h="305435">
                <a:moveTo>
                  <a:pt x="52730" y="222594"/>
                </a:moveTo>
                <a:lnTo>
                  <a:pt x="52730" y="276097"/>
                </a:lnTo>
                <a:lnTo>
                  <a:pt x="81686" y="276097"/>
                </a:lnTo>
                <a:lnTo>
                  <a:pt x="81686" y="268858"/>
                </a:lnTo>
                <a:lnTo>
                  <a:pt x="54698" y="268858"/>
                </a:lnTo>
                <a:lnTo>
                  <a:pt x="67208" y="247414"/>
                </a:lnTo>
                <a:lnTo>
                  <a:pt x="52730" y="222594"/>
                </a:lnTo>
                <a:close/>
              </a:path>
              <a:path w="134620" h="305435">
                <a:moveTo>
                  <a:pt x="118275" y="172719"/>
                </a:moveTo>
                <a:lnTo>
                  <a:pt x="109410" y="175006"/>
                </a:lnTo>
                <a:lnTo>
                  <a:pt x="105371" y="181990"/>
                </a:lnTo>
                <a:lnTo>
                  <a:pt x="81686" y="222594"/>
                </a:lnTo>
                <a:lnTo>
                  <a:pt x="81686" y="276097"/>
                </a:lnTo>
                <a:lnTo>
                  <a:pt x="84022" y="276097"/>
                </a:lnTo>
                <a:lnTo>
                  <a:pt x="130390" y="196595"/>
                </a:lnTo>
                <a:lnTo>
                  <a:pt x="134416" y="189610"/>
                </a:lnTo>
                <a:lnTo>
                  <a:pt x="132079" y="180847"/>
                </a:lnTo>
                <a:lnTo>
                  <a:pt x="118275" y="172719"/>
                </a:lnTo>
                <a:close/>
              </a:path>
              <a:path w="134620" h="305435">
                <a:moveTo>
                  <a:pt x="67208" y="247414"/>
                </a:moveTo>
                <a:lnTo>
                  <a:pt x="54698" y="268858"/>
                </a:lnTo>
                <a:lnTo>
                  <a:pt x="79717" y="268858"/>
                </a:lnTo>
                <a:lnTo>
                  <a:pt x="67208" y="247414"/>
                </a:lnTo>
                <a:close/>
              </a:path>
              <a:path w="134620" h="305435">
                <a:moveTo>
                  <a:pt x="81686" y="222594"/>
                </a:moveTo>
                <a:lnTo>
                  <a:pt x="67208" y="247414"/>
                </a:lnTo>
                <a:lnTo>
                  <a:pt x="79717" y="268858"/>
                </a:lnTo>
                <a:lnTo>
                  <a:pt x="81686" y="268858"/>
                </a:lnTo>
                <a:lnTo>
                  <a:pt x="81686" y="222594"/>
                </a:lnTo>
                <a:close/>
              </a:path>
              <a:path w="134620" h="305435">
                <a:moveTo>
                  <a:pt x="81686" y="0"/>
                </a:moveTo>
                <a:lnTo>
                  <a:pt x="52730" y="0"/>
                </a:lnTo>
                <a:lnTo>
                  <a:pt x="52730" y="222594"/>
                </a:lnTo>
                <a:lnTo>
                  <a:pt x="67208" y="247414"/>
                </a:lnTo>
                <a:lnTo>
                  <a:pt x="81686" y="222594"/>
                </a:lnTo>
                <a:lnTo>
                  <a:pt x="81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41982" y="2722626"/>
            <a:ext cx="5403215" cy="0"/>
          </a:xfrm>
          <a:custGeom>
            <a:avLst/>
            <a:gdLst/>
            <a:ahLst/>
            <a:cxnLst/>
            <a:rect l="l" t="t" r="r" b="b"/>
            <a:pathLst>
              <a:path w="5403215">
                <a:moveTo>
                  <a:pt x="0" y="0"/>
                </a:moveTo>
                <a:lnTo>
                  <a:pt x="540308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7379" y="2708910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8" y="172719"/>
                </a:moveTo>
                <a:lnTo>
                  <a:pt x="9271" y="176784"/>
                </a:lnTo>
                <a:lnTo>
                  <a:pt x="2286" y="180848"/>
                </a:lnTo>
                <a:lnTo>
                  <a:pt x="0" y="189611"/>
                </a:lnTo>
                <a:lnTo>
                  <a:pt x="67182" y="304926"/>
                </a:lnTo>
                <a:lnTo>
                  <a:pt x="83980" y="276098"/>
                </a:lnTo>
                <a:lnTo>
                  <a:pt x="52704" y="276098"/>
                </a:lnTo>
                <a:lnTo>
                  <a:pt x="52704" y="222703"/>
                </a:lnTo>
                <a:lnTo>
                  <a:pt x="28955" y="181990"/>
                </a:lnTo>
                <a:lnTo>
                  <a:pt x="25019" y="175005"/>
                </a:lnTo>
                <a:lnTo>
                  <a:pt x="16128" y="172719"/>
                </a:lnTo>
                <a:close/>
              </a:path>
              <a:path w="134620" h="305435">
                <a:moveTo>
                  <a:pt x="52704" y="222703"/>
                </a:moveTo>
                <a:lnTo>
                  <a:pt x="52704" y="276098"/>
                </a:lnTo>
                <a:lnTo>
                  <a:pt x="81661" y="276098"/>
                </a:lnTo>
                <a:lnTo>
                  <a:pt x="81661" y="268859"/>
                </a:lnTo>
                <a:lnTo>
                  <a:pt x="54737" y="268859"/>
                </a:lnTo>
                <a:lnTo>
                  <a:pt x="67183" y="247523"/>
                </a:lnTo>
                <a:lnTo>
                  <a:pt x="52704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7" y="175005"/>
                </a:lnTo>
                <a:lnTo>
                  <a:pt x="105410" y="181990"/>
                </a:lnTo>
                <a:lnTo>
                  <a:pt x="81661" y="222703"/>
                </a:lnTo>
                <a:lnTo>
                  <a:pt x="81661" y="276098"/>
                </a:lnTo>
                <a:lnTo>
                  <a:pt x="83980" y="276098"/>
                </a:lnTo>
                <a:lnTo>
                  <a:pt x="134366" y="189611"/>
                </a:lnTo>
                <a:lnTo>
                  <a:pt x="132079" y="180848"/>
                </a:lnTo>
                <a:lnTo>
                  <a:pt x="125095" y="176784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2" y="247523"/>
                </a:moveTo>
                <a:lnTo>
                  <a:pt x="54737" y="268859"/>
                </a:lnTo>
                <a:lnTo>
                  <a:pt x="79628" y="268859"/>
                </a:lnTo>
                <a:lnTo>
                  <a:pt x="67182" y="247523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2" y="247523"/>
                </a:lnTo>
                <a:lnTo>
                  <a:pt x="79628" y="268859"/>
                </a:lnTo>
                <a:lnTo>
                  <a:pt x="81661" y="268859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4" y="0"/>
                </a:lnTo>
                <a:lnTo>
                  <a:pt x="52704" y="222703"/>
                </a:lnTo>
                <a:lnTo>
                  <a:pt x="67182" y="247523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4798" y="2702814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19" h="305435">
                <a:moveTo>
                  <a:pt x="16128" y="172720"/>
                </a:moveTo>
                <a:lnTo>
                  <a:pt x="9270" y="176784"/>
                </a:lnTo>
                <a:lnTo>
                  <a:pt x="2286" y="180848"/>
                </a:lnTo>
                <a:lnTo>
                  <a:pt x="0" y="189611"/>
                </a:lnTo>
                <a:lnTo>
                  <a:pt x="67182" y="304926"/>
                </a:lnTo>
                <a:lnTo>
                  <a:pt x="83980" y="276098"/>
                </a:lnTo>
                <a:lnTo>
                  <a:pt x="52705" y="276098"/>
                </a:lnTo>
                <a:lnTo>
                  <a:pt x="52705" y="222703"/>
                </a:lnTo>
                <a:lnTo>
                  <a:pt x="28956" y="181990"/>
                </a:lnTo>
                <a:lnTo>
                  <a:pt x="25018" y="175006"/>
                </a:lnTo>
                <a:lnTo>
                  <a:pt x="16128" y="172720"/>
                </a:lnTo>
                <a:close/>
              </a:path>
              <a:path w="134619" h="305435">
                <a:moveTo>
                  <a:pt x="52705" y="222703"/>
                </a:moveTo>
                <a:lnTo>
                  <a:pt x="52705" y="276098"/>
                </a:lnTo>
                <a:lnTo>
                  <a:pt x="81661" y="276098"/>
                </a:lnTo>
                <a:lnTo>
                  <a:pt x="81661" y="268859"/>
                </a:lnTo>
                <a:lnTo>
                  <a:pt x="54737" y="268859"/>
                </a:lnTo>
                <a:lnTo>
                  <a:pt x="67182" y="247523"/>
                </a:lnTo>
                <a:lnTo>
                  <a:pt x="52705" y="222703"/>
                </a:lnTo>
                <a:close/>
              </a:path>
              <a:path w="134619" h="305435">
                <a:moveTo>
                  <a:pt x="118237" y="172720"/>
                </a:moveTo>
                <a:lnTo>
                  <a:pt x="109346" y="175006"/>
                </a:lnTo>
                <a:lnTo>
                  <a:pt x="105409" y="181990"/>
                </a:lnTo>
                <a:lnTo>
                  <a:pt x="81661" y="222703"/>
                </a:lnTo>
                <a:lnTo>
                  <a:pt x="81661" y="276098"/>
                </a:lnTo>
                <a:lnTo>
                  <a:pt x="83980" y="276098"/>
                </a:lnTo>
                <a:lnTo>
                  <a:pt x="134365" y="189611"/>
                </a:lnTo>
                <a:lnTo>
                  <a:pt x="132080" y="180848"/>
                </a:lnTo>
                <a:lnTo>
                  <a:pt x="125094" y="176784"/>
                </a:lnTo>
                <a:lnTo>
                  <a:pt x="118237" y="172720"/>
                </a:lnTo>
                <a:close/>
              </a:path>
              <a:path w="134619" h="305435">
                <a:moveTo>
                  <a:pt x="67182" y="247523"/>
                </a:moveTo>
                <a:lnTo>
                  <a:pt x="54737" y="268859"/>
                </a:lnTo>
                <a:lnTo>
                  <a:pt x="79628" y="268859"/>
                </a:lnTo>
                <a:lnTo>
                  <a:pt x="67182" y="247523"/>
                </a:lnTo>
                <a:close/>
              </a:path>
              <a:path w="134619" h="305435">
                <a:moveTo>
                  <a:pt x="81661" y="222703"/>
                </a:moveTo>
                <a:lnTo>
                  <a:pt x="67182" y="247523"/>
                </a:lnTo>
                <a:lnTo>
                  <a:pt x="79628" y="268859"/>
                </a:lnTo>
                <a:lnTo>
                  <a:pt x="81661" y="268859"/>
                </a:lnTo>
                <a:lnTo>
                  <a:pt x="81661" y="222703"/>
                </a:lnTo>
                <a:close/>
              </a:path>
              <a:path w="134619" h="305435">
                <a:moveTo>
                  <a:pt x="81661" y="0"/>
                </a:moveTo>
                <a:lnTo>
                  <a:pt x="52705" y="0"/>
                </a:lnTo>
                <a:lnTo>
                  <a:pt x="52705" y="222703"/>
                </a:lnTo>
                <a:lnTo>
                  <a:pt x="67182" y="247523"/>
                </a:lnTo>
                <a:lnTo>
                  <a:pt x="81660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662678" y="2631185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24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818" y="5258561"/>
            <a:ext cx="3667125" cy="0"/>
          </a:xfrm>
          <a:custGeom>
            <a:avLst/>
            <a:gdLst/>
            <a:ahLst/>
            <a:cxnLst/>
            <a:rect l="l" t="t" r="r" b="b"/>
            <a:pathLst>
              <a:path w="3667125">
                <a:moveTo>
                  <a:pt x="0" y="0"/>
                </a:moveTo>
                <a:lnTo>
                  <a:pt x="3666871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66666" y="5234178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9" y="172720"/>
                </a:moveTo>
                <a:lnTo>
                  <a:pt x="9271" y="176784"/>
                </a:lnTo>
                <a:lnTo>
                  <a:pt x="2286" y="180848"/>
                </a:lnTo>
                <a:lnTo>
                  <a:pt x="0" y="189611"/>
                </a:lnTo>
                <a:lnTo>
                  <a:pt x="67183" y="304927"/>
                </a:lnTo>
                <a:lnTo>
                  <a:pt x="83980" y="276098"/>
                </a:lnTo>
                <a:lnTo>
                  <a:pt x="52705" y="276098"/>
                </a:lnTo>
                <a:lnTo>
                  <a:pt x="52705" y="222703"/>
                </a:lnTo>
                <a:lnTo>
                  <a:pt x="28956" y="181991"/>
                </a:lnTo>
                <a:lnTo>
                  <a:pt x="25019" y="175006"/>
                </a:lnTo>
                <a:lnTo>
                  <a:pt x="16129" y="172720"/>
                </a:lnTo>
                <a:close/>
              </a:path>
              <a:path w="134620" h="305435">
                <a:moveTo>
                  <a:pt x="52705" y="222703"/>
                </a:moveTo>
                <a:lnTo>
                  <a:pt x="52705" y="276098"/>
                </a:lnTo>
                <a:lnTo>
                  <a:pt x="81661" y="276098"/>
                </a:lnTo>
                <a:lnTo>
                  <a:pt x="81661" y="268859"/>
                </a:lnTo>
                <a:lnTo>
                  <a:pt x="54737" y="268859"/>
                </a:lnTo>
                <a:lnTo>
                  <a:pt x="67183" y="247522"/>
                </a:lnTo>
                <a:lnTo>
                  <a:pt x="52705" y="222703"/>
                </a:lnTo>
                <a:close/>
              </a:path>
              <a:path w="134620" h="305435">
                <a:moveTo>
                  <a:pt x="118237" y="172720"/>
                </a:moveTo>
                <a:lnTo>
                  <a:pt x="109347" y="175006"/>
                </a:lnTo>
                <a:lnTo>
                  <a:pt x="105410" y="181991"/>
                </a:lnTo>
                <a:lnTo>
                  <a:pt x="81661" y="222703"/>
                </a:lnTo>
                <a:lnTo>
                  <a:pt x="81661" y="276098"/>
                </a:lnTo>
                <a:lnTo>
                  <a:pt x="83980" y="276098"/>
                </a:lnTo>
                <a:lnTo>
                  <a:pt x="134366" y="189611"/>
                </a:lnTo>
                <a:lnTo>
                  <a:pt x="132080" y="180848"/>
                </a:lnTo>
                <a:lnTo>
                  <a:pt x="125095" y="176784"/>
                </a:lnTo>
                <a:lnTo>
                  <a:pt x="118237" y="172720"/>
                </a:lnTo>
                <a:close/>
              </a:path>
              <a:path w="134620" h="305435">
                <a:moveTo>
                  <a:pt x="67183" y="247522"/>
                </a:moveTo>
                <a:lnTo>
                  <a:pt x="54737" y="268859"/>
                </a:lnTo>
                <a:lnTo>
                  <a:pt x="79629" y="268859"/>
                </a:lnTo>
                <a:lnTo>
                  <a:pt x="67183" y="247522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3" y="247522"/>
                </a:lnTo>
                <a:lnTo>
                  <a:pt x="79629" y="268859"/>
                </a:lnTo>
                <a:lnTo>
                  <a:pt x="81661" y="268859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5" y="0"/>
                </a:lnTo>
                <a:lnTo>
                  <a:pt x="52705" y="222703"/>
                </a:lnTo>
                <a:lnTo>
                  <a:pt x="67183" y="247522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609" y="5253990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41" y="172720"/>
                </a:moveTo>
                <a:lnTo>
                  <a:pt x="2336" y="180848"/>
                </a:lnTo>
                <a:lnTo>
                  <a:pt x="0" y="189611"/>
                </a:lnTo>
                <a:lnTo>
                  <a:pt x="4025" y="196596"/>
                </a:lnTo>
                <a:lnTo>
                  <a:pt x="67208" y="304927"/>
                </a:lnTo>
                <a:lnTo>
                  <a:pt x="84022" y="276098"/>
                </a:lnTo>
                <a:lnTo>
                  <a:pt x="52730" y="276098"/>
                </a:lnTo>
                <a:lnTo>
                  <a:pt x="52730" y="222594"/>
                </a:lnTo>
                <a:lnTo>
                  <a:pt x="29044" y="181991"/>
                </a:lnTo>
                <a:lnTo>
                  <a:pt x="25019" y="175006"/>
                </a:lnTo>
                <a:lnTo>
                  <a:pt x="16141" y="172720"/>
                </a:lnTo>
                <a:close/>
              </a:path>
              <a:path w="134620" h="305435">
                <a:moveTo>
                  <a:pt x="52730" y="222594"/>
                </a:moveTo>
                <a:lnTo>
                  <a:pt x="52730" y="276098"/>
                </a:lnTo>
                <a:lnTo>
                  <a:pt x="81686" y="276098"/>
                </a:lnTo>
                <a:lnTo>
                  <a:pt x="81686" y="268859"/>
                </a:lnTo>
                <a:lnTo>
                  <a:pt x="54698" y="268859"/>
                </a:lnTo>
                <a:lnTo>
                  <a:pt x="67208" y="247414"/>
                </a:lnTo>
                <a:lnTo>
                  <a:pt x="52730" y="222594"/>
                </a:lnTo>
                <a:close/>
              </a:path>
              <a:path w="134620" h="305435">
                <a:moveTo>
                  <a:pt x="118275" y="172720"/>
                </a:moveTo>
                <a:lnTo>
                  <a:pt x="109410" y="175006"/>
                </a:lnTo>
                <a:lnTo>
                  <a:pt x="105371" y="181991"/>
                </a:lnTo>
                <a:lnTo>
                  <a:pt x="81686" y="222594"/>
                </a:lnTo>
                <a:lnTo>
                  <a:pt x="81686" y="276098"/>
                </a:lnTo>
                <a:lnTo>
                  <a:pt x="84022" y="276098"/>
                </a:lnTo>
                <a:lnTo>
                  <a:pt x="130390" y="196596"/>
                </a:lnTo>
                <a:lnTo>
                  <a:pt x="134416" y="189611"/>
                </a:lnTo>
                <a:lnTo>
                  <a:pt x="132080" y="180848"/>
                </a:lnTo>
                <a:lnTo>
                  <a:pt x="118275" y="172720"/>
                </a:lnTo>
                <a:close/>
              </a:path>
              <a:path w="134620" h="305435">
                <a:moveTo>
                  <a:pt x="67208" y="247414"/>
                </a:moveTo>
                <a:lnTo>
                  <a:pt x="54698" y="268859"/>
                </a:lnTo>
                <a:lnTo>
                  <a:pt x="79717" y="268859"/>
                </a:lnTo>
                <a:lnTo>
                  <a:pt x="67208" y="247414"/>
                </a:lnTo>
                <a:close/>
              </a:path>
              <a:path w="134620" h="305435">
                <a:moveTo>
                  <a:pt x="81686" y="222594"/>
                </a:moveTo>
                <a:lnTo>
                  <a:pt x="67208" y="247414"/>
                </a:lnTo>
                <a:lnTo>
                  <a:pt x="79717" y="268859"/>
                </a:lnTo>
                <a:lnTo>
                  <a:pt x="81686" y="268859"/>
                </a:lnTo>
                <a:lnTo>
                  <a:pt x="81686" y="222594"/>
                </a:lnTo>
                <a:close/>
              </a:path>
              <a:path w="134620" h="305435">
                <a:moveTo>
                  <a:pt x="81686" y="0"/>
                </a:moveTo>
                <a:lnTo>
                  <a:pt x="52730" y="0"/>
                </a:lnTo>
                <a:lnTo>
                  <a:pt x="52730" y="222594"/>
                </a:lnTo>
                <a:lnTo>
                  <a:pt x="67208" y="247414"/>
                </a:lnTo>
                <a:lnTo>
                  <a:pt x="81686" y="222594"/>
                </a:lnTo>
                <a:lnTo>
                  <a:pt x="81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32510" y="4981194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618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22486" y="3684270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9" y="172719"/>
                </a:moveTo>
                <a:lnTo>
                  <a:pt x="9271" y="176783"/>
                </a:lnTo>
                <a:lnTo>
                  <a:pt x="2286" y="180847"/>
                </a:lnTo>
                <a:lnTo>
                  <a:pt x="0" y="189610"/>
                </a:lnTo>
                <a:lnTo>
                  <a:pt x="67183" y="304926"/>
                </a:lnTo>
                <a:lnTo>
                  <a:pt x="83980" y="276097"/>
                </a:lnTo>
                <a:lnTo>
                  <a:pt x="52705" y="276097"/>
                </a:lnTo>
                <a:lnTo>
                  <a:pt x="52705" y="222703"/>
                </a:lnTo>
                <a:lnTo>
                  <a:pt x="28956" y="181990"/>
                </a:lnTo>
                <a:lnTo>
                  <a:pt x="25019" y="175005"/>
                </a:lnTo>
                <a:lnTo>
                  <a:pt x="16129" y="172719"/>
                </a:lnTo>
                <a:close/>
              </a:path>
              <a:path w="134620" h="305435">
                <a:moveTo>
                  <a:pt x="52705" y="222703"/>
                </a:moveTo>
                <a:lnTo>
                  <a:pt x="52705" y="276097"/>
                </a:lnTo>
                <a:lnTo>
                  <a:pt x="81661" y="276097"/>
                </a:lnTo>
                <a:lnTo>
                  <a:pt x="81661" y="268858"/>
                </a:lnTo>
                <a:lnTo>
                  <a:pt x="54737" y="268858"/>
                </a:lnTo>
                <a:lnTo>
                  <a:pt x="67183" y="247522"/>
                </a:lnTo>
                <a:lnTo>
                  <a:pt x="52705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7" y="175005"/>
                </a:lnTo>
                <a:lnTo>
                  <a:pt x="105410" y="181990"/>
                </a:lnTo>
                <a:lnTo>
                  <a:pt x="81661" y="222703"/>
                </a:lnTo>
                <a:lnTo>
                  <a:pt x="81661" y="276097"/>
                </a:lnTo>
                <a:lnTo>
                  <a:pt x="83980" y="276097"/>
                </a:lnTo>
                <a:lnTo>
                  <a:pt x="134366" y="189610"/>
                </a:lnTo>
                <a:lnTo>
                  <a:pt x="132080" y="180847"/>
                </a:lnTo>
                <a:lnTo>
                  <a:pt x="125095" y="176783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3" y="247522"/>
                </a:moveTo>
                <a:lnTo>
                  <a:pt x="54737" y="268858"/>
                </a:lnTo>
                <a:lnTo>
                  <a:pt x="79629" y="268858"/>
                </a:lnTo>
                <a:lnTo>
                  <a:pt x="67183" y="247522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3" y="247522"/>
                </a:lnTo>
                <a:lnTo>
                  <a:pt x="79629" y="268858"/>
                </a:lnTo>
                <a:lnTo>
                  <a:pt x="81661" y="268858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5" y="0"/>
                </a:lnTo>
                <a:lnTo>
                  <a:pt x="52705" y="222703"/>
                </a:lnTo>
                <a:lnTo>
                  <a:pt x="67183" y="247522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23355" y="3685794"/>
            <a:ext cx="134620" cy="305435"/>
          </a:xfrm>
          <a:custGeom>
            <a:avLst/>
            <a:gdLst/>
            <a:ahLst/>
            <a:cxnLst/>
            <a:rect l="l" t="t" r="r" b="b"/>
            <a:pathLst>
              <a:path w="134620" h="305435">
                <a:moveTo>
                  <a:pt x="16128" y="172719"/>
                </a:moveTo>
                <a:lnTo>
                  <a:pt x="9271" y="176783"/>
                </a:lnTo>
                <a:lnTo>
                  <a:pt x="2286" y="180847"/>
                </a:lnTo>
                <a:lnTo>
                  <a:pt x="0" y="189610"/>
                </a:lnTo>
                <a:lnTo>
                  <a:pt x="67183" y="304926"/>
                </a:lnTo>
                <a:lnTo>
                  <a:pt x="83980" y="276097"/>
                </a:lnTo>
                <a:lnTo>
                  <a:pt x="52704" y="276097"/>
                </a:lnTo>
                <a:lnTo>
                  <a:pt x="52704" y="222703"/>
                </a:lnTo>
                <a:lnTo>
                  <a:pt x="28955" y="181990"/>
                </a:lnTo>
                <a:lnTo>
                  <a:pt x="25019" y="175005"/>
                </a:lnTo>
                <a:lnTo>
                  <a:pt x="16128" y="172719"/>
                </a:lnTo>
                <a:close/>
              </a:path>
              <a:path w="134620" h="305435">
                <a:moveTo>
                  <a:pt x="52704" y="222703"/>
                </a:moveTo>
                <a:lnTo>
                  <a:pt x="52704" y="276097"/>
                </a:lnTo>
                <a:lnTo>
                  <a:pt x="81661" y="276097"/>
                </a:lnTo>
                <a:lnTo>
                  <a:pt x="81661" y="268858"/>
                </a:lnTo>
                <a:lnTo>
                  <a:pt x="54737" y="268858"/>
                </a:lnTo>
                <a:lnTo>
                  <a:pt x="67183" y="247523"/>
                </a:lnTo>
                <a:lnTo>
                  <a:pt x="52704" y="222703"/>
                </a:lnTo>
                <a:close/>
              </a:path>
              <a:path w="134620" h="305435">
                <a:moveTo>
                  <a:pt x="118237" y="172719"/>
                </a:moveTo>
                <a:lnTo>
                  <a:pt x="109347" y="175005"/>
                </a:lnTo>
                <a:lnTo>
                  <a:pt x="105410" y="181990"/>
                </a:lnTo>
                <a:lnTo>
                  <a:pt x="81661" y="222703"/>
                </a:lnTo>
                <a:lnTo>
                  <a:pt x="81661" y="276097"/>
                </a:lnTo>
                <a:lnTo>
                  <a:pt x="83980" y="276097"/>
                </a:lnTo>
                <a:lnTo>
                  <a:pt x="134366" y="189610"/>
                </a:lnTo>
                <a:lnTo>
                  <a:pt x="132079" y="180847"/>
                </a:lnTo>
                <a:lnTo>
                  <a:pt x="125095" y="176783"/>
                </a:lnTo>
                <a:lnTo>
                  <a:pt x="118237" y="172719"/>
                </a:lnTo>
                <a:close/>
              </a:path>
              <a:path w="134620" h="305435">
                <a:moveTo>
                  <a:pt x="67183" y="247523"/>
                </a:moveTo>
                <a:lnTo>
                  <a:pt x="54737" y="268858"/>
                </a:lnTo>
                <a:lnTo>
                  <a:pt x="79628" y="268858"/>
                </a:lnTo>
                <a:lnTo>
                  <a:pt x="67183" y="247523"/>
                </a:lnTo>
                <a:close/>
              </a:path>
              <a:path w="134620" h="305435">
                <a:moveTo>
                  <a:pt x="81661" y="222703"/>
                </a:moveTo>
                <a:lnTo>
                  <a:pt x="67183" y="247523"/>
                </a:lnTo>
                <a:lnTo>
                  <a:pt x="79628" y="268858"/>
                </a:lnTo>
                <a:lnTo>
                  <a:pt x="81661" y="268858"/>
                </a:lnTo>
                <a:lnTo>
                  <a:pt x="81661" y="222703"/>
                </a:lnTo>
                <a:close/>
              </a:path>
              <a:path w="134620" h="305435">
                <a:moveTo>
                  <a:pt x="81661" y="0"/>
                </a:moveTo>
                <a:lnTo>
                  <a:pt x="52704" y="0"/>
                </a:lnTo>
                <a:lnTo>
                  <a:pt x="52704" y="222703"/>
                </a:lnTo>
                <a:lnTo>
                  <a:pt x="67183" y="247523"/>
                </a:lnTo>
                <a:lnTo>
                  <a:pt x="81661" y="222703"/>
                </a:lnTo>
                <a:lnTo>
                  <a:pt x="81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0538" y="3699509"/>
            <a:ext cx="2212975" cy="0"/>
          </a:xfrm>
          <a:custGeom>
            <a:avLst/>
            <a:gdLst/>
            <a:ahLst/>
            <a:cxnLst/>
            <a:rect l="l" t="t" r="r" b="b"/>
            <a:pathLst>
              <a:path w="2212975">
                <a:moveTo>
                  <a:pt x="0" y="0"/>
                </a:moveTo>
                <a:lnTo>
                  <a:pt x="2212847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95438" y="3516629"/>
            <a:ext cx="0" cy="175895"/>
          </a:xfrm>
          <a:custGeom>
            <a:avLst/>
            <a:gdLst/>
            <a:ahLst/>
            <a:cxnLst/>
            <a:rect l="l" t="t" r="r" b="b"/>
            <a:pathLst>
              <a:path h="175895">
                <a:moveTo>
                  <a:pt x="0" y="0"/>
                </a:moveTo>
                <a:lnTo>
                  <a:pt x="0" y="175387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819911"/>
            <a:ext cx="74950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1926462"/>
            <a:ext cx="2004695" cy="71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95"/>
              </a:spcBef>
            </a:pPr>
            <a:r>
              <a:rPr sz="2500" b="1" spc="-20" dirty="0">
                <a:latin typeface="Constantia"/>
                <a:cs typeface="Constantia"/>
              </a:rPr>
              <a:t>Job</a:t>
            </a:r>
            <a:r>
              <a:rPr sz="2500" b="1" spc="-85" dirty="0">
                <a:latin typeface="Constantia"/>
                <a:cs typeface="Constantia"/>
              </a:rPr>
              <a:t> </a:t>
            </a:r>
            <a:r>
              <a:rPr sz="2500" b="1" spc="-10" dirty="0">
                <a:latin typeface="Constantia"/>
                <a:cs typeface="Constantia"/>
              </a:rPr>
              <a:t>Rotation:</a:t>
            </a:r>
            <a:endParaRPr sz="2500">
              <a:latin typeface="Constantia"/>
              <a:cs typeface="Constantia"/>
            </a:endParaRPr>
          </a:p>
          <a:p>
            <a:pPr marL="12700">
              <a:lnSpc>
                <a:spcPts val="2700"/>
              </a:lnSpc>
              <a:tabLst>
                <a:tab pos="1047115" algn="l"/>
                <a:tab pos="1513840" algn="l"/>
              </a:tabLst>
            </a:pPr>
            <a:r>
              <a:rPr sz="2500" spc="-15" dirty="0">
                <a:latin typeface="Constantia"/>
                <a:cs typeface="Constantia"/>
              </a:rPr>
              <a:t>Refers	</a:t>
            </a:r>
            <a:r>
              <a:rPr sz="2500" spc="-20" dirty="0">
                <a:latin typeface="Constantia"/>
                <a:cs typeface="Constantia"/>
              </a:rPr>
              <a:t>to	</a:t>
            </a:r>
            <a:r>
              <a:rPr sz="2500" spc="-10" dirty="0">
                <a:latin typeface="Constantia"/>
                <a:cs typeface="Constantia"/>
              </a:rPr>
              <a:t>the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1842" y="2231262"/>
            <a:ext cx="66243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63064" algn="l"/>
                <a:tab pos="2136140" algn="l"/>
                <a:tab pos="2663190" algn="l"/>
                <a:tab pos="4159885" algn="l"/>
                <a:tab pos="5010785" algn="l"/>
                <a:tab pos="5707380" algn="l"/>
                <a:tab pos="6335395" algn="l"/>
              </a:tabLst>
            </a:pPr>
            <a:r>
              <a:rPr sz="2500" spc="-10" dirty="0">
                <a:latin typeface="Constantia"/>
                <a:cs typeface="Constantia"/>
              </a:rPr>
              <a:t>m</a:t>
            </a:r>
            <a:r>
              <a:rPr sz="2500" spc="-40" dirty="0">
                <a:latin typeface="Constantia"/>
                <a:cs typeface="Constantia"/>
              </a:rPr>
              <a:t>o</a:t>
            </a:r>
            <a:r>
              <a:rPr sz="2500" spc="-70" dirty="0">
                <a:latin typeface="Constantia"/>
                <a:cs typeface="Constantia"/>
              </a:rPr>
              <a:t>v</a:t>
            </a:r>
            <a:r>
              <a:rPr sz="2500" spc="10" dirty="0">
                <a:latin typeface="Constantia"/>
                <a:cs typeface="Constantia"/>
              </a:rPr>
              <a:t>e</a:t>
            </a:r>
            <a:r>
              <a:rPr sz="2500" spc="-10" dirty="0">
                <a:latin typeface="Constantia"/>
                <a:cs typeface="Constantia"/>
              </a:rPr>
              <a:t>men</a:t>
            </a:r>
            <a:r>
              <a:rPr sz="2500" spc="-5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	o</a:t>
            </a:r>
            <a:r>
              <a:rPr sz="2500" spc="-5" dirty="0">
                <a:latin typeface="Constantia"/>
                <a:cs typeface="Constantia"/>
              </a:rPr>
              <a:t>f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an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emp</a:t>
            </a:r>
            <a:r>
              <a:rPr sz="2500" spc="-15" dirty="0">
                <a:latin typeface="Constantia"/>
                <a:cs typeface="Constantia"/>
              </a:rPr>
              <a:t>l</a:t>
            </a:r>
            <a:r>
              <a:rPr sz="2500" spc="-50" dirty="0">
                <a:latin typeface="Constantia"/>
                <a:cs typeface="Constantia"/>
              </a:rPr>
              <a:t>o</a:t>
            </a:r>
            <a:r>
              <a:rPr sz="2500" spc="-70" dirty="0">
                <a:latin typeface="Constantia"/>
                <a:cs typeface="Constantia"/>
              </a:rPr>
              <a:t>y</a:t>
            </a:r>
            <a:r>
              <a:rPr sz="2500" spc="10" dirty="0">
                <a:latin typeface="Constantia"/>
                <a:cs typeface="Constantia"/>
              </a:rPr>
              <a:t>e</a:t>
            </a:r>
            <a:r>
              <a:rPr sz="2500" spc="-5" dirty="0">
                <a:latin typeface="Constantia"/>
                <a:cs typeface="Constantia"/>
              </a:rPr>
              <a:t>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f</a:t>
            </a:r>
            <a:r>
              <a:rPr sz="2500" spc="-45" dirty="0">
                <a:latin typeface="Constantia"/>
                <a:cs typeface="Constantia"/>
              </a:rPr>
              <a:t>r</a:t>
            </a:r>
            <a:r>
              <a:rPr sz="2500" spc="-5" dirty="0">
                <a:latin typeface="Constantia"/>
                <a:cs typeface="Constantia"/>
              </a:rPr>
              <a:t>om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one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5" dirty="0">
                <a:latin typeface="Constantia"/>
                <a:cs typeface="Constantia"/>
              </a:rPr>
              <a:t>J</a:t>
            </a:r>
            <a:r>
              <a:rPr sz="2500" spc="-5" dirty="0">
                <a:latin typeface="Constantia"/>
                <a:cs typeface="Constantia"/>
              </a:rPr>
              <a:t>ob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35" dirty="0">
                <a:latin typeface="Constantia"/>
                <a:cs typeface="Constantia"/>
              </a:rPr>
              <a:t>to</a:t>
            </a:r>
            <a:endParaRPr sz="25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2536062"/>
            <a:ext cx="8766810" cy="4064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700"/>
              </a:lnSpc>
              <a:spcBef>
                <a:spcPts val="95"/>
              </a:spcBef>
            </a:pPr>
            <a:r>
              <a:rPr sz="2500" spc="-30" dirty="0">
                <a:latin typeface="Constantia"/>
                <a:cs typeface="Constantia"/>
              </a:rPr>
              <a:t>another.</a:t>
            </a:r>
            <a:endParaRPr sz="2500">
              <a:latin typeface="Constantia"/>
              <a:cs typeface="Constantia"/>
            </a:endParaRPr>
          </a:p>
          <a:p>
            <a:pPr marL="12700" marR="5080">
              <a:lnSpc>
                <a:spcPts val="2400"/>
              </a:lnSpc>
              <a:spcBef>
                <a:spcPts val="280"/>
              </a:spcBef>
              <a:tabLst>
                <a:tab pos="862965" algn="l"/>
                <a:tab pos="1694814" algn="l"/>
                <a:tab pos="2443480" algn="l"/>
                <a:tab pos="4147820" algn="l"/>
                <a:tab pos="4758690" algn="l"/>
                <a:tab pos="5412740" algn="l"/>
                <a:tab pos="6670675" algn="l"/>
                <a:tab pos="8159750" algn="l"/>
              </a:tabLst>
            </a:pPr>
            <a:r>
              <a:rPr sz="2500" spc="-40" dirty="0">
                <a:latin typeface="Constantia"/>
                <a:cs typeface="Constantia"/>
              </a:rPr>
              <a:t>N</a:t>
            </a:r>
            <a:r>
              <a:rPr sz="2500" spc="-5" dirty="0">
                <a:latin typeface="Constantia"/>
                <a:cs typeface="Constantia"/>
              </a:rPr>
              <a:t>o</a:t>
            </a:r>
            <a:r>
              <a:rPr sz="2500" spc="-40" dirty="0">
                <a:latin typeface="Constantia"/>
                <a:cs typeface="Constantia"/>
              </a:rPr>
              <a:t>t</a:t>
            </a:r>
            <a:r>
              <a:rPr sz="2500" spc="-5" dirty="0">
                <a:latin typeface="Constantia"/>
                <a:cs typeface="Constantia"/>
              </a:rPr>
              <a:t>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h</a:t>
            </a:r>
            <a:r>
              <a:rPr sz="2500" spc="5" dirty="0">
                <a:latin typeface="Constantia"/>
                <a:cs typeface="Constantia"/>
              </a:rPr>
              <a:t>a</a:t>
            </a:r>
            <a:r>
              <a:rPr sz="2500" spc="-5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j</a:t>
            </a:r>
            <a:r>
              <a:rPr sz="2500" spc="-15" dirty="0">
                <a:latin typeface="Constantia"/>
                <a:cs typeface="Constantia"/>
              </a:rPr>
              <a:t>o</a:t>
            </a:r>
            <a:r>
              <a:rPr sz="2500" spc="-10" dirty="0">
                <a:latin typeface="Constantia"/>
                <a:cs typeface="Constantia"/>
              </a:rPr>
              <a:t>b</a:t>
            </a:r>
            <a:r>
              <a:rPr sz="2500" spc="-5" dirty="0">
                <a:latin typeface="Constantia"/>
                <a:cs typeface="Constantia"/>
              </a:rPr>
              <a:t>s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th</a:t>
            </a:r>
            <a:r>
              <a:rPr sz="2500" spc="5" dirty="0">
                <a:latin typeface="Constantia"/>
                <a:cs typeface="Constantia"/>
              </a:rPr>
              <a:t>e</a:t>
            </a:r>
            <a:r>
              <a:rPr sz="2500" spc="-10" dirty="0">
                <a:latin typeface="Constantia"/>
                <a:cs typeface="Constantia"/>
              </a:rPr>
              <a:t>mse</a:t>
            </a:r>
            <a:r>
              <a:rPr sz="2500" spc="-25" dirty="0">
                <a:latin typeface="Constantia"/>
                <a:cs typeface="Constantia"/>
              </a:rPr>
              <a:t>l</a:t>
            </a:r>
            <a:r>
              <a:rPr sz="2500" spc="-70" dirty="0">
                <a:latin typeface="Constantia"/>
                <a:cs typeface="Constantia"/>
              </a:rPr>
              <a:t>v</a:t>
            </a:r>
            <a:r>
              <a:rPr sz="2500" spc="-5" dirty="0">
                <a:latin typeface="Constantia"/>
                <a:cs typeface="Constantia"/>
              </a:rPr>
              <a:t>es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5" dirty="0">
                <a:latin typeface="Constantia"/>
                <a:cs typeface="Constantia"/>
              </a:rPr>
              <a:t>a</a:t>
            </a:r>
            <a:r>
              <a:rPr sz="2500" spc="-30" dirty="0">
                <a:latin typeface="Constantia"/>
                <a:cs typeface="Constantia"/>
              </a:rPr>
              <a:t>r</a:t>
            </a:r>
            <a:r>
              <a:rPr sz="2500" spc="-5" dirty="0">
                <a:latin typeface="Constantia"/>
                <a:cs typeface="Constantia"/>
              </a:rPr>
              <a:t>e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no</a:t>
            </a:r>
            <a:r>
              <a:rPr sz="2500" spc="-5" dirty="0">
                <a:latin typeface="Constantia"/>
                <a:cs typeface="Constantia"/>
              </a:rPr>
              <a:t>t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ac</a:t>
            </a:r>
            <a:r>
              <a:rPr sz="2500" dirty="0">
                <a:latin typeface="Constantia"/>
                <a:cs typeface="Constantia"/>
              </a:rPr>
              <a:t>t</a:t>
            </a:r>
            <a:r>
              <a:rPr sz="2500" spc="-10" dirty="0">
                <a:latin typeface="Constantia"/>
                <a:cs typeface="Constantia"/>
              </a:rPr>
              <a:t>ua</a:t>
            </a:r>
            <a:r>
              <a:rPr sz="2500" spc="-15" dirty="0">
                <a:latin typeface="Constantia"/>
                <a:cs typeface="Constantia"/>
              </a:rPr>
              <a:t>l</a:t>
            </a:r>
            <a:r>
              <a:rPr sz="2500" spc="-35" dirty="0">
                <a:latin typeface="Constantia"/>
                <a:cs typeface="Constantia"/>
              </a:rPr>
              <a:t>l</a:t>
            </a:r>
            <a:r>
              <a:rPr sz="2500" spc="-5" dirty="0">
                <a:latin typeface="Constantia"/>
                <a:cs typeface="Constantia"/>
              </a:rPr>
              <a:t>y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10" dirty="0">
                <a:latin typeface="Constantia"/>
                <a:cs typeface="Constantia"/>
              </a:rPr>
              <a:t>Ch</a:t>
            </a:r>
            <a:r>
              <a:rPr sz="2500" dirty="0">
                <a:latin typeface="Constantia"/>
                <a:cs typeface="Constantia"/>
              </a:rPr>
              <a:t>a</a:t>
            </a:r>
            <a:r>
              <a:rPr sz="2500" spc="-10" dirty="0">
                <a:latin typeface="Constantia"/>
                <a:cs typeface="Constantia"/>
              </a:rPr>
              <a:t>n</a:t>
            </a:r>
            <a:r>
              <a:rPr sz="2500" spc="-65" dirty="0">
                <a:latin typeface="Constantia"/>
                <a:cs typeface="Constantia"/>
              </a:rPr>
              <a:t>g</a:t>
            </a:r>
            <a:r>
              <a:rPr sz="2500" spc="-5" dirty="0">
                <a:latin typeface="Constantia"/>
                <a:cs typeface="Constantia"/>
              </a:rPr>
              <a:t>ed,</a:t>
            </a:r>
            <a:r>
              <a:rPr sz="2500" dirty="0">
                <a:latin typeface="Constantia"/>
                <a:cs typeface="Constantia"/>
              </a:rPr>
              <a:t>	</a:t>
            </a:r>
            <a:r>
              <a:rPr sz="2500" spc="-5" dirty="0">
                <a:latin typeface="Constantia"/>
                <a:cs typeface="Constantia"/>
              </a:rPr>
              <a:t>on</a:t>
            </a:r>
            <a:r>
              <a:rPr sz="2500" spc="-45" dirty="0">
                <a:latin typeface="Constantia"/>
                <a:cs typeface="Constantia"/>
              </a:rPr>
              <a:t>l</a:t>
            </a:r>
            <a:r>
              <a:rPr sz="2500" spc="-5" dirty="0">
                <a:latin typeface="Constantia"/>
                <a:cs typeface="Constantia"/>
              </a:rPr>
              <a:t>y  </a:t>
            </a:r>
            <a:r>
              <a:rPr sz="2500" spc="-15" dirty="0">
                <a:latin typeface="Constantia"/>
                <a:cs typeface="Constantia"/>
              </a:rPr>
              <a:t>employees are </a:t>
            </a:r>
            <a:r>
              <a:rPr sz="2500" spc="-20" dirty="0">
                <a:latin typeface="Constantia"/>
                <a:cs typeface="Constantia"/>
              </a:rPr>
              <a:t>Rotated </a:t>
            </a:r>
            <a:r>
              <a:rPr sz="2500" spc="-5" dirty="0">
                <a:latin typeface="Constantia"/>
                <a:cs typeface="Constantia"/>
              </a:rPr>
              <a:t>among </a:t>
            </a:r>
            <a:r>
              <a:rPr sz="2500" spc="-10" dirty="0">
                <a:latin typeface="Constantia"/>
                <a:cs typeface="Constantia"/>
              </a:rPr>
              <a:t>various</a:t>
            </a:r>
            <a:r>
              <a:rPr sz="2500" spc="-225" dirty="0">
                <a:latin typeface="Constantia"/>
                <a:cs typeface="Constantia"/>
              </a:rPr>
              <a:t> </a:t>
            </a:r>
            <a:r>
              <a:rPr sz="2500" spc="-15" dirty="0">
                <a:latin typeface="Constantia"/>
                <a:cs typeface="Constantia"/>
              </a:rPr>
              <a:t>jobs.</a:t>
            </a:r>
            <a:endParaRPr sz="2500">
              <a:latin typeface="Constantia"/>
              <a:cs typeface="Constantia"/>
            </a:endParaRPr>
          </a:p>
          <a:p>
            <a:pPr marL="12700" algn="just">
              <a:lnSpc>
                <a:spcPts val="2700"/>
              </a:lnSpc>
              <a:spcBef>
                <a:spcPts val="1820"/>
              </a:spcBef>
            </a:pPr>
            <a:r>
              <a:rPr sz="2500" b="1" spc="-20" dirty="0">
                <a:latin typeface="Constantia"/>
                <a:cs typeface="Constantia"/>
              </a:rPr>
              <a:t>Job </a:t>
            </a:r>
            <a:r>
              <a:rPr sz="2500" b="1" spc="-15" dirty="0">
                <a:latin typeface="Constantia"/>
                <a:cs typeface="Constantia"/>
              </a:rPr>
              <a:t>Enlargement</a:t>
            </a:r>
            <a:r>
              <a:rPr sz="2500" b="1" spc="-50" dirty="0">
                <a:latin typeface="Constantia"/>
                <a:cs typeface="Constantia"/>
              </a:rPr>
              <a:t> </a:t>
            </a:r>
            <a:r>
              <a:rPr sz="2500" b="1" spc="-5" dirty="0">
                <a:latin typeface="Constantia"/>
                <a:cs typeface="Constantia"/>
              </a:rPr>
              <a:t>:</a:t>
            </a:r>
            <a:endParaRPr sz="2500">
              <a:latin typeface="Constantia"/>
              <a:cs typeface="Constantia"/>
            </a:endParaRPr>
          </a:p>
          <a:p>
            <a:pPr marL="12700" marR="5080" algn="just">
              <a:lnSpc>
                <a:spcPct val="80000"/>
              </a:lnSpc>
              <a:spcBef>
                <a:spcPts val="300"/>
              </a:spcBef>
            </a:pPr>
            <a:r>
              <a:rPr sz="2500" spc="-5" dirty="0">
                <a:latin typeface="Constantia"/>
                <a:cs typeface="Constantia"/>
              </a:rPr>
              <a:t>When a </a:t>
            </a:r>
            <a:r>
              <a:rPr sz="2500" spc="-10" dirty="0">
                <a:latin typeface="Constantia"/>
                <a:cs typeface="Constantia"/>
              </a:rPr>
              <a:t>job </a:t>
            </a:r>
            <a:r>
              <a:rPr sz="2500" spc="-5" dirty="0">
                <a:latin typeface="Constantia"/>
                <a:cs typeface="Constantia"/>
              </a:rPr>
              <a:t>is </a:t>
            </a:r>
            <a:r>
              <a:rPr sz="2500" spc="-15" dirty="0">
                <a:latin typeface="Constantia"/>
                <a:cs typeface="Constantia"/>
              </a:rPr>
              <a:t>enlarged </a:t>
            </a:r>
            <a:r>
              <a:rPr sz="2500" spc="-10" dirty="0">
                <a:latin typeface="Constantia"/>
                <a:cs typeface="Constantia"/>
              </a:rPr>
              <a:t>the </a:t>
            </a:r>
            <a:r>
              <a:rPr sz="2500" spc="-5" dirty="0">
                <a:latin typeface="Constantia"/>
                <a:cs typeface="Constantia"/>
              </a:rPr>
              <a:t>tasks being performed </a:t>
            </a:r>
            <a:r>
              <a:rPr sz="2500" spc="-15" dirty="0">
                <a:latin typeface="Constantia"/>
                <a:cs typeface="Constantia"/>
              </a:rPr>
              <a:t>are </a:t>
            </a:r>
            <a:r>
              <a:rPr sz="2500" dirty="0">
                <a:latin typeface="Constantia"/>
                <a:cs typeface="Constantia"/>
              </a:rPr>
              <a:t>either  </a:t>
            </a:r>
            <a:r>
              <a:rPr sz="2500" spc="-15" dirty="0">
                <a:latin typeface="Constantia"/>
                <a:cs typeface="Constantia"/>
              </a:rPr>
              <a:t>enlarged </a:t>
            </a:r>
            <a:r>
              <a:rPr sz="2500" spc="-10" dirty="0">
                <a:latin typeface="Constantia"/>
                <a:cs typeface="Constantia"/>
              </a:rPr>
              <a:t>or </a:t>
            </a:r>
            <a:r>
              <a:rPr sz="2500" spc="-20" dirty="0">
                <a:latin typeface="Constantia"/>
                <a:cs typeface="Constantia"/>
              </a:rPr>
              <a:t>several </a:t>
            </a:r>
            <a:r>
              <a:rPr sz="2500" spc="-5" dirty="0">
                <a:latin typeface="Constantia"/>
                <a:cs typeface="Constantia"/>
              </a:rPr>
              <a:t>short </a:t>
            </a:r>
            <a:r>
              <a:rPr sz="2500" spc="-10" dirty="0">
                <a:latin typeface="Constantia"/>
                <a:cs typeface="Constantia"/>
              </a:rPr>
              <a:t>tasks </a:t>
            </a:r>
            <a:r>
              <a:rPr sz="2500" spc="-15" dirty="0">
                <a:latin typeface="Constantia"/>
                <a:cs typeface="Constantia"/>
              </a:rPr>
              <a:t>are </a:t>
            </a:r>
            <a:r>
              <a:rPr sz="2500" spc="-20" dirty="0">
                <a:latin typeface="Constantia"/>
                <a:cs typeface="Constantia"/>
              </a:rPr>
              <a:t>given to </a:t>
            </a:r>
            <a:r>
              <a:rPr sz="2500" spc="-10" dirty="0">
                <a:latin typeface="Constantia"/>
                <a:cs typeface="Constantia"/>
              </a:rPr>
              <a:t>on </a:t>
            </a:r>
            <a:r>
              <a:rPr sz="2500" spc="-50" dirty="0">
                <a:latin typeface="Constantia"/>
                <a:cs typeface="Constantia"/>
              </a:rPr>
              <a:t>worker, </a:t>
            </a:r>
            <a:r>
              <a:rPr sz="2500" spc="-10" dirty="0">
                <a:latin typeface="Constantia"/>
                <a:cs typeface="Constantia"/>
              </a:rPr>
              <a:t>thus the  </a:t>
            </a:r>
            <a:r>
              <a:rPr sz="2500" spc="-15" dirty="0">
                <a:latin typeface="Constantia"/>
                <a:cs typeface="Constantia"/>
              </a:rPr>
              <a:t>scope </a:t>
            </a:r>
            <a:r>
              <a:rPr sz="2500" spc="-10" dirty="0">
                <a:latin typeface="Constantia"/>
                <a:cs typeface="Constantia"/>
              </a:rPr>
              <a:t>of </a:t>
            </a:r>
            <a:r>
              <a:rPr sz="2500" spc="-5" dirty="0">
                <a:latin typeface="Constantia"/>
                <a:cs typeface="Constantia"/>
              </a:rPr>
              <a:t>the </a:t>
            </a:r>
            <a:r>
              <a:rPr sz="2500" spc="-20" dirty="0">
                <a:latin typeface="Constantia"/>
                <a:cs typeface="Constantia"/>
              </a:rPr>
              <a:t>Job </a:t>
            </a:r>
            <a:r>
              <a:rPr sz="2500" spc="-5" dirty="0">
                <a:latin typeface="Constantia"/>
                <a:cs typeface="Constantia"/>
              </a:rPr>
              <a:t>is </a:t>
            </a:r>
            <a:r>
              <a:rPr sz="2500" spc="-10" dirty="0">
                <a:latin typeface="Constantia"/>
                <a:cs typeface="Constantia"/>
              </a:rPr>
              <a:t>increased because </a:t>
            </a:r>
            <a:r>
              <a:rPr sz="2500" spc="-15" dirty="0">
                <a:latin typeface="Constantia"/>
                <a:cs typeface="Constantia"/>
              </a:rPr>
              <a:t>there are many </a:t>
            </a:r>
            <a:r>
              <a:rPr sz="2500" spc="-5" dirty="0">
                <a:latin typeface="Constantia"/>
                <a:cs typeface="Constantia"/>
              </a:rPr>
              <a:t>tasks </a:t>
            </a:r>
            <a:r>
              <a:rPr sz="2500" spc="-20" dirty="0">
                <a:latin typeface="Constantia"/>
                <a:cs typeface="Constantia"/>
              </a:rPr>
              <a:t>to </a:t>
            </a:r>
            <a:r>
              <a:rPr sz="2500" spc="-5" dirty="0">
                <a:latin typeface="Constantia"/>
                <a:cs typeface="Constantia"/>
              </a:rPr>
              <a:t>be  </a:t>
            </a:r>
            <a:r>
              <a:rPr sz="2500" spc="-10" dirty="0">
                <a:latin typeface="Constantia"/>
                <a:cs typeface="Constantia"/>
              </a:rPr>
              <a:t>performed </a:t>
            </a:r>
            <a:r>
              <a:rPr sz="2500" spc="-15" dirty="0">
                <a:latin typeface="Constantia"/>
                <a:cs typeface="Constantia"/>
              </a:rPr>
              <a:t>by </a:t>
            </a:r>
            <a:r>
              <a:rPr sz="2500" spc="-10" dirty="0">
                <a:latin typeface="Constantia"/>
                <a:cs typeface="Constantia"/>
              </a:rPr>
              <a:t>the </a:t>
            </a:r>
            <a:r>
              <a:rPr sz="2500" spc="-5" dirty="0">
                <a:latin typeface="Constantia"/>
                <a:cs typeface="Constantia"/>
              </a:rPr>
              <a:t>same</a:t>
            </a:r>
            <a:r>
              <a:rPr sz="2500" spc="-270" dirty="0">
                <a:latin typeface="Constantia"/>
                <a:cs typeface="Constantia"/>
              </a:rPr>
              <a:t> </a:t>
            </a:r>
            <a:r>
              <a:rPr sz="2500" spc="-55" dirty="0">
                <a:latin typeface="Constantia"/>
                <a:cs typeface="Constantia"/>
              </a:rPr>
              <a:t>worker.</a:t>
            </a:r>
            <a:endParaRPr sz="2500">
              <a:latin typeface="Constantia"/>
              <a:cs typeface="Constantia"/>
            </a:endParaRPr>
          </a:p>
          <a:p>
            <a:pPr marL="12700" algn="just">
              <a:lnSpc>
                <a:spcPts val="2700"/>
              </a:lnSpc>
              <a:spcBef>
                <a:spcPts val="1800"/>
              </a:spcBef>
            </a:pPr>
            <a:r>
              <a:rPr sz="2500" b="1" spc="-20" dirty="0">
                <a:latin typeface="Constantia"/>
                <a:cs typeface="Constantia"/>
              </a:rPr>
              <a:t>Job</a:t>
            </a:r>
            <a:r>
              <a:rPr sz="2500" b="1" spc="-45" dirty="0">
                <a:latin typeface="Constantia"/>
                <a:cs typeface="Constantia"/>
              </a:rPr>
              <a:t> </a:t>
            </a:r>
            <a:r>
              <a:rPr sz="2500" b="1" spc="-5" dirty="0">
                <a:latin typeface="Constantia"/>
                <a:cs typeface="Constantia"/>
              </a:rPr>
              <a:t>Enrichment:</a:t>
            </a:r>
            <a:endParaRPr sz="2500">
              <a:latin typeface="Constantia"/>
              <a:cs typeface="Constantia"/>
            </a:endParaRPr>
          </a:p>
          <a:p>
            <a:pPr marL="12700" marR="7620">
              <a:lnSpc>
                <a:spcPts val="2400"/>
              </a:lnSpc>
              <a:spcBef>
                <a:spcPts val="280"/>
              </a:spcBef>
            </a:pPr>
            <a:r>
              <a:rPr sz="2500" spc="-20" dirty="0">
                <a:latin typeface="Constantia"/>
                <a:cs typeface="Constantia"/>
              </a:rPr>
              <a:t>Job </a:t>
            </a:r>
            <a:r>
              <a:rPr sz="2500" spc="-5" dirty="0">
                <a:latin typeface="Constantia"/>
                <a:cs typeface="Constantia"/>
              </a:rPr>
              <a:t>enrichment as is </a:t>
            </a:r>
            <a:r>
              <a:rPr sz="2500" spc="-15" dirty="0">
                <a:latin typeface="Constantia"/>
                <a:cs typeface="Constantia"/>
              </a:rPr>
              <a:t>currently practiced </a:t>
            </a:r>
            <a:r>
              <a:rPr sz="2500" dirty="0">
                <a:latin typeface="Constantia"/>
                <a:cs typeface="Constantia"/>
              </a:rPr>
              <a:t>all </a:t>
            </a:r>
            <a:r>
              <a:rPr sz="2500" spc="-30" dirty="0">
                <a:latin typeface="Constantia"/>
                <a:cs typeface="Constantia"/>
              </a:rPr>
              <a:t>over </a:t>
            </a:r>
            <a:r>
              <a:rPr sz="2500" spc="-10" dirty="0">
                <a:latin typeface="Constantia"/>
                <a:cs typeface="Constantia"/>
              </a:rPr>
              <a:t>the </a:t>
            </a:r>
            <a:r>
              <a:rPr sz="2500" spc="-25" dirty="0">
                <a:latin typeface="Constantia"/>
                <a:cs typeface="Constantia"/>
              </a:rPr>
              <a:t>work </a:t>
            </a:r>
            <a:r>
              <a:rPr sz="2500" spc="-5" dirty="0">
                <a:latin typeface="Constantia"/>
                <a:cs typeface="Constantia"/>
              </a:rPr>
              <a:t>is a  </a:t>
            </a:r>
            <a:r>
              <a:rPr sz="2500" spc="-10" dirty="0">
                <a:latin typeface="Constantia"/>
                <a:cs typeface="Constantia"/>
              </a:rPr>
              <a:t>direct </a:t>
            </a:r>
            <a:r>
              <a:rPr sz="2500" spc="-20" dirty="0">
                <a:latin typeface="Constantia"/>
                <a:cs typeface="Constantia"/>
              </a:rPr>
              <a:t>outgrowth </a:t>
            </a:r>
            <a:r>
              <a:rPr sz="2500" spc="-5" dirty="0">
                <a:latin typeface="Constantia"/>
                <a:cs typeface="Constantia"/>
              </a:rPr>
              <a:t>of </a:t>
            </a:r>
            <a:r>
              <a:rPr sz="2500" spc="-25" dirty="0">
                <a:latin typeface="Constantia"/>
                <a:cs typeface="Constantia"/>
              </a:rPr>
              <a:t>Herzberg’s </a:t>
            </a:r>
            <a:r>
              <a:rPr sz="2500" spc="-90" dirty="0">
                <a:latin typeface="Constantia"/>
                <a:cs typeface="Constantia"/>
              </a:rPr>
              <a:t>Two </a:t>
            </a:r>
            <a:r>
              <a:rPr sz="2500" spc="-10" dirty="0">
                <a:latin typeface="Constantia"/>
                <a:cs typeface="Constantia"/>
              </a:rPr>
              <a:t>factor </a:t>
            </a:r>
            <a:r>
              <a:rPr sz="2500" dirty="0">
                <a:latin typeface="Constantia"/>
                <a:cs typeface="Constantia"/>
              </a:rPr>
              <a:t>theory </a:t>
            </a:r>
            <a:r>
              <a:rPr sz="2500" spc="-10" dirty="0">
                <a:latin typeface="Constantia"/>
                <a:cs typeface="Constantia"/>
              </a:rPr>
              <a:t>of</a:t>
            </a:r>
            <a:r>
              <a:rPr sz="2500" spc="-280" dirty="0">
                <a:latin typeface="Constantia"/>
                <a:cs typeface="Constantia"/>
              </a:rPr>
              <a:t> </a:t>
            </a:r>
            <a:r>
              <a:rPr sz="2500" spc="-10" dirty="0">
                <a:latin typeface="Constantia"/>
                <a:cs typeface="Constantia"/>
              </a:rPr>
              <a:t>motivation.</a:t>
            </a:r>
            <a:endParaRPr sz="2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2291" y="833627"/>
            <a:ext cx="8157972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0225" y="2116048"/>
            <a:ext cx="8169275" cy="37598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459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2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Design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59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0" dirty="0">
                <a:latin typeface="Constantia"/>
                <a:cs typeface="Constantia"/>
              </a:rPr>
              <a:t>Structure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spc="-15" dirty="0">
                <a:latin typeface="Constantia"/>
                <a:cs typeface="Constantia"/>
              </a:rPr>
              <a:t>Competent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Employee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5" dirty="0">
                <a:latin typeface="Constantia"/>
                <a:cs typeface="Constantia"/>
              </a:rPr>
              <a:t>Motivation </a:t>
            </a:r>
            <a:r>
              <a:rPr sz="3200" spc="-5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Commitment </a:t>
            </a:r>
            <a:r>
              <a:rPr sz="3200" spc="-5" dirty="0">
                <a:latin typeface="Constantia"/>
                <a:cs typeface="Constantia"/>
              </a:rPr>
              <a:t>Of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Employees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0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15" dirty="0">
                <a:latin typeface="Constantia"/>
                <a:cs typeface="Constantia"/>
              </a:rPr>
              <a:t>Environmental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Adaptation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0"/>
              </a:spcBef>
              <a:buSzPct val="96875"/>
              <a:buFont typeface="Wingdings"/>
              <a:buChar char=""/>
              <a:tabLst>
                <a:tab pos="376555" algn="l"/>
                <a:tab pos="1588135" algn="l"/>
              </a:tabLst>
            </a:pPr>
            <a:r>
              <a:rPr sz="3200" spc="10" dirty="0">
                <a:latin typeface="Constantia"/>
                <a:cs typeface="Constantia"/>
              </a:rPr>
              <a:t>Labor	</a:t>
            </a:r>
            <a:r>
              <a:rPr sz="3200" spc="-10" dirty="0">
                <a:latin typeface="Constantia"/>
                <a:cs typeface="Constantia"/>
              </a:rPr>
              <a:t>relation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6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nstantia"/>
                <a:cs typeface="Constantia"/>
              </a:rPr>
              <a:t>Quality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30" dirty="0">
                <a:latin typeface="Constantia"/>
                <a:cs typeface="Constantia"/>
              </a:rPr>
              <a:t>work</a:t>
            </a:r>
            <a:r>
              <a:rPr sz="3200" spc="-2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life</a:t>
            </a:r>
            <a:endParaRPr sz="3200">
              <a:latin typeface="Constantia"/>
              <a:cs typeface="Constantia"/>
            </a:endParaRPr>
          </a:p>
          <a:p>
            <a:pPr marL="375920" indent="-363855">
              <a:lnSpc>
                <a:spcPct val="100000"/>
              </a:lnSpc>
              <a:spcBef>
                <a:spcPts val="35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spc="-5" dirty="0">
                <a:latin typeface="Constantia"/>
                <a:cs typeface="Constantia"/>
              </a:rPr>
              <a:t>Organizational</a:t>
            </a:r>
            <a:r>
              <a:rPr sz="3200" spc="-6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productivity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4240" y="848867"/>
            <a:ext cx="5513832" cy="1508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2516357"/>
            <a:ext cx="6459855" cy="331724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225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15" dirty="0">
                <a:latin typeface="Constantia"/>
                <a:cs typeface="Constantia"/>
              </a:rPr>
              <a:t>Lack </a:t>
            </a:r>
            <a:r>
              <a:rPr sz="3600" dirty="0">
                <a:latin typeface="Constantia"/>
                <a:cs typeface="Constantia"/>
              </a:rPr>
              <a:t>of</a:t>
            </a:r>
            <a:r>
              <a:rPr sz="3600" spc="-105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training</a:t>
            </a:r>
            <a:endParaRPr sz="3600">
              <a:latin typeface="Constantia"/>
              <a:cs typeface="Constantia"/>
            </a:endParaRPr>
          </a:p>
          <a:p>
            <a:pPr marL="421005" indent="-408940">
              <a:lnSpc>
                <a:spcPct val="100000"/>
              </a:lnSpc>
              <a:spcBef>
                <a:spcPts val="2160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5" dirty="0">
                <a:latin typeface="Constantia"/>
                <a:cs typeface="Constantia"/>
              </a:rPr>
              <a:t>Increase </a:t>
            </a:r>
            <a:r>
              <a:rPr sz="3600" spc="-30" dirty="0">
                <a:latin typeface="Constantia"/>
                <a:cs typeface="Constantia"/>
              </a:rPr>
              <a:t>work</a:t>
            </a:r>
            <a:r>
              <a:rPr sz="3600" spc="-22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load</a:t>
            </a:r>
            <a:endParaRPr sz="3600">
              <a:latin typeface="Constantia"/>
              <a:cs typeface="Constantia"/>
            </a:endParaRPr>
          </a:p>
          <a:p>
            <a:pPr marL="421005" indent="-408940">
              <a:lnSpc>
                <a:spcPct val="100000"/>
              </a:lnSpc>
              <a:spcBef>
                <a:spcPts val="216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25" dirty="0">
                <a:latin typeface="Constantia"/>
                <a:cs typeface="Constantia"/>
              </a:rPr>
              <a:t>Conflict </a:t>
            </a:r>
            <a:r>
              <a:rPr sz="3600" dirty="0">
                <a:latin typeface="Constantia"/>
                <a:cs typeface="Constantia"/>
              </a:rPr>
              <a:t>with</a:t>
            </a:r>
            <a:r>
              <a:rPr sz="3600" spc="-225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non-participants</a:t>
            </a:r>
            <a:endParaRPr sz="3600">
              <a:latin typeface="Constantia"/>
              <a:cs typeface="Constantia"/>
            </a:endParaRPr>
          </a:p>
          <a:p>
            <a:pPr marL="421005" indent="-408940">
              <a:lnSpc>
                <a:spcPct val="100000"/>
              </a:lnSpc>
              <a:spcBef>
                <a:spcPts val="215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spc="-30" dirty="0">
                <a:latin typeface="Constantia"/>
                <a:cs typeface="Constantia"/>
              </a:rPr>
              <a:t>Poor</a:t>
            </a:r>
            <a:r>
              <a:rPr sz="3600" spc="-180" dirty="0">
                <a:latin typeface="Constantia"/>
                <a:cs typeface="Constantia"/>
              </a:rPr>
              <a:t> </a:t>
            </a:r>
            <a:r>
              <a:rPr sz="3600" spc="-10" dirty="0">
                <a:latin typeface="Constantia"/>
                <a:cs typeface="Constantia"/>
              </a:rPr>
              <a:t>performance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020" y="758951"/>
            <a:ext cx="4844796" cy="696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2046859"/>
            <a:ext cx="87661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851910" algn="l"/>
                <a:tab pos="4693285" algn="l"/>
                <a:tab pos="8254365" algn="l"/>
              </a:tabLst>
            </a:pPr>
            <a:r>
              <a:rPr sz="5400" u="none" dirty="0"/>
              <a:t>Empl</a:t>
            </a:r>
            <a:r>
              <a:rPr sz="5400" u="none" spc="-95" dirty="0"/>
              <a:t>o</a:t>
            </a:r>
            <a:r>
              <a:rPr sz="5400" u="none" spc="-130" dirty="0"/>
              <a:t>y</a:t>
            </a:r>
            <a:r>
              <a:rPr sz="5400" u="none" dirty="0"/>
              <a:t>ee	Satisfaction	</a:t>
            </a:r>
            <a:r>
              <a:rPr sz="5400" u="none" spc="-50" dirty="0"/>
              <a:t>Is  </a:t>
            </a:r>
            <a:r>
              <a:rPr sz="5400" u="none" spc="-10" dirty="0"/>
              <a:t>Organization's	</a:t>
            </a:r>
            <a:r>
              <a:rPr sz="5400" u="none" spc="-35" dirty="0"/>
              <a:t>Success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3627183" y="3352812"/>
            <a:ext cx="5516816" cy="3505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729613"/>
            <a:ext cx="3290570" cy="1640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600" b="1" u="none" spc="-10" dirty="0">
                <a:latin typeface="Constantia"/>
                <a:cs typeface="Constantia"/>
              </a:rPr>
              <a:t>Time</a:t>
            </a:r>
            <a:endParaRPr sz="10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3467176"/>
            <a:ext cx="7128509" cy="300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>
              <a:lnSpc>
                <a:spcPts val="10130"/>
              </a:lnSpc>
              <a:spcBef>
                <a:spcPts val="95"/>
              </a:spcBef>
            </a:pPr>
            <a:r>
              <a:rPr sz="8800" b="1" spc="-30" dirty="0">
                <a:latin typeface="Constantia"/>
                <a:cs typeface="Constantia"/>
              </a:rPr>
              <a:t>for</a:t>
            </a:r>
            <a:endParaRPr sz="8800">
              <a:latin typeface="Constantia"/>
              <a:cs typeface="Constantia"/>
            </a:endParaRPr>
          </a:p>
          <a:p>
            <a:pPr marL="12700">
              <a:lnSpc>
                <a:spcPts val="13369"/>
              </a:lnSpc>
            </a:pPr>
            <a:r>
              <a:rPr sz="11500" b="1" spc="-10" dirty="0">
                <a:latin typeface="Constantia"/>
                <a:cs typeface="Constantia"/>
              </a:rPr>
              <a:t>Questions</a:t>
            </a:r>
            <a:endParaRPr sz="115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12" y="576275"/>
            <a:ext cx="3886187" cy="4582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838200"/>
            <a:ext cx="8354568" cy="5847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2376" y="672083"/>
            <a:ext cx="4375404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1607261"/>
            <a:ext cx="8581390" cy="193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u="none" spc="-25" dirty="0"/>
              <a:t>Job </a:t>
            </a:r>
            <a:r>
              <a:rPr sz="3200" u="none" spc="-10" dirty="0"/>
              <a:t>analysis </a:t>
            </a:r>
            <a:r>
              <a:rPr sz="3200" u="none" dirty="0"/>
              <a:t>is </a:t>
            </a:r>
            <a:r>
              <a:rPr sz="3200" u="none" spc="-5" dirty="0"/>
              <a:t>the </a:t>
            </a:r>
            <a:r>
              <a:rPr sz="3200" u="none" spc="-15" dirty="0"/>
              <a:t>process </a:t>
            </a:r>
            <a:r>
              <a:rPr sz="3200" u="none" spc="-5" dirty="0"/>
              <a:t>of </a:t>
            </a:r>
            <a:r>
              <a:rPr sz="3200" u="none" spc="-10" dirty="0"/>
              <a:t>studying </a:t>
            </a:r>
            <a:r>
              <a:rPr sz="3200" u="none" dirty="0"/>
              <a:t>and  </a:t>
            </a:r>
            <a:r>
              <a:rPr sz="3200" u="none" spc="-10" dirty="0"/>
              <a:t>collecting </a:t>
            </a:r>
            <a:r>
              <a:rPr sz="3200" u="none" spc="-5" dirty="0"/>
              <a:t>information </a:t>
            </a:r>
            <a:r>
              <a:rPr sz="3200" u="none" spc="-10" dirty="0"/>
              <a:t>relating </a:t>
            </a:r>
            <a:r>
              <a:rPr sz="3200" u="none" spc="-35" dirty="0"/>
              <a:t>to </a:t>
            </a:r>
            <a:r>
              <a:rPr sz="3200" u="none" spc="-5" dirty="0"/>
              <a:t>the </a:t>
            </a:r>
            <a:r>
              <a:rPr sz="3200" u="none" spc="-10" dirty="0"/>
              <a:t>operations  </a:t>
            </a:r>
            <a:r>
              <a:rPr sz="3200" u="none" dirty="0"/>
              <a:t>and </a:t>
            </a:r>
            <a:r>
              <a:rPr sz="3200" u="none" spc="-10" dirty="0"/>
              <a:t>responsibilities </a:t>
            </a:r>
            <a:r>
              <a:rPr sz="3200" u="none" spc="-5" dirty="0"/>
              <a:t>of </a:t>
            </a:r>
            <a:r>
              <a:rPr sz="3200" u="none" dirty="0"/>
              <a:t>a </a:t>
            </a:r>
            <a:r>
              <a:rPr sz="3200" u="none" spc="5" dirty="0"/>
              <a:t>specific</a:t>
            </a:r>
            <a:r>
              <a:rPr sz="3200" u="none" spc="-400" dirty="0"/>
              <a:t> </a:t>
            </a:r>
            <a:r>
              <a:rPr sz="3200" u="none" spc="-30" dirty="0"/>
              <a:t>job.</a:t>
            </a:r>
            <a:endParaRPr sz="3200"/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400" u="none" spc="-10" dirty="0"/>
              <a:t>-</a:t>
            </a:r>
            <a:r>
              <a:rPr sz="2400" i="1" u="none" spc="-10" dirty="0">
                <a:latin typeface="Constantia"/>
                <a:cs typeface="Constantia"/>
              </a:rPr>
              <a:t>K.Aswathappa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981" y="3873851"/>
            <a:ext cx="3658870" cy="2366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3200" spc="-10" dirty="0">
                <a:latin typeface="Constantia"/>
                <a:cs typeface="Constantia"/>
              </a:rPr>
              <a:t>Right </a:t>
            </a:r>
            <a:r>
              <a:rPr sz="3200" b="1" spc="-20" dirty="0">
                <a:latin typeface="Constantia"/>
                <a:cs typeface="Constantia"/>
              </a:rPr>
              <a:t>Person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25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 Right </a:t>
            </a:r>
            <a:r>
              <a:rPr sz="3200" b="1" spc="-20" dirty="0">
                <a:latin typeface="Constantia"/>
                <a:cs typeface="Constantia"/>
              </a:rPr>
              <a:t>Job </a:t>
            </a:r>
            <a:r>
              <a:rPr sz="3200" dirty="0">
                <a:latin typeface="Constantia"/>
                <a:cs typeface="Constantia"/>
              </a:rPr>
              <a:t>at </a:t>
            </a:r>
            <a:r>
              <a:rPr sz="3200" spc="-5" dirty="0">
                <a:latin typeface="Constantia"/>
                <a:cs typeface="Constantia"/>
              </a:rPr>
              <a:t>the  </a:t>
            </a:r>
            <a:r>
              <a:rPr sz="3200" spc="-10" dirty="0">
                <a:latin typeface="Constantia"/>
                <a:cs typeface="Constantia"/>
              </a:rPr>
              <a:t>Right </a:t>
            </a:r>
            <a:r>
              <a:rPr sz="3200" b="1" dirty="0">
                <a:latin typeface="Constantia"/>
                <a:cs typeface="Constantia"/>
              </a:rPr>
              <a:t>Time </a:t>
            </a:r>
            <a:r>
              <a:rPr sz="3200" dirty="0">
                <a:latin typeface="Constantia"/>
                <a:cs typeface="Constantia"/>
              </a:rPr>
              <a:t>and In a  </a:t>
            </a:r>
            <a:r>
              <a:rPr sz="3200" spc="-5" dirty="0">
                <a:latin typeface="Constantia"/>
                <a:cs typeface="Constantia"/>
              </a:rPr>
              <a:t>Right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Place</a:t>
            </a:r>
            <a:r>
              <a:rPr sz="3200" spc="-10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08091" y="3192094"/>
            <a:ext cx="3562159" cy="3524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1836420"/>
            <a:ext cx="6402324" cy="11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12" y="1904999"/>
            <a:ext cx="8762987" cy="4952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0360" y="641604"/>
            <a:ext cx="5949695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1378661"/>
            <a:ext cx="873569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u="none" spc="-15" dirty="0"/>
              <a:t>Before </a:t>
            </a:r>
            <a:r>
              <a:rPr sz="3200" u="none" spc="-5" dirty="0"/>
              <a:t>discussing job </a:t>
            </a:r>
            <a:r>
              <a:rPr sz="3200" u="none" spc="-10" dirty="0"/>
              <a:t>analysis </a:t>
            </a:r>
            <a:r>
              <a:rPr sz="3200" u="none" dirty="0"/>
              <a:t>in </a:t>
            </a:r>
            <a:r>
              <a:rPr sz="3200" u="none" spc="-20" dirty="0"/>
              <a:t>more </a:t>
            </a:r>
            <a:r>
              <a:rPr sz="3200" u="none" spc="-5" dirty="0"/>
              <a:t>detail,  </a:t>
            </a:r>
            <a:r>
              <a:rPr sz="3200" u="none" spc="-20" dirty="0"/>
              <a:t>many related </a:t>
            </a:r>
            <a:r>
              <a:rPr sz="3200" u="none" spc="-10" dirty="0"/>
              <a:t>terms </a:t>
            </a:r>
            <a:r>
              <a:rPr sz="3200" u="none" spc="-5" dirty="0"/>
              <a:t>used </a:t>
            </a:r>
            <a:r>
              <a:rPr sz="3200" u="none" dirty="0"/>
              <a:t>in </a:t>
            </a:r>
            <a:r>
              <a:rPr sz="3200" u="none" spc="-5" dirty="0"/>
              <a:t>personnel should </a:t>
            </a:r>
            <a:r>
              <a:rPr sz="3200" u="none" dirty="0"/>
              <a:t>be  </a:t>
            </a:r>
            <a:r>
              <a:rPr sz="3200" u="none" spc="-10" dirty="0"/>
              <a:t>carefully</a:t>
            </a:r>
            <a:r>
              <a:rPr sz="3200" u="none" spc="-165" dirty="0"/>
              <a:t> </a:t>
            </a:r>
            <a:r>
              <a:rPr sz="3200" u="none" spc="5" dirty="0"/>
              <a:t>defined: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891539" y="3224783"/>
            <a:ext cx="563879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1936" y="5297423"/>
            <a:ext cx="563880" cy="79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3280029"/>
            <a:ext cx="8730615" cy="30130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12215" marR="1562735" indent="-1200150">
              <a:lnSpc>
                <a:spcPts val="2880"/>
              </a:lnSpc>
              <a:spcBef>
                <a:spcPts val="795"/>
              </a:spcBef>
              <a:tabLst>
                <a:tab pos="1167765" algn="l"/>
              </a:tabLst>
            </a:pPr>
            <a:r>
              <a:rPr sz="2800" b="1" spc="-40" dirty="0">
                <a:latin typeface="Constantia"/>
                <a:cs typeface="Constantia"/>
              </a:rPr>
              <a:t>TASK</a:t>
            </a:r>
            <a:r>
              <a:rPr sz="2800" spc="-40" dirty="0">
                <a:latin typeface="Constantia"/>
                <a:cs typeface="Constantia"/>
              </a:rPr>
              <a:t>:	</a:t>
            </a:r>
            <a:r>
              <a:rPr sz="3000" dirty="0">
                <a:latin typeface="Constantia"/>
                <a:cs typeface="Constantia"/>
              </a:rPr>
              <a:t>A</a:t>
            </a:r>
            <a:r>
              <a:rPr sz="3000" spc="-13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distinct</a:t>
            </a:r>
            <a:r>
              <a:rPr sz="3000" spc="-150" dirty="0">
                <a:latin typeface="Constantia"/>
                <a:cs typeface="Constantia"/>
              </a:rPr>
              <a:t> </a:t>
            </a:r>
            <a:r>
              <a:rPr sz="3000" spc="-25" dirty="0">
                <a:latin typeface="Constantia"/>
                <a:cs typeface="Constantia"/>
              </a:rPr>
              <a:t>work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activity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which</a:t>
            </a:r>
            <a:r>
              <a:rPr sz="3000" spc="-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has</a:t>
            </a:r>
            <a:r>
              <a:rPr sz="3000" spc="-160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an  identifiable </a:t>
            </a:r>
            <a:r>
              <a:rPr sz="3000" spc="-5" dirty="0">
                <a:latin typeface="Constantia"/>
                <a:cs typeface="Constantia"/>
              </a:rPr>
              <a:t>beginning </a:t>
            </a:r>
            <a:r>
              <a:rPr sz="3000" dirty="0">
                <a:latin typeface="Constantia"/>
                <a:cs typeface="Constantia"/>
              </a:rPr>
              <a:t>and</a:t>
            </a:r>
            <a:r>
              <a:rPr sz="3000" spc="-22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end.</a:t>
            </a:r>
            <a:endParaRPr sz="3000">
              <a:latin typeface="Constantia"/>
              <a:cs typeface="Constantia"/>
            </a:endParaRPr>
          </a:p>
          <a:p>
            <a:pPr marL="2756535" marR="5080" indent="-915035">
              <a:lnSpc>
                <a:spcPct val="80000"/>
              </a:lnSpc>
              <a:spcBef>
                <a:spcPts val="745"/>
              </a:spcBef>
              <a:tabLst>
                <a:tab pos="7372984" algn="l"/>
              </a:tabLst>
            </a:pPr>
            <a:r>
              <a:rPr sz="3000" spc="-5" dirty="0">
                <a:latin typeface="Constantia"/>
                <a:cs typeface="Constantia"/>
              </a:rPr>
              <a:t>Ex:  </a:t>
            </a:r>
            <a:r>
              <a:rPr sz="3000" dirty="0">
                <a:latin typeface="Constantia"/>
                <a:cs typeface="Constantia"/>
              </a:rPr>
              <a:t>post </a:t>
            </a:r>
            <a:r>
              <a:rPr sz="3000" spc="-5" dirty="0">
                <a:latin typeface="Constantia"/>
                <a:cs typeface="Constantia"/>
              </a:rPr>
              <a:t>man </a:t>
            </a:r>
            <a:r>
              <a:rPr sz="3000" dirty="0">
                <a:latin typeface="Constantia"/>
                <a:cs typeface="Constantia"/>
              </a:rPr>
              <a:t>sorting  </a:t>
            </a:r>
            <a:r>
              <a:rPr sz="3000" spc="-5" dirty="0">
                <a:latin typeface="Constantia"/>
                <a:cs typeface="Constantia"/>
              </a:rPr>
              <a:t>bag</a:t>
            </a:r>
            <a:r>
              <a:rPr sz="3000" spc="9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full</a:t>
            </a:r>
            <a:r>
              <a:rPr sz="3000" spc="33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of	mails </a:t>
            </a:r>
            <a:r>
              <a:rPr sz="3000" dirty="0">
                <a:latin typeface="Constantia"/>
                <a:cs typeface="Constantia"/>
              </a:rPr>
              <a:t>in  </a:t>
            </a:r>
            <a:r>
              <a:rPr sz="3000" spc="-10" dirty="0">
                <a:latin typeface="Constantia"/>
                <a:cs typeface="Constantia"/>
              </a:rPr>
              <a:t>appropriate</a:t>
            </a:r>
            <a:r>
              <a:rPr sz="3000" spc="-90" dirty="0">
                <a:latin typeface="Constantia"/>
                <a:cs typeface="Constantia"/>
              </a:rPr>
              <a:t> </a:t>
            </a:r>
            <a:r>
              <a:rPr sz="3000" spc="-35" dirty="0">
                <a:latin typeface="Constantia"/>
                <a:cs typeface="Constantia"/>
              </a:rPr>
              <a:t>boxes</a:t>
            </a:r>
            <a:endParaRPr sz="3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05865" marR="1114425" indent="-1193800">
              <a:lnSpc>
                <a:spcPct val="100000"/>
              </a:lnSpc>
            </a:pPr>
            <a:r>
              <a:rPr sz="2800" b="1" spc="15" dirty="0">
                <a:latin typeface="Constantia"/>
                <a:cs typeface="Constantia"/>
              </a:rPr>
              <a:t>DUTY</a:t>
            </a:r>
            <a:r>
              <a:rPr sz="2800" spc="15" dirty="0">
                <a:latin typeface="Constantia"/>
                <a:cs typeface="Constantia"/>
              </a:rPr>
              <a:t>: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Several</a:t>
            </a:r>
            <a:r>
              <a:rPr sz="3000" spc="-70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tasks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5" dirty="0">
                <a:latin typeface="Constantia"/>
                <a:cs typeface="Constantia"/>
              </a:rPr>
              <a:t>which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are</a:t>
            </a:r>
            <a:r>
              <a:rPr sz="3000" spc="-125" dirty="0">
                <a:latin typeface="Constantia"/>
                <a:cs typeface="Constantia"/>
              </a:rPr>
              <a:t> </a:t>
            </a:r>
            <a:r>
              <a:rPr sz="3000" spc="-15" dirty="0">
                <a:latin typeface="Constantia"/>
                <a:cs typeface="Constantia"/>
              </a:rPr>
              <a:t>related by</a:t>
            </a:r>
            <a:r>
              <a:rPr sz="3000" spc="-135" dirty="0">
                <a:latin typeface="Constantia"/>
                <a:cs typeface="Constantia"/>
              </a:rPr>
              <a:t> </a:t>
            </a:r>
            <a:r>
              <a:rPr sz="3000" dirty="0">
                <a:latin typeface="Constantia"/>
                <a:cs typeface="Constantia"/>
              </a:rPr>
              <a:t>some  </a:t>
            </a:r>
            <a:r>
              <a:rPr sz="3000" spc="-10" dirty="0">
                <a:latin typeface="Constantia"/>
                <a:cs typeface="Constantia"/>
              </a:rPr>
              <a:t>sequence </a:t>
            </a:r>
            <a:r>
              <a:rPr sz="3000" spc="-5" dirty="0">
                <a:latin typeface="Constantia"/>
                <a:cs typeface="Constantia"/>
              </a:rPr>
              <a:t>of</a:t>
            </a:r>
            <a:r>
              <a:rPr sz="3000" spc="-145" dirty="0">
                <a:latin typeface="Constantia"/>
                <a:cs typeface="Constantia"/>
              </a:rPr>
              <a:t> </a:t>
            </a:r>
            <a:r>
              <a:rPr sz="3000" spc="-20" dirty="0">
                <a:latin typeface="Constantia"/>
                <a:cs typeface="Constantia"/>
              </a:rPr>
              <a:t>events.</a:t>
            </a:r>
            <a:endParaRPr sz="3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3367" y="835152"/>
            <a:ext cx="6388608" cy="752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900" y="1815820"/>
            <a:ext cx="8660765" cy="39274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865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5" dirty="0">
                <a:latin typeface="Constantia"/>
                <a:cs typeface="Constantia"/>
              </a:rPr>
              <a:t>Collecting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0" dirty="0">
                <a:latin typeface="Constantia"/>
                <a:cs typeface="Constantia"/>
              </a:rPr>
              <a:t>recording </a:t>
            </a:r>
            <a:r>
              <a:rPr sz="3200" spc="-5" dirty="0">
                <a:latin typeface="Constantia"/>
                <a:cs typeface="Constantia"/>
              </a:rPr>
              <a:t>job</a:t>
            </a:r>
            <a:r>
              <a:rPr sz="3200" spc="-25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information.</a:t>
            </a:r>
            <a:endParaRPr sz="320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spcBef>
                <a:spcPts val="770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5" dirty="0">
                <a:latin typeface="Constantia"/>
                <a:cs typeface="Constantia"/>
              </a:rPr>
              <a:t>Checking the job information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484" dirty="0">
                <a:latin typeface="Constantia"/>
                <a:cs typeface="Constantia"/>
              </a:rPr>
              <a:t> </a:t>
            </a:r>
            <a:r>
              <a:rPr sz="3200" spc="-50" dirty="0">
                <a:latin typeface="Constantia"/>
                <a:cs typeface="Constantia"/>
              </a:rPr>
              <a:t>accuracy.</a:t>
            </a:r>
            <a:endParaRPr sz="3200">
              <a:latin typeface="Constantia"/>
              <a:cs typeface="Constantia"/>
            </a:endParaRPr>
          </a:p>
          <a:p>
            <a:pPr marL="356870" indent="-344805">
              <a:lnSpc>
                <a:spcPct val="100000"/>
              </a:lnSpc>
              <a:spcBef>
                <a:spcPts val="765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20" dirty="0">
                <a:latin typeface="Constantia"/>
                <a:cs typeface="Constantia"/>
              </a:rPr>
              <a:t>Writing </a:t>
            </a:r>
            <a:r>
              <a:rPr sz="3200" spc="-5" dirty="0">
                <a:latin typeface="Constantia"/>
                <a:cs typeface="Constantia"/>
              </a:rPr>
              <a:t>job description based 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3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information.</a:t>
            </a:r>
            <a:endParaRPr sz="320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10" dirty="0">
                <a:latin typeface="Constantia"/>
                <a:cs typeface="Constantia"/>
              </a:rPr>
              <a:t>Using the </a:t>
            </a:r>
            <a:r>
              <a:rPr sz="3200" spc="-5" dirty="0">
                <a:latin typeface="Constantia"/>
                <a:cs typeface="Constantia"/>
              </a:rPr>
              <a:t>information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10" dirty="0">
                <a:latin typeface="Constantia"/>
                <a:cs typeface="Constantia"/>
              </a:rPr>
              <a:t>determine </a:t>
            </a:r>
            <a:r>
              <a:rPr sz="3200" spc="-5" dirty="0">
                <a:latin typeface="Constantia"/>
                <a:cs typeface="Constantia"/>
              </a:rPr>
              <a:t>the skills,  abilities,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25" dirty="0">
                <a:latin typeface="Constantia"/>
                <a:cs typeface="Constantia"/>
              </a:rPr>
              <a:t>knowledge </a:t>
            </a:r>
            <a:r>
              <a:rPr sz="3200" spc="-10" dirty="0">
                <a:latin typeface="Constantia"/>
                <a:cs typeface="Constantia"/>
              </a:rPr>
              <a:t>that </a:t>
            </a:r>
            <a:r>
              <a:rPr sz="3200" spc="-20" dirty="0">
                <a:latin typeface="Constantia"/>
                <a:cs typeface="Constantia"/>
              </a:rPr>
              <a:t>are </a:t>
            </a:r>
            <a:r>
              <a:rPr sz="3200" spc="-15" dirty="0">
                <a:latin typeface="Constantia"/>
                <a:cs typeface="Constantia"/>
              </a:rPr>
              <a:t>required </a:t>
            </a:r>
            <a:r>
              <a:rPr sz="3200" spc="-5" dirty="0">
                <a:latin typeface="Constantia"/>
                <a:cs typeface="Constantia"/>
              </a:rPr>
              <a:t>on </a:t>
            </a:r>
            <a:r>
              <a:rPr sz="3200" spc="-10" dirty="0">
                <a:latin typeface="Constantia"/>
                <a:cs typeface="Constantia"/>
              </a:rPr>
              <a:t>the 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  <a:p>
            <a:pPr marL="356870" indent="-344805" algn="just">
              <a:lnSpc>
                <a:spcPct val="100000"/>
              </a:lnSpc>
              <a:spcBef>
                <a:spcPts val="770"/>
              </a:spcBef>
              <a:buSzPct val="90625"/>
              <a:buFont typeface="Wingdings"/>
              <a:buChar char=""/>
              <a:tabLst>
                <a:tab pos="357505" algn="l"/>
              </a:tabLst>
            </a:pPr>
            <a:r>
              <a:rPr sz="3200" spc="-10" dirty="0">
                <a:latin typeface="Constantia"/>
                <a:cs typeface="Constantia"/>
              </a:rPr>
              <a:t>Updating </a:t>
            </a:r>
            <a:r>
              <a:rPr sz="3200" spc="-5" dirty="0">
                <a:latin typeface="Constantia"/>
                <a:cs typeface="Constantia"/>
              </a:rPr>
              <a:t>the information </a:t>
            </a:r>
            <a:r>
              <a:rPr sz="3200" spc="-15" dirty="0">
                <a:latin typeface="Constantia"/>
                <a:cs typeface="Constantia"/>
              </a:rPr>
              <a:t>from </a:t>
            </a:r>
            <a:r>
              <a:rPr sz="3200" spc="-5" dirty="0">
                <a:latin typeface="Constantia"/>
                <a:cs typeface="Constantia"/>
              </a:rPr>
              <a:t>time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5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time.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716" y="826008"/>
            <a:ext cx="8173211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2065146"/>
            <a:ext cx="8226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spc="-15" dirty="0"/>
              <a:t>There</a:t>
            </a:r>
            <a:r>
              <a:rPr u="none" spc="-200" dirty="0"/>
              <a:t> </a:t>
            </a:r>
            <a:r>
              <a:rPr u="none" spc="-20" dirty="0"/>
              <a:t>are</a:t>
            </a:r>
            <a:r>
              <a:rPr u="none" spc="-130" dirty="0"/>
              <a:t> </a:t>
            </a:r>
            <a:r>
              <a:rPr u="none" spc="-30" dirty="0"/>
              <a:t>two</a:t>
            </a:r>
            <a:r>
              <a:rPr u="none" spc="-190" dirty="0"/>
              <a:t> </a:t>
            </a:r>
            <a:r>
              <a:rPr u="none" spc="-10" dirty="0"/>
              <a:t>components</a:t>
            </a:r>
            <a:r>
              <a:rPr u="none" spc="-50" dirty="0"/>
              <a:t> </a:t>
            </a:r>
            <a:r>
              <a:rPr u="none" spc="-5" dirty="0"/>
              <a:t>in</a:t>
            </a:r>
            <a:r>
              <a:rPr u="none" spc="-45" dirty="0"/>
              <a:t> </a:t>
            </a:r>
            <a:r>
              <a:rPr u="none" spc="-5" dirty="0"/>
              <a:t>job</a:t>
            </a:r>
            <a:r>
              <a:rPr u="none" spc="-190" dirty="0"/>
              <a:t> </a:t>
            </a:r>
            <a:r>
              <a:rPr u="none" spc="-20" dirty="0"/>
              <a:t>analysis.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5900" y="3388233"/>
            <a:ext cx="4375785" cy="209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indent="-744220">
              <a:lnSpc>
                <a:spcPct val="100000"/>
              </a:lnSpc>
              <a:spcBef>
                <a:spcPts val="9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30" dirty="0">
                <a:latin typeface="Constantia"/>
                <a:cs typeface="Constantia"/>
              </a:rPr>
              <a:t>Job</a:t>
            </a:r>
            <a:r>
              <a:rPr sz="4000" spc="-204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description</a:t>
            </a:r>
            <a:endParaRPr sz="4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nstantia"/>
              <a:buAutoNum type="arabicParenR"/>
            </a:pPr>
            <a:endParaRPr sz="5800">
              <a:latin typeface="Times New Roman"/>
              <a:cs typeface="Times New Roman"/>
            </a:endParaRPr>
          </a:p>
          <a:p>
            <a:pPr marL="756285" indent="-744220">
              <a:lnSpc>
                <a:spcPct val="100000"/>
              </a:lnSpc>
              <a:spcBef>
                <a:spcPts val="5"/>
              </a:spcBef>
              <a:buSzPct val="95000"/>
              <a:buAutoNum type="arabicParenR"/>
              <a:tabLst>
                <a:tab pos="756285" algn="l"/>
                <a:tab pos="756920" algn="l"/>
              </a:tabLst>
            </a:pPr>
            <a:r>
              <a:rPr sz="4000" spc="-30" dirty="0">
                <a:latin typeface="Constantia"/>
                <a:cs typeface="Constantia"/>
              </a:rPr>
              <a:t>Job</a:t>
            </a:r>
            <a:r>
              <a:rPr sz="4000" spc="-220" dirty="0">
                <a:latin typeface="Constantia"/>
                <a:cs typeface="Constantia"/>
              </a:rPr>
              <a:t> </a:t>
            </a:r>
            <a:r>
              <a:rPr sz="4000" dirty="0">
                <a:latin typeface="Constantia"/>
                <a:cs typeface="Constantia"/>
              </a:rPr>
              <a:t>specification</a:t>
            </a:r>
            <a:endParaRPr sz="40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05400" y="3189134"/>
            <a:ext cx="4038600" cy="36688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102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8539" y="758697"/>
            <a:ext cx="4877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u="none" spc="-30" dirty="0">
                <a:latin typeface="Constantia"/>
                <a:cs typeface="Constantia"/>
              </a:rPr>
              <a:t>Job</a:t>
            </a:r>
            <a:r>
              <a:rPr sz="4800" b="1" u="none" spc="-155" dirty="0">
                <a:latin typeface="Constantia"/>
                <a:cs typeface="Constantia"/>
              </a:rPr>
              <a:t> </a:t>
            </a:r>
            <a:r>
              <a:rPr sz="4800" b="1" u="none" spc="5" dirty="0">
                <a:latin typeface="Constantia"/>
                <a:cs typeface="Constantia"/>
              </a:rPr>
              <a:t>Specification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295" y="1863979"/>
            <a:ext cx="842899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  <a:tabLst>
                <a:tab pos="638810" algn="l"/>
                <a:tab pos="2263775" algn="l"/>
                <a:tab pos="4265295" algn="l"/>
                <a:tab pos="4977130" algn="l"/>
                <a:tab pos="6321425" algn="l"/>
                <a:tab pos="7752715" algn="l"/>
              </a:tabLst>
            </a:pPr>
            <a:r>
              <a:rPr sz="3200" dirty="0">
                <a:latin typeface="Constantia"/>
                <a:cs typeface="Constantia"/>
              </a:rPr>
              <a:t>A	wri</a:t>
            </a:r>
            <a:r>
              <a:rPr sz="3200" spc="-55" dirty="0">
                <a:latin typeface="Constantia"/>
                <a:cs typeface="Constantia"/>
              </a:rPr>
              <a:t>t</a:t>
            </a:r>
            <a:r>
              <a:rPr sz="3200" spc="-65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en	summa</a:t>
            </a:r>
            <a:r>
              <a:rPr sz="3200" spc="35" dirty="0">
                <a:latin typeface="Constantia"/>
                <a:cs typeface="Constantia"/>
              </a:rPr>
              <a:t>r</a:t>
            </a:r>
            <a:r>
              <a:rPr sz="3200" dirty="0">
                <a:latin typeface="Constantia"/>
                <a:cs typeface="Constantia"/>
              </a:rPr>
              <a:t>y	</a:t>
            </a:r>
            <a:r>
              <a:rPr sz="3200" spc="-20" dirty="0">
                <a:latin typeface="Constantia"/>
                <a:cs typeface="Constantia"/>
              </a:rPr>
              <a:t>o</a:t>
            </a:r>
            <a:r>
              <a:rPr sz="3200" dirty="0">
                <a:latin typeface="Constantia"/>
                <a:cs typeface="Constantia"/>
              </a:rPr>
              <a:t>f	</a:t>
            </a:r>
            <a:r>
              <a:rPr sz="3200" spc="-5" dirty="0">
                <a:latin typeface="Constantia"/>
                <a:cs typeface="Constantia"/>
              </a:rPr>
              <a:t>task</a:t>
            </a:r>
            <a:r>
              <a:rPr sz="3200" spc="-45" dirty="0">
                <a:latin typeface="Constantia"/>
                <a:cs typeface="Constantia"/>
              </a:rPr>
              <a:t>s</a:t>
            </a:r>
            <a:r>
              <a:rPr sz="3200" dirty="0">
                <a:latin typeface="Constantia"/>
                <a:cs typeface="Constantia"/>
              </a:rPr>
              <a:t>,	</a:t>
            </a:r>
            <a:r>
              <a:rPr sz="3200" spc="-5" dirty="0">
                <a:latin typeface="Constantia"/>
                <a:cs typeface="Constantia"/>
              </a:rPr>
              <a:t>dutie</a:t>
            </a:r>
            <a:r>
              <a:rPr sz="3200" dirty="0">
                <a:latin typeface="Constantia"/>
                <a:cs typeface="Constantia"/>
              </a:rPr>
              <a:t>s	and  </a:t>
            </a:r>
            <a:r>
              <a:rPr sz="3200" spc="-10" dirty="0">
                <a:latin typeface="Constantia"/>
                <a:cs typeface="Constantia"/>
              </a:rPr>
              <a:t>responsibilities </a:t>
            </a:r>
            <a:r>
              <a:rPr sz="3200" spc="-5" dirty="0">
                <a:latin typeface="Constantia"/>
                <a:cs typeface="Constantia"/>
              </a:rPr>
              <a:t>of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204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295" y="4264228"/>
            <a:ext cx="8482330" cy="205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115">
              <a:lnSpc>
                <a:spcPct val="100000"/>
              </a:lnSpc>
              <a:spcBef>
                <a:spcPts val="100"/>
              </a:spcBef>
            </a:pPr>
            <a:r>
              <a:rPr sz="4800" b="1" spc="-30" dirty="0">
                <a:latin typeface="Constantia"/>
                <a:cs typeface="Constantia"/>
              </a:rPr>
              <a:t>Job</a:t>
            </a:r>
            <a:r>
              <a:rPr sz="4800" b="1" spc="-175" dirty="0">
                <a:latin typeface="Constantia"/>
                <a:cs typeface="Constantia"/>
              </a:rPr>
              <a:t> </a:t>
            </a:r>
            <a:r>
              <a:rPr sz="4800" b="1" dirty="0">
                <a:latin typeface="Constantia"/>
                <a:cs typeface="Constantia"/>
              </a:rPr>
              <a:t>Description</a:t>
            </a:r>
            <a:endParaRPr sz="4800">
              <a:latin typeface="Constantia"/>
              <a:cs typeface="Constantia"/>
            </a:endParaRPr>
          </a:p>
          <a:p>
            <a:pPr marL="12700" marR="49530">
              <a:lnSpc>
                <a:spcPts val="3460"/>
              </a:lnSpc>
              <a:spcBef>
                <a:spcPts val="3379"/>
              </a:spcBef>
            </a:pPr>
            <a:r>
              <a:rPr sz="3200" spc="-5" dirty="0">
                <a:latin typeface="Constantia"/>
                <a:cs typeface="Constantia"/>
              </a:rPr>
              <a:t>The minimum skills, education,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experience  </a:t>
            </a:r>
            <a:r>
              <a:rPr sz="3200" spc="-5" dirty="0">
                <a:latin typeface="Constantia"/>
                <a:cs typeface="Constantia"/>
              </a:rPr>
              <a:t>necessary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for</a:t>
            </a:r>
            <a:r>
              <a:rPr sz="3200" spc="-21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individual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to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perform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job.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0996" y="3073907"/>
            <a:ext cx="2554224" cy="2026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1197</Words>
  <Application>Microsoft Office PowerPoint</Application>
  <PresentationFormat>On-screen Show (4:3)</PresentationFormat>
  <Paragraphs>197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Constantia</vt:lpstr>
      <vt:lpstr>Times New Roman</vt:lpstr>
      <vt:lpstr>Wingdings</vt:lpstr>
      <vt:lpstr>Office Theme</vt:lpstr>
      <vt:lpstr>PowerPoint Presentation</vt:lpstr>
      <vt:lpstr>Contents</vt:lpstr>
      <vt:lpstr>Contents Cont..</vt:lpstr>
      <vt:lpstr>Job analysis is the process of studying and  collecting information relating to the operations  and responsibilities of a specific job. -K.Aswathappa</vt:lpstr>
      <vt:lpstr>PowerPoint Presentation</vt:lpstr>
      <vt:lpstr>Before discussing job analysis in more detail,  many related terms used in personnel should be  carefully defined:</vt:lpstr>
      <vt:lpstr>PowerPoint Presentation</vt:lpstr>
      <vt:lpstr>There are two components in job analysis.</vt:lpstr>
      <vt:lpstr>Job Specification</vt:lpstr>
      <vt:lpstr>Job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design</vt:lpstr>
      <vt:lpstr>PowerPoint Presentation</vt:lpstr>
      <vt:lpstr>PowerPoint Presentation</vt:lpstr>
      <vt:lpstr>PowerPoint Presentation</vt:lpstr>
      <vt:lpstr>Employee Satisfaction Is  Organization's Success</vt:lpstr>
      <vt:lpstr>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clara</dc:creator>
  <cp:lastModifiedBy>clara clara</cp:lastModifiedBy>
  <cp:revision>1</cp:revision>
  <dcterms:created xsi:type="dcterms:W3CDTF">2020-06-22T04:14:06Z</dcterms:created>
  <dcterms:modified xsi:type="dcterms:W3CDTF">2020-06-22T04:22:35Z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