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0739" y="2107819"/>
            <a:ext cx="7462520" cy="1809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33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33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33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33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962900" y="1524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40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153400" y="152400"/>
            <a:ext cx="120396" cy="1203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321040" y="152400"/>
            <a:ext cx="120395" cy="1203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490204" y="152400"/>
            <a:ext cx="118872" cy="1203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153400" y="320040"/>
            <a:ext cx="120396" cy="1203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321040" y="320040"/>
            <a:ext cx="120395" cy="1203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490204" y="320040"/>
            <a:ext cx="118872" cy="1203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657843" y="320040"/>
            <a:ext cx="120396" cy="12039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153400" y="487680"/>
            <a:ext cx="120396" cy="1203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321040" y="487680"/>
            <a:ext cx="120395" cy="1203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490204" y="487680"/>
            <a:ext cx="118872" cy="1203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657843" y="487680"/>
            <a:ext cx="120396" cy="1203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825483" y="487680"/>
            <a:ext cx="120396" cy="1203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8153400" y="656844"/>
            <a:ext cx="120396" cy="11887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8321040" y="656844"/>
            <a:ext cx="120395" cy="11887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8490204" y="656844"/>
            <a:ext cx="118872" cy="11887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8657843" y="656844"/>
            <a:ext cx="120396" cy="11887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8153400" y="824483"/>
            <a:ext cx="120396" cy="11887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8321040" y="824483"/>
            <a:ext cx="120395" cy="11887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8490204" y="824483"/>
            <a:ext cx="118872" cy="11887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8657843" y="824483"/>
            <a:ext cx="120396" cy="11887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8825483" y="824483"/>
            <a:ext cx="120396" cy="11887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8153400" y="992124"/>
            <a:ext cx="120396" cy="1203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8321040" y="992124"/>
            <a:ext cx="120395" cy="1203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8490204" y="992124"/>
            <a:ext cx="118872" cy="12039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8657843" y="992124"/>
            <a:ext cx="120396" cy="12039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8153400" y="1159763"/>
            <a:ext cx="120396" cy="12039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8321040" y="1159763"/>
            <a:ext cx="120395" cy="12039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8490204" y="1159763"/>
            <a:ext cx="118872" cy="12039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8321040" y="1327403"/>
            <a:ext cx="120395" cy="12039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8657843" y="1159763"/>
            <a:ext cx="120396" cy="12039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8657843" y="1327403"/>
            <a:ext cx="120396" cy="12039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202819"/>
            <a:ext cx="7160259" cy="619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1" i="0">
                <a:solidFill>
                  <a:srgbClr val="33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097962"/>
            <a:ext cx="7211059" cy="4128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33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op.org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ologicalscience.org/" TargetMode="External"/><Relationship Id="rId2" Type="http://schemas.openxmlformats.org/officeDocument/2006/relationships/hyperlink" Target="http://www.apa.org/" TargetMode="Externa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3174314"/>
            <a:ext cx="7026909" cy="18091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Introduction</a:t>
            </a:r>
            <a:r>
              <a:rPr spc="35" dirty="0"/>
              <a:t> </a:t>
            </a:r>
            <a:r>
              <a:rPr dirty="0"/>
              <a:t>to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Industrial-Organizational </a:t>
            </a:r>
            <a:r>
              <a:rPr dirty="0"/>
              <a:t>(I-O)  Psychology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484378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World War </a:t>
            </a:r>
            <a:r>
              <a:rPr dirty="0"/>
              <a:t>I -</a:t>
            </a:r>
            <a:r>
              <a:rPr spc="-40" dirty="0"/>
              <a:t> </a:t>
            </a:r>
            <a:r>
              <a:rPr dirty="0"/>
              <a:t>testing</a:t>
            </a:r>
          </a:p>
        </p:txBody>
      </p:sp>
      <p:sp>
        <p:nvSpPr>
          <p:cNvPr id="3" name="object 3"/>
          <p:cNvSpPr/>
          <p:nvPr/>
        </p:nvSpPr>
        <p:spPr>
          <a:xfrm>
            <a:off x="228600" y="5791200"/>
            <a:ext cx="8915400" cy="457200"/>
          </a:xfrm>
          <a:custGeom>
            <a:avLst/>
            <a:gdLst/>
            <a:ahLst/>
            <a:cxnLst/>
            <a:rect l="l" t="t" r="r" b="b"/>
            <a:pathLst>
              <a:path w="8915400" h="457200">
                <a:moveTo>
                  <a:pt x="8915400" y="0"/>
                </a:moveTo>
                <a:lnTo>
                  <a:pt x="0" y="0"/>
                </a:lnTo>
                <a:lnTo>
                  <a:pt x="0" y="457200"/>
                </a:lnTo>
                <a:lnTo>
                  <a:pt x="8915400" y="457200"/>
                </a:lnTo>
                <a:lnTo>
                  <a:pt x="8915400" y="0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7865" y="1649440"/>
            <a:ext cx="8571865" cy="455676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493395" indent="-343535">
              <a:lnSpc>
                <a:spcPct val="100000"/>
              </a:lnSpc>
              <a:spcBef>
                <a:spcPts val="83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493395" algn="l"/>
                <a:tab pos="494030" algn="l"/>
              </a:tabLst>
            </a:pPr>
            <a:r>
              <a:rPr sz="3000" dirty="0">
                <a:latin typeface="Arial"/>
                <a:cs typeface="Arial"/>
              </a:rPr>
              <a:t>Army</a:t>
            </a:r>
            <a:r>
              <a:rPr sz="3000" spc="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Alpha</a:t>
            </a:r>
            <a:endParaRPr sz="3000">
              <a:latin typeface="Arial"/>
              <a:cs typeface="Arial"/>
            </a:endParaRPr>
          </a:p>
          <a:p>
            <a:pPr marL="842644" marR="937894" lvl="1" indent="-347980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842644" algn="l"/>
                <a:tab pos="843280" algn="l"/>
              </a:tabLst>
            </a:pPr>
            <a:r>
              <a:rPr sz="2600" dirty="0">
                <a:latin typeface="Arial"/>
                <a:cs typeface="Arial"/>
              </a:rPr>
              <a:t>intelligence test </a:t>
            </a:r>
            <a:r>
              <a:rPr sz="2600" spc="-5" dirty="0">
                <a:latin typeface="Arial"/>
                <a:cs typeface="Arial"/>
              </a:rPr>
              <a:t>for </a:t>
            </a:r>
            <a:r>
              <a:rPr sz="2600" dirty="0">
                <a:latin typeface="Arial"/>
                <a:cs typeface="Arial"/>
              </a:rPr>
              <a:t>selection and placement of  military personnel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(recruits)</a:t>
            </a:r>
            <a:endParaRPr sz="2600">
              <a:latin typeface="Arial"/>
              <a:cs typeface="Arial"/>
            </a:endParaRPr>
          </a:p>
          <a:p>
            <a:pPr marL="842644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842644" algn="l"/>
                <a:tab pos="843280" algn="l"/>
              </a:tabLst>
            </a:pPr>
            <a:r>
              <a:rPr sz="2600" dirty="0">
                <a:latin typeface="Arial"/>
                <a:cs typeface="Arial"/>
              </a:rPr>
              <a:t>found over 1/4 of recruits were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illiterate</a:t>
            </a:r>
            <a:endParaRPr sz="2600">
              <a:latin typeface="Arial"/>
              <a:cs typeface="Arial"/>
            </a:endParaRPr>
          </a:p>
          <a:p>
            <a:pPr marL="493395" indent="-343535">
              <a:lnSpc>
                <a:spcPct val="100000"/>
              </a:lnSpc>
              <a:spcBef>
                <a:spcPts val="7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493395" algn="l"/>
                <a:tab pos="494030" algn="l"/>
              </a:tabLst>
            </a:pPr>
            <a:r>
              <a:rPr sz="3000" dirty="0">
                <a:latin typeface="Arial"/>
                <a:cs typeface="Arial"/>
              </a:rPr>
              <a:t>Army</a:t>
            </a:r>
            <a:r>
              <a:rPr sz="3000" spc="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Beta</a:t>
            </a:r>
            <a:endParaRPr sz="3000">
              <a:latin typeface="Arial"/>
              <a:cs typeface="Arial"/>
            </a:endParaRPr>
          </a:p>
          <a:p>
            <a:pPr marL="842644" marR="1449705" lvl="1" indent="-347980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842644" algn="l"/>
                <a:tab pos="843280" algn="l"/>
              </a:tabLst>
            </a:pPr>
            <a:r>
              <a:rPr sz="2600" dirty="0">
                <a:latin typeface="Arial"/>
                <a:cs typeface="Arial"/>
              </a:rPr>
              <a:t>non-verbal intelligence test for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non-reading  recruits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669999"/>
                </a:solidFill>
                <a:latin typeface="Times New Roman"/>
                <a:cs typeface="Times New Roman"/>
              </a:rPr>
              <a:t>First efforts at </a:t>
            </a:r>
            <a:r>
              <a:rPr sz="2400" b="1" spc="-5" dirty="0">
                <a:solidFill>
                  <a:srgbClr val="669999"/>
                </a:solidFill>
                <a:latin typeface="Times New Roman"/>
                <a:cs typeface="Times New Roman"/>
              </a:rPr>
              <a:t>mass </a:t>
            </a:r>
            <a:r>
              <a:rPr sz="2400" b="1" dirty="0">
                <a:solidFill>
                  <a:srgbClr val="669999"/>
                </a:solidFill>
                <a:latin typeface="Times New Roman"/>
                <a:cs typeface="Times New Roman"/>
              </a:rPr>
              <a:t>testing; lead </a:t>
            </a:r>
            <a:r>
              <a:rPr sz="2400" b="1" spc="-5" dirty="0">
                <a:solidFill>
                  <a:srgbClr val="669999"/>
                </a:solidFill>
                <a:latin typeface="Times New Roman"/>
                <a:cs typeface="Times New Roman"/>
              </a:rPr>
              <a:t>the </a:t>
            </a:r>
            <a:r>
              <a:rPr sz="2400" b="1" spc="-10" dirty="0">
                <a:solidFill>
                  <a:srgbClr val="669999"/>
                </a:solidFill>
                <a:latin typeface="Times New Roman"/>
                <a:cs typeface="Times New Roman"/>
              </a:rPr>
              <a:t>way </a:t>
            </a:r>
            <a:r>
              <a:rPr sz="2400" b="1" dirty="0">
                <a:solidFill>
                  <a:srgbClr val="669999"/>
                </a:solidFill>
                <a:latin typeface="Times New Roman"/>
                <a:cs typeface="Times New Roman"/>
              </a:rPr>
              <a:t>for </a:t>
            </a:r>
            <a:r>
              <a:rPr sz="2400" b="1" spc="-10" dirty="0">
                <a:solidFill>
                  <a:srgbClr val="669999"/>
                </a:solidFill>
                <a:latin typeface="Times New Roman"/>
                <a:cs typeface="Times New Roman"/>
              </a:rPr>
              <a:t>future </a:t>
            </a:r>
            <a:r>
              <a:rPr sz="2400" b="1" dirty="0">
                <a:solidFill>
                  <a:srgbClr val="669999"/>
                </a:solidFill>
                <a:latin typeface="Times New Roman"/>
                <a:cs typeface="Times New Roman"/>
              </a:rPr>
              <a:t>testing</a:t>
            </a:r>
            <a:r>
              <a:rPr sz="2400" b="1" spc="-100" dirty="0">
                <a:solidFill>
                  <a:srgbClr val="6699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69999"/>
                </a:solidFill>
                <a:latin typeface="Times New Roman"/>
                <a:cs typeface="Times New Roman"/>
              </a:rPr>
              <a:t>efforts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57098"/>
            <a:ext cx="6087745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1924 </a:t>
            </a:r>
            <a:r>
              <a:rPr dirty="0"/>
              <a:t>Hawthorne </a:t>
            </a:r>
            <a:r>
              <a:rPr spc="-5" dirty="0"/>
              <a:t>Works </a:t>
            </a:r>
            <a:r>
              <a:rPr dirty="0"/>
              <a:t>of  Western</a:t>
            </a:r>
            <a:r>
              <a:rPr spc="-5" dirty="0"/>
              <a:t> Electric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851101"/>
            <a:ext cx="7412355" cy="432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29259" indent="-343535" algn="just">
              <a:lnSpc>
                <a:spcPct val="100000"/>
              </a:lnSpc>
              <a:spcBef>
                <a:spcPts val="10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positive </a:t>
            </a:r>
            <a:r>
              <a:rPr sz="3000" dirty="0">
                <a:latin typeface="Arial"/>
                <a:cs typeface="Arial"/>
              </a:rPr>
              <a:t>change in behavior occurs</a:t>
            </a:r>
            <a:r>
              <a:rPr sz="3000" spc="-15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at  </a:t>
            </a:r>
            <a:r>
              <a:rPr sz="3000" spc="-5" dirty="0">
                <a:latin typeface="Arial"/>
                <a:cs typeface="Arial"/>
              </a:rPr>
              <a:t>the onset </a:t>
            </a:r>
            <a:r>
              <a:rPr sz="3000" dirty="0">
                <a:latin typeface="Arial"/>
                <a:cs typeface="Arial"/>
              </a:rPr>
              <a:t>of </a:t>
            </a:r>
            <a:r>
              <a:rPr sz="3000" spc="-5" dirty="0">
                <a:latin typeface="Arial"/>
                <a:cs typeface="Arial"/>
              </a:rPr>
              <a:t>an intervention </a:t>
            </a:r>
            <a:r>
              <a:rPr sz="3000" dirty="0">
                <a:latin typeface="Arial"/>
                <a:cs typeface="Arial"/>
              </a:rPr>
              <a:t>followed </a:t>
            </a:r>
            <a:r>
              <a:rPr sz="3000" spc="-5" dirty="0">
                <a:latin typeface="Arial"/>
                <a:cs typeface="Arial"/>
              </a:rPr>
              <a:t>by  gradual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decline.</a:t>
            </a:r>
            <a:endParaRPr sz="30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72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Revealed </a:t>
            </a:r>
            <a:r>
              <a:rPr sz="3000" spc="-5" dirty="0">
                <a:latin typeface="Arial"/>
                <a:cs typeface="Arial"/>
              </a:rPr>
              <a:t>the </a:t>
            </a:r>
            <a:r>
              <a:rPr sz="3000" dirty="0">
                <a:latin typeface="Arial"/>
                <a:cs typeface="Arial"/>
              </a:rPr>
              <a:t>existence of </a:t>
            </a:r>
            <a:r>
              <a:rPr sz="3000" spc="-5" dirty="0">
                <a:latin typeface="Arial"/>
                <a:cs typeface="Arial"/>
              </a:rPr>
              <a:t>informal  employee work groups and their influence  on production</a:t>
            </a:r>
            <a:endParaRPr sz="3000">
              <a:latin typeface="Arial"/>
              <a:cs typeface="Arial"/>
            </a:endParaRPr>
          </a:p>
          <a:p>
            <a:pPr marL="355600" marR="701040" indent="-343535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Identified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importance </a:t>
            </a:r>
            <a:r>
              <a:rPr sz="3000" dirty="0">
                <a:latin typeface="Arial"/>
                <a:cs typeface="Arial"/>
              </a:rPr>
              <a:t>of </a:t>
            </a:r>
            <a:r>
              <a:rPr sz="3000" spc="-5" dirty="0">
                <a:latin typeface="Arial"/>
                <a:cs typeface="Arial"/>
              </a:rPr>
              <a:t>employee  attitudes and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value </a:t>
            </a:r>
            <a:r>
              <a:rPr sz="3000" dirty="0">
                <a:latin typeface="Arial"/>
                <a:cs typeface="Arial"/>
              </a:rPr>
              <a:t>of </a:t>
            </a:r>
            <a:r>
              <a:rPr sz="3000" spc="-5" dirty="0">
                <a:latin typeface="Arial"/>
                <a:cs typeface="Arial"/>
              </a:rPr>
              <a:t>an  understanding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supervisor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512127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 </a:t>
            </a:r>
            <a:r>
              <a:rPr dirty="0"/>
              <a:t>Hawthorne</a:t>
            </a:r>
            <a:r>
              <a:rPr spc="-55" dirty="0"/>
              <a:t> </a:t>
            </a:r>
            <a:r>
              <a:rPr dirty="0"/>
              <a:t>Effect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42059"/>
            <a:ext cx="774001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Changes </a:t>
            </a:r>
            <a:r>
              <a:rPr sz="3000" spc="-5" dirty="0">
                <a:latin typeface="Arial"/>
                <a:cs typeface="Arial"/>
              </a:rPr>
              <a:t>in </a:t>
            </a:r>
            <a:r>
              <a:rPr sz="3000" dirty="0">
                <a:latin typeface="Arial"/>
                <a:cs typeface="Arial"/>
              </a:rPr>
              <a:t>behavior occur as </a:t>
            </a:r>
            <a:r>
              <a:rPr sz="3000" spc="-5" dirty="0">
                <a:latin typeface="Arial"/>
                <a:cs typeface="Arial"/>
              </a:rPr>
              <a:t>a function </a:t>
            </a:r>
            <a:r>
              <a:rPr sz="3000" dirty="0">
                <a:latin typeface="Arial"/>
                <a:cs typeface="Arial"/>
              </a:rPr>
              <a:t>of  </a:t>
            </a:r>
            <a:r>
              <a:rPr sz="3000" spc="-5" dirty="0">
                <a:latin typeface="Arial"/>
                <a:cs typeface="Arial"/>
              </a:rPr>
              <a:t>one</a:t>
            </a:r>
            <a:r>
              <a:rPr sz="3000" spc="-5" dirty="0">
                <a:latin typeface="MS PGothic"/>
                <a:cs typeface="MS PGothic"/>
              </a:rPr>
              <a:t>’</a:t>
            </a:r>
            <a:r>
              <a:rPr sz="3000" spc="-5" dirty="0">
                <a:latin typeface="Arial"/>
                <a:cs typeface="Arial"/>
              </a:rPr>
              <a:t>s </a:t>
            </a:r>
            <a:r>
              <a:rPr sz="3000" dirty="0">
                <a:latin typeface="Arial"/>
                <a:cs typeface="Arial"/>
              </a:rPr>
              <a:t>knowledge </a:t>
            </a:r>
            <a:r>
              <a:rPr sz="3000" spc="-5" dirty="0">
                <a:latin typeface="Arial"/>
                <a:cs typeface="Arial"/>
              </a:rPr>
              <a:t>that they </a:t>
            </a:r>
            <a:r>
              <a:rPr sz="3000" dirty="0">
                <a:latin typeface="Arial"/>
                <a:cs typeface="Arial"/>
              </a:rPr>
              <a:t>are </a:t>
            </a:r>
            <a:r>
              <a:rPr sz="3000" spc="-5" dirty="0">
                <a:latin typeface="Arial"/>
                <a:cs typeface="Arial"/>
              </a:rPr>
              <a:t>being  </a:t>
            </a:r>
            <a:r>
              <a:rPr sz="3000" dirty="0">
                <a:latin typeface="Arial"/>
                <a:cs typeface="Arial"/>
              </a:rPr>
              <a:t>observed </a:t>
            </a:r>
            <a:r>
              <a:rPr sz="3000" spc="-5" dirty="0">
                <a:latin typeface="Arial"/>
                <a:cs typeface="Arial"/>
              </a:rPr>
              <a:t>and their </a:t>
            </a:r>
            <a:r>
              <a:rPr sz="3000" dirty="0">
                <a:latin typeface="Arial"/>
                <a:cs typeface="Arial"/>
              </a:rPr>
              <a:t>expectations</a:t>
            </a:r>
            <a:r>
              <a:rPr sz="3000" spc="-6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concerning  their </a:t>
            </a:r>
            <a:r>
              <a:rPr sz="3000" spc="-5" dirty="0">
                <a:latin typeface="Arial"/>
                <a:cs typeface="Arial"/>
              </a:rPr>
              <a:t>role as a research</a:t>
            </a:r>
            <a:r>
              <a:rPr sz="3000" spc="1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participant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55574"/>
            <a:ext cx="733361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Human Relations</a:t>
            </a:r>
            <a:r>
              <a:rPr sz="4300" spc="-30" dirty="0"/>
              <a:t> </a:t>
            </a:r>
            <a:r>
              <a:rPr sz="4300" spc="-5" dirty="0"/>
              <a:t>Movement</a:t>
            </a:r>
            <a:endParaRPr sz="4300"/>
          </a:p>
        </p:txBody>
      </p:sp>
      <p:sp>
        <p:nvSpPr>
          <p:cNvPr id="3" name="object 3"/>
          <p:cNvSpPr txBox="1"/>
          <p:nvPr/>
        </p:nvSpPr>
        <p:spPr>
          <a:xfrm>
            <a:off x="535940" y="813943"/>
            <a:ext cx="7485380" cy="4608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b="1" spc="-5" dirty="0">
                <a:solidFill>
                  <a:srgbClr val="330066"/>
                </a:solidFill>
                <a:latin typeface="Arial"/>
                <a:cs typeface="Arial"/>
              </a:rPr>
              <a:t>(Organizational</a:t>
            </a:r>
            <a:r>
              <a:rPr sz="3500" b="1" spc="15" dirty="0">
                <a:solidFill>
                  <a:srgbClr val="330066"/>
                </a:solidFill>
                <a:latin typeface="Arial"/>
                <a:cs typeface="Arial"/>
              </a:rPr>
              <a:t> </a:t>
            </a:r>
            <a:r>
              <a:rPr sz="3500" b="1" spc="-5" dirty="0">
                <a:solidFill>
                  <a:srgbClr val="330066"/>
                </a:solidFill>
                <a:latin typeface="Arial"/>
                <a:cs typeface="Arial"/>
              </a:rPr>
              <a:t>Psychology)</a:t>
            </a:r>
            <a:endParaRPr sz="35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310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Based </a:t>
            </a:r>
            <a:r>
              <a:rPr sz="3000" spc="-5" dirty="0">
                <a:latin typeface="Arial"/>
                <a:cs typeface="Arial"/>
              </a:rPr>
              <a:t>on </a:t>
            </a:r>
            <a:r>
              <a:rPr sz="3000" dirty="0">
                <a:latin typeface="Arial"/>
                <a:cs typeface="Arial"/>
              </a:rPr>
              <a:t>the Hawthorne studies </a:t>
            </a:r>
            <a:r>
              <a:rPr sz="3000" spc="-5" dirty="0">
                <a:latin typeface="Arial"/>
                <a:cs typeface="Arial"/>
              </a:rPr>
              <a:t>(by</a:t>
            </a:r>
            <a:r>
              <a:rPr sz="3000" spc="-9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Elton  Mayo) that emphasizes the importance of  social factors (informal processes) </a:t>
            </a:r>
            <a:r>
              <a:rPr sz="3000" spc="-5" dirty="0">
                <a:latin typeface="Arial"/>
                <a:cs typeface="Arial"/>
              </a:rPr>
              <a:t>in  </a:t>
            </a:r>
            <a:r>
              <a:rPr sz="3000" dirty="0">
                <a:latin typeface="Arial"/>
                <a:cs typeface="Arial"/>
              </a:rPr>
              <a:t>influencing work</a:t>
            </a:r>
            <a:r>
              <a:rPr sz="3000" spc="-5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performance.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Worker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morale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Co-worker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relations</a:t>
            </a:r>
            <a:endParaRPr sz="2600">
              <a:latin typeface="Arial"/>
              <a:cs typeface="Arial"/>
            </a:endParaRPr>
          </a:p>
          <a:p>
            <a:pPr marL="704850" marR="675005" lvl="1" indent="-347980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Social sources of motivation, especially</a:t>
            </a:r>
            <a:r>
              <a:rPr sz="2600" spc="-9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  repetitive low level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work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55574"/>
            <a:ext cx="321373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World War</a:t>
            </a:r>
            <a:r>
              <a:rPr sz="4300" spc="-30" dirty="0"/>
              <a:t> </a:t>
            </a:r>
            <a:r>
              <a:rPr sz="4300" spc="-5" dirty="0"/>
              <a:t>II</a:t>
            </a:r>
            <a:endParaRPr sz="4300"/>
          </a:p>
        </p:txBody>
      </p:sp>
      <p:sp>
        <p:nvSpPr>
          <p:cNvPr id="3" name="object 3"/>
          <p:cNvSpPr txBox="1"/>
          <p:nvPr/>
        </p:nvSpPr>
        <p:spPr>
          <a:xfrm>
            <a:off x="535940" y="813943"/>
            <a:ext cx="7338059" cy="4779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b="1" spc="-5" dirty="0">
                <a:solidFill>
                  <a:srgbClr val="330066"/>
                </a:solidFill>
                <a:latin typeface="Arial"/>
                <a:cs typeface="Arial"/>
              </a:rPr>
              <a:t>(continued </a:t>
            </a:r>
            <a:r>
              <a:rPr sz="3500" b="1" dirty="0">
                <a:solidFill>
                  <a:srgbClr val="330066"/>
                </a:solidFill>
                <a:latin typeface="Arial"/>
                <a:cs typeface="Arial"/>
              </a:rPr>
              <a:t>work </a:t>
            </a:r>
            <a:r>
              <a:rPr sz="3500" b="1" spc="-5" dirty="0">
                <a:solidFill>
                  <a:srgbClr val="330066"/>
                </a:solidFill>
                <a:latin typeface="Arial"/>
                <a:cs typeface="Arial"/>
              </a:rPr>
              <a:t>begun </a:t>
            </a:r>
            <a:r>
              <a:rPr sz="3500" b="1" dirty="0">
                <a:solidFill>
                  <a:srgbClr val="330066"/>
                </a:solidFill>
                <a:latin typeface="Arial"/>
                <a:cs typeface="Arial"/>
              </a:rPr>
              <a:t>in WW</a:t>
            </a:r>
            <a:r>
              <a:rPr sz="3500" b="1" spc="-5" dirty="0">
                <a:solidFill>
                  <a:srgbClr val="330066"/>
                </a:solidFill>
                <a:latin typeface="Arial"/>
                <a:cs typeface="Arial"/>
              </a:rPr>
              <a:t> </a:t>
            </a:r>
            <a:r>
              <a:rPr sz="3500" b="1" dirty="0">
                <a:solidFill>
                  <a:srgbClr val="330066"/>
                </a:solidFill>
                <a:latin typeface="Arial"/>
                <a:cs typeface="Arial"/>
              </a:rPr>
              <a:t>I)</a:t>
            </a:r>
            <a:endParaRPr sz="35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10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Army </a:t>
            </a:r>
            <a:r>
              <a:rPr sz="3000" spc="-5" dirty="0">
                <a:latin typeface="Arial"/>
                <a:cs typeface="Arial"/>
              </a:rPr>
              <a:t>General </a:t>
            </a:r>
            <a:r>
              <a:rPr sz="3000" dirty="0">
                <a:latin typeface="Arial"/>
                <a:cs typeface="Arial"/>
              </a:rPr>
              <a:t>Classification Test</a:t>
            </a:r>
            <a:r>
              <a:rPr sz="3000" spc="-4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(AGCT)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classified 12million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soldiers</a:t>
            </a:r>
            <a:endParaRPr sz="26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5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based on ability to</a:t>
            </a:r>
            <a:r>
              <a:rPr sz="2300" spc="-10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learn</a:t>
            </a:r>
            <a:endParaRPr sz="23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selection for officer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training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Pilot selection and</a:t>
            </a:r>
            <a:r>
              <a:rPr sz="3000" spc="-4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training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OSS (precursor to CIA)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select spies based on situational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tests</a:t>
            </a:r>
            <a:endParaRPr sz="26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5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spc="-5" dirty="0">
                <a:latin typeface="Arial"/>
                <a:cs typeface="Arial"/>
              </a:rPr>
              <a:t>intelligence, adaptability </a:t>
            </a:r>
            <a:r>
              <a:rPr sz="2300" dirty="0">
                <a:latin typeface="Arial"/>
                <a:cs typeface="Arial"/>
              </a:rPr>
              <a:t>and creative</a:t>
            </a:r>
            <a:r>
              <a:rPr sz="2300" spc="-10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thinking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412813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Post World War</a:t>
            </a:r>
            <a:r>
              <a:rPr spc="-15" dirty="0"/>
              <a:t> </a:t>
            </a:r>
            <a:r>
              <a:rPr spc="-5" dirty="0"/>
              <a:t>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64944"/>
            <a:ext cx="7501255" cy="379412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Specialty areas of </a:t>
            </a:r>
            <a:r>
              <a:rPr sz="2600" spc="-15" dirty="0">
                <a:latin typeface="Arial"/>
                <a:cs typeface="Arial"/>
              </a:rPr>
              <a:t>I-O </a:t>
            </a:r>
            <a:r>
              <a:rPr sz="2600" dirty="0">
                <a:latin typeface="Arial"/>
                <a:cs typeface="Arial"/>
              </a:rPr>
              <a:t>became more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pronounced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testing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selection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evaluation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25"/>
              </a:spcBef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Defense industry growth spurred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development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engineering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psychology</a:t>
            </a:r>
            <a:endParaRPr sz="26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605"/>
              </a:spcBef>
              <a:buClr>
                <a:srgbClr val="CCCC00"/>
              </a:buClr>
              <a:buSzPct val="70000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500" spc="-5" dirty="0">
                <a:latin typeface="Arial"/>
                <a:cs typeface="Arial"/>
              </a:rPr>
              <a:t>human factors</a:t>
            </a:r>
            <a:r>
              <a:rPr sz="250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psychology</a:t>
            </a:r>
            <a:endParaRPr sz="25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600"/>
              </a:spcBef>
              <a:buClr>
                <a:srgbClr val="CCCC00"/>
              </a:buClr>
              <a:buSzPct val="70000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500" spc="-5" dirty="0">
                <a:latin typeface="Arial"/>
                <a:cs typeface="Arial"/>
              </a:rPr>
              <a:t>ergonomics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47015"/>
            <a:ext cx="5834380" cy="108902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4170"/>
              </a:lnSpc>
              <a:spcBef>
                <a:spcPts val="270"/>
              </a:spcBef>
            </a:pPr>
            <a:r>
              <a:rPr sz="3500" spc="-5" dirty="0"/>
              <a:t>50</a:t>
            </a:r>
            <a:r>
              <a:rPr sz="3500" spc="-5" dirty="0">
                <a:latin typeface="MS PGothic"/>
                <a:cs typeface="MS PGothic"/>
              </a:rPr>
              <a:t>’</a:t>
            </a:r>
            <a:r>
              <a:rPr sz="3500" spc="-5" dirty="0"/>
              <a:t>s Ohio State</a:t>
            </a:r>
            <a:r>
              <a:rPr sz="3500" spc="-35" dirty="0"/>
              <a:t> </a:t>
            </a:r>
            <a:r>
              <a:rPr sz="3500" dirty="0"/>
              <a:t>Leadership  </a:t>
            </a:r>
            <a:r>
              <a:rPr sz="3500" spc="-5" dirty="0"/>
              <a:t>Studies</a:t>
            </a:r>
            <a:endParaRPr sz="3500">
              <a:latin typeface="MS PGothic"/>
              <a:cs typeface="MS P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/>
              <a:t>(Landmark in</a:t>
            </a:r>
            <a:r>
              <a:rPr spc="-35" dirty="0"/>
              <a:t> </a:t>
            </a:r>
            <a:r>
              <a:rPr dirty="0"/>
              <a:t>I-O)</a:t>
            </a:r>
          </a:p>
          <a:p>
            <a:pPr marL="355600" indent="-342900">
              <a:lnSpc>
                <a:spcPct val="100000"/>
              </a:lnSpc>
              <a:spcBef>
                <a:spcPts val="104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b="0" dirty="0">
                <a:solidFill>
                  <a:srgbClr val="000000"/>
                </a:solidFill>
                <a:latin typeface="Arial"/>
                <a:cs typeface="Arial"/>
              </a:rPr>
              <a:t>Structure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task oriented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leadership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b="0" dirty="0">
                <a:solidFill>
                  <a:srgbClr val="000000"/>
                </a:solidFill>
                <a:latin typeface="Arial"/>
                <a:cs typeface="Arial"/>
              </a:rPr>
              <a:t>Consideration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people oriented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leadership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b="0" dirty="0">
                <a:solidFill>
                  <a:srgbClr val="000000"/>
                </a:solidFill>
                <a:latin typeface="Arial"/>
                <a:cs typeface="Arial"/>
              </a:rPr>
              <a:t>Human Relations Movement</a:t>
            </a:r>
            <a:r>
              <a:rPr sz="3000" b="0" spc="-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000" b="0" dirty="0">
                <a:solidFill>
                  <a:srgbClr val="000000"/>
                </a:solidFill>
                <a:latin typeface="Arial"/>
                <a:cs typeface="Arial"/>
              </a:rPr>
              <a:t>(expanded)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quality of work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life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job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satisfaction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6030"/>
            <a:ext cx="6731634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1960</a:t>
            </a:r>
            <a:r>
              <a:rPr dirty="0">
                <a:latin typeface="MS PGothic"/>
                <a:cs typeface="MS PGothic"/>
              </a:rPr>
              <a:t>’</a:t>
            </a:r>
            <a:r>
              <a:rPr dirty="0"/>
              <a:t>s through early</a:t>
            </a:r>
            <a:r>
              <a:rPr spc="-35" dirty="0"/>
              <a:t> </a:t>
            </a:r>
            <a:r>
              <a:rPr dirty="0"/>
              <a:t>1990</a:t>
            </a:r>
            <a:r>
              <a:rPr dirty="0">
                <a:latin typeface="MS PGothic"/>
                <a:cs typeface="MS PGothic"/>
              </a:rPr>
              <a:t>’</a:t>
            </a:r>
            <a:r>
              <a:rPr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49440"/>
            <a:ext cx="6993255" cy="390652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3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Research </a:t>
            </a:r>
            <a:r>
              <a:rPr sz="3000" spc="-5" dirty="0">
                <a:latin typeface="Arial"/>
                <a:cs typeface="Arial"/>
              </a:rPr>
              <a:t>and practice </a:t>
            </a:r>
            <a:r>
              <a:rPr sz="3000" dirty="0">
                <a:latin typeface="Arial"/>
                <a:cs typeface="Arial"/>
              </a:rPr>
              <a:t>of </a:t>
            </a:r>
            <a:r>
              <a:rPr sz="3000" spc="-20" dirty="0">
                <a:latin typeface="Arial"/>
                <a:cs typeface="Arial"/>
              </a:rPr>
              <a:t>I-O</a:t>
            </a:r>
            <a:r>
              <a:rPr sz="3000" spc="2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flourished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motivation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goal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setting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job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attitudes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organizational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stress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3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group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processes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organizational power and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politics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organizational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development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1671"/>
            <a:ext cx="5541010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1960</a:t>
            </a:r>
            <a:r>
              <a:rPr dirty="0">
                <a:latin typeface="MS PGothic"/>
                <a:cs typeface="MS PGothic"/>
              </a:rPr>
              <a:t>’</a:t>
            </a:r>
            <a:r>
              <a:rPr dirty="0"/>
              <a:t>s Civil </a:t>
            </a:r>
            <a:r>
              <a:rPr spc="-5" dirty="0"/>
              <a:t>Rights </a:t>
            </a:r>
            <a:r>
              <a:rPr dirty="0"/>
              <a:t>and  Women</a:t>
            </a:r>
            <a:r>
              <a:rPr dirty="0">
                <a:latin typeface="MS PGothic"/>
                <a:cs typeface="MS PGothic"/>
              </a:rPr>
              <a:t>’</a:t>
            </a:r>
            <a:r>
              <a:rPr dirty="0"/>
              <a:t>s</a:t>
            </a:r>
            <a:r>
              <a:rPr spc="-40" dirty="0"/>
              <a:t> </a:t>
            </a:r>
            <a:r>
              <a:rPr dirty="0"/>
              <a:t>Movements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50997"/>
            <a:ext cx="6688455" cy="523367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1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Legal changes - </a:t>
            </a:r>
            <a:r>
              <a:rPr sz="3000" spc="-5" dirty="0">
                <a:latin typeface="Arial"/>
                <a:cs typeface="Arial"/>
              </a:rPr>
              <a:t>1964 </a:t>
            </a:r>
            <a:r>
              <a:rPr sz="3000" dirty="0">
                <a:latin typeface="Arial"/>
                <a:cs typeface="Arial"/>
              </a:rPr>
              <a:t>Civil Rights</a:t>
            </a:r>
            <a:r>
              <a:rPr sz="3000" spc="-20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Act</a:t>
            </a:r>
            <a:endParaRPr sz="3000">
              <a:latin typeface="Arial"/>
              <a:cs typeface="Arial"/>
            </a:endParaRPr>
          </a:p>
          <a:p>
            <a:pPr marL="355600" marR="202565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Emphasized fairness in</a:t>
            </a:r>
            <a:r>
              <a:rPr sz="3000" spc="-9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employment  decisions - Title</a:t>
            </a:r>
            <a:r>
              <a:rPr sz="3000" spc="-6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VII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Protects:</a:t>
            </a:r>
            <a:endParaRPr sz="26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0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race</a:t>
            </a:r>
            <a:r>
              <a:rPr sz="2300" spc="-2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(ethnicity)</a:t>
            </a:r>
            <a:endParaRPr sz="23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5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color</a:t>
            </a:r>
            <a:endParaRPr sz="2300">
              <a:latin typeface="Arial"/>
              <a:cs typeface="Arial"/>
            </a:endParaRPr>
          </a:p>
          <a:p>
            <a:pPr marL="1080770" lvl="2" indent="-375285">
              <a:lnSpc>
                <a:spcPct val="100000"/>
              </a:lnSpc>
              <a:spcBef>
                <a:spcPts val="550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80770" algn="l"/>
                <a:tab pos="1081405" algn="l"/>
              </a:tabLst>
            </a:pPr>
            <a:r>
              <a:rPr sz="2300" dirty="0">
                <a:latin typeface="Arial"/>
                <a:cs typeface="Arial"/>
              </a:rPr>
              <a:t>national origin</a:t>
            </a:r>
            <a:r>
              <a:rPr sz="2300" spc="-8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(country)</a:t>
            </a:r>
            <a:endParaRPr sz="23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5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sex</a:t>
            </a:r>
            <a:endParaRPr sz="23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0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religion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100" dirty="0">
                <a:solidFill>
                  <a:srgbClr val="330066"/>
                </a:solidFill>
                <a:latin typeface="Wingdings"/>
                <a:cs typeface="Wingdings"/>
              </a:rPr>
              <a:t></a:t>
            </a:r>
            <a:endParaRPr sz="21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61671"/>
            <a:ext cx="7310755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1960</a:t>
            </a:r>
            <a:r>
              <a:rPr dirty="0">
                <a:latin typeface="MS PGothic"/>
                <a:cs typeface="MS PGothic"/>
              </a:rPr>
              <a:t>’</a:t>
            </a:r>
            <a:r>
              <a:rPr dirty="0"/>
              <a:t>s and 1970</a:t>
            </a:r>
            <a:r>
              <a:rPr dirty="0">
                <a:latin typeface="MS PGothic"/>
                <a:cs typeface="MS PGothic"/>
              </a:rPr>
              <a:t>’</a:t>
            </a:r>
            <a:r>
              <a:rPr dirty="0"/>
              <a:t>s </a:t>
            </a:r>
            <a:r>
              <a:rPr spc="-5" dirty="0"/>
              <a:t>Civil </a:t>
            </a:r>
            <a:r>
              <a:rPr dirty="0"/>
              <a:t>Rights  </a:t>
            </a:r>
            <a:r>
              <a:rPr spc="-5" dirty="0"/>
              <a:t>and </a:t>
            </a:r>
            <a:r>
              <a:rPr dirty="0"/>
              <a:t>Women</a:t>
            </a:r>
            <a:r>
              <a:rPr dirty="0">
                <a:latin typeface="MS PGothic"/>
                <a:cs typeface="MS PGothic"/>
              </a:rPr>
              <a:t>’</a:t>
            </a:r>
            <a:r>
              <a:rPr dirty="0"/>
              <a:t>s</a:t>
            </a:r>
            <a:r>
              <a:rPr spc="-15" dirty="0"/>
              <a:t> </a:t>
            </a:r>
            <a:r>
              <a:rPr dirty="0"/>
              <a:t>Movements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49440"/>
            <a:ext cx="7033895" cy="342519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3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Prohibits:</a:t>
            </a:r>
            <a:endParaRPr sz="3000">
              <a:latin typeface="Arial"/>
              <a:cs typeface="Arial"/>
            </a:endParaRPr>
          </a:p>
          <a:p>
            <a:pPr marL="704850" marR="5080" lvl="1" indent="-347980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Discrimination in employment (hiring,</a:t>
            </a:r>
            <a:r>
              <a:rPr sz="2600" spc="-7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firing,  </a:t>
            </a:r>
            <a:r>
              <a:rPr sz="2600" dirty="0">
                <a:latin typeface="Arial"/>
                <a:cs typeface="Arial"/>
              </a:rPr>
              <a:t>training…)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Segregation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Retaliation for filing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Claims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Administered </a:t>
            </a:r>
            <a:r>
              <a:rPr sz="3000" spc="-5" dirty="0">
                <a:latin typeface="Arial"/>
                <a:cs typeface="Arial"/>
              </a:rPr>
              <a:t>by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E.E.O.C.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1978 Uniform Guidelines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developed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6350000"/>
            <a:ext cx="2247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330066"/>
                </a:solidFill>
                <a:latin typeface="Wingdings"/>
                <a:cs typeface="Wingdings"/>
              </a:rPr>
              <a:t></a:t>
            </a:r>
            <a:endParaRPr sz="21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663892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Why Study </a:t>
            </a:r>
            <a:r>
              <a:rPr dirty="0"/>
              <a:t>I-O Psychology?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49440"/>
            <a:ext cx="4522470" cy="326644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3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Work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Large chunk of the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day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Largest period of adult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life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Often governs</a:t>
            </a:r>
            <a:endParaRPr sz="26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0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where we</a:t>
            </a:r>
            <a:r>
              <a:rPr sz="2300" spc="-5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live</a:t>
            </a:r>
            <a:endParaRPr sz="23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5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how we</a:t>
            </a:r>
            <a:r>
              <a:rPr sz="2300" spc="-4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live</a:t>
            </a:r>
            <a:endParaRPr sz="23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0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people we associate</a:t>
            </a:r>
            <a:r>
              <a:rPr sz="2300" spc="-14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with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800" y="5791200"/>
            <a:ext cx="7086600" cy="457200"/>
          </a:xfrm>
          <a:prstGeom prst="rect">
            <a:avLst/>
          </a:prstGeom>
          <a:solidFill>
            <a:srgbClr val="330066"/>
          </a:solidFill>
        </p:spPr>
        <p:txBody>
          <a:bodyPr vert="horz" wrap="square" lIns="0" tIns="361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sz="2400" b="1" spc="-5" dirty="0">
                <a:solidFill>
                  <a:srgbClr val="669999"/>
                </a:solidFill>
                <a:latin typeface="Times New Roman"/>
                <a:cs typeface="Times New Roman"/>
              </a:rPr>
              <a:t>The world of work and </a:t>
            </a:r>
            <a:r>
              <a:rPr sz="2400" b="1" spc="-10" dirty="0">
                <a:solidFill>
                  <a:srgbClr val="669999"/>
                </a:solidFill>
                <a:latin typeface="Times New Roman"/>
                <a:cs typeface="Times New Roman"/>
              </a:rPr>
              <a:t>work</a:t>
            </a:r>
            <a:r>
              <a:rPr sz="2400" b="1" spc="50" dirty="0">
                <a:solidFill>
                  <a:srgbClr val="66999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69999"/>
                </a:solidFill>
                <a:latin typeface="Times New Roman"/>
                <a:cs typeface="Times New Roman"/>
              </a:rPr>
              <a:t>behavior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Cross </a:t>
            </a:r>
            <a:r>
              <a:rPr dirty="0"/>
              <a:t>Cultural I/O</a:t>
            </a:r>
            <a:r>
              <a:rPr spc="-40" dirty="0"/>
              <a:t> </a:t>
            </a:r>
            <a:r>
              <a:rPr dirty="0"/>
              <a:t>Psychology</a:t>
            </a:r>
          </a:p>
        </p:txBody>
      </p:sp>
      <p:sp>
        <p:nvSpPr>
          <p:cNvPr id="3" name="object 3"/>
          <p:cNvSpPr/>
          <p:nvPr/>
        </p:nvSpPr>
        <p:spPr>
          <a:xfrm>
            <a:off x="304800" y="5867400"/>
            <a:ext cx="8839200" cy="457200"/>
          </a:xfrm>
          <a:custGeom>
            <a:avLst/>
            <a:gdLst/>
            <a:ahLst/>
            <a:cxnLst/>
            <a:rect l="l" t="t" r="r" b="b"/>
            <a:pathLst>
              <a:path w="8839200" h="457200">
                <a:moveTo>
                  <a:pt x="8839200" y="0"/>
                </a:moveTo>
                <a:lnTo>
                  <a:pt x="0" y="0"/>
                </a:lnTo>
                <a:lnTo>
                  <a:pt x="0" y="457200"/>
                </a:lnTo>
                <a:lnTo>
                  <a:pt x="8839200" y="457200"/>
                </a:lnTo>
                <a:lnTo>
                  <a:pt x="8839200" y="0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3773" y="798703"/>
            <a:ext cx="8597900" cy="5483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330066"/>
                </a:solidFill>
                <a:latin typeface="Arial"/>
                <a:cs typeface="Arial"/>
              </a:rPr>
              <a:t>Diversity </a:t>
            </a:r>
            <a:r>
              <a:rPr sz="3600" b="1" dirty="0">
                <a:solidFill>
                  <a:srgbClr val="330066"/>
                </a:solidFill>
                <a:latin typeface="Arial"/>
                <a:cs typeface="Arial"/>
              </a:rPr>
              <a:t>of </a:t>
            </a:r>
            <a:r>
              <a:rPr sz="3600" b="1" spc="-5" dirty="0">
                <a:solidFill>
                  <a:srgbClr val="330066"/>
                </a:solidFill>
                <a:latin typeface="Arial"/>
                <a:cs typeface="Arial"/>
              </a:rPr>
              <a:t>Workforce</a:t>
            </a:r>
            <a:endParaRPr sz="3600">
              <a:latin typeface="Arial"/>
              <a:cs typeface="Arial"/>
            </a:endParaRPr>
          </a:p>
          <a:p>
            <a:pPr marL="467359" indent="-343535">
              <a:lnSpc>
                <a:spcPct val="100000"/>
              </a:lnSpc>
              <a:spcBef>
                <a:spcPts val="31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467359" algn="l"/>
                <a:tab pos="467995" algn="l"/>
              </a:tabLst>
            </a:pPr>
            <a:r>
              <a:rPr sz="3000" dirty="0">
                <a:latin typeface="Arial"/>
                <a:cs typeface="Arial"/>
              </a:rPr>
              <a:t>Increasing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diversity</a:t>
            </a:r>
            <a:endParaRPr sz="3000">
              <a:latin typeface="Arial"/>
              <a:cs typeface="Arial"/>
            </a:endParaRPr>
          </a:p>
          <a:p>
            <a:pPr marL="816610" lvl="1" indent="-347980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816610" algn="l"/>
                <a:tab pos="817244" algn="l"/>
              </a:tabLst>
            </a:pPr>
            <a:r>
              <a:rPr sz="2600" dirty="0">
                <a:latin typeface="Arial"/>
                <a:cs typeface="Arial"/>
              </a:rPr>
              <a:t>Women</a:t>
            </a:r>
            <a:endParaRPr sz="2600">
              <a:latin typeface="Arial"/>
              <a:cs typeface="Arial"/>
            </a:endParaRPr>
          </a:p>
          <a:p>
            <a:pPr marL="816610" lvl="1" indent="-347980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816610" algn="l"/>
                <a:tab pos="817244" algn="l"/>
              </a:tabLst>
            </a:pPr>
            <a:r>
              <a:rPr sz="2600" dirty="0">
                <a:latin typeface="Arial"/>
                <a:cs typeface="Arial"/>
              </a:rPr>
              <a:t>Ethnic minorities</a:t>
            </a:r>
            <a:endParaRPr sz="2600">
              <a:latin typeface="Arial"/>
              <a:cs typeface="Arial"/>
            </a:endParaRPr>
          </a:p>
          <a:p>
            <a:pPr marL="467359" indent="-343535">
              <a:lnSpc>
                <a:spcPct val="100000"/>
              </a:lnSpc>
              <a:spcBef>
                <a:spcPts val="7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467359" algn="l"/>
                <a:tab pos="467995" algn="l"/>
              </a:tabLst>
            </a:pPr>
            <a:r>
              <a:rPr sz="3000" dirty="0">
                <a:latin typeface="Arial"/>
                <a:cs typeface="Arial"/>
              </a:rPr>
              <a:t>Opportunity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for</a:t>
            </a:r>
            <a:endParaRPr sz="3000">
              <a:latin typeface="Arial"/>
              <a:cs typeface="Arial"/>
            </a:endParaRPr>
          </a:p>
          <a:p>
            <a:pPr marL="816610" lvl="1" indent="-347980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816610" algn="l"/>
                <a:tab pos="817244" algn="l"/>
              </a:tabLst>
            </a:pPr>
            <a:r>
              <a:rPr sz="2600" dirty="0">
                <a:latin typeface="Arial"/>
                <a:cs typeface="Arial"/>
              </a:rPr>
              <a:t>different viewpoints and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perspectives</a:t>
            </a:r>
            <a:endParaRPr sz="2600">
              <a:latin typeface="Arial"/>
              <a:cs typeface="Arial"/>
            </a:endParaRPr>
          </a:p>
          <a:p>
            <a:pPr marL="816610" lvl="1" indent="-347980">
              <a:lnSpc>
                <a:spcPct val="100000"/>
              </a:lnSpc>
              <a:spcBef>
                <a:spcPts val="63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816610" algn="l"/>
                <a:tab pos="817244" algn="l"/>
              </a:tabLst>
            </a:pPr>
            <a:r>
              <a:rPr sz="2600" dirty="0">
                <a:latin typeface="Arial"/>
                <a:cs typeface="Arial"/>
              </a:rPr>
              <a:t>organizational creativity and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innovation</a:t>
            </a:r>
            <a:endParaRPr sz="2600">
              <a:latin typeface="Arial"/>
              <a:cs typeface="Arial"/>
            </a:endParaRPr>
          </a:p>
          <a:p>
            <a:pPr marL="816610" lvl="1" indent="-347980">
              <a:lnSpc>
                <a:spcPct val="100000"/>
              </a:lnSpc>
              <a:spcBef>
                <a:spcPts val="62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816610" algn="l"/>
                <a:tab pos="817244" algn="l"/>
              </a:tabLst>
            </a:pPr>
            <a:r>
              <a:rPr sz="2600" dirty="0">
                <a:latin typeface="Arial"/>
                <a:cs typeface="Arial"/>
              </a:rPr>
              <a:t>understanding and reaching new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markets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669999"/>
                </a:solidFill>
                <a:latin typeface="Times New Roman"/>
                <a:cs typeface="Times New Roman"/>
              </a:rPr>
              <a:t>By 2010 </a:t>
            </a:r>
            <a:r>
              <a:rPr sz="2400" b="1" spc="-5" dirty="0">
                <a:solidFill>
                  <a:srgbClr val="669999"/>
                </a:solidFill>
                <a:latin typeface="Times New Roman"/>
                <a:cs typeface="Times New Roman"/>
              </a:rPr>
              <a:t>white </a:t>
            </a:r>
            <a:r>
              <a:rPr sz="2400" b="1" dirty="0">
                <a:solidFill>
                  <a:srgbClr val="669999"/>
                </a:solidFill>
                <a:latin typeface="Times New Roman"/>
                <a:cs typeface="Times New Roman"/>
              </a:rPr>
              <a:t>males </a:t>
            </a:r>
            <a:r>
              <a:rPr sz="2400" b="1" spc="-5" dirty="0">
                <a:solidFill>
                  <a:srgbClr val="669999"/>
                </a:solidFill>
                <a:latin typeface="Times New Roman"/>
                <a:cs typeface="Times New Roman"/>
              </a:rPr>
              <a:t>will count </a:t>
            </a:r>
            <a:r>
              <a:rPr sz="2400" b="1" dirty="0">
                <a:solidFill>
                  <a:srgbClr val="669999"/>
                </a:solidFill>
                <a:latin typeface="Times New Roman"/>
                <a:cs typeface="Times New Roman"/>
              </a:rPr>
              <a:t>for less </a:t>
            </a:r>
            <a:r>
              <a:rPr sz="2400" b="1" spc="-5" dirty="0">
                <a:solidFill>
                  <a:srgbClr val="669999"/>
                </a:solidFill>
                <a:latin typeface="Times New Roman"/>
                <a:cs typeface="Times New Roman"/>
              </a:rPr>
              <a:t>than </a:t>
            </a:r>
            <a:r>
              <a:rPr sz="2400" b="1" dirty="0">
                <a:solidFill>
                  <a:srgbClr val="669999"/>
                </a:solidFill>
                <a:latin typeface="Times New Roman"/>
                <a:cs typeface="Times New Roman"/>
              </a:rPr>
              <a:t>40% of the</a:t>
            </a:r>
            <a:r>
              <a:rPr sz="2400" b="1" spc="-50" dirty="0">
                <a:solidFill>
                  <a:srgbClr val="669999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69999"/>
                </a:solidFill>
                <a:latin typeface="Times New Roman"/>
                <a:cs typeface="Times New Roman"/>
              </a:rPr>
              <a:t>workforce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57098"/>
            <a:ext cx="7160259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Cross </a:t>
            </a:r>
            <a:r>
              <a:rPr dirty="0"/>
              <a:t>Cultural I/O</a:t>
            </a:r>
            <a:r>
              <a:rPr spc="-40" dirty="0"/>
              <a:t> </a:t>
            </a:r>
            <a:r>
              <a:rPr dirty="0"/>
              <a:t>Psychology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789559"/>
            <a:ext cx="7567295" cy="3465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330066"/>
                </a:solidFill>
                <a:latin typeface="Arial"/>
                <a:cs typeface="Arial"/>
              </a:rPr>
              <a:t>Scope </a:t>
            </a:r>
            <a:r>
              <a:rPr sz="3600" b="1" spc="-10" dirty="0">
                <a:solidFill>
                  <a:srgbClr val="330066"/>
                </a:solidFill>
                <a:latin typeface="Arial"/>
                <a:cs typeface="Arial"/>
              </a:rPr>
              <a:t>of </a:t>
            </a:r>
            <a:r>
              <a:rPr sz="3600" b="1" spc="-5" dirty="0">
                <a:solidFill>
                  <a:srgbClr val="330066"/>
                </a:solidFill>
                <a:latin typeface="Arial"/>
                <a:cs typeface="Arial"/>
              </a:rPr>
              <a:t>the Work</a:t>
            </a:r>
            <a:r>
              <a:rPr sz="3600" b="1" spc="30" dirty="0">
                <a:solidFill>
                  <a:srgbClr val="330066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330066"/>
                </a:solidFill>
                <a:latin typeface="Arial"/>
                <a:cs typeface="Arial"/>
              </a:rPr>
              <a:t>Environment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18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Globalization of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business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100,000+ U.S. company do business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overseas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Jobs </a:t>
            </a:r>
            <a:r>
              <a:rPr sz="3000" dirty="0">
                <a:latin typeface="Arial"/>
                <a:cs typeface="Arial"/>
              </a:rPr>
              <a:t>increasing </a:t>
            </a:r>
            <a:r>
              <a:rPr sz="3000" spc="-5" dirty="0">
                <a:latin typeface="Arial"/>
                <a:cs typeface="Arial"/>
              </a:rPr>
              <a:t>in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complexity</a:t>
            </a:r>
            <a:endParaRPr sz="3000">
              <a:latin typeface="Arial"/>
              <a:cs typeface="Arial"/>
            </a:endParaRPr>
          </a:p>
          <a:p>
            <a:pPr marL="355600" marR="7874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Increased responsiveness to needs</a:t>
            </a:r>
            <a:r>
              <a:rPr sz="3000" spc="-12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of  workers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Cross </a:t>
            </a:r>
            <a:r>
              <a:rPr dirty="0"/>
              <a:t>Cultural I/O</a:t>
            </a:r>
            <a:r>
              <a:rPr spc="-40" dirty="0"/>
              <a:t> </a:t>
            </a:r>
            <a:r>
              <a:rPr dirty="0"/>
              <a:t>Psychology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798703"/>
            <a:ext cx="7186930" cy="4337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330066"/>
                </a:solidFill>
                <a:latin typeface="Arial"/>
                <a:cs typeface="Arial"/>
              </a:rPr>
              <a:t>Other issues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1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Mergers, acquisitions, </a:t>
            </a:r>
            <a:r>
              <a:rPr sz="3000" spc="-5" dirty="0">
                <a:latin typeface="Arial"/>
                <a:cs typeface="Arial"/>
              </a:rPr>
              <a:t>and </a:t>
            </a:r>
            <a:r>
              <a:rPr sz="3000" dirty="0">
                <a:latin typeface="Arial"/>
                <a:cs typeface="Arial"/>
              </a:rPr>
              <a:t>joint</a:t>
            </a:r>
            <a:r>
              <a:rPr sz="3000" spc="-7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ventures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International business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environment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5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MS PGothic"/>
                <a:cs typeface="MS PGothic"/>
              </a:rPr>
              <a:t>“</a:t>
            </a:r>
            <a:r>
              <a:rPr sz="2600" dirty="0">
                <a:latin typeface="Arial"/>
                <a:cs typeface="Arial"/>
              </a:rPr>
              <a:t>cultural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shock</a:t>
            </a:r>
            <a:r>
              <a:rPr sz="2600" spc="5" dirty="0">
                <a:latin typeface="MS PGothic"/>
                <a:cs typeface="MS PGothic"/>
              </a:rPr>
              <a:t>”</a:t>
            </a:r>
            <a:endParaRPr sz="2600">
              <a:latin typeface="MS PGothic"/>
              <a:cs typeface="MS PGothic"/>
            </a:endParaRPr>
          </a:p>
          <a:p>
            <a:pPr marL="704850" lvl="1" indent="-348615">
              <a:lnSpc>
                <a:spcPct val="100000"/>
              </a:lnSpc>
              <a:spcBef>
                <a:spcPts val="60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outsourcing</a:t>
            </a:r>
            <a:endParaRPr sz="2600">
              <a:latin typeface="Arial"/>
              <a:cs typeface="Arial"/>
            </a:endParaRPr>
          </a:p>
          <a:p>
            <a:pPr marL="355600" marR="65405" indent="-342900">
              <a:lnSpc>
                <a:spcPct val="100000"/>
              </a:lnSpc>
              <a:spcBef>
                <a:spcPts val="7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High technology and</a:t>
            </a:r>
            <a:r>
              <a:rPr sz="3000" spc="-10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telecommunication  systems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Internet influences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556196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Changing Labor</a:t>
            </a:r>
            <a:r>
              <a:rPr spc="-45" dirty="0"/>
              <a:t> </a:t>
            </a:r>
            <a:r>
              <a:rPr spc="-5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49440"/>
            <a:ext cx="7770495" cy="350456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3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Tighter market for skilled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workers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recruitment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(attract)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selection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retention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retraining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1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Growing </a:t>
            </a:r>
            <a:r>
              <a:rPr sz="3000" spc="-5" dirty="0">
                <a:latin typeface="Arial"/>
                <a:cs typeface="Arial"/>
              </a:rPr>
              <a:t>numbers </a:t>
            </a:r>
            <a:r>
              <a:rPr sz="3000" dirty="0">
                <a:latin typeface="Arial"/>
                <a:cs typeface="Arial"/>
              </a:rPr>
              <a:t>of </a:t>
            </a:r>
            <a:r>
              <a:rPr sz="3000" spc="-5" dirty="0">
                <a:latin typeface="Arial"/>
                <a:cs typeface="Arial"/>
              </a:rPr>
              <a:t>low-skilled service</a:t>
            </a:r>
            <a:r>
              <a:rPr sz="3000" spc="-4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jobs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how can this work be made more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meaningful?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636143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Organizational</a:t>
            </a:r>
            <a:r>
              <a:rPr spc="-50" dirty="0"/>
              <a:t> </a:t>
            </a:r>
            <a:r>
              <a:rPr dirty="0"/>
              <a:t>Downsizing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46631"/>
            <a:ext cx="8061959" cy="38461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55600" marR="5080" indent="-342900">
              <a:lnSpc>
                <a:spcPct val="99600"/>
              </a:lnSpc>
              <a:spcBef>
                <a:spcPts val="114"/>
              </a:spcBef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Strategy of reducing an organization</a:t>
            </a:r>
            <a:r>
              <a:rPr sz="2600" dirty="0">
                <a:latin typeface="MS PGothic"/>
                <a:cs typeface="MS PGothic"/>
              </a:rPr>
              <a:t>’</a:t>
            </a:r>
            <a:r>
              <a:rPr sz="2600" dirty="0">
                <a:latin typeface="Arial"/>
                <a:cs typeface="Arial"/>
              </a:rPr>
              <a:t>s workforce to  improve organizational efficiency, productivity and/or  </a:t>
            </a:r>
            <a:r>
              <a:rPr sz="2600" spc="5" dirty="0">
                <a:latin typeface="Arial"/>
                <a:cs typeface="Arial"/>
              </a:rPr>
              <a:t>competitiveness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technological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advances</a:t>
            </a:r>
            <a:endParaRPr sz="26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0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robotics</a:t>
            </a:r>
            <a:endParaRPr sz="23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5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spc="-5" dirty="0">
                <a:latin typeface="Arial"/>
                <a:cs typeface="Arial"/>
              </a:rPr>
              <a:t>computer-assisted</a:t>
            </a:r>
            <a:r>
              <a:rPr sz="2300" spc="-4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manufacturing</a:t>
            </a:r>
            <a:endParaRPr sz="23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reduction in mid-level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management</a:t>
            </a:r>
            <a:endParaRPr sz="26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0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flatter</a:t>
            </a:r>
            <a:r>
              <a:rPr sz="2300" spc="-3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organizations</a:t>
            </a:r>
            <a:endParaRPr sz="23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5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teams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451294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Current Hot</a:t>
            </a:r>
            <a:r>
              <a:rPr spc="-40" dirty="0"/>
              <a:t> </a:t>
            </a:r>
            <a:r>
              <a:rPr dirty="0"/>
              <a:t>Topics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50997"/>
            <a:ext cx="7295515" cy="386651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1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Mergers, Acquisitions </a:t>
            </a:r>
            <a:r>
              <a:rPr sz="3000" spc="-5" dirty="0">
                <a:latin typeface="Arial"/>
                <a:cs typeface="Arial"/>
              </a:rPr>
              <a:t>and </a:t>
            </a:r>
            <a:r>
              <a:rPr sz="3000" dirty="0">
                <a:latin typeface="Arial"/>
                <a:cs typeface="Arial"/>
              </a:rPr>
              <a:t>Joint</a:t>
            </a:r>
            <a:r>
              <a:rPr sz="3000" spc="-4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Ventures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Influences of Technology</a:t>
            </a:r>
            <a:r>
              <a:rPr sz="3000" spc="-5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Explosion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Cultural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Diversity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Change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Management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Work and Family</a:t>
            </a:r>
            <a:r>
              <a:rPr sz="3000" spc="-2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Balance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Competency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Modeling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Teams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2107819"/>
            <a:ext cx="7026909" cy="18091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solidFill>
                  <a:srgbClr val="330066"/>
                </a:solidFill>
                <a:latin typeface="Arial"/>
                <a:cs typeface="Arial"/>
              </a:rPr>
              <a:t>Industrial-Organizational </a:t>
            </a:r>
            <a:r>
              <a:rPr sz="3900" b="1" dirty="0">
                <a:solidFill>
                  <a:srgbClr val="330066"/>
                </a:solidFill>
                <a:latin typeface="Arial"/>
                <a:cs typeface="Arial"/>
              </a:rPr>
              <a:t>(I-O)  Psychology</a:t>
            </a:r>
            <a:endParaRPr sz="3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900" b="1" dirty="0">
                <a:solidFill>
                  <a:srgbClr val="330066"/>
                </a:solidFill>
                <a:latin typeface="Arial"/>
                <a:cs typeface="Arial"/>
              </a:rPr>
              <a:t>Today</a:t>
            </a:r>
            <a:endParaRPr sz="3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6794" y="4823536"/>
            <a:ext cx="60344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330066"/>
                </a:solidFill>
                <a:latin typeface="Times New Roman"/>
                <a:cs typeface="Times New Roman"/>
              </a:rPr>
              <a:t>One of the fastest </a:t>
            </a:r>
            <a:r>
              <a:rPr sz="2400" b="1" spc="-10" dirty="0">
                <a:solidFill>
                  <a:srgbClr val="330066"/>
                </a:solidFill>
                <a:latin typeface="Times New Roman"/>
                <a:cs typeface="Times New Roman"/>
              </a:rPr>
              <a:t>growing areas </a:t>
            </a:r>
            <a:r>
              <a:rPr sz="2400" b="1" dirty="0">
                <a:solidFill>
                  <a:srgbClr val="330066"/>
                </a:solidFill>
                <a:latin typeface="Times New Roman"/>
                <a:cs typeface="Times New Roman"/>
              </a:rPr>
              <a:t>of</a:t>
            </a:r>
            <a:r>
              <a:rPr sz="2400" b="1" spc="-70" dirty="0">
                <a:solidFill>
                  <a:srgbClr val="33006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0066"/>
                </a:solidFill>
                <a:latin typeface="Times New Roman"/>
                <a:cs typeface="Times New Roman"/>
              </a:rPr>
              <a:t>psychology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421576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I-O</a:t>
            </a:r>
            <a:r>
              <a:rPr spc="-50" dirty="0"/>
              <a:t> </a:t>
            </a:r>
            <a:r>
              <a:rPr dirty="0"/>
              <a:t>Psychologists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889201"/>
            <a:ext cx="7496809" cy="4351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Versatile behavioral </a:t>
            </a:r>
            <a:r>
              <a:rPr sz="3000" dirty="0">
                <a:latin typeface="Arial"/>
                <a:cs typeface="Arial"/>
              </a:rPr>
              <a:t>scientists </a:t>
            </a:r>
            <a:r>
              <a:rPr sz="3000" spc="-5" dirty="0">
                <a:latin typeface="Arial"/>
                <a:cs typeface="Arial"/>
              </a:rPr>
              <a:t>dealing</a:t>
            </a:r>
            <a:r>
              <a:rPr sz="3000" spc="-5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with  </a:t>
            </a:r>
            <a:r>
              <a:rPr sz="3000" spc="-5" dirty="0">
                <a:latin typeface="Arial"/>
                <a:cs typeface="Arial"/>
              </a:rPr>
              <a:t>human behavior in </a:t>
            </a:r>
            <a:r>
              <a:rPr sz="3000" dirty="0">
                <a:latin typeface="Arial"/>
                <a:cs typeface="Arial"/>
              </a:rPr>
              <a:t>the</a:t>
            </a:r>
            <a:r>
              <a:rPr sz="3000" spc="-4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workplace</a:t>
            </a:r>
            <a:endParaRPr sz="3000">
              <a:latin typeface="Arial"/>
              <a:cs typeface="Arial"/>
            </a:endParaRPr>
          </a:p>
          <a:p>
            <a:pPr marL="704850" marR="259715" lvl="1" indent="-347980">
              <a:lnSpc>
                <a:spcPct val="100000"/>
              </a:lnSpc>
              <a:spcBef>
                <a:spcPts val="64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</a:rPr>
              <a:t>Scientists who derive principles of</a:t>
            </a:r>
            <a:r>
              <a:rPr sz="2600" spc="-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individual,  group and organizational behavior through  research</a:t>
            </a:r>
            <a:endParaRPr sz="2600">
              <a:latin typeface="Arial"/>
              <a:cs typeface="Arial"/>
            </a:endParaRPr>
          </a:p>
          <a:p>
            <a:pPr marL="704850" marR="462280" lvl="1" indent="-347980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</a:rPr>
              <a:t>Consultants and staff psychologists who  develop scientific knowledge and apply it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  solving problems at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work</a:t>
            </a:r>
            <a:endParaRPr sz="2600">
              <a:latin typeface="Arial"/>
              <a:cs typeface="Arial"/>
            </a:endParaRPr>
          </a:p>
          <a:p>
            <a:pPr marL="704850" marR="866775" lvl="1" indent="-347980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</a:rPr>
              <a:t>Teachers who train in both research</a:t>
            </a:r>
            <a:r>
              <a:rPr sz="2600" spc="-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  application of I-O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Psychology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57098"/>
            <a:ext cx="5893435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Four Main </a:t>
            </a:r>
            <a:r>
              <a:rPr spc="-5" dirty="0"/>
              <a:t>Work Areas </a:t>
            </a:r>
            <a:r>
              <a:rPr dirty="0"/>
              <a:t>of  </a:t>
            </a:r>
            <a:r>
              <a:rPr spc="-5" dirty="0"/>
              <a:t>I-O</a:t>
            </a:r>
            <a:r>
              <a:rPr spc="10" dirty="0"/>
              <a:t> </a:t>
            </a:r>
            <a:r>
              <a:rPr dirty="0"/>
              <a:t>Psychologists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50997"/>
            <a:ext cx="3531870" cy="221996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1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  <a:tab pos="2755900" algn="l"/>
              </a:tabLst>
            </a:pPr>
            <a:r>
              <a:rPr sz="3000" dirty="0">
                <a:latin typeface="Arial"/>
                <a:cs typeface="Arial"/>
              </a:rPr>
              <a:t>Ac</a:t>
            </a:r>
            <a:r>
              <a:rPr sz="3000" spc="5" dirty="0">
                <a:latin typeface="Arial"/>
                <a:cs typeface="Arial"/>
              </a:rPr>
              <a:t>a</a:t>
            </a:r>
            <a:r>
              <a:rPr sz="3000" spc="-5" dirty="0">
                <a:latin typeface="Arial"/>
                <a:cs typeface="Arial"/>
              </a:rPr>
              <a:t>dem</a:t>
            </a:r>
            <a:r>
              <a:rPr sz="3000" dirty="0">
                <a:latin typeface="Arial"/>
                <a:cs typeface="Arial"/>
              </a:rPr>
              <a:t>i</a:t>
            </a:r>
            <a:r>
              <a:rPr sz="3000" spc="-5" dirty="0">
                <a:latin typeface="Arial"/>
                <a:cs typeface="Arial"/>
              </a:rPr>
              <a:t>a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5" dirty="0">
                <a:latin typeface="Arial"/>
                <a:cs typeface="Arial"/>
              </a:rPr>
              <a:t>37%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  <a:tab pos="2755900" algn="l"/>
              </a:tabLst>
            </a:pPr>
            <a:r>
              <a:rPr sz="3000" dirty="0">
                <a:latin typeface="Arial"/>
                <a:cs typeface="Arial"/>
              </a:rPr>
              <a:t>Con</a:t>
            </a:r>
            <a:r>
              <a:rPr sz="3000" spc="5" dirty="0">
                <a:latin typeface="Arial"/>
                <a:cs typeface="Arial"/>
              </a:rPr>
              <a:t>s</a:t>
            </a:r>
            <a:r>
              <a:rPr sz="3000" dirty="0">
                <a:latin typeface="Arial"/>
                <a:cs typeface="Arial"/>
              </a:rPr>
              <a:t>ult</a:t>
            </a:r>
            <a:r>
              <a:rPr sz="3000" spc="5" dirty="0">
                <a:latin typeface="Arial"/>
                <a:cs typeface="Arial"/>
              </a:rPr>
              <a:t>i</a:t>
            </a:r>
            <a:r>
              <a:rPr sz="3000" dirty="0">
                <a:latin typeface="Arial"/>
                <a:cs typeface="Arial"/>
              </a:rPr>
              <a:t>ng	</a:t>
            </a:r>
            <a:r>
              <a:rPr sz="3000" spc="-5" dirty="0">
                <a:latin typeface="Arial"/>
                <a:cs typeface="Arial"/>
              </a:rPr>
              <a:t>38%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  <a:tab pos="2755900" algn="l"/>
              </a:tabLst>
            </a:pPr>
            <a:r>
              <a:rPr sz="3000" dirty="0">
                <a:latin typeface="Arial"/>
                <a:cs typeface="Arial"/>
              </a:rPr>
              <a:t>Government	</a:t>
            </a:r>
            <a:r>
              <a:rPr sz="3000" spc="-5" dirty="0">
                <a:latin typeface="Arial"/>
                <a:cs typeface="Arial"/>
              </a:rPr>
              <a:t>7%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  <a:tab pos="2755900" algn="l"/>
              </a:tabLst>
            </a:pPr>
            <a:r>
              <a:rPr sz="3000" dirty="0">
                <a:latin typeface="Arial"/>
                <a:cs typeface="Arial"/>
              </a:rPr>
              <a:t>Industry	</a:t>
            </a:r>
            <a:r>
              <a:rPr sz="3000" spc="-5" dirty="0">
                <a:latin typeface="Arial"/>
                <a:cs typeface="Arial"/>
              </a:rPr>
              <a:t>18%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57098"/>
            <a:ext cx="5894070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Six </a:t>
            </a:r>
            <a:r>
              <a:rPr dirty="0"/>
              <a:t>Fields</a:t>
            </a:r>
            <a:r>
              <a:rPr spc="-50" dirty="0"/>
              <a:t> </a:t>
            </a:r>
            <a:r>
              <a:rPr dirty="0"/>
              <a:t>(specialization  </a:t>
            </a:r>
            <a:r>
              <a:rPr spc="-5" dirty="0"/>
              <a:t>areas)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50997"/>
            <a:ext cx="5176520" cy="427101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1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Selection </a:t>
            </a:r>
            <a:r>
              <a:rPr sz="3000" spc="-5" dirty="0">
                <a:latin typeface="Arial"/>
                <a:cs typeface="Arial"/>
              </a:rPr>
              <a:t>and</a:t>
            </a:r>
            <a:r>
              <a:rPr sz="3000" spc="-4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Placement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Performance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Appraisal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Training </a:t>
            </a:r>
            <a:r>
              <a:rPr sz="3000" spc="-5" dirty="0">
                <a:latin typeface="Arial"/>
                <a:cs typeface="Arial"/>
              </a:rPr>
              <a:t>and</a:t>
            </a:r>
            <a:r>
              <a:rPr sz="3000" spc="-9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Development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Organizational</a:t>
            </a:r>
            <a:r>
              <a:rPr sz="3000" spc="-5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Development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Occupational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Health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Quality of work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life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Human Factors</a:t>
            </a:r>
            <a:r>
              <a:rPr sz="3000" spc="-6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Psychology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Ergonomics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584009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What </a:t>
            </a:r>
            <a:r>
              <a:rPr spc="-5" dirty="0"/>
              <a:t>is </a:t>
            </a:r>
            <a:r>
              <a:rPr dirty="0"/>
              <a:t>I-O</a:t>
            </a:r>
            <a:r>
              <a:rPr spc="-45" dirty="0"/>
              <a:t> </a:t>
            </a:r>
            <a:r>
              <a:rPr dirty="0"/>
              <a:t>Psychology?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62983"/>
            <a:ext cx="7584440" cy="406400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35"/>
              </a:spcBef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spc="5" dirty="0">
                <a:latin typeface="Arial"/>
                <a:cs typeface="Arial"/>
              </a:rPr>
              <a:t>Psychology</a:t>
            </a:r>
            <a:endParaRPr sz="2600">
              <a:latin typeface="Arial"/>
              <a:cs typeface="Arial"/>
            </a:endParaRPr>
          </a:p>
          <a:p>
            <a:pPr marL="356870" marR="1930400" lvl="1" algn="r">
              <a:lnSpc>
                <a:spcPct val="120100"/>
              </a:lnSpc>
              <a:spcBef>
                <a:spcPts val="5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200" spc="-5" dirty="0">
                <a:latin typeface="Arial"/>
                <a:cs typeface="Arial"/>
              </a:rPr>
              <a:t>study of behavior and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mental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processes  </a:t>
            </a:r>
            <a:r>
              <a:rPr sz="2200" dirty="0">
                <a:latin typeface="Arial"/>
                <a:cs typeface="Arial"/>
              </a:rPr>
              <a:t>(</a:t>
            </a:r>
            <a:r>
              <a:rPr sz="2000" i="1" dirty="0">
                <a:solidFill>
                  <a:srgbClr val="669999"/>
                </a:solidFill>
                <a:latin typeface="Arial"/>
                <a:cs typeface="Arial"/>
              </a:rPr>
              <a:t>studi tentang proses </a:t>
            </a:r>
            <a:r>
              <a:rPr sz="2000" i="1" spc="-5" dirty="0">
                <a:solidFill>
                  <a:srgbClr val="669999"/>
                </a:solidFill>
                <a:latin typeface="Arial"/>
                <a:cs typeface="Arial"/>
              </a:rPr>
              <a:t>mental </a:t>
            </a:r>
            <a:r>
              <a:rPr sz="2000" i="1" dirty="0">
                <a:solidFill>
                  <a:srgbClr val="669999"/>
                </a:solidFill>
                <a:latin typeface="Arial"/>
                <a:cs typeface="Arial"/>
              </a:rPr>
              <a:t>dan tingkah</a:t>
            </a:r>
            <a:r>
              <a:rPr sz="2000" i="1" spc="-130" dirty="0">
                <a:solidFill>
                  <a:srgbClr val="669999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669999"/>
                </a:solidFill>
                <a:latin typeface="Arial"/>
                <a:cs typeface="Arial"/>
              </a:rPr>
              <a:t>laku</a:t>
            </a:r>
            <a:r>
              <a:rPr sz="2200" dirty="0">
                <a:latin typeface="Arial"/>
                <a:cs typeface="Arial"/>
              </a:rPr>
              <a:t>)</a:t>
            </a:r>
            <a:endParaRPr sz="2200">
              <a:latin typeface="Arial"/>
              <a:cs typeface="Arial"/>
            </a:endParaRPr>
          </a:p>
          <a:p>
            <a:pPr marL="342265" marR="1852930" indent="-342265" algn="r">
              <a:lnSpc>
                <a:spcPct val="100000"/>
              </a:lnSpc>
              <a:spcBef>
                <a:spcPts val="620"/>
              </a:spcBef>
              <a:buClr>
                <a:srgbClr val="330066"/>
              </a:buClr>
              <a:buSzPct val="69230"/>
              <a:buFont typeface="Wingdings"/>
              <a:buChar char=""/>
              <a:tabLst>
                <a:tab pos="3422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Industrial-Organizational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Psychology</a:t>
            </a:r>
            <a:endParaRPr sz="2600">
              <a:latin typeface="Arial"/>
              <a:cs typeface="Arial"/>
            </a:endParaRPr>
          </a:p>
          <a:p>
            <a:pPr marL="704850" marR="5080" lvl="1" indent="-347980">
              <a:lnSpc>
                <a:spcPct val="100000"/>
              </a:lnSpc>
              <a:spcBef>
                <a:spcPts val="530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200" spc="-5" dirty="0">
                <a:latin typeface="Arial"/>
                <a:cs typeface="Arial"/>
              </a:rPr>
              <a:t>study of behavior in work settings and the application of  psychological principles to change work</a:t>
            </a:r>
            <a:r>
              <a:rPr sz="2200" spc="3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behavior</a:t>
            </a:r>
            <a:endParaRPr sz="2200">
              <a:latin typeface="Arial"/>
              <a:cs typeface="Arial"/>
            </a:endParaRPr>
          </a:p>
          <a:p>
            <a:pPr marL="704850" marR="84455" indent="-347980">
              <a:lnSpc>
                <a:spcPct val="100000"/>
              </a:lnSpc>
              <a:spcBef>
                <a:spcPts val="530"/>
              </a:spcBef>
            </a:pPr>
            <a:r>
              <a:rPr sz="2200" dirty="0">
                <a:latin typeface="Arial"/>
                <a:cs typeface="Arial"/>
              </a:rPr>
              <a:t>(</a:t>
            </a:r>
            <a:r>
              <a:rPr sz="2000" i="1" dirty="0">
                <a:solidFill>
                  <a:srgbClr val="669999"/>
                </a:solidFill>
                <a:latin typeface="Arial"/>
                <a:cs typeface="Arial"/>
              </a:rPr>
              <a:t>studi </a:t>
            </a:r>
            <a:r>
              <a:rPr sz="2000" i="1" spc="-5" dirty="0">
                <a:solidFill>
                  <a:srgbClr val="669999"/>
                </a:solidFill>
                <a:latin typeface="Arial"/>
                <a:cs typeface="Arial"/>
              </a:rPr>
              <a:t>ttg. </a:t>
            </a:r>
            <a:r>
              <a:rPr sz="2000" i="1" dirty="0">
                <a:solidFill>
                  <a:srgbClr val="669999"/>
                </a:solidFill>
                <a:latin typeface="Arial"/>
                <a:cs typeface="Arial"/>
              </a:rPr>
              <a:t>perilaku dlm seting dunia kerja, serta aplikasi</a:t>
            </a:r>
            <a:r>
              <a:rPr sz="2000" i="1" spc="-150" dirty="0">
                <a:solidFill>
                  <a:srgbClr val="669999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669999"/>
                </a:solidFill>
                <a:latin typeface="Arial"/>
                <a:cs typeface="Arial"/>
              </a:rPr>
              <a:t>prinsip2  psikologi utk </a:t>
            </a:r>
            <a:r>
              <a:rPr sz="2000" i="1" spc="-5" dirty="0">
                <a:solidFill>
                  <a:srgbClr val="669999"/>
                </a:solidFill>
                <a:latin typeface="Arial"/>
                <a:cs typeface="Arial"/>
              </a:rPr>
              <a:t>merubah </a:t>
            </a:r>
            <a:r>
              <a:rPr sz="2000" i="1" dirty="0">
                <a:solidFill>
                  <a:srgbClr val="669999"/>
                </a:solidFill>
                <a:latin typeface="Arial"/>
                <a:cs typeface="Arial"/>
              </a:rPr>
              <a:t>perilaku</a:t>
            </a:r>
            <a:r>
              <a:rPr sz="2000" i="1" spc="-80" dirty="0">
                <a:solidFill>
                  <a:srgbClr val="669999"/>
                </a:solidFill>
                <a:latin typeface="Arial"/>
                <a:cs typeface="Arial"/>
              </a:rPr>
              <a:t> </a:t>
            </a:r>
            <a:r>
              <a:rPr sz="2000" i="1" spc="5" dirty="0">
                <a:solidFill>
                  <a:srgbClr val="669999"/>
                </a:solidFill>
                <a:latin typeface="Arial"/>
                <a:cs typeface="Arial"/>
              </a:rPr>
              <a:t>kerja</a:t>
            </a:r>
            <a:r>
              <a:rPr sz="2200" spc="5" dirty="0">
                <a:latin typeface="Arial"/>
                <a:cs typeface="Arial"/>
              </a:rPr>
              <a:t>)</a:t>
            </a:r>
            <a:endParaRPr sz="2200">
              <a:latin typeface="Arial"/>
              <a:cs typeface="Arial"/>
            </a:endParaRPr>
          </a:p>
          <a:p>
            <a:pPr marL="356870" marR="1464945" lvl="1">
              <a:lnSpc>
                <a:spcPct val="120000"/>
              </a:lnSpc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200" spc="-5" dirty="0">
                <a:latin typeface="Arial"/>
                <a:cs typeface="Arial"/>
              </a:rPr>
              <a:t>one of many specialty areas of psychology  </a:t>
            </a:r>
            <a:r>
              <a:rPr sz="2200" dirty="0">
                <a:latin typeface="Arial"/>
                <a:cs typeface="Arial"/>
              </a:rPr>
              <a:t>(</a:t>
            </a:r>
            <a:r>
              <a:rPr sz="2000" i="1" dirty="0">
                <a:solidFill>
                  <a:srgbClr val="669999"/>
                </a:solidFill>
                <a:latin typeface="Arial"/>
                <a:cs typeface="Arial"/>
              </a:rPr>
              <a:t>salah satu dari cabang/area spesialisasi</a:t>
            </a:r>
            <a:r>
              <a:rPr sz="2000" i="1" spc="-105" dirty="0">
                <a:solidFill>
                  <a:srgbClr val="669999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669999"/>
                </a:solidFill>
                <a:latin typeface="Arial"/>
                <a:cs typeface="Arial"/>
              </a:rPr>
              <a:t>psikologi</a:t>
            </a:r>
            <a:r>
              <a:rPr sz="2200" dirty="0">
                <a:latin typeface="Arial"/>
                <a:cs typeface="Arial"/>
              </a:rPr>
              <a:t>)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1150365"/>
            <a:ext cx="7350759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Society for Industrial </a:t>
            </a:r>
            <a:r>
              <a:rPr sz="3000" dirty="0"/>
              <a:t>and </a:t>
            </a:r>
            <a:r>
              <a:rPr sz="3000" spc="-5" dirty="0"/>
              <a:t>Organizational  </a:t>
            </a:r>
            <a:r>
              <a:rPr sz="3000" dirty="0"/>
              <a:t>Psychology</a:t>
            </a:r>
            <a:r>
              <a:rPr sz="3000" spc="-20" dirty="0"/>
              <a:t> </a:t>
            </a:r>
            <a:r>
              <a:rPr sz="3000" spc="-5" dirty="0"/>
              <a:t>(SIOP)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88340" y="2312034"/>
            <a:ext cx="7349490" cy="3277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Clr>
                <a:srgbClr val="330066"/>
              </a:buClr>
              <a:buSzPct val="69047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2100" spc="-5" dirty="0">
                <a:latin typeface="Arial"/>
                <a:cs typeface="Arial"/>
              </a:rPr>
              <a:t>Division 14 </a:t>
            </a:r>
            <a:r>
              <a:rPr sz="2100" dirty="0">
                <a:latin typeface="Arial"/>
                <a:cs typeface="Arial"/>
              </a:rPr>
              <a:t>of the </a:t>
            </a:r>
            <a:r>
              <a:rPr sz="2100" spc="-5" dirty="0">
                <a:latin typeface="Arial"/>
                <a:cs typeface="Arial"/>
              </a:rPr>
              <a:t>American Psychological Association (one  </a:t>
            </a:r>
            <a:r>
              <a:rPr sz="2100" dirty="0">
                <a:latin typeface="Arial"/>
                <a:cs typeface="Arial"/>
              </a:rPr>
              <a:t>of</a:t>
            </a:r>
            <a:r>
              <a:rPr sz="2100" spc="-5" dirty="0">
                <a:latin typeface="Arial"/>
                <a:cs typeface="Arial"/>
              </a:rPr>
              <a:t> 53)</a:t>
            </a:r>
            <a:endParaRPr sz="21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05"/>
              </a:spcBef>
              <a:buClr>
                <a:srgbClr val="330066"/>
              </a:buClr>
              <a:buSzPct val="69047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2100" u="heavy" spc="-5" dirty="0">
                <a:solidFill>
                  <a:srgbClr val="7D9CE8"/>
                </a:solidFill>
                <a:uFill>
                  <a:solidFill>
                    <a:srgbClr val="7D9CE8"/>
                  </a:solidFill>
                </a:uFill>
                <a:latin typeface="Arial"/>
                <a:cs typeface="Arial"/>
                <a:hlinkClick r:id="rId2"/>
              </a:rPr>
              <a:t>www.siop.org</a:t>
            </a:r>
            <a:endParaRPr sz="21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00"/>
              </a:spcBef>
              <a:buClr>
                <a:srgbClr val="330066"/>
              </a:buClr>
              <a:buSzPct val="69047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2100" dirty="0">
                <a:latin typeface="Arial"/>
                <a:cs typeface="Arial"/>
              </a:rPr>
              <a:t>The </a:t>
            </a:r>
            <a:r>
              <a:rPr sz="2100" spc="-5" dirty="0">
                <a:latin typeface="Arial"/>
                <a:cs typeface="Arial"/>
              </a:rPr>
              <a:t>professional organization </a:t>
            </a:r>
            <a:r>
              <a:rPr sz="2100" dirty="0">
                <a:latin typeface="Arial"/>
                <a:cs typeface="Arial"/>
              </a:rPr>
              <a:t>for I-O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Info.</a:t>
            </a:r>
            <a:endParaRPr sz="21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265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200" spc="-5" dirty="0">
                <a:latin typeface="Arial"/>
                <a:cs typeface="Arial"/>
              </a:rPr>
              <a:t>Graduate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programs</a:t>
            </a:r>
            <a:endParaRPr sz="22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265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200" spc="-5" dirty="0">
                <a:latin typeface="Arial"/>
                <a:cs typeface="Arial"/>
              </a:rPr>
              <a:t>Jobs</a:t>
            </a:r>
            <a:endParaRPr sz="22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260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200" spc="-5" dirty="0">
                <a:latin typeface="Arial"/>
                <a:cs typeface="Arial"/>
              </a:rPr>
              <a:t>Conferences</a:t>
            </a:r>
            <a:endParaRPr sz="22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265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200" spc="-5" dirty="0">
                <a:latin typeface="Arial"/>
                <a:cs typeface="Arial"/>
              </a:rPr>
              <a:t>Networking</a:t>
            </a:r>
            <a:endParaRPr sz="22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270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200" spc="-5" dirty="0">
                <a:latin typeface="Arial"/>
                <a:cs typeface="Arial"/>
              </a:rPr>
              <a:t>Publications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1149187"/>
            <a:ext cx="7579995" cy="3821429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3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American </a:t>
            </a:r>
            <a:r>
              <a:rPr sz="3000" dirty="0">
                <a:latin typeface="Arial"/>
                <a:cs typeface="Arial"/>
              </a:rPr>
              <a:t>Psychological </a:t>
            </a:r>
            <a:r>
              <a:rPr sz="3000" spc="-5" dirty="0">
                <a:latin typeface="Arial"/>
                <a:cs typeface="Arial"/>
              </a:rPr>
              <a:t>Association</a:t>
            </a:r>
            <a:r>
              <a:rPr sz="3000" spc="-9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(APA)</a:t>
            </a:r>
            <a:endParaRPr sz="3000">
              <a:latin typeface="Arial"/>
              <a:cs typeface="Arial"/>
            </a:endParaRPr>
          </a:p>
          <a:p>
            <a:pPr marL="704850" marR="1628139" lvl="1" indent="-347980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</a:rPr>
              <a:t>largest professional organization</a:t>
            </a:r>
            <a:r>
              <a:rPr sz="2600" spc="-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for  psychologists</a:t>
            </a:r>
            <a:endParaRPr sz="26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  <a:hlinkClick r:id="rId2"/>
              </a:rPr>
              <a:t>www.apa.org</a:t>
            </a:r>
            <a:endParaRPr sz="2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American Psychological </a:t>
            </a:r>
            <a:r>
              <a:rPr sz="3000" spc="-5" dirty="0">
                <a:latin typeface="Arial"/>
                <a:cs typeface="Arial"/>
              </a:rPr>
              <a:t>Society</a:t>
            </a:r>
            <a:r>
              <a:rPr sz="3000" spc="-10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(APS)</a:t>
            </a:r>
            <a:endParaRPr sz="3000">
              <a:latin typeface="Arial"/>
              <a:cs typeface="Arial"/>
            </a:endParaRPr>
          </a:p>
          <a:p>
            <a:pPr marL="704850" marR="158115" lvl="1" indent="-347980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</a:rPr>
              <a:t>alternative professional organization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stressing  a scientific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focus</a:t>
            </a:r>
            <a:endParaRPr sz="26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  <a:hlinkClick r:id="rId3"/>
              </a:rPr>
              <a:t>www.psychologicalscience.org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666940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Licensing in I-O</a:t>
            </a:r>
            <a:r>
              <a:rPr spc="-35" dirty="0"/>
              <a:t> </a:t>
            </a:r>
            <a:r>
              <a:rPr dirty="0"/>
              <a:t>Psychology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49440"/>
            <a:ext cx="5093335" cy="302895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3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Issues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protection of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public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exclusivity of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practice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4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SIOP</a:t>
            </a:r>
            <a:r>
              <a:rPr sz="3000" spc="-5" dirty="0">
                <a:latin typeface="MS PGothic"/>
                <a:cs typeface="MS PGothic"/>
              </a:rPr>
              <a:t>’</a:t>
            </a:r>
            <a:r>
              <a:rPr sz="3000" spc="-5" dirty="0">
                <a:latin typeface="Arial"/>
                <a:cs typeface="Arial"/>
              </a:rPr>
              <a:t>s </a:t>
            </a:r>
            <a:r>
              <a:rPr sz="3000" dirty="0">
                <a:latin typeface="Arial"/>
                <a:cs typeface="Arial"/>
              </a:rPr>
              <a:t>current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position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0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not supporting licensing in</a:t>
            </a:r>
            <a:r>
              <a:rPr sz="2600" spc="-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I-O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continual review of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policy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72720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Some Journals Publishing </a:t>
            </a:r>
            <a:r>
              <a:rPr sz="3000" dirty="0"/>
              <a:t>I-O</a:t>
            </a:r>
            <a:r>
              <a:rPr sz="3000" spc="95" dirty="0"/>
              <a:t> </a:t>
            </a:r>
            <a:r>
              <a:rPr sz="3000" spc="-5" dirty="0"/>
              <a:t>Research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64335"/>
            <a:ext cx="7068184" cy="4306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spc="5" dirty="0">
                <a:latin typeface="Arial"/>
                <a:cs typeface="Arial"/>
              </a:rPr>
              <a:t>Journal </a:t>
            </a:r>
            <a:r>
              <a:rPr sz="2600" dirty="0">
                <a:latin typeface="Arial"/>
                <a:cs typeface="Arial"/>
              </a:rPr>
              <a:t>of Applied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Psychology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spc="5" dirty="0">
                <a:latin typeface="Arial"/>
                <a:cs typeface="Arial"/>
              </a:rPr>
              <a:t>Personnel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Psychology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spc="5" dirty="0">
                <a:latin typeface="Arial"/>
                <a:cs typeface="Arial"/>
              </a:rPr>
              <a:t>Academy </a:t>
            </a:r>
            <a:r>
              <a:rPr sz="2600" dirty="0">
                <a:latin typeface="Arial"/>
                <a:cs typeface="Arial"/>
              </a:rPr>
              <a:t>of </a:t>
            </a:r>
            <a:r>
              <a:rPr sz="2600" spc="5" dirty="0">
                <a:latin typeface="Arial"/>
                <a:cs typeface="Arial"/>
              </a:rPr>
              <a:t>Management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Journal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spc="5" dirty="0">
                <a:latin typeface="Arial"/>
                <a:cs typeface="Arial"/>
              </a:rPr>
              <a:t>Academy </a:t>
            </a:r>
            <a:r>
              <a:rPr sz="2600" dirty="0">
                <a:latin typeface="Arial"/>
                <a:cs typeface="Arial"/>
              </a:rPr>
              <a:t>of </a:t>
            </a:r>
            <a:r>
              <a:rPr sz="2600" spc="5" dirty="0">
                <a:latin typeface="Arial"/>
                <a:cs typeface="Arial"/>
              </a:rPr>
              <a:t>management</a:t>
            </a:r>
            <a:r>
              <a:rPr sz="2600" spc="-9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Review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spc="5" dirty="0">
                <a:latin typeface="Arial"/>
                <a:cs typeface="Arial"/>
              </a:rPr>
              <a:t>Journal </a:t>
            </a:r>
            <a:r>
              <a:rPr sz="2600" dirty="0">
                <a:latin typeface="Arial"/>
                <a:cs typeface="Arial"/>
              </a:rPr>
              <a:t>of Applied Social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Psychology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spc="5" dirty="0">
                <a:latin typeface="Arial"/>
                <a:cs typeface="Arial"/>
              </a:rPr>
              <a:t>Journal </a:t>
            </a:r>
            <a:r>
              <a:rPr sz="2600" dirty="0">
                <a:latin typeface="Arial"/>
                <a:cs typeface="Arial"/>
              </a:rPr>
              <a:t>of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Management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Journal of </a:t>
            </a:r>
            <a:r>
              <a:rPr sz="2600" spc="5" dirty="0">
                <a:latin typeface="Arial"/>
                <a:cs typeface="Arial"/>
              </a:rPr>
              <a:t>Occupational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Behavior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Leadership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Quarterly</a:t>
            </a:r>
            <a:endParaRPr sz="2600">
              <a:latin typeface="Arial"/>
              <a:cs typeface="Arial"/>
            </a:endParaRPr>
          </a:p>
          <a:p>
            <a:pPr marL="355600" marR="5080" indent="-342900">
              <a:lnSpc>
                <a:spcPct val="80000"/>
              </a:lnSpc>
              <a:spcBef>
                <a:spcPts val="625"/>
              </a:spcBef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Organizational Behavior and </a:t>
            </a:r>
            <a:r>
              <a:rPr sz="2600" spc="5" dirty="0">
                <a:latin typeface="Arial"/>
                <a:cs typeface="Arial"/>
              </a:rPr>
              <a:t>Human </a:t>
            </a:r>
            <a:r>
              <a:rPr sz="2600" dirty="0">
                <a:latin typeface="Arial"/>
                <a:cs typeface="Arial"/>
              </a:rPr>
              <a:t>Decision  Processes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330066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Training and </a:t>
            </a:r>
            <a:r>
              <a:rPr sz="2600" spc="5" dirty="0">
                <a:latin typeface="Arial"/>
                <a:cs typeface="Arial"/>
              </a:rPr>
              <a:t>Development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Journal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57098"/>
            <a:ext cx="5733415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Specialization within</a:t>
            </a:r>
            <a:r>
              <a:rPr spc="-35" dirty="0"/>
              <a:t> </a:t>
            </a:r>
            <a:r>
              <a:rPr dirty="0"/>
              <a:t>I-O  Psychology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46289"/>
            <a:ext cx="4071620" cy="394652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5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Industrial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545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200" spc="-5" dirty="0">
                <a:latin typeface="Arial"/>
                <a:cs typeface="Arial"/>
              </a:rPr>
              <a:t>selection</a:t>
            </a:r>
            <a:endParaRPr sz="22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530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200" spc="-5" dirty="0">
                <a:latin typeface="Arial"/>
                <a:cs typeface="Arial"/>
              </a:rPr>
              <a:t>training</a:t>
            </a:r>
            <a:endParaRPr sz="22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530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200" spc="-5" dirty="0">
                <a:latin typeface="Arial"/>
                <a:cs typeface="Arial"/>
              </a:rPr>
              <a:t>performance measurement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Organizational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545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200" spc="-5" dirty="0">
                <a:latin typeface="Arial"/>
                <a:cs typeface="Arial"/>
              </a:rPr>
              <a:t>development</a:t>
            </a:r>
            <a:endParaRPr sz="22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535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200" spc="-5" dirty="0">
                <a:latin typeface="Arial"/>
                <a:cs typeface="Arial"/>
              </a:rPr>
              <a:t>motivation</a:t>
            </a:r>
            <a:endParaRPr sz="22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525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200" spc="-5" dirty="0">
                <a:latin typeface="Arial"/>
                <a:cs typeface="Arial"/>
              </a:rPr>
              <a:t>job satisfaction and stress</a:t>
            </a:r>
            <a:endParaRPr sz="22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530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200" spc="-5" dirty="0">
                <a:latin typeface="Arial"/>
                <a:cs typeface="Arial"/>
              </a:rPr>
              <a:t>more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...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6557009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Scientist/Practitioner</a:t>
            </a:r>
            <a:r>
              <a:rPr spc="65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46289"/>
            <a:ext cx="7926070" cy="342328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5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Scientific</a:t>
            </a:r>
            <a:r>
              <a:rPr sz="3000" spc="-5" dirty="0">
                <a:latin typeface="Arial"/>
                <a:cs typeface="Arial"/>
              </a:rPr>
              <a:t> Objective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545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200" spc="-5" dirty="0">
                <a:latin typeface="Arial"/>
                <a:cs typeface="Arial"/>
              </a:rPr>
              <a:t>study and understanding of all aspects of behavior at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work</a:t>
            </a:r>
            <a:endParaRPr sz="22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09"/>
              </a:spcBef>
              <a:buClr>
                <a:srgbClr val="CCCC00"/>
              </a:buClr>
              <a:buSzPct val="69047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100" spc="-5" dirty="0">
                <a:latin typeface="Arial"/>
                <a:cs typeface="Arial"/>
              </a:rPr>
              <a:t>conduct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research</a:t>
            </a:r>
            <a:endParaRPr sz="21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05"/>
              </a:spcBef>
              <a:buClr>
                <a:srgbClr val="CCCC00"/>
              </a:buClr>
              <a:buSzPct val="69047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100" spc="-5" dirty="0">
                <a:latin typeface="Arial"/>
                <a:cs typeface="Arial"/>
              </a:rPr>
              <a:t>publish</a:t>
            </a:r>
            <a:r>
              <a:rPr sz="2100" spc="-7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results</a:t>
            </a:r>
            <a:endParaRPr sz="21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Applied</a:t>
            </a:r>
            <a:r>
              <a:rPr sz="3000" spc="-9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Objective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550"/>
              </a:spcBef>
              <a:buClr>
                <a:srgbClr val="669999"/>
              </a:buClr>
              <a:buSzPct val="68181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200" dirty="0">
                <a:latin typeface="Arial"/>
                <a:cs typeface="Arial"/>
              </a:rPr>
              <a:t>application </a:t>
            </a:r>
            <a:r>
              <a:rPr sz="2200" spc="-5" dirty="0">
                <a:latin typeface="Arial"/>
                <a:cs typeface="Arial"/>
              </a:rPr>
              <a:t>of psychological principles and the</a:t>
            </a:r>
            <a:r>
              <a:rPr sz="2200" spc="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knowledge</a:t>
            </a:r>
            <a:endParaRPr sz="2200">
              <a:latin typeface="Arial"/>
              <a:cs typeface="Arial"/>
            </a:endParaRPr>
          </a:p>
          <a:p>
            <a:pPr marL="70485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gleaned from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research</a:t>
            </a:r>
            <a:endParaRPr sz="22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09"/>
              </a:spcBef>
              <a:buClr>
                <a:srgbClr val="CCCC00"/>
              </a:buClr>
              <a:buSzPct val="69047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100" spc="-5" dirty="0">
                <a:latin typeface="Arial"/>
                <a:cs typeface="Arial"/>
              </a:rPr>
              <a:t>deal with specific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problems/issues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476758"/>
            <a:ext cx="732917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History </a:t>
            </a:r>
            <a:r>
              <a:rPr dirty="0"/>
              <a:t>- </a:t>
            </a:r>
            <a:r>
              <a:rPr spc="-5" dirty="0"/>
              <a:t>Industrial</a:t>
            </a:r>
            <a:r>
              <a:rPr spc="45" dirty="0"/>
              <a:t> </a:t>
            </a:r>
            <a:r>
              <a:rPr dirty="0"/>
              <a:t>Psychology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225234"/>
            <a:ext cx="5375910" cy="471170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3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Wilhelm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Wundt</a:t>
            </a:r>
            <a:endParaRPr sz="3000">
              <a:latin typeface="Arial"/>
              <a:cs typeface="Arial"/>
            </a:endParaRPr>
          </a:p>
          <a:p>
            <a:pPr marL="1000125" lvl="1" indent="-294640">
              <a:lnSpc>
                <a:spcPct val="100000"/>
              </a:lnSpc>
              <a:spcBef>
                <a:spcPts val="565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1st Psychology </a:t>
            </a:r>
            <a:r>
              <a:rPr sz="2300" spc="-5" dirty="0">
                <a:latin typeface="Arial"/>
                <a:cs typeface="Arial"/>
              </a:rPr>
              <a:t>Laboratory</a:t>
            </a:r>
            <a:r>
              <a:rPr sz="2300" spc="-10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(1879)</a:t>
            </a:r>
            <a:endParaRPr sz="23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4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Early 1900</a:t>
            </a:r>
            <a:r>
              <a:rPr sz="3000" spc="-5" dirty="0">
                <a:latin typeface="MS PGothic"/>
                <a:cs typeface="MS PGothic"/>
              </a:rPr>
              <a:t>’</a:t>
            </a:r>
            <a:r>
              <a:rPr sz="3000" spc="-5" dirty="0">
                <a:latin typeface="Arial"/>
                <a:cs typeface="Arial"/>
              </a:rPr>
              <a:t>s</a:t>
            </a:r>
            <a:endParaRPr sz="30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60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</a:rPr>
              <a:t>Walter Dill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Scott</a:t>
            </a:r>
            <a:endParaRPr sz="26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</a:rPr>
              <a:t>W.L.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Bryan</a:t>
            </a:r>
            <a:endParaRPr sz="26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0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Industrial</a:t>
            </a:r>
            <a:r>
              <a:rPr sz="2300" spc="-4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Psychology</a:t>
            </a:r>
            <a:endParaRPr sz="23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</a:rPr>
              <a:t>Frederick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Taylor</a:t>
            </a:r>
            <a:endParaRPr sz="26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5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Scientific</a:t>
            </a:r>
            <a:r>
              <a:rPr sz="2300" spc="-3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Management</a:t>
            </a:r>
            <a:endParaRPr sz="23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</a:rPr>
              <a:t>Frank &amp; Lillian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Gilbreth</a:t>
            </a:r>
            <a:endParaRPr sz="2600">
              <a:latin typeface="Arial"/>
              <a:cs typeface="Arial"/>
            </a:endParaRPr>
          </a:p>
          <a:p>
            <a:pPr marL="1000125" lvl="2" indent="-294640">
              <a:lnSpc>
                <a:spcPct val="100000"/>
              </a:lnSpc>
              <a:spcBef>
                <a:spcPts val="550"/>
              </a:spcBef>
              <a:buClr>
                <a:srgbClr val="CCCC00"/>
              </a:buClr>
              <a:buSzPct val="69565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300" dirty="0">
                <a:latin typeface="Arial"/>
                <a:cs typeface="Arial"/>
              </a:rPr>
              <a:t>Efficiency</a:t>
            </a:r>
            <a:r>
              <a:rPr sz="2300" spc="-3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Experts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539940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Scientific</a:t>
            </a:r>
            <a:r>
              <a:rPr spc="-10" dirty="0"/>
              <a:t> </a:t>
            </a:r>
            <a:r>
              <a:rPr dirty="0"/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42059"/>
            <a:ext cx="7588884" cy="37833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954405" indent="-342900">
              <a:lnSpc>
                <a:spcPct val="100000"/>
              </a:lnSpc>
              <a:spcBef>
                <a:spcPts val="10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Use of scientific principles to</a:t>
            </a:r>
            <a:r>
              <a:rPr sz="3000" spc="-1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improve  efficiency and productivity of</a:t>
            </a:r>
            <a:r>
              <a:rPr sz="3000" spc="-6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jobs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Principle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objective</a:t>
            </a:r>
            <a:endParaRPr sz="3000">
              <a:latin typeface="Arial"/>
              <a:cs typeface="Arial"/>
            </a:endParaRPr>
          </a:p>
          <a:p>
            <a:pPr marL="704850" marR="5080" lvl="1" indent="-347980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to maximize the prosperity of the employer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  each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employee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Fundamental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assumption</a:t>
            </a:r>
            <a:endParaRPr sz="3000">
              <a:latin typeface="Arial"/>
              <a:cs typeface="Arial"/>
            </a:endParaRPr>
          </a:p>
          <a:p>
            <a:pPr marL="704850" marR="182245" lvl="1" indent="-347980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interests of employees and employers are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not </a:t>
            </a:r>
            <a:r>
              <a:rPr sz="2600" dirty="0">
                <a:latin typeface="Arial"/>
                <a:cs typeface="Arial"/>
              </a:rPr>
              <a:t> antagonistic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595185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Time-and-Motion</a:t>
            </a:r>
            <a:r>
              <a:rPr spc="-35" dirty="0"/>
              <a:t> </a:t>
            </a:r>
            <a:r>
              <a:rPr dirty="0"/>
              <a:t>Studies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42059"/>
            <a:ext cx="8014334" cy="3600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Procedures </a:t>
            </a:r>
            <a:r>
              <a:rPr sz="3000" spc="-5" dirty="0">
                <a:latin typeface="Arial"/>
                <a:cs typeface="Arial"/>
              </a:rPr>
              <a:t>in </a:t>
            </a:r>
            <a:r>
              <a:rPr sz="3000" dirty="0">
                <a:latin typeface="Arial"/>
                <a:cs typeface="Arial"/>
              </a:rPr>
              <a:t>which work tasks </a:t>
            </a:r>
            <a:r>
              <a:rPr sz="3000" spc="-5" dirty="0">
                <a:latin typeface="Arial"/>
                <a:cs typeface="Arial"/>
              </a:rPr>
              <a:t>are </a:t>
            </a:r>
            <a:r>
              <a:rPr sz="3000" dirty="0">
                <a:latin typeface="Arial"/>
                <a:cs typeface="Arial"/>
              </a:rPr>
              <a:t>broken  down into simple component movements</a:t>
            </a:r>
            <a:r>
              <a:rPr sz="3000" spc="-10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and  </a:t>
            </a:r>
            <a:r>
              <a:rPr sz="3000" spc="-5" dirty="0">
                <a:latin typeface="Arial"/>
                <a:cs typeface="Arial"/>
              </a:rPr>
              <a:t>the </a:t>
            </a:r>
            <a:r>
              <a:rPr sz="3000" dirty="0">
                <a:latin typeface="Arial"/>
                <a:cs typeface="Arial"/>
              </a:rPr>
              <a:t>movements </a:t>
            </a:r>
            <a:r>
              <a:rPr sz="3000" spc="-5" dirty="0">
                <a:latin typeface="Arial"/>
                <a:cs typeface="Arial"/>
              </a:rPr>
              <a:t>timed </a:t>
            </a:r>
            <a:r>
              <a:rPr sz="3000" dirty="0">
                <a:latin typeface="Arial"/>
                <a:cs typeface="Arial"/>
              </a:rPr>
              <a:t>to develop </a:t>
            </a:r>
            <a:r>
              <a:rPr sz="3000" spc="-5" dirty="0">
                <a:latin typeface="Arial"/>
                <a:cs typeface="Arial"/>
              </a:rPr>
              <a:t>a more  </a:t>
            </a:r>
            <a:r>
              <a:rPr sz="3000" dirty="0">
                <a:latin typeface="Arial"/>
                <a:cs typeface="Arial"/>
              </a:rPr>
              <a:t>efficient </a:t>
            </a:r>
            <a:r>
              <a:rPr sz="3000" spc="-5" dirty="0">
                <a:latin typeface="Arial"/>
                <a:cs typeface="Arial"/>
              </a:rPr>
              <a:t>method </a:t>
            </a:r>
            <a:r>
              <a:rPr sz="3000" dirty="0">
                <a:latin typeface="Arial"/>
                <a:cs typeface="Arial"/>
              </a:rPr>
              <a:t>for performing the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tasks</a:t>
            </a:r>
            <a:endParaRPr sz="3000">
              <a:latin typeface="Arial"/>
              <a:cs typeface="Arial"/>
            </a:endParaRPr>
          </a:p>
          <a:p>
            <a:pPr marL="704850" marR="441325" lvl="1" indent="-347980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often doubled, </a:t>
            </a:r>
            <a:r>
              <a:rPr sz="2600" spc="-5" dirty="0">
                <a:latin typeface="Arial"/>
                <a:cs typeface="Arial"/>
              </a:rPr>
              <a:t>tripled </a:t>
            </a:r>
            <a:r>
              <a:rPr sz="2600" dirty="0">
                <a:latin typeface="Arial"/>
                <a:cs typeface="Arial"/>
              </a:rPr>
              <a:t>or even quadrupled labor  output</a:t>
            </a:r>
            <a:endParaRPr sz="2600">
              <a:latin typeface="Arial"/>
              <a:cs typeface="Arial"/>
            </a:endParaRPr>
          </a:p>
          <a:p>
            <a:pPr marL="704850" marR="818515" lvl="1" indent="-347980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dirty="0">
                <a:latin typeface="Arial"/>
                <a:cs typeface="Arial"/>
              </a:rPr>
              <a:t>revolutionized physical labor jobs in </a:t>
            </a:r>
            <a:r>
              <a:rPr sz="2600" spc="-5" dirty="0">
                <a:latin typeface="Arial"/>
                <a:cs typeface="Arial"/>
              </a:rPr>
              <a:t>terms</a:t>
            </a:r>
            <a:r>
              <a:rPr sz="2600" spc="-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  efficiency and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productivity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456819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History</a:t>
            </a:r>
            <a:r>
              <a:rPr spc="-50" dirty="0"/>
              <a:t> </a:t>
            </a:r>
            <a:r>
              <a:rPr dirty="0"/>
              <a:t>(continued)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757602"/>
            <a:ext cx="7259320" cy="397510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3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Hugo</a:t>
            </a:r>
            <a:r>
              <a:rPr sz="3000" spc="-2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Munsterberg</a:t>
            </a:r>
            <a:endParaRPr sz="3000">
              <a:latin typeface="Arial"/>
              <a:cs typeface="Arial"/>
            </a:endParaRPr>
          </a:p>
          <a:p>
            <a:pPr marL="704850" marR="1030605" lvl="1" indent="-347980">
              <a:lnSpc>
                <a:spcPct val="100000"/>
              </a:lnSpc>
              <a:spcBef>
                <a:spcPts val="64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</a:rPr>
              <a:t>1st book on psychology and</a:t>
            </a:r>
            <a:r>
              <a:rPr sz="2600" spc="-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industrial  efficiency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1913</a:t>
            </a:r>
            <a:endParaRPr sz="26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625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</a:rPr>
              <a:t>1st work simulation, Pittsburgh trolley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drivers</a:t>
            </a:r>
            <a:endParaRPr sz="2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Max</a:t>
            </a:r>
            <a:r>
              <a:rPr sz="3000" spc="-5" dirty="0">
                <a:latin typeface="Arial"/>
                <a:cs typeface="Arial"/>
              </a:rPr>
              <a:t> Weber</a:t>
            </a:r>
            <a:endParaRPr sz="30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</a:rPr>
              <a:t>classic book on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bureaucracy</a:t>
            </a:r>
            <a:endParaRPr sz="2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05"/>
              </a:spcBef>
              <a:buClr>
                <a:srgbClr val="330066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World War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I</a:t>
            </a:r>
            <a:endParaRPr sz="3000">
              <a:latin typeface="Arial"/>
              <a:cs typeface="Arial"/>
            </a:endParaRPr>
          </a:p>
          <a:p>
            <a:pPr marL="704850" lvl="1" indent="-347980">
              <a:lnSpc>
                <a:spcPct val="100000"/>
              </a:lnSpc>
              <a:spcBef>
                <a:spcPts val="640"/>
              </a:spcBef>
              <a:buClr>
                <a:srgbClr val="669999"/>
              </a:buClr>
              <a:buSzPct val="6923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600" dirty="0">
                <a:latin typeface="Arial"/>
                <a:cs typeface="Arial"/>
              </a:rPr>
              <a:t>First wide spread use of testing in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selection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1152</Words>
  <Application>Microsoft Office PowerPoint</Application>
  <PresentationFormat>On-screen Show (4:3)</PresentationFormat>
  <Paragraphs>249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MS PGothic</vt:lpstr>
      <vt:lpstr>Arial</vt:lpstr>
      <vt:lpstr>Calibri</vt:lpstr>
      <vt:lpstr>Times New Roman</vt:lpstr>
      <vt:lpstr>Wingdings</vt:lpstr>
      <vt:lpstr>Office Theme</vt:lpstr>
      <vt:lpstr>Introduction to Industrial-Organizational (I-O)  Psychology</vt:lpstr>
      <vt:lpstr>Why Study I-O Psychology?</vt:lpstr>
      <vt:lpstr>What is I-O Psychology?</vt:lpstr>
      <vt:lpstr>Specialization within I-O  Psychology</vt:lpstr>
      <vt:lpstr>Scientist/Practitioner Model</vt:lpstr>
      <vt:lpstr>History - Industrial Psychology</vt:lpstr>
      <vt:lpstr>Scientific Management</vt:lpstr>
      <vt:lpstr>Time-and-Motion Studies</vt:lpstr>
      <vt:lpstr>History (continued)</vt:lpstr>
      <vt:lpstr>World War I - testing</vt:lpstr>
      <vt:lpstr>1924 Hawthorne Works of  Western Electric</vt:lpstr>
      <vt:lpstr>The Hawthorne Effect</vt:lpstr>
      <vt:lpstr>Human Relations Movement</vt:lpstr>
      <vt:lpstr>World War II</vt:lpstr>
      <vt:lpstr>Post World War II</vt:lpstr>
      <vt:lpstr>50’s Ohio State Leadership  Studies</vt:lpstr>
      <vt:lpstr>1960’s through early 1990’s</vt:lpstr>
      <vt:lpstr>1960’s Civil Rights and  Women’s Movements</vt:lpstr>
      <vt:lpstr>1960’s and 1970’s Civil Rights  and Women’s Movements</vt:lpstr>
      <vt:lpstr>Cross Cultural I/O Psychology</vt:lpstr>
      <vt:lpstr>Cross Cultural I/O Psychology</vt:lpstr>
      <vt:lpstr>Cross Cultural I/O Psychology</vt:lpstr>
      <vt:lpstr>Changing Labor Market</vt:lpstr>
      <vt:lpstr>Organizational Downsizing</vt:lpstr>
      <vt:lpstr>Current Hot Topics</vt:lpstr>
      <vt:lpstr>PowerPoint Presentation</vt:lpstr>
      <vt:lpstr>I-O Psychologists</vt:lpstr>
      <vt:lpstr>Four Main Work Areas of  I-O Psychologists</vt:lpstr>
      <vt:lpstr>Six Fields (specialization  areas)</vt:lpstr>
      <vt:lpstr>Society for Industrial and Organizational  Psychology (SIOP)</vt:lpstr>
      <vt:lpstr>PowerPoint Presentation</vt:lpstr>
      <vt:lpstr>Licensing in I-O Psychology</vt:lpstr>
      <vt:lpstr>Some Journals Publishing I-O Research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Industrial-Organizational (I-O)  Psychology</dc:title>
  <dc:creator>clara clara</dc:creator>
  <cp:lastModifiedBy>clara clara</cp:lastModifiedBy>
  <cp:revision>1</cp:revision>
  <dcterms:created xsi:type="dcterms:W3CDTF">2020-06-22T03:32:23Z</dcterms:created>
  <dcterms:modified xsi:type="dcterms:W3CDTF">2020-06-22T04:06:31Z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2020-06-22T00:00:00Z</vt:filetime>
  </property>
</Properties>
</file>