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0400" y="11429"/>
            <a:ext cx="7823200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B18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D2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D2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D2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354" y="-80009"/>
            <a:ext cx="8289290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D2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269" y="1155700"/>
            <a:ext cx="7141845" cy="3807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1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539" y="214629"/>
            <a:ext cx="61074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25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6000" b="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000" b="0" spc="-70" dirty="0">
                <a:solidFill>
                  <a:srgbClr val="FFFFFF"/>
                </a:solidFill>
                <a:latin typeface="Arial MT"/>
                <a:cs typeface="Arial MT"/>
              </a:rPr>
              <a:t>Psychology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400" y="4774438"/>
            <a:ext cx="5158740" cy="91755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sz="4800" spc="-40" dirty="0">
                <a:solidFill>
                  <a:srgbClr val="FFFFFF"/>
                </a:solidFill>
                <a:latin typeface="Tahoma"/>
                <a:cs typeface="Tahoma"/>
              </a:rPr>
              <a:t>Prosocial</a:t>
            </a:r>
            <a:r>
              <a:rPr sz="4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-60" dirty="0" err="1">
                <a:solidFill>
                  <a:srgbClr val="FFFFFF"/>
                </a:solidFill>
                <a:latin typeface="Tahoma"/>
                <a:cs typeface="Tahoma"/>
              </a:rPr>
              <a:t>Behaviour</a:t>
            </a:r>
            <a:endParaRPr sz="4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729" y="1427480"/>
            <a:ext cx="5760720" cy="3456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4210" y="0"/>
            <a:ext cx="5275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Example:</a:t>
            </a:r>
            <a:r>
              <a:rPr sz="4400" spc="-40" dirty="0"/>
              <a:t> </a:t>
            </a:r>
            <a:r>
              <a:rPr sz="4400" spc="-5" dirty="0"/>
              <a:t>Wikipedia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15279" y="678179"/>
            <a:ext cx="3677285" cy="442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5"/>
              </a:spcBef>
            </a:pP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collaboratively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ahoma"/>
                <a:cs typeface="Tahoma"/>
              </a:rPr>
              <a:t>edited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 encyclopedia.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Contributions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4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endParaRPr sz="4000">
              <a:latin typeface="Tahoma"/>
              <a:cs typeface="Tahoma"/>
            </a:endParaRPr>
          </a:p>
          <a:p>
            <a:pPr marL="12700" marR="757555">
              <a:lnSpc>
                <a:spcPct val="100400"/>
              </a:lnSpc>
              <a:spcBef>
                <a:spcPts val="50"/>
              </a:spcBef>
            </a:pP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4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ahoma"/>
                <a:cs typeface="Tahoma"/>
              </a:rPr>
              <a:t>knowledge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capital.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29" y="1474469"/>
            <a:ext cx="5040630" cy="50406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2170" y="5210809"/>
            <a:ext cx="2282189" cy="1504949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4110" y="3986529"/>
            <a:ext cx="2832100" cy="2420620"/>
            <a:chOff x="3194110" y="3986529"/>
            <a:chExt cx="2832100" cy="2420620"/>
          </a:xfrm>
        </p:grpSpPr>
        <p:sp>
          <p:nvSpPr>
            <p:cNvPr id="3" name="object 3"/>
            <p:cNvSpPr/>
            <p:nvPr/>
          </p:nvSpPr>
          <p:spPr>
            <a:xfrm>
              <a:off x="3200399" y="4419599"/>
              <a:ext cx="2819400" cy="1981200"/>
            </a:xfrm>
            <a:custGeom>
              <a:avLst/>
              <a:gdLst/>
              <a:ahLst/>
              <a:cxnLst/>
              <a:rect l="l" t="t" r="r" b="b"/>
              <a:pathLst>
                <a:path w="2819400" h="1981200">
                  <a:moveTo>
                    <a:pt x="1894839" y="0"/>
                  </a:moveTo>
                  <a:lnTo>
                    <a:pt x="1409700" y="530860"/>
                  </a:lnTo>
                  <a:lnTo>
                    <a:pt x="1090929" y="210819"/>
                  </a:lnTo>
                  <a:lnTo>
                    <a:pt x="953770" y="579119"/>
                  </a:lnTo>
                  <a:lnTo>
                    <a:pt x="46989" y="210819"/>
                  </a:lnTo>
                  <a:lnTo>
                    <a:pt x="603250" y="698500"/>
                  </a:lnTo>
                  <a:lnTo>
                    <a:pt x="0" y="789939"/>
                  </a:lnTo>
                  <a:lnTo>
                    <a:pt x="485139" y="1079500"/>
                  </a:lnTo>
                  <a:lnTo>
                    <a:pt x="17780" y="1337310"/>
                  </a:lnTo>
                  <a:lnTo>
                    <a:pt x="740410" y="1277620"/>
                  </a:lnTo>
                  <a:lnTo>
                    <a:pt x="622300" y="1615440"/>
                  </a:lnTo>
                  <a:lnTo>
                    <a:pt x="1007110" y="1433830"/>
                  </a:lnTo>
                  <a:lnTo>
                    <a:pt x="1108710" y="1981200"/>
                  </a:lnTo>
                  <a:lnTo>
                    <a:pt x="1375410" y="1369060"/>
                  </a:lnTo>
                  <a:lnTo>
                    <a:pt x="1728470" y="1809750"/>
                  </a:lnTo>
                  <a:lnTo>
                    <a:pt x="1830070" y="1325880"/>
                  </a:lnTo>
                  <a:lnTo>
                    <a:pt x="2368550" y="1658620"/>
                  </a:lnTo>
                  <a:lnTo>
                    <a:pt x="2197100" y="1187450"/>
                  </a:lnTo>
                  <a:lnTo>
                    <a:pt x="2819400" y="1219200"/>
                  </a:lnTo>
                  <a:lnTo>
                    <a:pt x="2298700" y="960119"/>
                  </a:lnTo>
                  <a:lnTo>
                    <a:pt x="2754629" y="745489"/>
                  </a:lnTo>
                  <a:lnTo>
                    <a:pt x="2179320" y="670560"/>
                  </a:lnTo>
                  <a:lnTo>
                    <a:pt x="2399029" y="408939"/>
                  </a:lnTo>
                  <a:lnTo>
                    <a:pt x="1847850" y="488950"/>
                  </a:lnTo>
                  <a:lnTo>
                    <a:pt x="1894839" y="0"/>
                  </a:lnTo>
                  <a:close/>
                </a:path>
              </a:pathLst>
            </a:custGeom>
            <a:solidFill>
              <a:srgbClr val="FFCC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399" y="4419599"/>
              <a:ext cx="2819400" cy="1981200"/>
            </a:xfrm>
            <a:custGeom>
              <a:avLst/>
              <a:gdLst/>
              <a:ahLst/>
              <a:cxnLst/>
              <a:rect l="l" t="t" r="r" b="b"/>
              <a:pathLst>
                <a:path w="2819400" h="1981200">
                  <a:moveTo>
                    <a:pt x="1409700" y="530860"/>
                  </a:moveTo>
                  <a:lnTo>
                    <a:pt x="1090929" y="210819"/>
                  </a:lnTo>
                  <a:lnTo>
                    <a:pt x="953770" y="579119"/>
                  </a:lnTo>
                  <a:lnTo>
                    <a:pt x="46989" y="210819"/>
                  </a:lnTo>
                  <a:lnTo>
                    <a:pt x="603250" y="698500"/>
                  </a:lnTo>
                  <a:lnTo>
                    <a:pt x="0" y="789939"/>
                  </a:lnTo>
                  <a:lnTo>
                    <a:pt x="485139" y="1079500"/>
                  </a:lnTo>
                  <a:lnTo>
                    <a:pt x="17780" y="1337310"/>
                  </a:lnTo>
                  <a:lnTo>
                    <a:pt x="740410" y="1277620"/>
                  </a:lnTo>
                  <a:lnTo>
                    <a:pt x="622300" y="1615440"/>
                  </a:lnTo>
                  <a:lnTo>
                    <a:pt x="1007110" y="1433830"/>
                  </a:lnTo>
                  <a:lnTo>
                    <a:pt x="1108710" y="1981200"/>
                  </a:lnTo>
                  <a:lnTo>
                    <a:pt x="1375410" y="1369060"/>
                  </a:lnTo>
                  <a:lnTo>
                    <a:pt x="1728470" y="1809750"/>
                  </a:lnTo>
                  <a:lnTo>
                    <a:pt x="1830070" y="1325880"/>
                  </a:lnTo>
                  <a:lnTo>
                    <a:pt x="2368550" y="1658620"/>
                  </a:lnTo>
                  <a:lnTo>
                    <a:pt x="2197100" y="1187450"/>
                  </a:lnTo>
                  <a:lnTo>
                    <a:pt x="2819400" y="1219200"/>
                  </a:lnTo>
                  <a:lnTo>
                    <a:pt x="2298700" y="960119"/>
                  </a:lnTo>
                  <a:lnTo>
                    <a:pt x="2754629" y="745489"/>
                  </a:lnTo>
                  <a:lnTo>
                    <a:pt x="2179320" y="670560"/>
                  </a:lnTo>
                  <a:lnTo>
                    <a:pt x="2399029" y="408939"/>
                  </a:lnTo>
                  <a:lnTo>
                    <a:pt x="1847850" y="488950"/>
                  </a:lnTo>
                  <a:lnTo>
                    <a:pt x="1894839" y="0"/>
                  </a:lnTo>
                  <a:lnTo>
                    <a:pt x="1409700" y="53086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1500" y="3986529"/>
              <a:ext cx="76200" cy="642620"/>
            </a:xfrm>
            <a:custGeom>
              <a:avLst/>
              <a:gdLst/>
              <a:ahLst/>
              <a:cxnLst/>
              <a:rect l="l" t="t" r="r" b="b"/>
              <a:pathLst>
                <a:path w="76200" h="642620">
                  <a:moveTo>
                    <a:pt x="76200" y="567690"/>
                  </a:moveTo>
                  <a:lnTo>
                    <a:pt x="44450" y="56769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567690"/>
                  </a:lnTo>
                  <a:lnTo>
                    <a:pt x="0" y="567690"/>
                  </a:lnTo>
                  <a:lnTo>
                    <a:pt x="38100" y="642620"/>
                  </a:lnTo>
                  <a:lnTo>
                    <a:pt x="76200" y="567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2270" y="2211070"/>
            <a:ext cx="8149590" cy="1748789"/>
          </a:xfrm>
          <a:prstGeom prst="rect">
            <a:avLst/>
          </a:prstGeom>
          <a:solidFill>
            <a:srgbClr val="FF3300">
              <a:alpha val="50000"/>
            </a:srgbClr>
          </a:solidFill>
          <a:ln w="12579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650">
              <a:latin typeface="Times New Roman"/>
              <a:cs typeface="Times New Roman"/>
            </a:endParaRPr>
          </a:p>
          <a:p>
            <a:pPr marR="106045" algn="ctr">
              <a:lnSpc>
                <a:spcPct val="100000"/>
              </a:lnSpc>
              <a:tabLst>
                <a:tab pos="2056764" algn="l"/>
                <a:tab pos="41903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+	+	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363470"/>
            <a:ext cx="1443990" cy="1443990"/>
          </a:xfrm>
          <a:prstGeom prst="rect">
            <a:avLst/>
          </a:prstGeom>
          <a:solidFill>
            <a:srgbClr val="7F007F">
              <a:alpha val="50000"/>
            </a:srgbClr>
          </a:solidFill>
          <a:ln w="12579">
            <a:solidFill>
              <a:srgbClr val="FFFFFF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143510" marR="46355" indent="-1270" algn="ctr">
              <a:lnSpc>
                <a:spcPts val="2650"/>
              </a:lnSpc>
              <a:spcBef>
                <a:spcPts val="156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Attend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what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5870" y="2439670"/>
            <a:ext cx="1520190" cy="1445260"/>
          </a:xfrm>
          <a:prstGeom prst="rect">
            <a:avLst/>
          </a:prstGeom>
          <a:solidFill>
            <a:srgbClr val="7F007F">
              <a:alpha val="50000"/>
            </a:srgbClr>
          </a:solidFill>
          <a:ln w="12579">
            <a:solidFill>
              <a:srgbClr val="FFFFF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30810" marR="120014" indent="238760" algn="just">
              <a:lnSpc>
                <a:spcPts val="2560"/>
              </a:lnSpc>
              <a:spcBef>
                <a:spcPts val="880"/>
              </a:spcBef>
            </a:pP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Define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event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00" spc="-4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8200" y="2363470"/>
            <a:ext cx="1676400" cy="1446530"/>
          </a:xfrm>
          <a:prstGeom prst="rect">
            <a:avLst/>
          </a:prstGeom>
          <a:solidFill>
            <a:srgbClr val="7F007F">
              <a:alpha val="50000"/>
            </a:srgbClr>
          </a:solidFill>
          <a:ln w="12579">
            <a:solidFill>
              <a:srgbClr val="FFFFF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57150" marR="50165" indent="317500">
              <a:lnSpc>
                <a:spcPts val="2560"/>
              </a:lnSpc>
              <a:spcBef>
                <a:spcPts val="890"/>
              </a:spcBef>
            </a:pP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Assume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nsibi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9269" y="2363470"/>
            <a:ext cx="1520190" cy="1443990"/>
          </a:xfrm>
          <a:prstGeom prst="rect">
            <a:avLst/>
          </a:prstGeom>
          <a:solidFill>
            <a:srgbClr val="7F007F">
              <a:alpha val="50000"/>
            </a:srgbClr>
          </a:solidFill>
          <a:ln w="12579">
            <a:solidFill>
              <a:srgbClr val="FFFFFF"/>
            </a:solidFill>
          </a:ln>
        </p:spPr>
        <p:txBody>
          <a:bodyPr vert="horz" wrap="square" lIns="0" tIns="193040" rIns="0" bIns="0" rtlCol="0">
            <a:spAutoFit/>
          </a:bodyPr>
          <a:lstStyle/>
          <a:p>
            <a:pPr marL="186055" marR="253365" indent="-635" algn="ctr">
              <a:lnSpc>
                <a:spcPts val="2650"/>
              </a:lnSpc>
              <a:spcBef>
                <a:spcPts val="152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Decide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what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4790" y="5099050"/>
            <a:ext cx="1246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Give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6839" y="154940"/>
            <a:ext cx="8910320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162050" marR="5080" indent="-1149350">
              <a:lnSpc>
                <a:spcPts val="4920"/>
              </a:lnSpc>
              <a:spcBef>
                <a:spcPts val="560"/>
              </a:spcBef>
            </a:pPr>
            <a:r>
              <a:rPr sz="4400" dirty="0"/>
              <a:t>The </a:t>
            </a:r>
            <a:r>
              <a:rPr sz="4400" spc="-5" dirty="0"/>
              <a:t>decision process in Latane </a:t>
            </a:r>
            <a:r>
              <a:rPr sz="4400" dirty="0"/>
              <a:t>&amp; </a:t>
            </a:r>
            <a:r>
              <a:rPr sz="4400" spc="-1210" dirty="0"/>
              <a:t> </a:t>
            </a:r>
            <a:r>
              <a:rPr sz="4400" spc="-5" dirty="0"/>
              <a:t>Darley’s cognitive</a:t>
            </a:r>
            <a:r>
              <a:rPr sz="4400" dirty="0"/>
              <a:t> </a:t>
            </a:r>
            <a:r>
              <a:rPr sz="4400" spc="-5" dirty="0"/>
              <a:t>model</a:t>
            </a:r>
            <a:endParaRPr sz="44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1270"/>
            <a:ext cx="7864475" cy="12014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85519" marR="5080" indent="-972819">
              <a:lnSpc>
                <a:spcPts val="4460"/>
              </a:lnSpc>
              <a:spcBef>
                <a:spcPts val="530"/>
              </a:spcBef>
              <a:tabLst>
                <a:tab pos="3268345" algn="l"/>
              </a:tabLst>
            </a:pPr>
            <a:r>
              <a:rPr spc="-5" dirty="0"/>
              <a:t>Empirical evidence in support </a:t>
            </a:r>
            <a:r>
              <a:rPr spc="-10" dirty="0"/>
              <a:t>of </a:t>
            </a:r>
            <a:r>
              <a:rPr spc="-1105" dirty="0"/>
              <a:t> </a:t>
            </a:r>
            <a:r>
              <a:rPr spc="-10" dirty="0"/>
              <a:t>Latane</a:t>
            </a:r>
            <a:r>
              <a:rPr spc="10" dirty="0"/>
              <a:t> </a:t>
            </a:r>
            <a:r>
              <a:rPr dirty="0"/>
              <a:t>&amp;	</a:t>
            </a:r>
            <a:r>
              <a:rPr spc="-5" dirty="0"/>
              <a:t>Darley’s</a:t>
            </a:r>
            <a:r>
              <a:rPr spc="-20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970" y="1261109"/>
            <a:ext cx="8368030" cy="55562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marR="5080" indent="-342900">
              <a:lnSpc>
                <a:spcPct val="93500"/>
              </a:lnSpc>
              <a:spcBef>
                <a:spcPts val="40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Latane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Darley (1970)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participants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alone more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report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smoke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than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those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others.</a:t>
            </a:r>
            <a:endParaRPr sz="3600">
              <a:latin typeface="Arial MT"/>
              <a:cs typeface="Arial MT"/>
            </a:endParaRPr>
          </a:p>
          <a:p>
            <a:pPr marL="355600" marR="440055" indent="-342900" algn="just">
              <a:lnSpc>
                <a:spcPct val="93300"/>
              </a:lnSpc>
              <a:spcBef>
                <a:spcPts val="7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Latane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Rodin (1969)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lone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male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participants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‘lady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distress’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 than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those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pairs.</a:t>
            </a:r>
            <a:endParaRPr sz="3600">
              <a:latin typeface="Arial MT"/>
              <a:cs typeface="Arial MT"/>
            </a:endParaRPr>
          </a:p>
          <a:p>
            <a:pPr marL="355600" marR="511175" indent="-342900">
              <a:lnSpc>
                <a:spcPct val="93400"/>
              </a:lnSpc>
              <a:spcBef>
                <a:spcPts val="7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Darley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Latane (1968)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bystanders</a:t>
            </a:r>
            <a:r>
              <a:rPr sz="36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meant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less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offered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someone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they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thought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was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having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fit.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589" rIns="0" bIns="0" rtlCol="0">
            <a:spAutoFit/>
          </a:bodyPr>
          <a:lstStyle/>
          <a:p>
            <a:pPr marL="1889760" marR="5080" indent="-748030">
              <a:lnSpc>
                <a:spcPts val="4460"/>
              </a:lnSpc>
              <a:spcBef>
                <a:spcPts val="530"/>
              </a:spcBef>
            </a:pPr>
            <a:r>
              <a:rPr spc="-5" dirty="0"/>
              <a:t>What</a:t>
            </a:r>
            <a:r>
              <a:rPr spc="-45" dirty="0"/>
              <a:t> </a:t>
            </a:r>
            <a:r>
              <a:rPr spc="-5" dirty="0"/>
              <a:t>processes</a:t>
            </a:r>
            <a:r>
              <a:rPr spc="-50" dirty="0"/>
              <a:t> </a:t>
            </a:r>
            <a:r>
              <a:rPr spc="-5" dirty="0"/>
              <a:t>underlie </a:t>
            </a:r>
            <a:r>
              <a:rPr spc="-1095" dirty="0"/>
              <a:t> </a:t>
            </a:r>
            <a:r>
              <a:rPr spc="-10" dirty="0"/>
              <a:t>bystander</a:t>
            </a:r>
            <a:r>
              <a:rPr spc="5" dirty="0"/>
              <a:t> </a:t>
            </a:r>
            <a:r>
              <a:rPr spc="-10" dirty="0"/>
              <a:t>apathy?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009" y="1217929"/>
            <a:ext cx="8272780" cy="544703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marR="262890" indent="-342900">
              <a:lnSpc>
                <a:spcPts val="4120"/>
              </a:lnSpc>
              <a:spcBef>
                <a:spcPts val="80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Diffusion of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assume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take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responsibility</a:t>
            </a:r>
            <a:endParaRPr sz="3600">
              <a:latin typeface="Arial MT"/>
              <a:cs typeface="Arial MT"/>
            </a:endParaRPr>
          </a:p>
          <a:p>
            <a:pPr marL="845819" lvl="1" indent="-375920">
              <a:lnSpc>
                <a:spcPct val="100000"/>
              </a:lnSpc>
              <a:spcBef>
                <a:spcPts val="395"/>
              </a:spcBef>
              <a:buFont typeface="Tahoma"/>
              <a:buChar char="–"/>
              <a:tabLst>
                <a:tab pos="845185" algn="l"/>
                <a:tab pos="845819" algn="l"/>
              </a:tabLst>
            </a:pP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e.g.,</a:t>
            </a:r>
            <a:r>
              <a:rPr sz="2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Darley</a:t>
            </a:r>
            <a:r>
              <a:rPr sz="2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Latane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(1968)</a:t>
            </a:r>
            <a:endParaRPr sz="2600">
              <a:latin typeface="Arial MT"/>
              <a:cs typeface="Arial MT"/>
            </a:endParaRPr>
          </a:p>
          <a:p>
            <a:pPr marL="354965" marR="595630" indent="-342900" algn="just">
              <a:lnSpc>
                <a:spcPct val="93500"/>
              </a:lnSpc>
              <a:spcBef>
                <a:spcPts val="75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Audience inhibition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fear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negative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evaluation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from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if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intervene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situation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emergency</a:t>
            </a:r>
            <a:endParaRPr sz="36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490"/>
              </a:spcBef>
              <a:buFont typeface="Tahoma"/>
              <a:buChar char="–"/>
              <a:tabLst>
                <a:tab pos="755650" algn="l"/>
              </a:tabLst>
            </a:pP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e.g.,</a:t>
            </a:r>
            <a:r>
              <a:rPr sz="2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Latane</a:t>
            </a:r>
            <a:r>
              <a:rPr sz="2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2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Darley</a:t>
            </a:r>
            <a:r>
              <a:rPr sz="2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(1970),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Latane</a:t>
            </a:r>
            <a:r>
              <a:rPr sz="2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2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Rodin</a:t>
            </a:r>
            <a:r>
              <a:rPr sz="2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(1969)</a:t>
            </a:r>
            <a:endParaRPr sz="2600">
              <a:latin typeface="Arial MT"/>
              <a:cs typeface="Arial MT"/>
            </a:endParaRPr>
          </a:p>
          <a:p>
            <a:pPr marL="354965" marR="226060" indent="-342900">
              <a:lnSpc>
                <a:spcPct val="93300"/>
              </a:lnSpc>
              <a:spcBef>
                <a:spcPts val="7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influence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look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model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action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normative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3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informational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influence.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769" y="215900"/>
            <a:ext cx="6984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Bystander-calculus</a:t>
            </a:r>
            <a:r>
              <a:rPr sz="4400" spc="-25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929893"/>
            <a:ext cx="7546340" cy="53340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65"/>
              </a:spcBef>
            </a:pP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Piliavin,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Dovidio,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Gaertner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Clark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 (1981)</a:t>
            </a:r>
            <a:endParaRPr sz="3200">
              <a:latin typeface="Arial"/>
              <a:cs typeface="Arial"/>
            </a:endParaRPr>
          </a:p>
          <a:p>
            <a:pPr marL="354965" marR="349250" indent="-342900">
              <a:lnSpc>
                <a:spcPct val="93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Bystanders calculate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(perceived) </a:t>
            </a:r>
            <a:r>
              <a:rPr sz="4000" dirty="0">
                <a:solidFill>
                  <a:srgbClr val="FFD21F"/>
                </a:solidFill>
                <a:latin typeface="Arial MT"/>
                <a:cs typeface="Arial MT"/>
              </a:rPr>
              <a:t>costs &amp; </a:t>
            </a: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benefits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providing help.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4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stages:</a:t>
            </a:r>
            <a:endParaRPr sz="4000">
              <a:latin typeface="Arial MT"/>
              <a:cs typeface="Arial MT"/>
            </a:endParaRPr>
          </a:p>
          <a:p>
            <a:pPr marL="354965" marR="1024255" indent="-342900">
              <a:lnSpc>
                <a:spcPct val="99300"/>
              </a:lnSpc>
              <a:spcBef>
                <a:spcPts val="505"/>
              </a:spcBef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Physiological</a:t>
            </a:r>
            <a:r>
              <a:rPr sz="4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arousal</a:t>
            </a:r>
            <a:r>
              <a:rPr sz="4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witnessing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an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emergency </a:t>
            </a:r>
            <a:r>
              <a:rPr sz="36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physiological arousal</a:t>
            </a:r>
            <a:r>
              <a:rPr sz="3600" spc="-3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greater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chance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helping.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769" y="215900"/>
            <a:ext cx="6984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Bystander-calculus</a:t>
            </a:r>
            <a:r>
              <a:rPr sz="4400" spc="-25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5319" y="1325879"/>
            <a:ext cx="7684770" cy="43764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4965" marR="40640" indent="-342900">
              <a:lnSpc>
                <a:spcPct val="93400"/>
              </a:lnSpc>
              <a:spcBef>
                <a:spcPts val="415"/>
              </a:spcBef>
              <a:buAutoNum type="arabicPeriod" startAt="2"/>
              <a:tabLst>
                <a:tab pos="57785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Labelling</a:t>
            </a:r>
            <a:r>
              <a:rPr sz="4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arousal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arousal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labelled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personal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distress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empathic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concern?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usually labelled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distress.</a:t>
            </a:r>
            <a:endParaRPr sz="3600">
              <a:latin typeface="Arial MT"/>
              <a:cs typeface="Arial MT"/>
            </a:endParaRPr>
          </a:p>
          <a:p>
            <a:pPr marL="354965" marR="5080" indent="-342900">
              <a:lnSpc>
                <a:spcPct val="93400"/>
              </a:lnSpc>
              <a:spcBef>
                <a:spcPts val="775"/>
              </a:spcBef>
              <a:buAutoNum type="arabicPeriod" startAt="2"/>
              <a:tabLst>
                <a:tab pos="57785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Evaluating 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consequences 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weigh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up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costs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helping, choose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action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reduces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personal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distress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lowest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cost.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769" y="215900"/>
            <a:ext cx="6984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Bystander-calculus</a:t>
            </a:r>
            <a:r>
              <a:rPr sz="4400" spc="-25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5279" y="799394"/>
            <a:ext cx="8498205" cy="59347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Costs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endParaRPr sz="4000">
              <a:latin typeface="Arial MT"/>
              <a:cs typeface="Arial MT"/>
            </a:endParaRPr>
          </a:p>
          <a:p>
            <a:pPr marL="755650" marR="548640" indent="-285750">
              <a:lnSpc>
                <a:spcPts val="4040"/>
              </a:lnSpc>
              <a:spcBef>
                <a:spcPts val="775"/>
              </a:spcBef>
            </a:pPr>
            <a:r>
              <a:rPr sz="5400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5400" spc="187" baseline="-308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Time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36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effort: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Less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it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involves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greater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time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36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effort.</a:t>
            </a: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Costs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helping:</a:t>
            </a:r>
            <a:endParaRPr sz="4000">
              <a:latin typeface="Arial MT"/>
              <a:cs typeface="Arial MT"/>
            </a:endParaRPr>
          </a:p>
          <a:p>
            <a:pPr marL="469900">
              <a:lnSpc>
                <a:spcPts val="4175"/>
              </a:lnSpc>
              <a:spcBef>
                <a:spcPts val="420"/>
              </a:spcBef>
            </a:pPr>
            <a:r>
              <a:rPr sz="5400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Empathy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costs</a:t>
            </a:r>
            <a:endParaRPr sz="3600">
              <a:latin typeface="Arial MT"/>
              <a:cs typeface="Arial MT"/>
            </a:endParaRPr>
          </a:p>
          <a:p>
            <a:pPr marL="1029969" lvl="1" indent="-274320">
              <a:lnSpc>
                <a:spcPts val="4175"/>
              </a:lnSpc>
              <a:buChar char="-"/>
              <a:tabLst>
                <a:tab pos="1029969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bystander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experiences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distress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ts val="4175"/>
              </a:lnSpc>
              <a:spcBef>
                <a:spcPts val="409"/>
              </a:spcBef>
            </a:pPr>
            <a:r>
              <a:rPr sz="5400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costs</a:t>
            </a:r>
            <a:endParaRPr sz="3600">
              <a:latin typeface="Arial MT"/>
              <a:cs typeface="Arial MT"/>
            </a:endParaRPr>
          </a:p>
          <a:p>
            <a:pPr marL="1029969" lvl="1" indent="-274320">
              <a:lnSpc>
                <a:spcPts val="4175"/>
              </a:lnSpc>
              <a:buChar char="-"/>
              <a:tabLst>
                <a:tab pos="1029969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bystander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experiences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blame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guilt</a:t>
            </a:r>
            <a:endParaRPr sz="3600">
              <a:latin typeface="Arial MT"/>
              <a:cs typeface="Arial MT"/>
            </a:endParaRPr>
          </a:p>
          <a:p>
            <a:pPr marL="355600" marR="5080" indent="-342900">
              <a:lnSpc>
                <a:spcPts val="4460"/>
              </a:lnSpc>
              <a:spcBef>
                <a:spcPts val="8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Greater </a:t>
            </a: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similarity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victim,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 more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bystander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215900"/>
            <a:ext cx="8133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How</a:t>
            </a:r>
            <a:r>
              <a:rPr sz="4400" spc="-20" dirty="0"/>
              <a:t> </a:t>
            </a:r>
            <a:r>
              <a:rPr sz="4400" dirty="0"/>
              <a:t>can</a:t>
            </a:r>
            <a:r>
              <a:rPr sz="4400" spc="-20" dirty="0"/>
              <a:t> </a:t>
            </a:r>
            <a:r>
              <a:rPr sz="4400" spc="-5" dirty="0"/>
              <a:t>we</a:t>
            </a:r>
            <a:r>
              <a:rPr sz="4400" dirty="0"/>
              <a:t> </a:t>
            </a:r>
            <a:r>
              <a:rPr sz="4400" spc="-5" dirty="0"/>
              <a:t>increase helping?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498600"/>
            <a:ext cx="8517255" cy="37668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distractions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pluralistic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ignorance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diffusion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responsibility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concerns about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competence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help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audience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inhibitions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215900"/>
            <a:ext cx="8133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How</a:t>
            </a:r>
            <a:r>
              <a:rPr sz="4400" spc="-20" dirty="0"/>
              <a:t> </a:t>
            </a:r>
            <a:r>
              <a:rPr sz="4400" dirty="0"/>
              <a:t>can</a:t>
            </a:r>
            <a:r>
              <a:rPr sz="4400" spc="-20" dirty="0"/>
              <a:t> </a:t>
            </a:r>
            <a:r>
              <a:rPr sz="4400" spc="-5" dirty="0"/>
              <a:t>we</a:t>
            </a:r>
            <a:r>
              <a:rPr sz="4400" dirty="0"/>
              <a:t> </a:t>
            </a:r>
            <a:r>
              <a:rPr sz="4400" spc="-5" dirty="0"/>
              <a:t>increase helping?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46379" y="1647190"/>
            <a:ext cx="8780145" cy="270637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uncertainties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obstacles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8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Educate about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bystander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indifference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Model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helpfulness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331533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Teach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moral	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inclusion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909" y="251459"/>
            <a:ext cx="7790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Increasing</a:t>
            </a:r>
            <a:r>
              <a:rPr sz="4400" spc="-10" dirty="0"/>
              <a:t> </a:t>
            </a:r>
            <a:r>
              <a:rPr sz="4400" spc="-5" dirty="0"/>
              <a:t>helping</a:t>
            </a:r>
            <a:r>
              <a:rPr sz="4400" spc="-10" dirty="0"/>
              <a:t> </a:t>
            </a:r>
            <a:r>
              <a:rPr sz="4400" spc="-5" dirty="0"/>
              <a:t>behaviour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013459"/>
            <a:ext cx="8076565" cy="5637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Positive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models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media.</a:t>
            </a:r>
            <a:endParaRPr sz="4000">
              <a:latin typeface="Arial MT"/>
              <a:cs typeface="Arial MT"/>
            </a:endParaRPr>
          </a:p>
          <a:p>
            <a:pPr marL="354965" marR="318770" indent="-342900">
              <a:lnSpc>
                <a:spcPts val="4460"/>
              </a:lnSpc>
              <a:spcBef>
                <a:spcPts val="9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Reduce ambiguity,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increase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responsibility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reduce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anonymity</a:t>
            </a:r>
            <a:endParaRPr sz="4000">
              <a:latin typeface="Arial MT"/>
              <a:cs typeface="Arial MT"/>
            </a:endParaRPr>
          </a:p>
          <a:p>
            <a:pPr marL="354965" marR="713740" indent="-342900">
              <a:lnSpc>
                <a:spcPts val="4470"/>
              </a:lnSpc>
              <a:spcBef>
                <a:spcPts val="7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Guilt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concern for self-image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use of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compliance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tactics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ct val="93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441896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Attributing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helpful	behaviour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altruistic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motives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overjustification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effect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Learning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about altruism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200659"/>
            <a:ext cx="6549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Summary</a:t>
            </a:r>
            <a:r>
              <a:rPr sz="4400" spc="-20" dirty="0"/>
              <a:t> </a:t>
            </a:r>
            <a:r>
              <a:rPr sz="4400" dirty="0"/>
              <a:t>&amp;</a:t>
            </a:r>
            <a:r>
              <a:rPr sz="4400" spc="-10" dirty="0"/>
              <a:t> </a:t>
            </a:r>
            <a:r>
              <a:rPr sz="4400" spc="-5" dirty="0"/>
              <a:t>conclusions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0859" y="1116329"/>
            <a:ext cx="8236584" cy="55245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5080" indent="-342900">
              <a:lnSpc>
                <a:spcPts val="4029"/>
              </a:lnSpc>
              <a:spcBef>
                <a:spcPts val="47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Prosocial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behaviour includes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conformity,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obedience,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cooperating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others, but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also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include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disobedience.</a:t>
            </a:r>
            <a:endParaRPr sz="3600">
              <a:latin typeface="Arial MT"/>
              <a:cs typeface="Arial MT"/>
            </a:endParaRPr>
          </a:p>
          <a:p>
            <a:pPr marL="355600" marR="1003300" indent="-342900">
              <a:lnSpc>
                <a:spcPts val="4040"/>
              </a:lnSpc>
              <a:spcBef>
                <a:spcPts val="89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Human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culture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depends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following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rules.</a:t>
            </a:r>
            <a:endParaRPr sz="3600">
              <a:latin typeface="Arial MT"/>
              <a:cs typeface="Arial MT"/>
            </a:endParaRPr>
          </a:p>
          <a:p>
            <a:pPr marL="355600" marR="1231900" indent="-342900" algn="just">
              <a:lnSpc>
                <a:spcPct val="93400"/>
              </a:lnSpc>
              <a:spcBef>
                <a:spcPts val="8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Following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rules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society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culture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generally brings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immense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social benefits.</a:t>
            </a:r>
            <a:endParaRPr sz="360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61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altruism</a:t>
            </a:r>
            <a:r>
              <a:rPr sz="36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unique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humans?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</a:pPr>
            <a:r>
              <a:rPr sz="4400" spc="-5" dirty="0"/>
              <a:t>What is</a:t>
            </a:r>
            <a:r>
              <a:rPr sz="4400" spc="5" dirty="0"/>
              <a:t> </a:t>
            </a:r>
            <a:r>
              <a:rPr sz="4400" spc="-5" dirty="0"/>
              <a:t>prosocial</a:t>
            </a:r>
            <a:r>
              <a:rPr sz="4400" dirty="0"/>
              <a:t> </a:t>
            </a:r>
            <a:r>
              <a:rPr sz="4400" spc="-5" dirty="0"/>
              <a:t>behaviour?</a:t>
            </a:r>
            <a:endParaRPr sz="4400"/>
          </a:p>
          <a:p>
            <a:pPr algn="ctr">
              <a:lnSpc>
                <a:spcPts val="5100"/>
              </a:lnSpc>
            </a:pPr>
            <a:r>
              <a:rPr sz="4400" spc="-5" dirty="0"/>
              <a:t>Example:</a:t>
            </a:r>
            <a:r>
              <a:rPr sz="4400" spc="-20" dirty="0"/>
              <a:t> </a:t>
            </a:r>
            <a:r>
              <a:rPr sz="4400" spc="-5" dirty="0"/>
              <a:t>Philanthropy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32120" y="1457959"/>
            <a:ext cx="3495675" cy="5025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21970">
              <a:lnSpc>
                <a:spcPct val="100499"/>
              </a:lnSpc>
              <a:spcBef>
                <a:spcPts val="75"/>
              </a:spcBef>
            </a:pP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Largest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philanthropic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foundation</a:t>
            </a:r>
            <a:r>
              <a:rPr sz="4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world.</a:t>
            </a:r>
            <a:endParaRPr sz="4000">
              <a:latin typeface="Tahoma"/>
              <a:cs typeface="Tahoma"/>
            </a:endParaRPr>
          </a:p>
          <a:p>
            <a:pPr marL="12700" marR="5080">
              <a:lnSpc>
                <a:spcPct val="100600"/>
              </a:lnSpc>
              <a:spcBef>
                <a:spcPts val="790"/>
              </a:spcBef>
            </a:pP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Aims to spend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all of its ~$40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billion in the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next</a:t>
            </a:r>
            <a:r>
              <a:rPr sz="4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100</a:t>
            </a:r>
            <a:r>
              <a:rPr sz="4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years.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050" y="3371850"/>
            <a:ext cx="5040630" cy="3362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670" y="1529080"/>
            <a:ext cx="3959860" cy="162433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1810" y="215900"/>
            <a:ext cx="3040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References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44500" y="1549400"/>
            <a:ext cx="7848600" cy="18808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947419" indent="-342900">
              <a:lnSpc>
                <a:spcPts val="3590"/>
              </a:lnSpc>
              <a:spcBef>
                <a:spcPts val="42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Baumeister,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R.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F.,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Bushman,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B.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J.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(2008).</a:t>
            </a:r>
            <a:endParaRPr sz="3200">
              <a:latin typeface="Arial MT"/>
              <a:cs typeface="Arial MT"/>
            </a:endParaRPr>
          </a:p>
          <a:p>
            <a:pPr marL="355600" marR="5080">
              <a:lnSpc>
                <a:spcPts val="3590"/>
              </a:lnSpc>
            </a:pPr>
            <a:r>
              <a:rPr sz="3200" i="1" dirty="0">
                <a:solidFill>
                  <a:srgbClr val="FFCC66"/>
                </a:solidFill>
                <a:latin typeface="Arial"/>
                <a:cs typeface="Arial"/>
              </a:rPr>
              <a:t>Social</a:t>
            </a:r>
            <a:r>
              <a:rPr sz="3200" i="1" spc="-3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200" i="1" spc="5" dirty="0">
                <a:solidFill>
                  <a:srgbClr val="FFCC66"/>
                </a:solidFill>
                <a:latin typeface="Arial"/>
                <a:cs typeface="Arial"/>
              </a:rPr>
              <a:t>psychology</a:t>
            </a:r>
            <a:r>
              <a:rPr sz="3200" i="1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200" i="1" spc="5" dirty="0">
                <a:solidFill>
                  <a:srgbClr val="FFCC66"/>
                </a:solidFill>
                <a:latin typeface="Arial"/>
                <a:cs typeface="Arial"/>
              </a:rPr>
              <a:t>and</a:t>
            </a:r>
            <a:r>
              <a:rPr sz="3200" i="1" spc="-1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200" i="1" spc="5" dirty="0">
                <a:solidFill>
                  <a:srgbClr val="FFCC66"/>
                </a:solidFill>
                <a:latin typeface="Arial"/>
                <a:cs typeface="Arial"/>
              </a:rPr>
              <a:t>human</a:t>
            </a:r>
            <a:r>
              <a:rPr sz="3200" i="1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CC66"/>
                </a:solidFill>
                <a:latin typeface="Arial"/>
                <a:cs typeface="Arial"/>
              </a:rPr>
              <a:t>nature</a:t>
            </a:r>
            <a:r>
              <a:rPr sz="3200" i="1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(1st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ed.)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Belmont,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CA: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Thomson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Wadsworth.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99" rIns="0" bIns="0" rtlCol="0">
            <a:spAutoFit/>
          </a:bodyPr>
          <a:lstStyle/>
          <a:p>
            <a:pPr marL="2685415" marR="5080" indent="-217551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Why </a:t>
            </a:r>
            <a:r>
              <a:rPr sz="4400" dirty="0"/>
              <a:t>is </a:t>
            </a:r>
            <a:r>
              <a:rPr sz="4400" spc="-5" dirty="0"/>
              <a:t>prosocial behaviour </a:t>
            </a:r>
            <a:r>
              <a:rPr sz="4400" spc="-1210" dirty="0"/>
              <a:t> </a:t>
            </a:r>
            <a:r>
              <a:rPr sz="4400" spc="-5" dirty="0"/>
              <a:t>important?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451725" cy="39243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4965" marR="5080" indent="-342900">
              <a:lnSpc>
                <a:spcPts val="4020"/>
              </a:lnSpc>
              <a:spcBef>
                <a:spcPts val="8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517969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Culture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sum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its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parts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(but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if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cooperate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and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follow	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rules)</a:t>
            </a:r>
            <a:endParaRPr sz="4000">
              <a:latin typeface="Arial MT"/>
              <a:cs typeface="Arial MT"/>
            </a:endParaRPr>
          </a:p>
          <a:p>
            <a:pPr marL="354965" marR="1163320" indent="-342900">
              <a:lnSpc>
                <a:spcPts val="4020"/>
              </a:lnSpc>
              <a:spcBef>
                <a:spcPts val="9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583815" algn="l"/>
              </a:tabLst>
            </a:pP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Prosocial	behaviour</a:t>
            </a:r>
            <a:r>
              <a:rPr sz="4000" spc="-6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builds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relationships</a:t>
            </a:r>
            <a:endParaRPr sz="4000">
              <a:latin typeface="Arial MT"/>
              <a:cs typeface="Arial MT"/>
            </a:endParaRPr>
          </a:p>
          <a:p>
            <a:pPr marL="354965" marR="483870" indent="-342900">
              <a:lnSpc>
                <a:spcPts val="4020"/>
              </a:lnSpc>
              <a:spcBef>
                <a:spcPts val="7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668905" algn="l"/>
              </a:tabLst>
            </a:pP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Antisocial	behaviour</a:t>
            </a:r>
            <a:r>
              <a:rPr sz="4000" spc="-4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destroys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relationships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680" y="215900"/>
            <a:ext cx="7914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What</a:t>
            </a:r>
            <a:r>
              <a:rPr sz="4400" spc="-20" dirty="0"/>
              <a:t> </a:t>
            </a:r>
            <a:r>
              <a:rPr sz="4400" dirty="0"/>
              <a:t>is</a:t>
            </a:r>
            <a:r>
              <a:rPr sz="4400" spc="-5" dirty="0"/>
              <a:t> antisocial</a:t>
            </a:r>
            <a:r>
              <a:rPr sz="4400" dirty="0"/>
              <a:t> </a:t>
            </a:r>
            <a:r>
              <a:rPr sz="4400" spc="-5" dirty="0"/>
              <a:t>behaviour?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957184" cy="38506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508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Doing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something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someone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society.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Damaging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relationships</a:t>
            </a:r>
            <a:endParaRPr sz="4000">
              <a:latin typeface="Arial MT"/>
              <a:cs typeface="Arial MT"/>
            </a:endParaRPr>
          </a:p>
          <a:p>
            <a:pPr marL="354965" marR="2173605" indent="-342900">
              <a:lnSpc>
                <a:spcPts val="4470"/>
              </a:lnSpc>
              <a:spcBef>
                <a:spcPts val="10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Interfering with society’s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functioning.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Reducing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“social capital”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680" y="467359"/>
            <a:ext cx="7914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What</a:t>
            </a:r>
            <a:r>
              <a:rPr sz="4400" spc="-20" dirty="0"/>
              <a:t> </a:t>
            </a:r>
            <a:r>
              <a:rPr sz="4400" dirty="0"/>
              <a:t>is</a:t>
            </a:r>
            <a:r>
              <a:rPr sz="4400" spc="-5" dirty="0"/>
              <a:t> antisocial</a:t>
            </a:r>
            <a:r>
              <a:rPr sz="4400" dirty="0"/>
              <a:t> </a:t>
            </a:r>
            <a:r>
              <a:rPr sz="4400" spc="-5" dirty="0"/>
              <a:t>behaviour?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499869"/>
            <a:ext cx="7648575" cy="34950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Includes: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Hurting</a:t>
            </a:r>
            <a:r>
              <a:rPr sz="4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Disobeying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rules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Socially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unacceptable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behaviour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Conflicting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514" rIns="0" bIns="0" rtlCol="0">
            <a:spAutoFit/>
          </a:bodyPr>
          <a:lstStyle/>
          <a:p>
            <a:pPr marL="1732914" marR="5080" indent="-1351280">
              <a:lnSpc>
                <a:spcPts val="4470"/>
              </a:lnSpc>
              <a:spcBef>
                <a:spcPts val="525"/>
              </a:spcBef>
            </a:pPr>
            <a:r>
              <a:rPr spc="-10" dirty="0"/>
              <a:t>Reasons</a:t>
            </a:r>
            <a:r>
              <a:rPr spc="-5" dirty="0"/>
              <a:t> </a:t>
            </a:r>
            <a:r>
              <a:rPr spc="-10" dirty="0"/>
              <a:t>why</a:t>
            </a:r>
            <a:r>
              <a:rPr spc="-5" dirty="0"/>
              <a:t> </a:t>
            </a:r>
            <a:r>
              <a:rPr spc="-10" dirty="0"/>
              <a:t>people</a:t>
            </a:r>
            <a:r>
              <a:rPr spc="-5" dirty="0"/>
              <a:t> </a:t>
            </a:r>
            <a:r>
              <a:rPr spc="-10" dirty="0"/>
              <a:t>engage</a:t>
            </a:r>
            <a:r>
              <a:rPr spc="-5" dirty="0"/>
              <a:t> </a:t>
            </a:r>
            <a:r>
              <a:rPr dirty="0"/>
              <a:t>in </a:t>
            </a:r>
            <a:r>
              <a:rPr spc="-1100" dirty="0"/>
              <a:t> </a:t>
            </a:r>
            <a:r>
              <a:rPr spc="-5" dirty="0"/>
              <a:t>prosocial</a:t>
            </a:r>
            <a:r>
              <a:rPr dirty="0"/>
              <a:t> </a:t>
            </a:r>
            <a:r>
              <a:rPr spc="-10" dirty="0"/>
              <a:t>behaviour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230" y="1212850"/>
            <a:ext cx="3425190" cy="46431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Self-interest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status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Reciprocity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ts val="468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Conformity</a:t>
            </a:r>
            <a:endParaRPr sz="4000">
              <a:latin typeface="Arial MT"/>
              <a:cs typeface="Arial MT"/>
            </a:endParaRPr>
          </a:p>
          <a:p>
            <a:pPr marL="355600">
              <a:lnSpc>
                <a:spcPts val="3720"/>
              </a:lnSpc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(e.g.,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fairness)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Rule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law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Evolutionary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230" y="5914390"/>
            <a:ext cx="22028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Altruism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8250" y="1417319"/>
            <a:ext cx="3056890" cy="4572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494020" y="6177279"/>
            <a:ext cx="2420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Donating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blood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120" y="467359"/>
            <a:ext cx="46850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What</a:t>
            </a:r>
            <a:r>
              <a:rPr sz="4400" spc="-25" dirty="0"/>
              <a:t> </a:t>
            </a:r>
            <a:r>
              <a:rPr sz="4400" spc="-5" dirty="0"/>
              <a:t>is</a:t>
            </a:r>
            <a:r>
              <a:rPr sz="4400" spc="-20" dirty="0"/>
              <a:t> </a:t>
            </a:r>
            <a:r>
              <a:rPr sz="4400" spc="-5" dirty="0"/>
              <a:t>altruism?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1969" y="1584959"/>
            <a:ext cx="7941309" cy="42824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67665" marR="229235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behaviours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focused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only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well-being of others (and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often at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cost).</a:t>
            </a:r>
            <a:endParaRPr sz="4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"/>
            </a:pPr>
            <a:endParaRPr sz="5100">
              <a:latin typeface="Arial MT"/>
              <a:cs typeface="Arial MT"/>
            </a:endParaRPr>
          </a:p>
          <a:p>
            <a:pPr marL="367665" marR="17780" indent="-342900">
              <a:lnSpc>
                <a:spcPct val="93400"/>
              </a:lnSpc>
              <a:buClr>
                <a:srgbClr val="FFCC66"/>
              </a:buClr>
              <a:buSzPct val="79545"/>
              <a:buFont typeface="Wingdings"/>
              <a:buChar char=""/>
              <a:tabLst>
                <a:tab pos="368300" algn="l"/>
              </a:tabLst>
            </a:pPr>
            <a:r>
              <a:rPr sz="4400" dirty="0">
                <a:solidFill>
                  <a:srgbClr val="FFD21F"/>
                </a:solidFill>
                <a:latin typeface="Arial MT"/>
                <a:cs typeface="Arial MT"/>
              </a:rPr>
              <a:t>Prosocial</a:t>
            </a:r>
            <a:r>
              <a:rPr sz="4400" spc="-2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D21F"/>
                </a:solidFill>
                <a:latin typeface="Arial MT"/>
                <a:cs typeface="Arial MT"/>
              </a:rPr>
              <a:t>behaviour</a:t>
            </a:r>
            <a:r>
              <a:rPr sz="4400" spc="-3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D21F"/>
                </a:solidFill>
                <a:latin typeface="Symbol"/>
                <a:cs typeface="Symbol"/>
              </a:rPr>
              <a:t></a:t>
            </a:r>
            <a:r>
              <a:rPr sz="4400" spc="50" dirty="0">
                <a:solidFill>
                  <a:srgbClr val="FFD21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D21F"/>
                </a:solidFill>
                <a:latin typeface="Arial MT"/>
                <a:cs typeface="Arial MT"/>
              </a:rPr>
              <a:t>Altruism </a:t>
            </a:r>
            <a:r>
              <a:rPr sz="4400" spc="-121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(because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PS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involve self-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interest)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9270" y="215900"/>
            <a:ext cx="5586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Is</a:t>
            </a:r>
            <a:r>
              <a:rPr sz="4400" spc="-15" dirty="0"/>
              <a:t> </a:t>
            </a:r>
            <a:r>
              <a:rPr sz="4400" spc="-5" dirty="0"/>
              <a:t>altruism</a:t>
            </a:r>
            <a:r>
              <a:rPr sz="4400" spc="-15" dirty="0"/>
              <a:t> </a:t>
            </a:r>
            <a:r>
              <a:rPr sz="4400" spc="-5" dirty="0"/>
              <a:t>possible?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44500" y="1178559"/>
            <a:ext cx="8188325" cy="53746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3100"/>
              </a:lnSpc>
              <a:spcBef>
                <a:spcPts val="43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5972175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altruistic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helpers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are only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make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themselves</a:t>
            </a:r>
            <a:r>
              <a:rPr sz="4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feel	good,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aren’t</a:t>
            </a:r>
            <a:r>
              <a:rPr sz="4000" spc="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400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really</a:t>
            </a:r>
            <a:r>
              <a:rPr sz="400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just</a:t>
            </a:r>
            <a:r>
              <a:rPr sz="400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being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selfish?</a:t>
            </a:r>
            <a:endParaRPr sz="4000">
              <a:latin typeface="Arial MT"/>
              <a:cs typeface="Arial MT"/>
            </a:endParaRPr>
          </a:p>
          <a:p>
            <a:pPr marL="355600" marR="544830" indent="-342900">
              <a:lnSpc>
                <a:spcPct val="93000"/>
              </a:lnSpc>
              <a:spcBef>
                <a:spcPts val="7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Does the innate pleasure we get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from helping points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basic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goodness of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human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nature?</a:t>
            </a:r>
            <a:endParaRPr sz="4000">
              <a:latin typeface="Arial MT"/>
              <a:cs typeface="Arial MT"/>
            </a:endParaRPr>
          </a:p>
          <a:p>
            <a:pPr marL="355600" marR="115570" indent="-342900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7527925" algn="l"/>
              </a:tabLst>
            </a:pP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t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j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ura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l	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 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selfishness?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570" y="215900"/>
            <a:ext cx="3070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Reciprocity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83869" y="1073150"/>
            <a:ext cx="8330565" cy="53060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82804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Obligation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return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kind what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another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done for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us</a:t>
            </a:r>
            <a:endParaRPr sz="4000">
              <a:latin typeface="Arial MT"/>
              <a:cs typeface="Arial MT"/>
            </a:endParaRPr>
          </a:p>
          <a:p>
            <a:pPr marL="755015" marR="355600" indent="-285750">
              <a:lnSpc>
                <a:spcPts val="4029"/>
              </a:lnSpc>
              <a:spcBef>
                <a:spcPts val="890"/>
              </a:spcBef>
              <a:tabLst>
                <a:tab pos="4468495" algn="l"/>
              </a:tabLst>
            </a:pPr>
            <a:r>
              <a:rPr sz="5400" spc="22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5" dirty="0">
                <a:solidFill>
                  <a:srgbClr val="FFD21F"/>
                </a:solidFill>
                <a:latin typeface="Arial MT"/>
                <a:cs typeface="Arial MT"/>
              </a:rPr>
              <a:t>Direct</a:t>
            </a:r>
            <a:r>
              <a:rPr sz="3600" spc="-3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reciprocity:	Helping</a:t>
            </a:r>
            <a:r>
              <a:rPr sz="3600" spc="-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someone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later</a:t>
            </a:r>
            <a:endParaRPr sz="3600">
              <a:latin typeface="Arial MT"/>
              <a:cs typeface="Arial MT"/>
            </a:endParaRPr>
          </a:p>
          <a:p>
            <a:pPr marL="755015" marR="655320" indent="-285750">
              <a:lnSpc>
                <a:spcPts val="4029"/>
              </a:lnSpc>
              <a:spcBef>
                <a:spcPts val="900"/>
              </a:spcBef>
            </a:pPr>
            <a:r>
              <a:rPr sz="5400" spc="7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5" dirty="0">
                <a:solidFill>
                  <a:srgbClr val="FFD21F"/>
                </a:solidFill>
                <a:latin typeface="Arial MT"/>
                <a:cs typeface="Arial MT"/>
              </a:rPr>
              <a:t>Indirect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reciprocity: Help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someone; </a:t>
            </a:r>
            <a:r>
              <a:rPr sz="3600" spc="-99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someone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else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helps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later</a:t>
            </a:r>
            <a:endParaRPr sz="3600">
              <a:latin typeface="Arial MT"/>
              <a:cs typeface="Arial MT"/>
            </a:endParaRPr>
          </a:p>
          <a:p>
            <a:pPr marL="354965" marR="5080" indent="-342900">
              <a:lnSpc>
                <a:spcPct val="93000"/>
              </a:lnSpc>
              <a:spcBef>
                <a:spcPts val="9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Willingness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to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request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accept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often predicated on ability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return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kind.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50" y="251459"/>
            <a:ext cx="2325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Fairness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035614"/>
            <a:ext cx="7875905" cy="56870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D21F"/>
                </a:solidFill>
                <a:latin typeface="Arial MT"/>
                <a:cs typeface="Arial MT"/>
              </a:rPr>
              <a:t>Norms</a:t>
            </a:r>
            <a:r>
              <a:rPr sz="400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that promote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fairness</a:t>
            </a:r>
            <a:endParaRPr sz="4000">
              <a:latin typeface="Arial MT"/>
              <a:cs typeface="Arial MT"/>
            </a:endParaRPr>
          </a:p>
          <a:p>
            <a:pPr marL="755015" marR="437515" indent="-285750">
              <a:lnSpc>
                <a:spcPct val="93500"/>
              </a:lnSpc>
              <a:spcBef>
                <a:spcPts val="600"/>
              </a:spcBef>
            </a:pPr>
            <a:r>
              <a:rPr sz="5400" spc="41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55" dirty="0">
                <a:solidFill>
                  <a:srgbClr val="FFD21F"/>
                </a:solidFill>
                <a:latin typeface="Arial MT"/>
                <a:cs typeface="Arial MT"/>
              </a:rPr>
              <a:t>E</a:t>
            </a:r>
            <a:r>
              <a:rPr sz="3600" spc="-35" dirty="0">
                <a:solidFill>
                  <a:srgbClr val="FFD21F"/>
                </a:solidFill>
                <a:latin typeface="Arial MT"/>
                <a:cs typeface="Arial MT"/>
              </a:rPr>
              <a:t>q</a:t>
            </a:r>
            <a:r>
              <a:rPr sz="3600" spc="-45" dirty="0">
                <a:solidFill>
                  <a:srgbClr val="FFD21F"/>
                </a:solidFill>
                <a:latin typeface="Arial MT"/>
                <a:cs typeface="Arial MT"/>
              </a:rPr>
              <a:t>u</a:t>
            </a:r>
            <a:r>
              <a:rPr sz="3600" spc="-20" dirty="0">
                <a:solidFill>
                  <a:srgbClr val="FFD21F"/>
                </a:solidFill>
                <a:latin typeface="Arial MT"/>
                <a:cs typeface="Arial MT"/>
              </a:rPr>
              <a:t>i</a:t>
            </a:r>
            <a:r>
              <a:rPr sz="3600" spc="-15" dirty="0">
                <a:solidFill>
                  <a:srgbClr val="FFD21F"/>
                </a:solidFill>
                <a:latin typeface="Arial MT"/>
                <a:cs typeface="Arial MT"/>
              </a:rPr>
              <a:t>t</a:t>
            </a:r>
            <a:r>
              <a:rPr sz="3600" dirty="0">
                <a:solidFill>
                  <a:srgbClr val="FFD21F"/>
                </a:solidFill>
                <a:latin typeface="Arial MT"/>
                <a:cs typeface="Arial MT"/>
              </a:rPr>
              <a:t>y</a:t>
            </a:r>
            <a:r>
              <a:rPr sz="3600" spc="-26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each pe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son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ece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ves 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ts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 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proportion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he or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she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did</a:t>
            </a:r>
            <a:endParaRPr sz="2800">
              <a:latin typeface="Arial MT"/>
              <a:cs typeface="Arial MT"/>
            </a:endParaRPr>
          </a:p>
          <a:p>
            <a:pPr marL="755015" marR="13335" indent="-285750">
              <a:lnSpc>
                <a:spcPct val="93500"/>
              </a:lnSpc>
              <a:spcBef>
                <a:spcPts val="580"/>
              </a:spcBef>
            </a:pPr>
            <a:r>
              <a:rPr sz="5400" spc="41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55" dirty="0">
                <a:solidFill>
                  <a:srgbClr val="FFD21F"/>
                </a:solidFill>
                <a:latin typeface="Arial MT"/>
                <a:cs typeface="Arial MT"/>
              </a:rPr>
              <a:t>E</a:t>
            </a:r>
            <a:r>
              <a:rPr sz="3600" spc="-35" dirty="0">
                <a:solidFill>
                  <a:srgbClr val="FFD21F"/>
                </a:solidFill>
                <a:latin typeface="Arial MT"/>
                <a:cs typeface="Arial MT"/>
              </a:rPr>
              <a:t>q</a:t>
            </a:r>
            <a:r>
              <a:rPr sz="3600" spc="-45" dirty="0">
                <a:solidFill>
                  <a:srgbClr val="FFD21F"/>
                </a:solidFill>
                <a:latin typeface="Arial MT"/>
                <a:cs typeface="Arial MT"/>
              </a:rPr>
              <a:t>u</a:t>
            </a:r>
            <a:r>
              <a:rPr sz="3600" spc="-35" dirty="0">
                <a:solidFill>
                  <a:srgbClr val="FFD21F"/>
                </a:solidFill>
                <a:latin typeface="Arial MT"/>
                <a:cs typeface="Arial MT"/>
              </a:rPr>
              <a:t>a</a:t>
            </a:r>
            <a:r>
              <a:rPr sz="3600" spc="-20" dirty="0">
                <a:solidFill>
                  <a:srgbClr val="FFD21F"/>
                </a:solidFill>
                <a:latin typeface="Arial MT"/>
                <a:cs typeface="Arial MT"/>
              </a:rPr>
              <a:t>li</a:t>
            </a:r>
            <a:r>
              <a:rPr sz="3600" spc="-15" dirty="0">
                <a:solidFill>
                  <a:srgbClr val="FFD21F"/>
                </a:solidFill>
                <a:latin typeface="Arial MT"/>
                <a:cs typeface="Arial MT"/>
              </a:rPr>
              <a:t>t</a:t>
            </a:r>
            <a:r>
              <a:rPr sz="3600" dirty="0">
                <a:solidFill>
                  <a:srgbClr val="FFD21F"/>
                </a:solidFill>
                <a:latin typeface="Arial MT"/>
                <a:cs typeface="Arial MT"/>
              </a:rPr>
              <a:t>y</a:t>
            </a:r>
            <a:r>
              <a:rPr sz="3600" spc="-26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eve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yone gets the 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ount,  regardless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performance</a:t>
            </a:r>
            <a:endParaRPr sz="2800">
              <a:latin typeface="Arial MT"/>
              <a:cs typeface="Arial MT"/>
            </a:endParaRPr>
          </a:p>
          <a:p>
            <a:pPr marL="354965" marR="5080" indent="-342900">
              <a:lnSpc>
                <a:spcPts val="446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470217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desire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system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based on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fairness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social	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exchange</a:t>
            </a:r>
            <a:endParaRPr sz="4000">
              <a:latin typeface="Arial MT"/>
              <a:cs typeface="Arial MT"/>
            </a:endParaRPr>
          </a:p>
          <a:p>
            <a:pPr marL="354965" marR="144780" indent="-342900">
              <a:lnSpc>
                <a:spcPct val="93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Sensitivity about being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target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threatening upward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comparison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1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8139" y="336550"/>
            <a:ext cx="33616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Ov</a:t>
            </a:r>
            <a:r>
              <a:rPr sz="6000" spc="-215" dirty="0"/>
              <a:t>e</a:t>
            </a:r>
            <a:r>
              <a:rPr sz="6000" spc="-5" dirty="0"/>
              <a:t>r</a:t>
            </a:r>
            <a:r>
              <a:rPr sz="6000" spc="-105" dirty="0"/>
              <a:t>v</a:t>
            </a:r>
            <a:r>
              <a:rPr sz="6000" spc="-5" dirty="0"/>
              <a:t>i</a:t>
            </a:r>
            <a:r>
              <a:rPr sz="6000" spc="-90" dirty="0"/>
              <a:t>e</a:t>
            </a:r>
            <a:r>
              <a:rPr sz="6000" dirty="0"/>
              <a:t>w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621030" y="1412240"/>
            <a:ext cx="5398135" cy="123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25"/>
              </a:lnSpc>
              <a:spcBef>
                <a:spcPts val="1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Prosocial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behaviour</a:t>
            </a:r>
            <a:r>
              <a:rPr sz="2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vs.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altruism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095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Why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help?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229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Cooperation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030" y="2590800"/>
            <a:ext cx="4131310" cy="320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25"/>
              </a:lnSpc>
              <a:spcBef>
                <a:spcPts val="1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Forgiveness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090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Obedience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095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Conformity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095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2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helps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whom?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090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help?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090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Bystander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095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Impact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receiving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ts val="3229"/>
              </a:lnSpc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Increasing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6840" y="2043112"/>
            <a:ext cx="3502660" cy="3277870"/>
          </a:xfrm>
          <a:custGeom>
            <a:avLst/>
            <a:gdLst/>
            <a:ahLst/>
            <a:cxnLst/>
            <a:rect l="l" t="t" r="r" b="b"/>
            <a:pathLst>
              <a:path w="3502659" h="3277870">
                <a:moveTo>
                  <a:pt x="1751330" y="3277870"/>
                </a:moveTo>
                <a:lnTo>
                  <a:pt x="0" y="3277870"/>
                </a:lnTo>
                <a:lnTo>
                  <a:pt x="0" y="0"/>
                </a:lnTo>
                <a:lnTo>
                  <a:pt x="3502660" y="0"/>
                </a:lnTo>
                <a:lnTo>
                  <a:pt x="3502660" y="3277870"/>
                </a:lnTo>
                <a:lnTo>
                  <a:pt x="1751330" y="327787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50" y="467359"/>
            <a:ext cx="2325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Fairness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258570"/>
            <a:ext cx="7861934" cy="53530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marR="5080" indent="-342900">
              <a:lnSpc>
                <a:spcPct val="83900"/>
              </a:lnSpc>
              <a:spcBef>
                <a:spcPts val="795"/>
              </a:spcBef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Following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fairness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norms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us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build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and maintain good relationships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3600">
              <a:latin typeface="Arial MT"/>
              <a:cs typeface="Arial MT"/>
            </a:endParaRPr>
          </a:p>
          <a:p>
            <a:pPr marL="755015" marR="210820" indent="-285750">
              <a:lnSpc>
                <a:spcPts val="3229"/>
              </a:lnSpc>
              <a:spcBef>
                <a:spcPts val="805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become depressed and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even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suicidal when they feel they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taking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and not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giving</a:t>
            </a:r>
            <a:endParaRPr sz="3200">
              <a:latin typeface="Arial MT"/>
              <a:cs typeface="Arial MT"/>
            </a:endParaRPr>
          </a:p>
          <a:p>
            <a:pPr marL="755015" marR="345440" indent="-285750">
              <a:lnSpc>
                <a:spcPts val="3229"/>
              </a:lnSpc>
              <a:spcBef>
                <a:spcPts val="80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People also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become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distressed when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they outperform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3200">
              <a:latin typeface="Arial MT"/>
              <a:cs typeface="Arial MT"/>
            </a:endParaRPr>
          </a:p>
          <a:p>
            <a:pPr marL="1155700" marR="1430020" lvl="1" indent="-228600">
              <a:lnSpc>
                <a:spcPts val="2800"/>
              </a:lnSpc>
              <a:spcBef>
                <a:spcPts val="715"/>
              </a:spcBef>
              <a:buClr>
                <a:srgbClr val="FFCC66"/>
              </a:buClr>
              <a:buFont typeface="Wingdings"/>
              <a:buChar char=""/>
              <a:tabLst>
                <a:tab pos="11557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Sensitivity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of being the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target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of a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threatening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upward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comparison</a:t>
            </a:r>
            <a:endParaRPr sz="2800">
              <a:latin typeface="Arial MT"/>
              <a:cs typeface="Arial MT"/>
            </a:endParaRPr>
          </a:p>
          <a:p>
            <a:pPr marL="1155700" marR="226060" lvl="1" indent="-228600">
              <a:lnSpc>
                <a:spcPts val="2800"/>
              </a:lnSpc>
              <a:spcBef>
                <a:spcPts val="710"/>
              </a:spcBef>
              <a:buClr>
                <a:srgbClr val="FFCC66"/>
              </a:buClr>
              <a:buFont typeface="Wingdings"/>
              <a:buChar char=""/>
              <a:tabLst>
                <a:tab pos="11557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Those people we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outperform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might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reject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us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retaliate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50" y="215900"/>
            <a:ext cx="2325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Fairness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64159" y="1119293"/>
            <a:ext cx="4368165" cy="48234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Underbenefited</a:t>
            </a:r>
            <a:endParaRPr sz="4000">
              <a:latin typeface="Arial MT"/>
              <a:cs typeface="Arial MT"/>
            </a:endParaRPr>
          </a:p>
          <a:p>
            <a:pPr marL="755650" marR="231140" indent="-285750">
              <a:lnSpc>
                <a:spcPts val="4029"/>
              </a:lnSpc>
              <a:spcBef>
                <a:spcPts val="795"/>
              </a:spcBef>
            </a:pPr>
            <a:r>
              <a:rPr sz="5400" spc="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0" dirty="0">
                <a:solidFill>
                  <a:srgbClr val="FFFFFF"/>
                </a:solidFill>
                <a:latin typeface="Arial MT"/>
                <a:cs typeface="Arial MT"/>
              </a:rPr>
              <a:t>Getting</a:t>
            </a:r>
            <a:r>
              <a:rPr sz="3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less</a:t>
            </a:r>
            <a:r>
              <a:rPr sz="36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than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deserve</a:t>
            </a: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Overbenefited</a:t>
            </a:r>
            <a:endParaRPr sz="4000">
              <a:latin typeface="Arial MT"/>
              <a:cs typeface="Arial MT"/>
            </a:endParaRPr>
          </a:p>
          <a:p>
            <a:pPr marL="755650" marR="5080" indent="-285750">
              <a:lnSpc>
                <a:spcPts val="4029"/>
              </a:lnSpc>
              <a:spcBef>
                <a:spcPts val="785"/>
              </a:spcBef>
            </a:pPr>
            <a:r>
              <a:rPr sz="5400" spc="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0" dirty="0">
                <a:solidFill>
                  <a:srgbClr val="FFFFFF"/>
                </a:solidFill>
                <a:latin typeface="Arial MT"/>
                <a:cs typeface="Arial MT"/>
              </a:rPr>
              <a:t>Getting</a:t>
            </a:r>
            <a:r>
              <a:rPr sz="36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than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deserve</a:t>
            </a:r>
            <a:endParaRPr sz="3600">
              <a:latin typeface="Arial MT"/>
              <a:cs typeface="Arial MT"/>
            </a:endParaRPr>
          </a:p>
          <a:p>
            <a:pPr marL="354965" marR="83820" indent="-342900">
              <a:lnSpc>
                <a:spcPts val="4460"/>
              </a:lnSpc>
              <a:spcBef>
                <a:spcPts val="80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Fairness</a:t>
            </a:r>
            <a:r>
              <a:rPr sz="40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requires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balancing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0329" y="1626870"/>
            <a:ext cx="3600450" cy="39166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50" y="215900"/>
            <a:ext cx="2325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Fairness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008379"/>
            <a:ext cx="7988934" cy="55308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4965" marR="405130" indent="-342900">
              <a:lnSpc>
                <a:spcPts val="4020"/>
              </a:lnSpc>
              <a:spcBef>
                <a:spcPts val="8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Underbenefitted</a:t>
            </a:r>
            <a:r>
              <a:rPr sz="4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become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angry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&amp;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resentful.</a:t>
            </a:r>
            <a:endParaRPr sz="4000">
              <a:latin typeface="Arial MT"/>
              <a:cs typeface="Arial MT"/>
            </a:endParaRPr>
          </a:p>
          <a:p>
            <a:pPr marL="354965" marR="7620" indent="-342900">
              <a:lnSpc>
                <a:spcPts val="4020"/>
              </a:lnSpc>
              <a:spcBef>
                <a:spcPts val="7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Overbenefitted people experience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guilt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(e.g.,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survivor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guilt).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ts val="4010"/>
              </a:lnSpc>
              <a:spcBef>
                <a:spcPts val="80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also pay people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back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after we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have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harmed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them.</a:t>
            </a:r>
            <a:endParaRPr sz="4000">
              <a:latin typeface="Arial MT"/>
              <a:cs typeface="Arial MT"/>
            </a:endParaRPr>
          </a:p>
          <a:p>
            <a:pPr marL="354965" marR="119380" indent="-342900">
              <a:lnSpc>
                <a:spcPct val="837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This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sense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fairness, where we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worry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both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being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overbenefitted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underbenefitted,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unique to humans.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100" y="467359"/>
            <a:ext cx="3070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Reciprocity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45589"/>
            <a:ext cx="7817484" cy="32423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3118485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Found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all	cultures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Found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animals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ct val="93000"/>
              </a:lnSpc>
              <a:spcBef>
                <a:spcPts val="99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only willing to request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accept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if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think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can pay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back.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160" y="209550"/>
            <a:ext cx="3536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Social</a:t>
            </a:r>
            <a:r>
              <a:rPr sz="4400" spc="-70" dirty="0"/>
              <a:t> </a:t>
            </a:r>
            <a:r>
              <a:rPr sz="4400" dirty="0"/>
              <a:t>norms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069" y="1163320"/>
            <a:ext cx="7285355" cy="502031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4965" marR="572135" indent="-342900">
              <a:lnSpc>
                <a:spcPts val="4020"/>
              </a:lnSpc>
              <a:spcBef>
                <a:spcPts val="8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Reciprocity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we should help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those who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us.</a:t>
            </a:r>
            <a:endParaRPr sz="4000">
              <a:latin typeface="Arial MT"/>
              <a:cs typeface="Arial MT"/>
            </a:endParaRPr>
          </a:p>
          <a:p>
            <a:pPr marL="354965" marR="8255" indent="-342900">
              <a:lnSpc>
                <a:spcPts val="4020"/>
              </a:lnSpc>
              <a:spcBef>
                <a:spcPts val="7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responsibility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dependent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need.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ts val="4020"/>
              </a:lnSpc>
              <a:spcBef>
                <a:spcPts val="7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Social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justice 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only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when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deserve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assistance.</a:t>
            </a:r>
            <a:endParaRPr sz="4000">
              <a:latin typeface="Arial MT"/>
              <a:cs typeface="Arial MT"/>
            </a:endParaRPr>
          </a:p>
          <a:p>
            <a:pPr marL="354965" marR="147955" indent="-342900">
              <a:lnSpc>
                <a:spcPts val="4010"/>
              </a:lnSpc>
              <a:spcBef>
                <a:spcPts val="8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Cultural difference (e.g., Miller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al.,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1990)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560" y="467359"/>
            <a:ext cx="2976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Rule</a:t>
            </a:r>
            <a:r>
              <a:rPr sz="4400" spc="-45" dirty="0"/>
              <a:t> </a:t>
            </a:r>
            <a:r>
              <a:rPr sz="4400" dirty="0"/>
              <a:t>of</a:t>
            </a:r>
            <a:r>
              <a:rPr sz="4400" spc="-50" dirty="0"/>
              <a:t> </a:t>
            </a:r>
            <a:r>
              <a:rPr sz="4400" spc="-5" dirty="0"/>
              <a:t>law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879715" cy="41643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5080" indent="-342900" algn="just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Everyone in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society is subject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 the rule of law that governs the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society</a:t>
            </a:r>
            <a:endParaRPr sz="4000">
              <a:latin typeface="Arial MT"/>
              <a:cs typeface="Arial MT"/>
            </a:endParaRPr>
          </a:p>
          <a:p>
            <a:pPr marL="354965" marR="1019810" indent="-342900">
              <a:lnSpc>
                <a:spcPct val="93100"/>
              </a:lnSpc>
              <a:spcBef>
                <a:spcPts val="9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Boosts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quality of life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e.g.,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positive correlation between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happiness and rule of law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(Veenhoven,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2004)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7289" y="497840"/>
            <a:ext cx="4249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Learning</a:t>
            </a:r>
            <a:r>
              <a:rPr sz="4400" spc="-55" dirty="0"/>
              <a:t> </a:t>
            </a:r>
            <a:r>
              <a:rPr sz="4400" spc="-5" dirty="0"/>
              <a:t>theory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069" y="1686559"/>
            <a:ext cx="7550784" cy="32588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Classical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36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operant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conditioning.</a:t>
            </a:r>
            <a:endParaRPr sz="3600">
              <a:latin typeface="Arial MT"/>
              <a:cs typeface="Arial MT"/>
            </a:endParaRPr>
          </a:p>
          <a:p>
            <a:pPr marL="354965" marR="371475" indent="-342900">
              <a:lnSpc>
                <a:spcPts val="4029"/>
              </a:lnSpc>
              <a:spcBef>
                <a:spcPts val="9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Observational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learning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modelling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behaviour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parents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media.</a:t>
            </a:r>
            <a:endParaRPr sz="3600">
              <a:latin typeface="Arial MT"/>
              <a:cs typeface="Arial MT"/>
            </a:endParaRPr>
          </a:p>
          <a:p>
            <a:pPr marL="755015" marR="5080" indent="-285750">
              <a:lnSpc>
                <a:spcPts val="3590"/>
              </a:lnSpc>
              <a:spcBef>
                <a:spcPts val="790"/>
              </a:spcBef>
            </a:pPr>
            <a:r>
              <a:rPr sz="4800" baseline="-2604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4800" spc="-750" baseline="-26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mo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 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rei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200" spc="2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-&gt; 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increased helping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observers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e.g.,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Rushton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&amp; Teachman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(1978)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10" y="467359"/>
            <a:ext cx="6672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Tragedy</a:t>
            </a:r>
            <a:r>
              <a:rPr sz="4400" spc="-15" dirty="0"/>
              <a:t> </a:t>
            </a:r>
            <a:r>
              <a:rPr sz="4400" dirty="0"/>
              <a:t>of</a:t>
            </a:r>
            <a:r>
              <a:rPr sz="4400" spc="-15" dirty="0"/>
              <a:t> </a:t>
            </a:r>
            <a:r>
              <a:rPr sz="4400" spc="-5" dirty="0"/>
              <a:t>the</a:t>
            </a:r>
            <a:r>
              <a:rPr sz="4400" spc="-10" dirty="0"/>
              <a:t> </a:t>
            </a:r>
            <a:r>
              <a:rPr sz="4400" spc="-5" dirty="0"/>
              <a:t>commons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681595" cy="35712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602615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Depletion of resources owned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collectively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ct val="93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Each person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acts in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his or her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self-interest,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overlooking the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fact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overuse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resource will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 end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destroy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it.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0" y="453390"/>
            <a:ext cx="3441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290029"/>
                </a:solidFill>
                <a:latin typeface="Arial MT"/>
                <a:cs typeface="Arial MT"/>
              </a:rPr>
              <a:t>Game</a:t>
            </a:r>
            <a:r>
              <a:rPr sz="4400" b="0" spc="-70" dirty="0">
                <a:solidFill>
                  <a:srgbClr val="290029"/>
                </a:solidFill>
                <a:latin typeface="Arial MT"/>
                <a:cs typeface="Arial MT"/>
              </a:rPr>
              <a:t> </a:t>
            </a:r>
            <a:r>
              <a:rPr sz="4400" b="0" spc="-5" dirty="0">
                <a:solidFill>
                  <a:srgbClr val="290029"/>
                </a:solidFill>
                <a:latin typeface="Arial MT"/>
                <a:cs typeface="Arial MT"/>
              </a:rPr>
              <a:t>Theory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910" y="1281430"/>
            <a:ext cx="5906785" cy="55765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79" y="215900"/>
            <a:ext cx="33172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Cooperation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2290" y="1014729"/>
            <a:ext cx="7625715" cy="47053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829944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Prisoner’s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dilemma: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Balance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tradeoffs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b/w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cooperation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competition.</a:t>
            </a:r>
            <a:endParaRPr sz="4000">
              <a:latin typeface="Arial MT"/>
              <a:cs typeface="Arial MT"/>
            </a:endParaRPr>
          </a:p>
          <a:p>
            <a:pPr marL="355600" marR="5080" indent="-342900">
              <a:lnSpc>
                <a:spcPct val="93000"/>
              </a:lnSpc>
              <a:spcBef>
                <a:spcPts val="80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Cooperation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fragile and easily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destroyed.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either person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cooperative,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then cooperation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typically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breaks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down</a:t>
            </a:r>
            <a:endParaRPr sz="4000">
              <a:latin typeface="Arial MT"/>
              <a:cs typeface="Arial MT"/>
            </a:endParaRPr>
          </a:p>
          <a:p>
            <a:pPr marL="355600">
              <a:lnSpc>
                <a:spcPts val="4460"/>
              </a:lnSpc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(“bad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stronger than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good”)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779" y="215900"/>
            <a:ext cx="2758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Questions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44500" y="830580"/>
            <a:ext cx="7705725" cy="5637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97840" indent="-485140" algn="just">
              <a:lnSpc>
                <a:spcPct val="100000"/>
              </a:lnSpc>
              <a:spcBef>
                <a:spcPts val="5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49784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is prosocial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behaviour?</a:t>
            </a:r>
            <a:endParaRPr sz="4000">
              <a:latin typeface="Arial MT"/>
              <a:cs typeface="Arial MT"/>
            </a:endParaRPr>
          </a:p>
          <a:p>
            <a:pPr marL="497840" indent="-485140" algn="just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49784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Why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help?</a:t>
            </a:r>
            <a:endParaRPr sz="4000">
              <a:latin typeface="Arial MT"/>
              <a:cs typeface="Arial MT"/>
            </a:endParaRPr>
          </a:p>
          <a:p>
            <a:pPr marL="355600" marR="5080" indent="-342900" algn="just">
              <a:lnSpc>
                <a:spcPts val="4460"/>
              </a:lnSpc>
              <a:spcBef>
                <a:spcPts val="8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mainly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selfish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altruistic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reasons?</a:t>
            </a:r>
            <a:endParaRPr sz="4000">
              <a:latin typeface="Arial MT"/>
              <a:cs typeface="Arial MT"/>
            </a:endParaRPr>
          </a:p>
          <a:p>
            <a:pPr marL="355600" marR="59690" indent="-342900" algn="just">
              <a:lnSpc>
                <a:spcPct val="93000"/>
              </a:lnSpc>
              <a:spcBef>
                <a:spcPts val="71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Thus, are people basically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good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and helpful, or are they basically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selfish?</a:t>
            </a:r>
            <a:endParaRPr sz="4000">
              <a:latin typeface="Arial MT"/>
              <a:cs typeface="Arial MT"/>
            </a:endParaRPr>
          </a:p>
          <a:p>
            <a:pPr marL="355600" marR="285750" indent="-342900" algn="just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Can we be taught to act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non-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natural ways?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2479" y="215900"/>
            <a:ext cx="2479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Hoarding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014729"/>
            <a:ext cx="8074025" cy="57531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4965" marR="1338580" indent="-342900">
              <a:lnSpc>
                <a:spcPts val="4029"/>
              </a:lnSpc>
              <a:spcBef>
                <a:spcPts val="47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influenced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individual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differences</a:t>
            </a: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Decreases</a:t>
            </a:r>
            <a:r>
              <a:rPr sz="36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when:</a:t>
            </a:r>
            <a:endParaRPr sz="36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Identifiable</a:t>
            </a:r>
            <a:endParaRPr sz="3200">
              <a:latin typeface="Arial MT"/>
              <a:cs typeface="Arial MT"/>
            </a:endParaRPr>
          </a:p>
          <a:p>
            <a:pPr marL="755015" marR="1620520" lvl="1" indent="-285750">
              <a:lnSpc>
                <a:spcPts val="3590"/>
              </a:lnSpc>
              <a:spcBef>
                <a:spcPts val="875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Individuals receive feedback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on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resource levels</a:t>
            </a:r>
            <a:endParaRPr sz="3200">
              <a:latin typeface="Arial MT"/>
              <a:cs typeface="Arial MT"/>
            </a:endParaRPr>
          </a:p>
          <a:p>
            <a:pPr marL="354965" marR="5080" indent="-342900">
              <a:lnSpc>
                <a:spcPts val="4460"/>
              </a:lnSpc>
              <a:spcBef>
                <a:spcPts val="81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Communication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a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salient group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identity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also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decrease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hording</a:t>
            </a:r>
            <a:endParaRPr sz="4000">
              <a:latin typeface="Arial MT"/>
              <a:cs typeface="Arial MT"/>
            </a:endParaRPr>
          </a:p>
          <a:p>
            <a:pPr marL="354965" marR="712470" indent="-342900">
              <a:lnSpc>
                <a:spcPts val="4460"/>
              </a:lnSpc>
              <a:spcBef>
                <a:spcPts val="8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We’re less likely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hoard when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trust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others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550" y="215900"/>
            <a:ext cx="2882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Obedience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032657" y="3271927"/>
            <a:ext cx="696595" cy="847725"/>
            <a:chOff x="4032657" y="3271927"/>
            <a:chExt cx="696595" cy="847725"/>
          </a:xfrm>
        </p:grpSpPr>
        <p:sp>
          <p:nvSpPr>
            <p:cNvPr id="4" name="object 4"/>
            <p:cNvSpPr/>
            <p:nvPr/>
          </p:nvSpPr>
          <p:spPr>
            <a:xfrm>
              <a:off x="4037330" y="3276600"/>
              <a:ext cx="687070" cy="838200"/>
            </a:xfrm>
            <a:custGeom>
              <a:avLst/>
              <a:gdLst/>
              <a:ahLst/>
              <a:cxnLst/>
              <a:rect l="l" t="t" r="r" b="b"/>
              <a:pathLst>
                <a:path w="687070" h="838200">
                  <a:moveTo>
                    <a:pt x="342900" y="0"/>
                  </a:moveTo>
                  <a:lnTo>
                    <a:pt x="299916" y="3270"/>
                  </a:lnTo>
                  <a:lnTo>
                    <a:pt x="258518" y="12819"/>
                  </a:lnTo>
                  <a:lnTo>
                    <a:pt x="219027" y="28249"/>
                  </a:lnTo>
                  <a:lnTo>
                    <a:pt x="181766" y="49167"/>
                  </a:lnTo>
                  <a:lnTo>
                    <a:pt x="147058" y="75176"/>
                  </a:lnTo>
                  <a:lnTo>
                    <a:pt x="115226" y="105882"/>
                  </a:lnTo>
                  <a:lnTo>
                    <a:pt x="86591" y="140888"/>
                  </a:lnTo>
                  <a:lnTo>
                    <a:pt x="61476" y="179800"/>
                  </a:lnTo>
                  <a:lnTo>
                    <a:pt x="40205" y="222221"/>
                  </a:lnTo>
                  <a:lnTo>
                    <a:pt x="23099" y="267757"/>
                  </a:lnTo>
                  <a:lnTo>
                    <a:pt x="10481" y="316013"/>
                  </a:lnTo>
                  <a:lnTo>
                    <a:pt x="2674" y="366592"/>
                  </a:lnTo>
                  <a:lnTo>
                    <a:pt x="0" y="419100"/>
                  </a:lnTo>
                  <a:lnTo>
                    <a:pt x="2674" y="471607"/>
                  </a:lnTo>
                  <a:lnTo>
                    <a:pt x="10481" y="522186"/>
                  </a:lnTo>
                  <a:lnTo>
                    <a:pt x="23099" y="570442"/>
                  </a:lnTo>
                  <a:lnTo>
                    <a:pt x="40205" y="615978"/>
                  </a:lnTo>
                  <a:lnTo>
                    <a:pt x="61476" y="658399"/>
                  </a:lnTo>
                  <a:lnTo>
                    <a:pt x="86591" y="697311"/>
                  </a:lnTo>
                  <a:lnTo>
                    <a:pt x="115226" y="732317"/>
                  </a:lnTo>
                  <a:lnTo>
                    <a:pt x="147058" y="763023"/>
                  </a:lnTo>
                  <a:lnTo>
                    <a:pt x="181766" y="789032"/>
                  </a:lnTo>
                  <a:lnTo>
                    <a:pt x="219027" y="809950"/>
                  </a:lnTo>
                  <a:lnTo>
                    <a:pt x="258518" y="825380"/>
                  </a:lnTo>
                  <a:lnTo>
                    <a:pt x="299916" y="834929"/>
                  </a:lnTo>
                  <a:lnTo>
                    <a:pt x="342900" y="838200"/>
                  </a:lnTo>
                  <a:lnTo>
                    <a:pt x="386154" y="834929"/>
                  </a:lnTo>
                  <a:lnTo>
                    <a:pt x="427782" y="825380"/>
                  </a:lnTo>
                  <a:lnTo>
                    <a:pt x="467464" y="809950"/>
                  </a:lnTo>
                  <a:lnTo>
                    <a:pt x="504881" y="789032"/>
                  </a:lnTo>
                  <a:lnTo>
                    <a:pt x="539715" y="763023"/>
                  </a:lnTo>
                  <a:lnTo>
                    <a:pt x="571645" y="732317"/>
                  </a:lnTo>
                  <a:lnTo>
                    <a:pt x="600353" y="697311"/>
                  </a:lnTo>
                  <a:lnTo>
                    <a:pt x="625520" y="658399"/>
                  </a:lnTo>
                  <a:lnTo>
                    <a:pt x="646827" y="615978"/>
                  </a:lnTo>
                  <a:lnTo>
                    <a:pt x="663955" y="570442"/>
                  </a:lnTo>
                  <a:lnTo>
                    <a:pt x="676583" y="522186"/>
                  </a:lnTo>
                  <a:lnTo>
                    <a:pt x="684395" y="471607"/>
                  </a:lnTo>
                  <a:lnTo>
                    <a:pt x="687070" y="419100"/>
                  </a:lnTo>
                  <a:lnTo>
                    <a:pt x="684395" y="366592"/>
                  </a:lnTo>
                  <a:lnTo>
                    <a:pt x="676583" y="316013"/>
                  </a:lnTo>
                  <a:lnTo>
                    <a:pt x="663955" y="267757"/>
                  </a:lnTo>
                  <a:lnTo>
                    <a:pt x="646827" y="222221"/>
                  </a:lnTo>
                  <a:lnTo>
                    <a:pt x="625520" y="179800"/>
                  </a:lnTo>
                  <a:lnTo>
                    <a:pt x="600353" y="140888"/>
                  </a:lnTo>
                  <a:lnTo>
                    <a:pt x="571645" y="105882"/>
                  </a:lnTo>
                  <a:lnTo>
                    <a:pt x="539715" y="75176"/>
                  </a:lnTo>
                  <a:lnTo>
                    <a:pt x="504881" y="49167"/>
                  </a:lnTo>
                  <a:lnTo>
                    <a:pt x="467464" y="28249"/>
                  </a:lnTo>
                  <a:lnTo>
                    <a:pt x="427782" y="12819"/>
                  </a:lnTo>
                  <a:lnTo>
                    <a:pt x="386154" y="327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7330" y="3276600"/>
              <a:ext cx="687070" cy="838200"/>
            </a:xfrm>
            <a:custGeom>
              <a:avLst/>
              <a:gdLst/>
              <a:ahLst/>
              <a:cxnLst/>
              <a:rect l="l" t="t" r="r" b="b"/>
              <a:pathLst>
                <a:path w="687070" h="838200">
                  <a:moveTo>
                    <a:pt x="342900" y="838200"/>
                  </a:moveTo>
                  <a:lnTo>
                    <a:pt x="299916" y="834929"/>
                  </a:lnTo>
                  <a:lnTo>
                    <a:pt x="258518" y="825380"/>
                  </a:lnTo>
                  <a:lnTo>
                    <a:pt x="219027" y="809950"/>
                  </a:lnTo>
                  <a:lnTo>
                    <a:pt x="181766" y="789032"/>
                  </a:lnTo>
                  <a:lnTo>
                    <a:pt x="147058" y="763023"/>
                  </a:lnTo>
                  <a:lnTo>
                    <a:pt x="115226" y="732317"/>
                  </a:lnTo>
                  <a:lnTo>
                    <a:pt x="86591" y="697311"/>
                  </a:lnTo>
                  <a:lnTo>
                    <a:pt x="61476" y="658399"/>
                  </a:lnTo>
                  <a:lnTo>
                    <a:pt x="40205" y="615978"/>
                  </a:lnTo>
                  <a:lnTo>
                    <a:pt x="23099" y="570442"/>
                  </a:lnTo>
                  <a:lnTo>
                    <a:pt x="10481" y="522186"/>
                  </a:lnTo>
                  <a:lnTo>
                    <a:pt x="2674" y="471607"/>
                  </a:lnTo>
                  <a:lnTo>
                    <a:pt x="0" y="419100"/>
                  </a:lnTo>
                  <a:lnTo>
                    <a:pt x="2674" y="366592"/>
                  </a:lnTo>
                  <a:lnTo>
                    <a:pt x="10481" y="316013"/>
                  </a:lnTo>
                  <a:lnTo>
                    <a:pt x="23099" y="267757"/>
                  </a:lnTo>
                  <a:lnTo>
                    <a:pt x="40205" y="222221"/>
                  </a:lnTo>
                  <a:lnTo>
                    <a:pt x="61476" y="179800"/>
                  </a:lnTo>
                  <a:lnTo>
                    <a:pt x="86591" y="140888"/>
                  </a:lnTo>
                  <a:lnTo>
                    <a:pt x="115226" y="105882"/>
                  </a:lnTo>
                  <a:lnTo>
                    <a:pt x="147058" y="75176"/>
                  </a:lnTo>
                  <a:lnTo>
                    <a:pt x="181766" y="49167"/>
                  </a:lnTo>
                  <a:lnTo>
                    <a:pt x="219027" y="28249"/>
                  </a:lnTo>
                  <a:lnTo>
                    <a:pt x="258518" y="12819"/>
                  </a:lnTo>
                  <a:lnTo>
                    <a:pt x="299916" y="3270"/>
                  </a:lnTo>
                  <a:lnTo>
                    <a:pt x="342900" y="0"/>
                  </a:lnTo>
                  <a:lnTo>
                    <a:pt x="386154" y="3270"/>
                  </a:lnTo>
                  <a:lnTo>
                    <a:pt x="427782" y="12819"/>
                  </a:lnTo>
                  <a:lnTo>
                    <a:pt x="467464" y="28249"/>
                  </a:lnTo>
                  <a:lnTo>
                    <a:pt x="504881" y="49167"/>
                  </a:lnTo>
                  <a:lnTo>
                    <a:pt x="539715" y="75176"/>
                  </a:lnTo>
                  <a:lnTo>
                    <a:pt x="571645" y="105882"/>
                  </a:lnTo>
                  <a:lnTo>
                    <a:pt x="600353" y="140888"/>
                  </a:lnTo>
                  <a:lnTo>
                    <a:pt x="625520" y="179800"/>
                  </a:lnTo>
                  <a:lnTo>
                    <a:pt x="646827" y="222221"/>
                  </a:lnTo>
                  <a:lnTo>
                    <a:pt x="663955" y="267757"/>
                  </a:lnTo>
                  <a:lnTo>
                    <a:pt x="676583" y="316013"/>
                  </a:lnTo>
                  <a:lnTo>
                    <a:pt x="684395" y="366592"/>
                  </a:lnTo>
                  <a:lnTo>
                    <a:pt x="687070" y="419100"/>
                  </a:lnTo>
                  <a:lnTo>
                    <a:pt x="684395" y="471607"/>
                  </a:lnTo>
                  <a:lnTo>
                    <a:pt x="676583" y="522186"/>
                  </a:lnTo>
                  <a:lnTo>
                    <a:pt x="663955" y="570442"/>
                  </a:lnTo>
                  <a:lnTo>
                    <a:pt x="646827" y="615978"/>
                  </a:lnTo>
                  <a:lnTo>
                    <a:pt x="625520" y="658399"/>
                  </a:lnTo>
                  <a:lnTo>
                    <a:pt x="600353" y="697311"/>
                  </a:lnTo>
                  <a:lnTo>
                    <a:pt x="571645" y="732317"/>
                  </a:lnTo>
                  <a:lnTo>
                    <a:pt x="539715" y="763023"/>
                  </a:lnTo>
                  <a:lnTo>
                    <a:pt x="504881" y="789032"/>
                  </a:lnTo>
                  <a:lnTo>
                    <a:pt x="467464" y="809950"/>
                  </a:lnTo>
                  <a:lnTo>
                    <a:pt x="427782" y="825380"/>
                  </a:lnTo>
                  <a:lnTo>
                    <a:pt x="386154" y="834929"/>
                  </a:lnTo>
                  <a:lnTo>
                    <a:pt x="342900" y="8382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258310" y="4267200"/>
            <a:ext cx="171450" cy="948690"/>
          </a:xfrm>
          <a:custGeom>
            <a:avLst/>
            <a:gdLst/>
            <a:ahLst/>
            <a:cxnLst/>
            <a:rect l="l" t="t" r="r" b="b"/>
            <a:pathLst>
              <a:path w="171450" h="948689">
                <a:moveTo>
                  <a:pt x="171450" y="777240"/>
                </a:moveTo>
                <a:lnTo>
                  <a:pt x="114300" y="777240"/>
                </a:lnTo>
                <a:lnTo>
                  <a:pt x="114300" y="0"/>
                </a:lnTo>
                <a:lnTo>
                  <a:pt x="57150" y="0"/>
                </a:lnTo>
                <a:lnTo>
                  <a:pt x="57150" y="777240"/>
                </a:lnTo>
                <a:lnTo>
                  <a:pt x="0" y="777240"/>
                </a:lnTo>
                <a:lnTo>
                  <a:pt x="85090" y="948690"/>
                </a:lnTo>
                <a:lnTo>
                  <a:pt x="171450" y="777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43127" y="3788409"/>
            <a:ext cx="5800725" cy="2499360"/>
            <a:chOff x="1443127" y="3788409"/>
            <a:chExt cx="5800725" cy="2499360"/>
          </a:xfrm>
        </p:grpSpPr>
        <p:sp>
          <p:nvSpPr>
            <p:cNvPr id="8" name="object 8"/>
            <p:cNvSpPr/>
            <p:nvPr/>
          </p:nvSpPr>
          <p:spPr>
            <a:xfrm>
              <a:off x="1447800" y="5369559"/>
              <a:ext cx="914400" cy="760730"/>
            </a:xfrm>
            <a:custGeom>
              <a:avLst/>
              <a:gdLst/>
              <a:ahLst/>
              <a:cxnLst/>
              <a:rect l="l" t="t" r="r" b="b"/>
              <a:pathLst>
                <a:path w="914400" h="760729">
                  <a:moveTo>
                    <a:pt x="457200" y="0"/>
                  </a:moveTo>
                  <a:lnTo>
                    <a:pt x="403839" y="2557"/>
                  </a:lnTo>
                  <a:lnTo>
                    <a:pt x="352297" y="10037"/>
                  </a:lnTo>
                  <a:lnTo>
                    <a:pt x="302915" y="22156"/>
                  </a:lnTo>
                  <a:lnTo>
                    <a:pt x="256036" y="38625"/>
                  </a:lnTo>
                  <a:lnTo>
                    <a:pt x="212000" y="59160"/>
                  </a:lnTo>
                  <a:lnTo>
                    <a:pt x="171150" y="83475"/>
                  </a:lnTo>
                  <a:lnTo>
                    <a:pt x="133826" y="111283"/>
                  </a:lnTo>
                  <a:lnTo>
                    <a:pt x="100370" y="142299"/>
                  </a:lnTo>
                  <a:lnTo>
                    <a:pt x="71125" y="176236"/>
                  </a:lnTo>
                  <a:lnTo>
                    <a:pt x="46430" y="212808"/>
                  </a:lnTo>
                  <a:lnTo>
                    <a:pt x="26629" y="251729"/>
                  </a:lnTo>
                  <a:lnTo>
                    <a:pt x="12063" y="292714"/>
                  </a:lnTo>
                  <a:lnTo>
                    <a:pt x="3072" y="335476"/>
                  </a:lnTo>
                  <a:lnTo>
                    <a:pt x="0" y="379729"/>
                  </a:lnTo>
                  <a:lnTo>
                    <a:pt x="3072" y="424236"/>
                  </a:lnTo>
                  <a:lnTo>
                    <a:pt x="12063" y="467215"/>
                  </a:lnTo>
                  <a:lnTo>
                    <a:pt x="26629" y="508384"/>
                  </a:lnTo>
                  <a:lnTo>
                    <a:pt x="46430" y="547458"/>
                  </a:lnTo>
                  <a:lnTo>
                    <a:pt x="71125" y="584156"/>
                  </a:lnTo>
                  <a:lnTo>
                    <a:pt x="100370" y="618193"/>
                  </a:lnTo>
                  <a:lnTo>
                    <a:pt x="133826" y="649287"/>
                  </a:lnTo>
                  <a:lnTo>
                    <a:pt x="171150" y="677154"/>
                  </a:lnTo>
                  <a:lnTo>
                    <a:pt x="212000" y="701511"/>
                  </a:lnTo>
                  <a:lnTo>
                    <a:pt x="256036" y="722074"/>
                  </a:lnTo>
                  <a:lnTo>
                    <a:pt x="302915" y="738561"/>
                  </a:lnTo>
                  <a:lnTo>
                    <a:pt x="352297" y="750688"/>
                  </a:lnTo>
                  <a:lnTo>
                    <a:pt x="403839" y="758172"/>
                  </a:lnTo>
                  <a:lnTo>
                    <a:pt x="457200" y="760729"/>
                  </a:lnTo>
                  <a:lnTo>
                    <a:pt x="510560" y="758172"/>
                  </a:lnTo>
                  <a:lnTo>
                    <a:pt x="562102" y="750688"/>
                  </a:lnTo>
                  <a:lnTo>
                    <a:pt x="611484" y="738561"/>
                  </a:lnTo>
                  <a:lnTo>
                    <a:pt x="658363" y="722074"/>
                  </a:lnTo>
                  <a:lnTo>
                    <a:pt x="702399" y="701511"/>
                  </a:lnTo>
                  <a:lnTo>
                    <a:pt x="743249" y="677154"/>
                  </a:lnTo>
                  <a:lnTo>
                    <a:pt x="780573" y="649287"/>
                  </a:lnTo>
                  <a:lnTo>
                    <a:pt x="814029" y="618193"/>
                  </a:lnTo>
                  <a:lnTo>
                    <a:pt x="843274" y="584156"/>
                  </a:lnTo>
                  <a:lnTo>
                    <a:pt x="867969" y="547458"/>
                  </a:lnTo>
                  <a:lnTo>
                    <a:pt x="887770" y="508384"/>
                  </a:lnTo>
                  <a:lnTo>
                    <a:pt x="902336" y="467215"/>
                  </a:lnTo>
                  <a:lnTo>
                    <a:pt x="911327" y="424236"/>
                  </a:lnTo>
                  <a:lnTo>
                    <a:pt x="914400" y="379729"/>
                  </a:lnTo>
                  <a:lnTo>
                    <a:pt x="911327" y="335476"/>
                  </a:lnTo>
                  <a:lnTo>
                    <a:pt x="902336" y="292714"/>
                  </a:lnTo>
                  <a:lnTo>
                    <a:pt x="887770" y="251729"/>
                  </a:lnTo>
                  <a:lnTo>
                    <a:pt x="867969" y="212808"/>
                  </a:lnTo>
                  <a:lnTo>
                    <a:pt x="843274" y="176236"/>
                  </a:lnTo>
                  <a:lnTo>
                    <a:pt x="814029" y="142299"/>
                  </a:lnTo>
                  <a:lnTo>
                    <a:pt x="780573" y="111283"/>
                  </a:lnTo>
                  <a:lnTo>
                    <a:pt x="743249" y="83475"/>
                  </a:lnTo>
                  <a:lnTo>
                    <a:pt x="702399" y="59160"/>
                  </a:lnTo>
                  <a:lnTo>
                    <a:pt x="658363" y="38625"/>
                  </a:lnTo>
                  <a:lnTo>
                    <a:pt x="611484" y="22156"/>
                  </a:lnTo>
                  <a:lnTo>
                    <a:pt x="562102" y="10037"/>
                  </a:lnTo>
                  <a:lnTo>
                    <a:pt x="510560" y="255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7800" y="5369559"/>
              <a:ext cx="914400" cy="760730"/>
            </a:xfrm>
            <a:custGeom>
              <a:avLst/>
              <a:gdLst/>
              <a:ahLst/>
              <a:cxnLst/>
              <a:rect l="l" t="t" r="r" b="b"/>
              <a:pathLst>
                <a:path w="914400" h="760729">
                  <a:moveTo>
                    <a:pt x="457200" y="760729"/>
                  </a:moveTo>
                  <a:lnTo>
                    <a:pt x="403839" y="758172"/>
                  </a:lnTo>
                  <a:lnTo>
                    <a:pt x="352297" y="750688"/>
                  </a:lnTo>
                  <a:lnTo>
                    <a:pt x="302915" y="738561"/>
                  </a:lnTo>
                  <a:lnTo>
                    <a:pt x="256036" y="722074"/>
                  </a:lnTo>
                  <a:lnTo>
                    <a:pt x="212000" y="701511"/>
                  </a:lnTo>
                  <a:lnTo>
                    <a:pt x="171150" y="677154"/>
                  </a:lnTo>
                  <a:lnTo>
                    <a:pt x="133826" y="649287"/>
                  </a:lnTo>
                  <a:lnTo>
                    <a:pt x="100370" y="618193"/>
                  </a:lnTo>
                  <a:lnTo>
                    <a:pt x="71125" y="584156"/>
                  </a:lnTo>
                  <a:lnTo>
                    <a:pt x="46430" y="547458"/>
                  </a:lnTo>
                  <a:lnTo>
                    <a:pt x="26629" y="508384"/>
                  </a:lnTo>
                  <a:lnTo>
                    <a:pt x="12063" y="467215"/>
                  </a:lnTo>
                  <a:lnTo>
                    <a:pt x="3072" y="424236"/>
                  </a:lnTo>
                  <a:lnTo>
                    <a:pt x="0" y="379729"/>
                  </a:lnTo>
                  <a:lnTo>
                    <a:pt x="3072" y="335476"/>
                  </a:lnTo>
                  <a:lnTo>
                    <a:pt x="12063" y="292714"/>
                  </a:lnTo>
                  <a:lnTo>
                    <a:pt x="26629" y="251729"/>
                  </a:lnTo>
                  <a:lnTo>
                    <a:pt x="46430" y="212808"/>
                  </a:lnTo>
                  <a:lnTo>
                    <a:pt x="71125" y="176236"/>
                  </a:lnTo>
                  <a:lnTo>
                    <a:pt x="100370" y="142299"/>
                  </a:lnTo>
                  <a:lnTo>
                    <a:pt x="133826" y="111283"/>
                  </a:lnTo>
                  <a:lnTo>
                    <a:pt x="171150" y="83475"/>
                  </a:lnTo>
                  <a:lnTo>
                    <a:pt x="212000" y="59160"/>
                  </a:lnTo>
                  <a:lnTo>
                    <a:pt x="256036" y="38625"/>
                  </a:lnTo>
                  <a:lnTo>
                    <a:pt x="302915" y="22156"/>
                  </a:lnTo>
                  <a:lnTo>
                    <a:pt x="352297" y="10037"/>
                  </a:lnTo>
                  <a:lnTo>
                    <a:pt x="403839" y="2557"/>
                  </a:lnTo>
                  <a:lnTo>
                    <a:pt x="457200" y="0"/>
                  </a:lnTo>
                  <a:lnTo>
                    <a:pt x="510560" y="2557"/>
                  </a:lnTo>
                  <a:lnTo>
                    <a:pt x="562102" y="10037"/>
                  </a:lnTo>
                  <a:lnTo>
                    <a:pt x="611484" y="22156"/>
                  </a:lnTo>
                  <a:lnTo>
                    <a:pt x="658363" y="38625"/>
                  </a:lnTo>
                  <a:lnTo>
                    <a:pt x="702399" y="59160"/>
                  </a:lnTo>
                  <a:lnTo>
                    <a:pt x="743249" y="83475"/>
                  </a:lnTo>
                  <a:lnTo>
                    <a:pt x="780573" y="111283"/>
                  </a:lnTo>
                  <a:lnTo>
                    <a:pt x="814029" y="142299"/>
                  </a:lnTo>
                  <a:lnTo>
                    <a:pt x="843274" y="176236"/>
                  </a:lnTo>
                  <a:lnTo>
                    <a:pt x="867969" y="212808"/>
                  </a:lnTo>
                  <a:lnTo>
                    <a:pt x="887770" y="251729"/>
                  </a:lnTo>
                  <a:lnTo>
                    <a:pt x="902336" y="292714"/>
                  </a:lnTo>
                  <a:lnTo>
                    <a:pt x="911327" y="335476"/>
                  </a:lnTo>
                  <a:lnTo>
                    <a:pt x="914400" y="379729"/>
                  </a:lnTo>
                  <a:lnTo>
                    <a:pt x="911327" y="424236"/>
                  </a:lnTo>
                  <a:lnTo>
                    <a:pt x="902336" y="467215"/>
                  </a:lnTo>
                  <a:lnTo>
                    <a:pt x="887770" y="508384"/>
                  </a:lnTo>
                  <a:lnTo>
                    <a:pt x="867969" y="547458"/>
                  </a:lnTo>
                  <a:lnTo>
                    <a:pt x="843274" y="584156"/>
                  </a:lnTo>
                  <a:lnTo>
                    <a:pt x="814029" y="618193"/>
                  </a:lnTo>
                  <a:lnTo>
                    <a:pt x="780573" y="649287"/>
                  </a:lnTo>
                  <a:lnTo>
                    <a:pt x="743249" y="677154"/>
                  </a:lnTo>
                  <a:lnTo>
                    <a:pt x="702399" y="701511"/>
                  </a:lnTo>
                  <a:lnTo>
                    <a:pt x="658363" y="722074"/>
                  </a:lnTo>
                  <a:lnTo>
                    <a:pt x="611484" y="738561"/>
                  </a:lnTo>
                  <a:lnTo>
                    <a:pt x="562102" y="750688"/>
                  </a:lnTo>
                  <a:lnTo>
                    <a:pt x="510560" y="758172"/>
                  </a:lnTo>
                  <a:lnTo>
                    <a:pt x="457200" y="76072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0" y="5190489"/>
              <a:ext cx="185420" cy="179070"/>
            </a:xfrm>
            <a:custGeom>
              <a:avLst/>
              <a:gdLst/>
              <a:ahLst/>
              <a:cxnLst/>
              <a:rect l="l" t="t" r="r" b="b"/>
              <a:pathLst>
                <a:path w="185419" h="179070">
                  <a:moveTo>
                    <a:pt x="71119" y="0"/>
                  </a:moveTo>
                  <a:lnTo>
                    <a:pt x="0" y="179070"/>
                  </a:lnTo>
                  <a:lnTo>
                    <a:pt x="185419" y="129540"/>
                  </a:lnTo>
                  <a:lnTo>
                    <a:pt x="71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0000" y="5369559"/>
              <a:ext cx="990600" cy="836930"/>
            </a:xfrm>
            <a:custGeom>
              <a:avLst/>
              <a:gdLst/>
              <a:ahLst/>
              <a:cxnLst/>
              <a:rect l="l" t="t" r="r" b="b"/>
              <a:pathLst>
                <a:path w="990600" h="836929">
                  <a:moveTo>
                    <a:pt x="495300" y="0"/>
                  </a:moveTo>
                  <a:lnTo>
                    <a:pt x="444740" y="2167"/>
                  </a:lnTo>
                  <a:lnTo>
                    <a:pt x="395622" y="8527"/>
                  </a:lnTo>
                  <a:lnTo>
                    <a:pt x="348197" y="18869"/>
                  </a:lnTo>
                  <a:lnTo>
                    <a:pt x="302716" y="32980"/>
                  </a:lnTo>
                  <a:lnTo>
                    <a:pt x="259430" y="50648"/>
                  </a:lnTo>
                  <a:lnTo>
                    <a:pt x="218591" y="71660"/>
                  </a:lnTo>
                  <a:lnTo>
                    <a:pt x="180449" y="95806"/>
                  </a:lnTo>
                  <a:lnTo>
                    <a:pt x="145256" y="122872"/>
                  </a:lnTo>
                  <a:lnTo>
                    <a:pt x="113262" y="152647"/>
                  </a:lnTo>
                  <a:lnTo>
                    <a:pt x="84720" y="184918"/>
                  </a:lnTo>
                  <a:lnTo>
                    <a:pt x="59880" y="219474"/>
                  </a:lnTo>
                  <a:lnTo>
                    <a:pt x="38992" y="256103"/>
                  </a:lnTo>
                  <a:lnTo>
                    <a:pt x="22310" y="294592"/>
                  </a:lnTo>
                  <a:lnTo>
                    <a:pt x="10083" y="334729"/>
                  </a:lnTo>
                  <a:lnTo>
                    <a:pt x="2562" y="376302"/>
                  </a:lnTo>
                  <a:lnTo>
                    <a:pt x="0" y="419099"/>
                  </a:lnTo>
                  <a:lnTo>
                    <a:pt x="2562" y="461883"/>
                  </a:lnTo>
                  <a:lnTo>
                    <a:pt x="10083" y="503416"/>
                  </a:lnTo>
                  <a:lnTo>
                    <a:pt x="22310" y="543490"/>
                  </a:lnTo>
                  <a:lnTo>
                    <a:pt x="38992" y="581898"/>
                  </a:lnTo>
                  <a:lnTo>
                    <a:pt x="59880" y="618430"/>
                  </a:lnTo>
                  <a:lnTo>
                    <a:pt x="84720" y="652879"/>
                  </a:lnTo>
                  <a:lnTo>
                    <a:pt x="113262" y="685036"/>
                  </a:lnTo>
                  <a:lnTo>
                    <a:pt x="145256" y="714692"/>
                  </a:lnTo>
                  <a:lnTo>
                    <a:pt x="180449" y="741640"/>
                  </a:lnTo>
                  <a:lnTo>
                    <a:pt x="218591" y="765671"/>
                  </a:lnTo>
                  <a:lnTo>
                    <a:pt x="259430" y="786576"/>
                  </a:lnTo>
                  <a:lnTo>
                    <a:pt x="302716" y="804148"/>
                  </a:lnTo>
                  <a:lnTo>
                    <a:pt x="348197" y="818177"/>
                  </a:lnTo>
                  <a:lnTo>
                    <a:pt x="395622" y="828456"/>
                  </a:lnTo>
                  <a:lnTo>
                    <a:pt x="444740" y="834776"/>
                  </a:lnTo>
                  <a:lnTo>
                    <a:pt x="495300" y="836929"/>
                  </a:lnTo>
                  <a:lnTo>
                    <a:pt x="545859" y="834776"/>
                  </a:lnTo>
                  <a:lnTo>
                    <a:pt x="594977" y="828456"/>
                  </a:lnTo>
                  <a:lnTo>
                    <a:pt x="642402" y="818177"/>
                  </a:lnTo>
                  <a:lnTo>
                    <a:pt x="687883" y="804148"/>
                  </a:lnTo>
                  <a:lnTo>
                    <a:pt x="731169" y="786576"/>
                  </a:lnTo>
                  <a:lnTo>
                    <a:pt x="772008" y="765671"/>
                  </a:lnTo>
                  <a:lnTo>
                    <a:pt x="810150" y="741640"/>
                  </a:lnTo>
                  <a:lnTo>
                    <a:pt x="845343" y="714692"/>
                  </a:lnTo>
                  <a:lnTo>
                    <a:pt x="877337" y="685036"/>
                  </a:lnTo>
                  <a:lnTo>
                    <a:pt x="905879" y="652879"/>
                  </a:lnTo>
                  <a:lnTo>
                    <a:pt x="930719" y="618430"/>
                  </a:lnTo>
                  <a:lnTo>
                    <a:pt x="951607" y="581898"/>
                  </a:lnTo>
                  <a:lnTo>
                    <a:pt x="968289" y="543490"/>
                  </a:lnTo>
                  <a:lnTo>
                    <a:pt x="980516" y="503416"/>
                  </a:lnTo>
                  <a:lnTo>
                    <a:pt x="988037" y="461883"/>
                  </a:lnTo>
                  <a:lnTo>
                    <a:pt x="990600" y="419099"/>
                  </a:lnTo>
                  <a:lnTo>
                    <a:pt x="988037" y="376302"/>
                  </a:lnTo>
                  <a:lnTo>
                    <a:pt x="980516" y="334729"/>
                  </a:lnTo>
                  <a:lnTo>
                    <a:pt x="968289" y="294592"/>
                  </a:lnTo>
                  <a:lnTo>
                    <a:pt x="951607" y="256103"/>
                  </a:lnTo>
                  <a:lnTo>
                    <a:pt x="930719" y="219474"/>
                  </a:lnTo>
                  <a:lnTo>
                    <a:pt x="905879" y="184918"/>
                  </a:lnTo>
                  <a:lnTo>
                    <a:pt x="877337" y="152647"/>
                  </a:lnTo>
                  <a:lnTo>
                    <a:pt x="845343" y="122872"/>
                  </a:lnTo>
                  <a:lnTo>
                    <a:pt x="810150" y="95806"/>
                  </a:lnTo>
                  <a:lnTo>
                    <a:pt x="772008" y="71660"/>
                  </a:lnTo>
                  <a:lnTo>
                    <a:pt x="731169" y="50648"/>
                  </a:lnTo>
                  <a:lnTo>
                    <a:pt x="687883" y="32980"/>
                  </a:lnTo>
                  <a:lnTo>
                    <a:pt x="642402" y="18869"/>
                  </a:lnTo>
                  <a:lnTo>
                    <a:pt x="594977" y="8527"/>
                  </a:lnTo>
                  <a:lnTo>
                    <a:pt x="545859" y="2167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5369559"/>
              <a:ext cx="990600" cy="836930"/>
            </a:xfrm>
            <a:custGeom>
              <a:avLst/>
              <a:gdLst/>
              <a:ahLst/>
              <a:cxnLst/>
              <a:rect l="l" t="t" r="r" b="b"/>
              <a:pathLst>
                <a:path w="990600" h="836929">
                  <a:moveTo>
                    <a:pt x="495300" y="836929"/>
                  </a:moveTo>
                  <a:lnTo>
                    <a:pt x="444740" y="834776"/>
                  </a:lnTo>
                  <a:lnTo>
                    <a:pt x="395622" y="828456"/>
                  </a:lnTo>
                  <a:lnTo>
                    <a:pt x="348197" y="818177"/>
                  </a:lnTo>
                  <a:lnTo>
                    <a:pt x="302716" y="804148"/>
                  </a:lnTo>
                  <a:lnTo>
                    <a:pt x="259430" y="786576"/>
                  </a:lnTo>
                  <a:lnTo>
                    <a:pt x="218591" y="765671"/>
                  </a:lnTo>
                  <a:lnTo>
                    <a:pt x="180449" y="741640"/>
                  </a:lnTo>
                  <a:lnTo>
                    <a:pt x="145256" y="714692"/>
                  </a:lnTo>
                  <a:lnTo>
                    <a:pt x="113262" y="685036"/>
                  </a:lnTo>
                  <a:lnTo>
                    <a:pt x="84720" y="652879"/>
                  </a:lnTo>
                  <a:lnTo>
                    <a:pt x="59880" y="618430"/>
                  </a:lnTo>
                  <a:lnTo>
                    <a:pt x="38992" y="581898"/>
                  </a:lnTo>
                  <a:lnTo>
                    <a:pt x="22310" y="543490"/>
                  </a:lnTo>
                  <a:lnTo>
                    <a:pt x="10083" y="503416"/>
                  </a:lnTo>
                  <a:lnTo>
                    <a:pt x="2562" y="461883"/>
                  </a:lnTo>
                  <a:lnTo>
                    <a:pt x="0" y="419099"/>
                  </a:lnTo>
                  <a:lnTo>
                    <a:pt x="2562" y="376302"/>
                  </a:lnTo>
                  <a:lnTo>
                    <a:pt x="10083" y="334729"/>
                  </a:lnTo>
                  <a:lnTo>
                    <a:pt x="22310" y="294592"/>
                  </a:lnTo>
                  <a:lnTo>
                    <a:pt x="38992" y="256103"/>
                  </a:lnTo>
                  <a:lnTo>
                    <a:pt x="59880" y="219474"/>
                  </a:lnTo>
                  <a:lnTo>
                    <a:pt x="84720" y="184918"/>
                  </a:lnTo>
                  <a:lnTo>
                    <a:pt x="113262" y="152647"/>
                  </a:lnTo>
                  <a:lnTo>
                    <a:pt x="145256" y="122872"/>
                  </a:lnTo>
                  <a:lnTo>
                    <a:pt x="180449" y="95806"/>
                  </a:lnTo>
                  <a:lnTo>
                    <a:pt x="218591" y="71660"/>
                  </a:lnTo>
                  <a:lnTo>
                    <a:pt x="259430" y="50648"/>
                  </a:lnTo>
                  <a:lnTo>
                    <a:pt x="302716" y="32980"/>
                  </a:lnTo>
                  <a:lnTo>
                    <a:pt x="348197" y="18869"/>
                  </a:lnTo>
                  <a:lnTo>
                    <a:pt x="395622" y="8527"/>
                  </a:lnTo>
                  <a:lnTo>
                    <a:pt x="444740" y="2167"/>
                  </a:lnTo>
                  <a:lnTo>
                    <a:pt x="495300" y="0"/>
                  </a:lnTo>
                  <a:lnTo>
                    <a:pt x="545859" y="2167"/>
                  </a:lnTo>
                  <a:lnTo>
                    <a:pt x="594977" y="8527"/>
                  </a:lnTo>
                  <a:lnTo>
                    <a:pt x="642402" y="18869"/>
                  </a:lnTo>
                  <a:lnTo>
                    <a:pt x="687883" y="32980"/>
                  </a:lnTo>
                  <a:lnTo>
                    <a:pt x="731169" y="50648"/>
                  </a:lnTo>
                  <a:lnTo>
                    <a:pt x="772008" y="71660"/>
                  </a:lnTo>
                  <a:lnTo>
                    <a:pt x="810150" y="95806"/>
                  </a:lnTo>
                  <a:lnTo>
                    <a:pt x="845343" y="122872"/>
                  </a:lnTo>
                  <a:lnTo>
                    <a:pt x="877337" y="152647"/>
                  </a:lnTo>
                  <a:lnTo>
                    <a:pt x="905879" y="184918"/>
                  </a:lnTo>
                  <a:lnTo>
                    <a:pt x="930719" y="219474"/>
                  </a:lnTo>
                  <a:lnTo>
                    <a:pt x="951607" y="256103"/>
                  </a:lnTo>
                  <a:lnTo>
                    <a:pt x="968289" y="294592"/>
                  </a:lnTo>
                  <a:lnTo>
                    <a:pt x="980516" y="334729"/>
                  </a:lnTo>
                  <a:lnTo>
                    <a:pt x="988037" y="376302"/>
                  </a:lnTo>
                  <a:lnTo>
                    <a:pt x="990600" y="419099"/>
                  </a:lnTo>
                  <a:lnTo>
                    <a:pt x="988037" y="461883"/>
                  </a:lnTo>
                  <a:lnTo>
                    <a:pt x="980516" y="503416"/>
                  </a:lnTo>
                  <a:lnTo>
                    <a:pt x="968289" y="543490"/>
                  </a:lnTo>
                  <a:lnTo>
                    <a:pt x="951607" y="581898"/>
                  </a:lnTo>
                  <a:lnTo>
                    <a:pt x="930719" y="618430"/>
                  </a:lnTo>
                  <a:lnTo>
                    <a:pt x="905879" y="652879"/>
                  </a:lnTo>
                  <a:lnTo>
                    <a:pt x="877337" y="685036"/>
                  </a:lnTo>
                  <a:lnTo>
                    <a:pt x="845343" y="714692"/>
                  </a:lnTo>
                  <a:lnTo>
                    <a:pt x="810150" y="741640"/>
                  </a:lnTo>
                  <a:lnTo>
                    <a:pt x="772008" y="765671"/>
                  </a:lnTo>
                  <a:lnTo>
                    <a:pt x="731169" y="786576"/>
                  </a:lnTo>
                  <a:lnTo>
                    <a:pt x="687883" y="804148"/>
                  </a:lnTo>
                  <a:lnTo>
                    <a:pt x="642402" y="818177"/>
                  </a:lnTo>
                  <a:lnTo>
                    <a:pt x="594977" y="828456"/>
                  </a:lnTo>
                  <a:lnTo>
                    <a:pt x="545859" y="834776"/>
                  </a:lnTo>
                  <a:lnTo>
                    <a:pt x="495300" y="83692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8399" y="5444489"/>
              <a:ext cx="990600" cy="838200"/>
            </a:xfrm>
            <a:custGeom>
              <a:avLst/>
              <a:gdLst/>
              <a:ahLst/>
              <a:cxnLst/>
              <a:rect l="l" t="t" r="r" b="b"/>
              <a:pathLst>
                <a:path w="990600" h="838200">
                  <a:moveTo>
                    <a:pt x="495300" y="0"/>
                  </a:moveTo>
                  <a:lnTo>
                    <a:pt x="444531" y="2167"/>
                  </a:lnTo>
                  <a:lnTo>
                    <a:pt x="395257" y="8527"/>
                  </a:lnTo>
                  <a:lnTo>
                    <a:pt x="347725" y="18869"/>
                  </a:lnTo>
                  <a:lnTo>
                    <a:pt x="302180" y="32980"/>
                  </a:lnTo>
                  <a:lnTo>
                    <a:pt x="258867" y="50648"/>
                  </a:lnTo>
                  <a:lnTo>
                    <a:pt x="218033" y="71660"/>
                  </a:lnTo>
                  <a:lnTo>
                    <a:pt x="179922" y="95806"/>
                  </a:lnTo>
                  <a:lnTo>
                    <a:pt x="144779" y="122872"/>
                  </a:lnTo>
                  <a:lnTo>
                    <a:pt x="112852" y="152647"/>
                  </a:lnTo>
                  <a:lnTo>
                    <a:pt x="84385" y="184918"/>
                  </a:lnTo>
                  <a:lnTo>
                    <a:pt x="59624" y="219474"/>
                  </a:lnTo>
                  <a:lnTo>
                    <a:pt x="38814" y="256103"/>
                  </a:lnTo>
                  <a:lnTo>
                    <a:pt x="22201" y="294592"/>
                  </a:lnTo>
                  <a:lnTo>
                    <a:pt x="10031" y="334729"/>
                  </a:lnTo>
                  <a:lnTo>
                    <a:pt x="2548" y="376302"/>
                  </a:lnTo>
                  <a:lnTo>
                    <a:pt x="0" y="419100"/>
                  </a:lnTo>
                  <a:lnTo>
                    <a:pt x="2548" y="461897"/>
                  </a:lnTo>
                  <a:lnTo>
                    <a:pt x="10031" y="503470"/>
                  </a:lnTo>
                  <a:lnTo>
                    <a:pt x="22201" y="543607"/>
                  </a:lnTo>
                  <a:lnTo>
                    <a:pt x="38814" y="582096"/>
                  </a:lnTo>
                  <a:lnTo>
                    <a:pt x="59624" y="618725"/>
                  </a:lnTo>
                  <a:lnTo>
                    <a:pt x="84385" y="653281"/>
                  </a:lnTo>
                  <a:lnTo>
                    <a:pt x="112852" y="685552"/>
                  </a:lnTo>
                  <a:lnTo>
                    <a:pt x="144779" y="715327"/>
                  </a:lnTo>
                  <a:lnTo>
                    <a:pt x="179922" y="742393"/>
                  </a:lnTo>
                  <a:lnTo>
                    <a:pt x="218033" y="766539"/>
                  </a:lnTo>
                  <a:lnTo>
                    <a:pt x="258867" y="787551"/>
                  </a:lnTo>
                  <a:lnTo>
                    <a:pt x="302180" y="805219"/>
                  </a:lnTo>
                  <a:lnTo>
                    <a:pt x="347725" y="819330"/>
                  </a:lnTo>
                  <a:lnTo>
                    <a:pt x="395257" y="829672"/>
                  </a:lnTo>
                  <a:lnTo>
                    <a:pt x="444531" y="836032"/>
                  </a:lnTo>
                  <a:lnTo>
                    <a:pt x="495300" y="838200"/>
                  </a:lnTo>
                  <a:lnTo>
                    <a:pt x="545859" y="836032"/>
                  </a:lnTo>
                  <a:lnTo>
                    <a:pt x="594977" y="829672"/>
                  </a:lnTo>
                  <a:lnTo>
                    <a:pt x="642402" y="819330"/>
                  </a:lnTo>
                  <a:lnTo>
                    <a:pt x="687883" y="805219"/>
                  </a:lnTo>
                  <a:lnTo>
                    <a:pt x="731169" y="787551"/>
                  </a:lnTo>
                  <a:lnTo>
                    <a:pt x="772008" y="766539"/>
                  </a:lnTo>
                  <a:lnTo>
                    <a:pt x="810150" y="742393"/>
                  </a:lnTo>
                  <a:lnTo>
                    <a:pt x="845343" y="715327"/>
                  </a:lnTo>
                  <a:lnTo>
                    <a:pt x="877337" y="685552"/>
                  </a:lnTo>
                  <a:lnTo>
                    <a:pt x="905879" y="653281"/>
                  </a:lnTo>
                  <a:lnTo>
                    <a:pt x="930719" y="618725"/>
                  </a:lnTo>
                  <a:lnTo>
                    <a:pt x="951607" y="582096"/>
                  </a:lnTo>
                  <a:lnTo>
                    <a:pt x="968289" y="543607"/>
                  </a:lnTo>
                  <a:lnTo>
                    <a:pt x="980516" y="503470"/>
                  </a:lnTo>
                  <a:lnTo>
                    <a:pt x="988037" y="461897"/>
                  </a:lnTo>
                  <a:lnTo>
                    <a:pt x="990600" y="419100"/>
                  </a:lnTo>
                  <a:lnTo>
                    <a:pt x="988037" y="376302"/>
                  </a:lnTo>
                  <a:lnTo>
                    <a:pt x="980516" y="334729"/>
                  </a:lnTo>
                  <a:lnTo>
                    <a:pt x="968289" y="294592"/>
                  </a:lnTo>
                  <a:lnTo>
                    <a:pt x="951607" y="256103"/>
                  </a:lnTo>
                  <a:lnTo>
                    <a:pt x="930719" y="219474"/>
                  </a:lnTo>
                  <a:lnTo>
                    <a:pt x="905879" y="184918"/>
                  </a:lnTo>
                  <a:lnTo>
                    <a:pt x="877337" y="152647"/>
                  </a:lnTo>
                  <a:lnTo>
                    <a:pt x="845343" y="122872"/>
                  </a:lnTo>
                  <a:lnTo>
                    <a:pt x="810150" y="95806"/>
                  </a:lnTo>
                  <a:lnTo>
                    <a:pt x="772008" y="71660"/>
                  </a:lnTo>
                  <a:lnTo>
                    <a:pt x="731169" y="50648"/>
                  </a:lnTo>
                  <a:lnTo>
                    <a:pt x="687883" y="32980"/>
                  </a:lnTo>
                  <a:lnTo>
                    <a:pt x="642402" y="18869"/>
                  </a:lnTo>
                  <a:lnTo>
                    <a:pt x="594977" y="8527"/>
                  </a:lnTo>
                  <a:lnTo>
                    <a:pt x="545859" y="2167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8399" y="5444489"/>
              <a:ext cx="990600" cy="838200"/>
            </a:xfrm>
            <a:custGeom>
              <a:avLst/>
              <a:gdLst/>
              <a:ahLst/>
              <a:cxnLst/>
              <a:rect l="l" t="t" r="r" b="b"/>
              <a:pathLst>
                <a:path w="990600" h="838200">
                  <a:moveTo>
                    <a:pt x="495300" y="838200"/>
                  </a:moveTo>
                  <a:lnTo>
                    <a:pt x="444531" y="836032"/>
                  </a:lnTo>
                  <a:lnTo>
                    <a:pt x="395257" y="829672"/>
                  </a:lnTo>
                  <a:lnTo>
                    <a:pt x="347725" y="819330"/>
                  </a:lnTo>
                  <a:lnTo>
                    <a:pt x="302180" y="805219"/>
                  </a:lnTo>
                  <a:lnTo>
                    <a:pt x="258867" y="787551"/>
                  </a:lnTo>
                  <a:lnTo>
                    <a:pt x="218033" y="766539"/>
                  </a:lnTo>
                  <a:lnTo>
                    <a:pt x="179922" y="742393"/>
                  </a:lnTo>
                  <a:lnTo>
                    <a:pt x="144779" y="715327"/>
                  </a:lnTo>
                  <a:lnTo>
                    <a:pt x="112852" y="685552"/>
                  </a:lnTo>
                  <a:lnTo>
                    <a:pt x="84385" y="653281"/>
                  </a:lnTo>
                  <a:lnTo>
                    <a:pt x="59624" y="618725"/>
                  </a:lnTo>
                  <a:lnTo>
                    <a:pt x="38814" y="582096"/>
                  </a:lnTo>
                  <a:lnTo>
                    <a:pt x="22201" y="543607"/>
                  </a:lnTo>
                  <a:lnTo>
                    <a:pt x="10031" y="503470"/>
                  </a:lnTo>
                  <a:lnTo>
                    <a:pt x="2548" y="461897"/>
                  </a:lnTo>
                  <a:lnTo>
                    <a:pt x="0" y="419100"/>
                  </a:lnTo>
                  <a:lnTo>
                    <a:pt x="2548" y="376302"/>
                  </a:lnTo>
                  <a:lnTo>
                    <a:pt x="10031" y="334729"/>
                  </a:lnTo>
                  <a:lnTo>
                    <a:pt x="22201" y="294592"/>
                  </a:lnTo>
                  <a:lnTo>
                    <a:pt x="38814" y="256103"/>
                  </a:lnTo>
                  <a:lnTo>
                    <a:pt x="59624" y="219474"/>
                  </a:lnTo>
                  <a:lnTo>
                    <a:pt x="84385" y="184918"/>
                  </a:lnTo>
                  <a:lnTo>
                    <a:pt x="112852" y="152647"/>
                  </a:lnTo>
                  <a:lnTo>
                    <a:pt x="144779" y="122872"/>
                  </a:lnTo>
                  <a:lnTo>
                    <a:pt x="179922" y="95806"/>
                  </a:lnTo>
                  <a:lnTo>
                    <a:pt x="218033" y="71660"/>
                  </a:lnTo>
                  <a:lnTo>
                    <a:pt x="258867" y="50648"/>
                  </a:lnTo>
                  <a:lnTo>
                    <a:pt x="302180" y="32980"/>
                  </a:lnTo>
                  <a:lnTo>
                    <a:pt x="347725" y="18869"/>
                  </a:lnTo>
                  <a:lnTo>
                    <a:pt x="395257" y="8527"/>
                  </a:lnTo>
                  <a:lnTo>
                    <a:pt x="444531" y="2167"/>
                  </a:lnTo>
                  <a:lnTo>
                    <a:pt x="495300" y="0"/>
                  </a:lnTo>
                  <a:lnTo>
                    <a:pt x="545859" y="2167"/>
                  </a:lnTo>
                  <a:lnTo>
                    <a:pt x="594977" y="8527"/>
                  </a:lnTo>
                  <a:lnTo>
                    <a:pt x="642402" y="18869"/>
                  </a:lnTo>
                  <a:lnTo>
                    <a:pt x="687883" y="32980"/>
                  </a:lnTo>
                  <a:lnTo>
                    <a:pt x="731169" y="50648"/>
                  </a:lnTo>
                  <a:lnTo>
                    <a:pt x="772008" y="71660"/>
                  </a:lnTo>
                  <a:lnTo>
                    <a:pt x="810150" y="95806"/>
                  </a:lnTo>
                  <a:lnTo>
                    <a:pt x="845343" y="122872"/>
                  </a:lnTo>
                  <a:lnTo>
                    <a:pt x="877337" y="152647"/>
                  </a:lnTo>
                  <a:lnTo>
                    <a:pt x="905879" y="184918"/>
                  </a:lnTo>
                  <a:lnTo>
                    <a:pt x="930719" y="219474"/>
                  </a:lnTo>
                  <a:lnTo>
                    <a:pt x="951607" y="256103"/>
                  </a:lnTo>
                  <a:lnTo>
                    <a:pt x="968289" y="294592"/>
                  </a:lnTo>
                  <a:lnTo>
                    <a:pt x="980516" y="334729"/>
                  </a:lnTo>
                  <a:lnTo>
                    <a:pt x="988037" y="376302"/>
                  </a:lnTo>
                  <a:lnTo>
                    <a:pt x="990600" y="419100"/>
                  </a:lnTo>
                  <a:lnTo>
                    <a:pt x="988037" y="461897"/>
                  </a:lnTo>
                  <a:lnTo>
                    <a:pt x="980516" y="503470"/>
                  </a:lnTo>
                  <a:lnTo>
                    <a:pt x="968289" y="543607"/>
                  </a:lnTo>
                  <a:lnTo>
                    <a:pt x="951607" y="582096"/>
                  </a:lnTo>
                  <a:lnTo>
                    <a:pt x="930719" y="618725"/>
                  </a:lnTo>
                  <a:lnTo>
                    <a:pt x="905879" y="653281"/>
                  </a:lnTo>
                  <a:lnTo>
                    <a:pt x="877337" y="685552"/>
                  </a:lnTo>
                  <a:lnTo>
                    <a:pt x="845343" y="715327"/>
                  </a:lnTo>
                  <a:lnTo>
                    <a:pt x="810150" y="742393"/>
                  </a:lnTo>
                  <a:lnTo>
                    <a:pt x="772008" y="766539"/>
                  </a:lnTo>
                  <a:lnTo>
                    <a:pt x="731169" y="787551"/>
                  </a:lnTo>
                  <a:lnTo>
                    <a:pt x="687883" y="805219"/>
                  </a:lnTo>
                  <a:lnTo>
                    <a:pt x="642402" y="819330"/>
                  </a:lnTo>
                  <a:lnTo>
                    <a:pt x="594977" y="829672"/>
                  </a:lnTo>
                  <a:lnTo>
                    <a:pt x="545859" y="836032"/>
                  </a:lnTo>
                  <a:lnTo>
                    <a:pt x="495300" y="8382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69820" y="3788409"/>
              <a:ext cx="4107179" cy="1621790"/>
            </a:xfrm>
            <a:custGeom>
              <a:avLst/>
              <a:gdLst/>
              <a:ahLst/>
              <a:cxnLst/>
              <a:rect l="l" t="t" r="r" b="b"/>
              <a:pathLst>
                <a:path w="4107179" h="1621789">
                  <a:moveTo>
                    <a:pt x="1611630" y="119380"/>
                  </a:moveTo>
                  <a:lnTo>
                    <a:pt x="1573530" y="76200"/>
                  </a:lnTo>
                  <a:lnTo>
                    <a:pt x="0" y="1468120"/>
                  </a:lnTo>
                  <a:lnTo>
                    <a:pt x="38100" y="1511300"/>
                  </a:lnTo>
                  <a:lnTo>
                    <a:pt x="1611630" y="119380"/>
                  </a:lnTo>
                  <a:close/>
                </a:path>
                <a:path w="4107179" h="1621789">
                  <a:moveTo>
                    <a:pt x="4107180" y="1621790"/>
                  </a:moveTo>
                  <a:lnTo>
                    <a:pt x="4042410" y="1441462"/>
                  </a:lnTo>
                  <a:lnTo>
                    <a:pt x="4002709" y="1482864"/>
                  </a:lnTo>
                  <a:lnTo>
                    <a:pt x="2451100" y="0"/>
                  </a:lnTo>
                  <a:lnTo>
                    <a:pt x="2410460" y="41910"/>
                  </a:lnTo>
                  <a:lnTo>
                    <a:pt x="3962908" y="1524368"/>
                  </a:lnTo>
                  <a:lnTo>
                    <a:pt x="3924300" y="1564640"/>
                  </a:lnTo>
                  <a:lnTo>
                    <a:pt x="4107180" y="1621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4669" y="1584959"/>
            <a:ext cx="7421245" cy="22707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5080" indent="-342900">
              <a:lnSpc>
                <a:spcPts val="4470"/>
              </a:lnSpc>
              <a:spcBef>
                <a:spcPts val="525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Acting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 accord with orders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from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authority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figure</a:t>
            </a:r>
            <a:endParaRPr sz="4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50">
              <a:latin typeface="Arial MT"/>
              <a:cs typeface="Arial MT"/>
            </a:endParaRPr>
          </a:p>
          <a:p>
            <a:pPr marL="48133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Leader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550" y="251459"/>
            <a:ext cx="2882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Obedience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5150" y="1478279"/>
            <a:ext cx="7648575" cy="37312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Some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obedience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necessary</a:t>
            </a:r>
            <a:endParaRPr sz="4000">
              <a:latin typeface="Arial MT"/>
              <a:cs typeface="Arial MT"/>
            </a:endParaRPr>
          </a:p>
          <a:p>
            <a:pPr marL="355600" marR="59690" indent="-342900">
              <a:lnSpc>
                <a:spcPct val="93000"/>
              </a:lnSpc>
              <a:spcBef>
                <a:spcPts val="7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Blind obedience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authority can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destructive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(e.g., Nazi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Germany)</a:t>
            </a:r>
            <a:endParaRPr sz="4000">
              <a:latin typeface="Arial MT"/>
              <a:cs typeface="Arial MT"/>
            </a:endParaRPr>
          </a:p>
          <a:p>
            <a:pPr marL="355600" marR="5080" indent="-342900">
              <a:lnSpc>
                <a:spcPts val="4460"/>
              </a:lnSpc>
              <a:spcBef>
                <a:spcPts val="9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337502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Led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Milgram’s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classic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controversial	work</a:t>
            </a:r>
            <a:r>
              <a:rPr sz="4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obedience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350" y="251459"/>
            <a:ext cx="7861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Milgram's</a:t>
            </a:r>
            <a:r>
              <a:rPr sz="4400" spc="-10" dirty="0"/>
              <a:t> </a:t>
            </a:r>
            <a:r>
              <a:rPr sz="4400" spc="-5" dirty="0"/>
              <a:t>study</a:t>
            </a:r>
            <a:r>
              <a:rPr sz="4400" spc="-10" dirty="0"/>
              <a:t> </a:t>
            </a:r>
            <a:r>
              <a:rPr sz="4400" spc="-5" dirty="0"/>
              <a:t>of</a:t>
            </a:r>
            <a:r>
              <a:rPr sz="4400" dirty="0"/>
              <a:t> </a:t>
            </a:r>
            <a:r>
              <a:rPr sz="4400" spc="-5" dirty="0"/>
              <a:t>obedience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7840" y="1080770"/>
            <a:ext cx="8208009" cy="53670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1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83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recruited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study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learning</a:t>
            </a:r>
            <a:endParaRPr sz="3600">
              <a:latin typeface="Arial MT"/>
              <a:cs typeface="Arial MT"/>
            </a:endParaRPr>
          </a:p>
          <a:p>
            <a:pPr marL="368300" marR="38735" indent="-342900">
              <a:lnSpc>
                <a:spcPts val="4029"/>
              </a:lnSpc>
              <a:spcBef>
                <a:spcPts val="9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83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One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person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Teacher,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Learner</a:t>
            </a:r>
            <a:endParaRPr sz="3600">
              <a:latin typeface="Arial MT"/>
              <a:cs typeface="Arial MT"/>
            </a:endParaRPr>
          </a:p>
          <a:p>
            <a:pPr marL="368300" indent="-342900">
              <a:lnSpc>
                <a:spcPct val="100000"/>
              </a:lnSpc>
              <a:spcBef>
                <a:spcPts val="52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83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Rigged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so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Mr.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Wallace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learner</a:t>
            </a:r>
            <a:endParaRPr sz="3600">
              <a:latin typeface="Arial MT"/>
              <a:cs typeface="Arial MT"/>
            </a:endParaRPr>
          </a:p>
          <a:p>
            <a:pPr marL="368300" marR="17780" indent="-342900">
              <a:lnSpc>
                <a:spcPts val="4029"/>
              </a:lnSpc>
              <a:spcBef>
                <a:spcPts val="9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83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Procedure: Teacher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shocks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Learner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mistakes</a:t>
            </a:r>
            <a:endParaRPr sz="3600">
              <a:latin typeface="Arial MT"/>
              <a:cs typeface="Arial MT"/>
            </a:endParaRPr>
          </a:p>
          <a:p>
            <a:pPr marL="368300" marR="746125" indent="-342900">
              <a:lnSpc>
                <a:spcPts val="4060"/>
              </a:lnSpc>
              <a:spcBef>
                <a:spcPts val="123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83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Shocks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3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36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increments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450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(XXX)</a:t>
            </a:r>
            <a:endParaRPr sz="3600">
              <a:latin typeface="Arial MT"/>
              <a:cs typeface="Arial MT"/>
            </a:endParaRPr>
          </a:p>
          <a:p>
            <a:pPr marL="368300" indent="-342900">
              <a:lnSpc>
                <a:spcPct val="100000"/>
              </a:lnSpc>
              <a:spcBef>
                <a:spcPts val="52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83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How</a:t>
            </a:r>
            <a:r>
              <a:rPr sz="36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far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participant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go?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467359"/>
            <a:ext cx="4344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Milgram’s</a:t>
            </a:r>
            <a:r>
              <a:rPr sz="4400" spc="-40" dirty="0"/>
              <a:t> </a:t>
            </a:r>
            <a:r>
              <a:rPr sz="4400" spc="-5" dirty="0"/>
              <a:t>Study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46370"/>
            <a:ext cx="9144000" cy="161163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483360"/>
            <a:ext cx="9144000" cy="3312160"/>
            <a:chOff x="0" y="1483360"/>
            <a:chExt cx="9144000" cy="3312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5920" y="1555750"/>
              <a:ext cx="3303270" cy="30505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1774190"/>
              <a:ext cx="3131820" cy="25349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483360"/>
              <a:ext cx="3220720" cy="3312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79" rIns="0" bIns="0" rtlCol="0">
            <a:spAutoFit/>
          </a:bodyPr>
          <a:lstStyle/>
          <a:p>
            <a:pPr marL="2606675" marR="5080" indent="-208153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Programmed responses of </a:t>
            </a:r>
            <a:r>
              <a:rPr sz="4400" spc="-1210" dirty="0"/>
              <a:t> </a:t>
            </a:r>
            <a:r>
              <a:rPr sz="4400" dirty="0"/>
              <a:t>Mr.</a:t>
            </a:r>
            <a:r>
              <a:rPr sz="4400" spc="-10" dirty="0"/>
              <a:t> </a:t>
            </a:r>
            <a:r>
              <a:rPr sz="4400" spc="-5" dirty="0"/>
              <a:t>Wallace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195070"/>
            <a:ext cx="7822565" cy="512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1840864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75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V:	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moan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grunt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10502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150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V:	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demand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released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ts val="4020"/>
              </a:lnSpc>
              <a:spcBef>
                <a:spcPts val="7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10502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180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V:	cried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out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he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could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longer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stand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 pain</a:t>
            </a:r>
            <a:endParaRPr sz="4000">
              <a:latin typeface="Arial MT"/>
              <a:cs typeface="Arial MT"/>
            </a:endParaRPr>
          </a:p>
          <a:p>
            <a:pPr marL="354965" marR="289560" indent="-342900">
              <a:lnSpc>
                <a:spcPct val="837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10502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330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V:	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protested that he had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heart condition and insisted that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 would not longer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take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part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 experiment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Ominous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silence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39" y="0"/>
            <a:ext cx="901446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42250" y="6574790"/>
            <a:ext cx="12344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Fig.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8-1,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266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389505" marR="5080" indent="-228346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Programmed</a:t>
            </a:r>
            <a:r>
              <a:rPr sz="4400" spc="-15" dirty="0"/>
              <a:t> </a:t>
            </a:r>
            <a:r>
              <a:rPr sz="4400" spc="-5" dirty="0"/>
              <a:t>responses</a:t>
            </a:r>
            <a:r>
              <a:rPr sz="4400" spc="5" dirty="0"/>
              <a:t> </a:t>
            </a:r>
            <a:r>
              <a:rPr sz="4400" spc="-5" dirty="0"/>
              <a:t>of the </a:t>
            </a:r>
            <a:r>
              <a:rPr sz="4400" spc="-1210" dirty="0"/>
              <a:t> </a:t>
            </a:r>
            <a:r>
              <a:rPr sz="4400" spc="-5" dirty="0"/>
              <a:t>experimenter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1757679"/>
            <a:ext cx="7987665" cy="44500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“Please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on.”</a:t>
            </a:r>
            <a:endParaRPr sz="4000">
              <a:latin typeface="Arial MT"/>
              <a:cs typeface="Arial MT"/>
            </a:endParaRPr>
          </a:p>
          <a:p>
            <a:pPr marL="355600" marR="5080" indent="-342900">
              <a:lnSpc>
                <a:spcPts val="4470"/>
              </a:lnSpc>
              <a:spcBef>
                <a:spcPts val="9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“The experiment requires that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continue.”</a:t>
            </a:r>
            <a:endParaRPr sz="4000">
              <a:latin typeface="Arial MT"/>
              <a:cs typeface="Arial MT"/>
            </a:endParaRPr>
          </a:p>
          <a:p>
            <a:pPr marL="355600" marR="139700" indent="-342900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“It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absolutely essential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continue.”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ts val="463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“You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have no other choice,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endParaRPr sz="4000">
              <a:latin typeface="Arial MT"/>
              <a:cs typeface="Arial MT"/>
            </a:endParaRPr>
          </a:p>
          <a:p>
            <a:pPr marL="355600">
              <a:lnSpc>
                <a:spcPts val="4630"/>
              </a:lnSpc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4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on.”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919" y="251459"/>
            <a:ext cx="7885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Milgram’s study </a:t>
            </a:r>
            <a:r>
              <a:rPr sz="4400" dirty="0"/>
              <a:t>of</a:t>
            </a:r>
            <a:r>
              <a:rPr sz="4400" spc="-5" dirty="0"/>
              <a:t> obedience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1830070"/>
            <a:ext cx="7792084" cy="3583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147955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Psychiatrists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predicted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1 in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1,000 would deliver most severe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shock</a:t>
            </a:r>
            <a:endParaRPr sz="4000">
              <a:latin typeface="Arial MT"/>
              <a:cs typeface="Arial MT"/>
            </a:endParaRPr>
          </a:p>
          <a:p>
            <a:pPr marL="355600" marR="5080" indent="-342900">
              <a:lnSpc>
                <a:spcPct val="93000"/>
              </a:lnSpc>
              <a:spcBef>
                <a:spcPts val="89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65% delivered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most severe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shock (to a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screaming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victim in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obedience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authority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figure.)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9270" y="467359"/>
            <a:ext cx="5585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Reducing</a:t>
            </a:r>
            <a:r>
              <a:rPr sz="4400" spc="-45" dirty="0"/>
              <a:t> </a:t>
            </a:r>
            <a:r>
              <a:rPr sz="4400" spc="-5" dirty="0"/>
              <a:t>Obedience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3730"/>
            <a:ext cx="9144000" cy="5828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779" y="215900"/>
            <a:ext cx="2758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Questions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093469"/>
            <a:ext cx="8013700" cy="496824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helps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who?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ct val="93000"/>
              </a:lnSpc>
              <a:spcBef>
                <a:spcPts val="80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Why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do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humans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behave in helpful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and cooperative ways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even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when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it 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their own self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interest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 so?</a:t>
            </a:r>
            <a:endParaRPr sz="4000">
              <a:latin typeface="Arial MT"/>
              <a:cs typeface="Arial MT"/>
            </a:endParaRPr>
          </a:p>
          <a:p>
            <a:pPr marL="354965" marR="450850" indent="-342900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Is there such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thing as genuine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altruism?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How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increase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helping?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919" y="215900"/>
            <a:ext cx="7885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Milgram’s study </a:t>
            </a:r>
            <a:r>
              <a:rPr sz="4400" dirty="0"/>
              <a:t>of</a:t>
            </a:r>
            <a:r>
              <a:rPr sz="4400" spc="-5" dirty="0"/>
              <a:t> obedience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4009" y="1539522"/>
            <a:ext cx="8110855" cy="43561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rates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obedience</a:t>
            </a:r>
            <a:endParaRPr sz="4000">
              <a:latin typeface="Arial"/>
              <a:cs typeface="Arial"/>
            </a:endParaRPr>
          </a:p>
          <a:p>
            <a:pPr marL="755650" marR="1726564" indent="-285750">
              <a:lnSpc>
                <a:spcPts val="4029"/>
              </a:lnSpc>
              <a:spcBef>
                <a:spcPts val="894"/>
              </a:spcBef>
            </a:pPr>
            <a:r>
              <a:rPr sz="5400" spc="-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Experimenter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sat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next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participant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</a:pPr>
            <a:r>
              <a:rPr sz="5400" spc="22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5" dirty="0">
                <a:solidFill>
                  <a:srgbClr val="FFFFFF"/>
                </a:solidFill>
                <a:latin typeface="Arial MT"/>
                <a:cs typeface="Arial MT"/>
              </a:rPr>
              <a:t>Victim</a:t>
            </a:r>
            <a:r>
              <a:rPr sz="36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was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room</a:t>
            </a: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Lowest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rates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obedience</a:t>
            </a:r>
            <a:endParaRPr sz="4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09"/>
              </a:spcBef>
            </a:pPr>
            <a:r>
              <a:rPr sz="5400" spc="-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Experimenter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absent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out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sight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509"/>
              </a:spcBef>
            </a:pPr>
            <a:r>
              <a:rPr sz="5400" spc="22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5" dirty="0">
                <a:solidFill>
                  <a:srgbClr val="FFFFFF"/>
                </a:solidFill>
                <a:latin typeface="Arial MT"/>
                <a:cs typeface="Arial MT"/>
              </a:rPr>
              <a:t>Victim</a:t>
            </a:r>
            <a:r>
              <a:rPr sz="36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was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next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participant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550" y="467359"/>
            <a:ext cx="2882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Obedience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460500"/>
            <a:ext cx="7883525" cy="41554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126364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Can be prosocial,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often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highly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desirable, and can produce good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outcomes</a:t>
            </a:r>
            <a:endParaRPr sz="4000">
              <a:latin typeface="Arial MT"/>
              <a:cs typeface="Arial MT"/>
            </a:endParaRPr>
          </a:p>
          <a:p>
            <a:pPr marL="755015" marR="5080" indent="-285750">
              <a:lnSpc>
                <a:spcPts val="4029"/>
              </a:lnSpc>
              <a:spcBef>
                <a:spcPts val="894"/>
              </a:spcBef>
            </a:pPr>
            <a:r>
              <a:rPr sz="5400" spc="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0" dirty="0">
                <a:solidFill>
                  <a:srgbClr val="FFFFFF"/>
                </a:solidFill>
                <a:latin typeface="Arial MT"/>
                <a:cs typeface="Arial MT"/>
              </a:rPr>
              <a:t>Sports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teams,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corporations,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groups,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traffic</a:t>
            </a:r>
            <a:endParaRPr sz="3600">
              <a:latin typeface="Arial MT"/>
              <a:cs typeface="Arial MT"/>
            </a:endParaRPr>
          </a:p>
          <a:p>
            <a:pPr marL="354965" marR="916940" indent="-342900">
              <a:lnSpc>
                <a:spcPts val="4470"/>
              </a:lnSpc>
              <a:spcBef>
                <a:spcPts val="9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Supports group life and helps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cultures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succeed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550" y="467359"/>
            <a:ext cx="2882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Obedience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8074025" cy="43459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508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4928235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Milgram’s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research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represented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obedience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4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-ve	(-ve</a:t>
            </a:r>
            <a:r>
              <a:rPr sz="40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outcome)</a:t>
            </a:r>
            <a:endParaRPr sz="4000">
              <a:latin typeface="Arial MT"/>
              <a:cs typeface="Arial MT"/>
            </a:endParaRPr>
          </a:p>
          <a:p>
            <a:pPr marL="354965" marR="175895" indent="-342900">
              <a:lnSpc>
                <a:spcPts val="4460"/>
              </a:lnSpc>
              <a:spcBef>
                <a:spcPts val="89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Without obedience,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society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would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function</a:t>
            </a:r>
            <a:endParaRPr sz="4000">
              <a:latin typeface="Arial MT"/>
              <a:cs typeface="Arial MT"/>
            </a:endParaRPr>
          </a:p>
          <a:p>
            <a:pPr marL="355600" marR="3590290" indent="-355600" algn="r">
              <a:lnSpc>
                <a:spcPct val="100000"/>
              </a:lnSpc>
              <a:spcBef>
                <a:spcPts val="4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Obedience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fosters</a:t>
            </a:r>
            <a:endParaRPr sz="4000">
              <a:latin typeface="Arial MT"/>
              <a:cs typeface="Arial MT"/>
            </a:endParaRPr>
          </a:p>
          <a:p>
            <a:pPr marR="3663315" algn="r">
              <a:lnSpc>
                <a:spcPct val="100000"/>
              </a:lnSpc>
              <a:spcBef>
                <a:spcPts val="509"/>
              </a:spcBef>
            </a:pPr>
            <a:r>
              <a:rPr sz="5400" spc="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0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acceptance</a:t>
            </a:r>
            <a:endParaRPr sz="3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sz="5400" spc="30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20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r>
              <a:rPr sz="3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life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750" y="370840"/>
            <a:ext cx="3683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D21F"/>
                </a:solidFill>
                <a:latin typeface="Arial"/>
                <a:cs typeface="Arial"/>
              </a:rPr>
              <a:t>Conformity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609090"/>
            <a:ext cx="3634740" cy="188848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5080" indent="-342900">
              <a:lnSpc>
                <a:spcPct val="93200"/>
              </a:lnSpc>
              <a:spcBef>
                <a:spcPts val="459"/>
              </a:spcBef>
            </a:pP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Solomon</a:t>
            </a:r>
            <a:r>
              <a:rPr sz="4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5" dirty="0">
                <a:solidFill>
                  <a:srgbClr val="FFFFFF"/>
                </a:solidFill>
                <a:latin typeface="Arial MT"/>
                <a:cs typeface="Arial MT"/>
              </a:rPr>
              <a:t>Asch </a:t>
            </a:r>
            <a:r>
              <a:rPr sz="4400" spc="-12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studies </a:t>
            </a:r>
            <a:r>
              <a:rPr sz="4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(1955,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1956).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7547" y="395377"/>
            <a:ext cx="4086044" cy="3148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530" y="3708400"/>
            <a:ext cx="79756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409" y="1943480"/>
            <a:ext cx="6836409" cy="344042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SzPct val="77272"/>
              <a:buFont typeface="Wingdings"/>
              <a:buChar char=""/>
              <a:tabLst>
                <a:tab pos="355600" algn="l"/>
              </a:tabLst>
            </a:pP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Participate</a:t>
            </a:r>
            <a:r>
              <a:rPr sz="4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groups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4400">
              <a:latin typeface="Arial MT"/>
              <a:cs typeface="Arial MT"/>
            </a:endParaRPr>
          </a:p>
          <a:p>
            <a:pPr marL="755650" marR="230504" indent="-285750">
              <a:lnSpc>
                <a:spcPts val="4460"/>
              </a:lnSpc>
              <a:spcBef>
                <a:spcPts val="1100"/>
              </a:spcBef>
            </a:pPr>
            <a:r>
              <a:rPr sz="34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400" spc="-6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pa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ici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pan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ll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e 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confederates</a:t>
            </a:r>
            <a:endParaRPr sz="4000">
              <a:latin typeface="Arial MT"/>
              <a:cs typeface="Arial MT"/>
            </a:endParaRPr>
          </a:p>
          <a:p>
            <a:pPr marL="355600" marR="5080" indent="-342900">
              <a:lnSpc>
                <a:spcPts val="4920"/>
              </a:lnSpc>
              <a:spcBef>
                <a:spcPts val="1110"/>
              </a:spcBef>
              <a:buSzPct val="77272"/>
              <a:buFont typeface="Wingdings"/>
              <a:buChar char=""/>
              <a:tabLst>
                <a:tab pos="355600" algn="l"/>
              </a:tabLst>
            </a:pP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Judge</a:t>
            </a:r>
            <a:r>
              <a:rPr sz="4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4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three</a:t>
            </a:r>
            <a:r>
              <a:rPr sz="4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lines </a:t>
            </a:r>
            <a:r>
              <a:rPr sz="4400" spc="-1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matches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standard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line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870" y="370840"/>
            <a:ext cx="56368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Asch's</a:t>
            </a:r>
            <a:r>
              <a:rPr sz="5400" spc="-35" dirty="0"/>
              <a:t> </a:t>
            </a:r>
            <a:r>
              <a:rPr sz="5400" spc="-5" dirty="0"/>
              <a:t>line</a:t>
            </a:r>
            <a:r>
              <a:rPr sz="5400" spc="-30" dirty="0"/>
              <a:t> </a:t>
            </a:r>
            <a:r>
              <a:rPr sz="5400" spc="-5" dirty="0"/>
              <a:t>study</a:t>
            </a:r>
            <a:endParaRPr sz="5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809" y="2193290"/>
            <a:ext cx="8142605" cy="30886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marR="71755" indent="-342900">
              <a:lnSpc>
                <a:spcPts val="4460"/>
              </a:lnSpc>
              <a:spcBef>
                <a:spcPts val="530"/>
              </a:spcBef>
              <a:buSzPct val="80000"/>
              <a:buFont typeface="Wingdings"/>
              <a:buChar char=""/>
              <a:tabLst>
                <a:tab pos="355600" algn="l"/>
                <a:tab pos="2047875" algn="l"/>
                <a:tab pos="4053204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Critical	trials:</a:t>
            </a:r>
            <a:r>
              <a:rPr sz="4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all	confederates</a:t>
            </a:r>
            <a:r>
              <a:rPr sz="4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give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 wrong answer</a:t>
            </a:r>
            <a:endParaRPr sz="4000">
              <a:latin typeface="Arial MT"/>
              <a:cs typeface="Arial MT"/>
            </a:endParaRPr>
          </a:p>
          <a:p>
            <a:pPr marL="779145" lvl="1" indent="-309880">
              <a:lnSpc>
                <a:spcPct val="100000"/>
              </a:lnSpc>
              <a:spcBef>
                <a:spcPts val="530"/>
              </a:spcBef>
              <a:buSzPct val="81944"/>
              <a:buFont typeface="Wingdings"/>
              <a:buChar char=""/>
              <a:tabLst>
                <a:tab pos="779780" algn="l"/>
              </a:tabLst>
            </a:pP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participant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do?</a:t>
            </a:r>
            <a:endParaRPr sz="3600">
              <a:latin typeface="Arial MT"/>
              <a:cs typeface="Arial MT"/>
            </a:endParaRPr>
          </a:p>
          <a:p>
            <a:pPr marL="354965" marR="5080" indent="-342900">
              <a:lnSpc>
                <a:spcPts val="4460"/>
              </a:lnSpc>
              <a:spcBef>
                <a:spcPts val="1090"/>
              </a:spcBef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Conformity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number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errors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agree with the confederates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870" y="370840"/>
            <a:ext cx="56368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Asch's</a:t>
            </a:r>
            <a:r>
              <a:rPr sz="5400" spc="-35" dirty="0"/>
              <a:t> </a:t>
            </a:r>
            <a:r>
              <a:rPr sz="5400" spc="-5" dirty="0"/>
              <a:t>line</a:t>
            </a:r>
            <a:r>
              <a:rPr sz="5400" spc="-30" dirty="0"/>
              <a:t> </a:t>
            </a:r>
            <a:r>
              <a:rPr sz="5400" spc="-5" dirty="0"/>
              <a:t>study</a:t>
            </a:r>
            <a:endParaRPr sz="5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1691640"/>
            <a:ext cx="8340725" cy="45504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1400175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75%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conformed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least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once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(37% of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critical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trials)</a:t>
            </a:r>
            <a:endParaRPr sz="4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5400" spc="-7" baseline="4629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Conformity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size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up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3600">
              <a:latin typeface="Arial MT"/>
              <a:cs typeface="Arial MT"/>
            </a:endParaRPr>
          </a:p>
          <a:p>
            <a:pPr marL="755650" marR="1205230" indent="-285750">
              <a:lnSpc>
                <a:spcPts val="4240"/>
              </a:lnSpc>
              <a:spcBef>
                <a:spcPts val="1825"/>
              </a:spcBef>
            </a:pPr>
            <a:r>
              <a:rPr sz="5400" spc="-7" baseline="4629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Conformity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4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responses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given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privately</a:t>
            </a:r>
            <a:endParaRPr sz="3600">
              <a:latin typeface="Arial MT"/>
              <a:cs typeface="Arial MT"/>
            </a:endParaRPr>
          </a:p>
          <a:p>
            <a:pPr marL="755650" marR="5080" indent="-285750">
              <a:lnSpc>
                <a:spcPts val="4240"/>
              </a:lnSpc>
              <a:spcBef>
                <a:spcPts val="1625"/>
              </a:spcBef>
            </a:pPr>
            <a:r>
              <a:rPr sz="5400" spc="-7" baseline="4629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Conformity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much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4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one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confederate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disagrees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870" y="370840"/>
            <a:ext cx="56368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Asch's</a:t>
            </a:r>
            <a:r>
              <a:rPr sz="5400" spc="-35" dirty="0"/>
              <a:t> </a:t>
            </a:r>
            <a:r>
              <a:rPr sz="5400" spc="-5" dirty="0"/>
              <a:t>line</a:t>
            </a:r>
            <a:r>
              <a:rPr sz="5400" spc="-30" dirty="0"/>
              <a:t> </a:t>
            </a:r>
            <a:r>
              <a:rPr sz="5400" spc="-5" dirty="0"/>
              <a:t>study</a:t>
            </a:r>
            <a:endParaRPr sz="5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450" y="434340"/>
            <a:ext cx="3219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/>
              <a:t>Conformity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4669" y="1512569"/>
            <a:ext cx="7905750" cy="40970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Going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along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crowd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Normative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social influence</a:t>
            </a:r>
            <a:endParaRPr sz="40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Conformity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accepted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endParaRPr sz="3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ahoma"/>
              <a:buChar char="–"/>
            </a:pP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5150485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Informational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social	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influence</a:t>
            </a:r>
            <a:endParaRPr sz="4000">
              <a:latin typeface="Arial MT"/>
              <a:cs typeface="Arial MT"/>
            </a:endParaRPr>
          </a:p>
          <a:p>
            <a:pPr marL="755015" marR="278130" lvl="1" indent="-285750">
              <a:lnSpc>
                <a:spcPts val="3590"/>
              </a:lnSpc>
              <a:spcBef>
                <a:spcPts val="875"/>
              </a:spcBef>
              <a:buFont typeface="Tahoma"/>
              <a:buChar char="–"/>
              <a:tabLst>
                <a:tab pos="75565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Conformity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based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actions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others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evidence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reality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320" y="467359"/>
            <a:ext cx="3007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Conformity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701280" cy="445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good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 bad</a:t>
            </a:r>
            <a:endParaRPr sz="4000">
              <a:latin typeface="Arial MT"/>
              <a:cs typeface="Arial MT"/>
            </a:endParaRPr>
          </a:p>
          <a:p>
            <a:pPr marL="354965" marR="1133475" indent="-342900">
              <a:lnSpc>
                <a:spcPts val="4010"/>
              </a:lnSpc>
              <a:spcBef>
                <a:spcPts val="9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conform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when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watching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them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conformity</a:t>
            </a:r>
            <a:endParaRPr sz="4000">
              <a:latin typeface="Arial"/>
              <a:cs typeface="Arial"/>
            </a:endParaRPr>
          </a:p>
          <a:p>
            <a:pPr marL="755015" marR="5080" lvl="1" indent="-285750">
              <a:lnSpc>
                <a:spcPts val="3220"/>
              </a:lnSpc>
              <a:spcBef>
                <a:spcPts val="825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Going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along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crowd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regardless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one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privately believes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attitude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40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20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Altering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one’s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internal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attitude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320" y="467359"/>
            <a:ext cx="3007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Conformity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967980" cy="391032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15494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Conformity has been given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bad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name</a:t>
            </a:r>
            <a:endParaRPr sz="4000">
              <a:latin typeface="Arial MT"/>
              <a:cs typeface="Arial MT"/>
            </a:endParaRPr>
          </a:p>
          <a:p>
            <a:pPr marL="755015" marR="5080" lvl="1" indent="-285750">
              <a:lnSpc>
                <a:spcPts val="3590"/>
              </a:lnSpc>
              <a:spcBef>
                <a:spcPts val="78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will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often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foolish,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irrational,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bad things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in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order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to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conform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But conformity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also prosocial</a:t>
            </a:r>
            <a:endParaRPr sz="4000">
              <a:latin typeface="Arial MT"/>
              <a:cs typeface="Arial MT"/>
            </a:endParaRPr>
          </a:p>
          <a:p>
            <a:pPr marL="755015" marR="926465" lvl="1" indent="-285750">
              <a:lnSpc>
                <a:spcPts val="3590"/>
              </a:lnSpc>
              <a:spcBef>
                <a:spcPts val="875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show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 strong desire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get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along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with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0"/>
            <a:ext cx="8284845" cy="17691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3000"/>
              </a:lnSpc>
              <a:spcBef>
                <a:spcPts val="434"/>
              </a:spcBef>
            </a:pPr>
            <a:r>
              <a:rPr spc="-5" dirty="0">
                <a:solidFill>
                  <a:srgbClr val="000000"/>
                </a:solidFill>
              </a:rPr>
              <a:t>Imagine you </a:t>
            </a:r>
            <a:r>
              <a:rPr spc="-10" dirty="0">
                <a:solidFill>
                  <a:srgbClr val="000000"/>
                </a:solidFill>
              </a:rPr>
              <a:t>encounter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spc="-5" dirty="0">
                <a:solidFill>
                  <a:srgbClr val="000000"/>
                </a:solidFill>
              </a:rPr>
              <a:t>stranger </a:t>
            </a:r>
            <a:r>
              <a:rPr spc="-110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who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appears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have </a:t>
            </a:r>
            <a:r>
              <a:rPr spc="-5" dirty="0">
                <a:solidFill>
                  <a:srgbClr val="000000"/>
                </a:solidFill>
              </a:rPr>
              <a:t>collapsed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on </a:t>
            </a:r>
            <a:r>
              <a:rPr spc="-110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street….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2240" y="3393440"/>
            <a:ext cx="3858895" cy="34696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760730" algn="r">
              <a:lnSpc>
                <a:spcPct val="93000"/>
              </a:lnSpc>
              <a:spcBef>
                <a:spcPts val="434"/>
              </a:spcBef>
            </a:pPr>
            <a:r>
              <a:rPr sz="4000" b="1" spc="-10" dirty="0">
                <a:latin typeface="Arial"/>
                <a:cs typeface="Arial"/>
              </a:rPr>
              <a:t>What</a:t>
            </a:r>
            <a:r>
              <a:rPr sz="4000" b="1" spc="-7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factors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would</a:t>
            </a:r>
            <a:r>
              <a:rPr sz="4000" b="1" spc="-8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influence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your </a:t>
            </a:r>
            <a:r>
              <a:rPr sz="4000" b="1" spc="-5" dirty="0">
                <a:latin typeface="Arial"/>
                <a:cs typeface="Arial"/>
              </a:rPr>
              <a:t>decision 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whether </a:t>
            </a:r>
            <a:r>
              <a:rPr sz="4000" b="1" dirty="0">
                <a:latin typeface="Arial"/>
                <a:cs typeface="Arial"/>
              </a:rPr>
              <a:t>to </a:t>
            </a:r>
            <a:r>
              <a:rPr sz="4000" b="1" spc="-5" dirty="0">
                <a:latin typeface="Arial"/>
                <a:cs typeface="Arial"/>
              </a:rPr>
              <a:t>help </a:t>
            </a:r>
            <a:r>
              <a:rPr sz="4000" b="1" spc="-110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this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person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or</a:t>
            </a:r>
            <a:endParaRPr sz="4000">
              <a:latin typeface="Arial"/>
              <a:cs typeface="Arial"/>
            </a:endParaRPr>
          </a:p>
          <a:p>
            <a:pPr marR="5080" algn="r">
              <a:lnSpc>
                <a:spcPts val="4460"/>
              </a:lnSpc>
            </a:pPr>
            <a:r>
              <a:rPr sz="4000" b="1" spc="-10" dirty="0">
                <a:latin typeface="Arial"/>
                <a:cs typeface="Arial"/>
              </a:rPr>
              <a:t>not?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215900"/>
            <a:ext cx="6985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Evolutionary</a:t>
            </a:r>
            <a:r>
              <a:rPr sz="4400" spc="-20" dirty="0"/>
              <a:t> </a:t>
            </a:r>
            <a:r>
              <a:rPr sz="4400" spc="-5" dirty="0"/>
              <a:t>perspectives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890270"/>
            <a:ext cx="7967980" cy="502412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4965" marR="37465" indent="-342900">
              <a:lnSpc>
                <a:spcPct val="74400"/>
              </a:lnSpc>
              <a:spcBef>
                <a:spcPts val="13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Innate tendency to help others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evolutionary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reasons.</a:t>
            </a:r>
            <a:endParaRPr sz="4000">
              <a:latin typeface="Arial MT"/>
              <a:cs typeface="Arial MT"/>
            </a:endParaRPr>
          </a:p>
          <a:p>
            <a:pPr marL="755650" lvl="1" indent="-286385">
              <a:lnSpc>
                <a:spcPts val="2090"/>
              </a:lnSpc>
              <a:buFont typeface="Tahoma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e.g.,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animals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exhibit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helping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behaviour.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ts val="451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Kin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selection</a:t>
            </a:r>
            <a:endParaRPr sz="4000">
              <a:latin typeface="Arial MT"/>
              <a:cs typeface="Arial MT"/>
            </a:endParaRPr>
          </a:p>
          <a:p>
            <a:pPr marL="755015" marR="5080" lvl="1" indent="-285750">
              <a:lnSpc>
                <a:spcPct val="74300"/>
              </a:lnSpc>
              <a:spcBef>
                <a:spcPts val="680"/>
              </a:spcBef>
              <a:buFont typeface="Tahoma"/>
              <a:buChar char="–"/>
              <a:tabLst>
                <a:tab pos="755650" algn="l"/>
              </a:tabLst>
            </a:pP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closer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genetically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2400" spc="-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are to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ts val="3735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Life-and-death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affected</a:t>
            </a:r>
            <a:endParaRPr sz="4000">
              <a:latin typeface="Arial MT"/>
              <a:cs typeface="Arial MT"/>
            </a:endParaRPr>
          </a:p>
          <a:p>
            <a:pPr marL="354965" marR="2073275">
              <a:lnSpc>
                <a:spcPct val="74400"/>
              </a:lnSpc>
              <a:spcBef>
                <a:spcPts val="615"/>
              </a:spcBef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strongly by genetic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relatedness</a:t>
            </a:r>
            <a:endParaRPr sz="4000">
              <a:latin typeface="Arial MT"/>
              <a:cs typeface="Arial MT"/>
            </a:endParaRPr>
          </a:p>
          <a:p>
            <a:pPr marL="354965" marR="914400" indent="-342900">
              <a:lnSpc>
                <a:spcPct val="744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89369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Reciprocal	helping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expect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have favour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returned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1307" y="5448707"/>
            <a:ext cx="1520825" cy="363855"/>
            <a:chOff x="5931307" y="5448707"/>
            <a:chExt cx="1520825" cy="363855"/>
          </a:xfrm>
        </p:grpSpPr>
        <p:sp>
          <p:nvSpPr>
            <p:cNvPr id="3" name="object 3"/>
            <p:cNvSpPr/>
            <p:nvPr/>
          </p:nvSpPr>
          <p:spPr>
            <a:xfrm>
              <a:off x="6172200" y="5453380"/>
              <a:ext cx="1275080" cy="354330"/>
            </a:xfrm>
            <a:custGeom>
              <a:avLst/>
              <a:gdLst/>
              <a:ahLst/>
              <a:cxnLst/>
              <a:rect l="l" t="t" r="r" b="b"/>
              <a:pathLst>
                <a:path w="1275079" h="354329">
                  <a:moveTo>
                    <a:pt x="795020" y="0"/>
                  </a:moveTo>
                  <a:lnTo>
                    <a:pt x="795020" y="97790"/>
                  </a:lnTo>
                  <a:lnTo>
                    <a:pt x="0" y="97790"/>
                  </a:lnTo>
                  <a:lnTo>
                    <a:pt x="0" y="255270"/>
                  </a:lnTo>
                  <a:lnTo>
                    <a:pt x="795020" y="255270"/>
                  </a:lnTo>
                  <a:lnTo>
                    <a:pt x="795020" y="354330"/>
                  </a:lnTo>
                  <a:lnTo>
                    <a:pt x="1275079" y="176530"/>
                  </a:lnTo>
                  <a:lnTo>
                    <a:pt x="795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72200" y="5453380"/>
              <a:ext cx="1275080" cy="354330"/>
            </a:xfrm>
            <a:custGeom>
              <a:avLst/>
              <a:gdLst/>
              <a:ahLst/>
              <a:cxnLst/>
              <a:rect l="l" t="t" r="r" b="b"/>
              <a:pathLst>
                <a:path w="1275079" h="354329">
                  <a:moveTo>
                    <a:pt x="0" y="97790"/>
                  </a:moveTo>
                  <a:lnTo>
                    <a:pt x="795020" y="97790"/>
                  </a:lnTo>
                  <a:lnTo>
                    <a:pt x="795020" y="0"/>
                  </a:lnTo>
                  <a:lnTo>
                    <a:pt x="1275079" y="176530"/>
                  </a:lnTo>
                  <a:lnTo>
                    <a:pt x="795020" y="354330"/>
                  </a:lnTo>
                  <a:lnTo>
                    <a:pt x="795020" y="255270"/>
                  </a:lnTo>
                  <a:lnTo>
                    <a:pt x="0" y="255270"/>
                  </a:lnTo>
                  <a:lnTo>
                    <a:pt x="0" y="97790"/>
                  </a:lnTo>
                  <a:close/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35980" y="5551170"/>
              <a:ext cx="46990" cy="157480"/>
            </a:xfrm>
            <a:custGeom>
              <a:avLst/>
              <a:gdLst/>
              <a:ahLst/>
              <a:cxnLst/>
              <a:rect l="l" t="t" r="r" b="b"/>
              <a:pathLst>
                <a:path w="46989" h="157479">
                  <a:moveTo>
                    <a:pt x="46990" y="0"/>
                  </a:moveTo>
                  <a:lnTo>
                    <a:pt x="0" y="0"/>
                  </a:lnTo>
                  <a:lnTo>
                    <a:pt x="0" y="157479"/>
                  </a:lnTo>
                  <a:lnTo>
                    <a:pt x="46990" y="157479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35980" y="5551170"/>
              <a:ext cx="46990" cy="157480"/>
            </a:xfrm>
            <a:custGeom>
              <a:avLst/>
              <a:gdLst/>
              <a:ahLst/>
              <a:cxnLst/>
              <a:rect l="l" t="t" r="r" b="b"/>
              <a:pathLst>
                <a:path w="46989" h="157479">
                  <a:moveTo>
                    <a:pt x="0" y="0"/>
                  </a:moveTo>
                  <a:lnTo>
                    <a:pt x="46990" y="0"/>
                  </a:lnTo>
                  <a:lnTo>
                    <a:pt x="46990" y="157479"/>
                  </a:lnTo>
                  <a:lnTo>
                    <a:pt x="0" y="1574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29960" y="5551170"/>
              <a:ext cx="93980" cy="157480"/>
            </a:xfrm>
            <a:custGeom>
              <a:avLst/>
              <a:gdLst/>
              <a:ahLst/>
              <a:cxnLst/>
              <a:rect l="l" t="t" r="r" b="b"/>
              <a:pathLst>
                <a:path w="93979" h="157479">
                  <a:moveTo>
                    <a:pt x="93979" y="0"/>
                  </a:moveTo>
                  <a:lnTo>
                    <a:pt x="0" y="0"/>
                  </a:lnTo>
                  <a:lnTo>
                    <a:pt x="0" y="157479"/>
                  </a:lnTo>
                  <a:lnTo>
                    <a:pt x="93979" y="157479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9960" y="5551170"/>
              <a:ext cx="93980" cy="157480"/>
            </a:xfrm>
            <a:custGeom>
              <a:avLst/>
              <a:gdLst/>
              <a:ahLst/>
              <a:cxnLst/>
              <a:rect l="l" t="t" r="r" b="b"/>
              <a:pathLst>
                <a:path w="93979" h="157479">
                  <a:moveTo>
                    <a:pt x="0" y="0"/>
                  </a:moveTo>
                  <a:lnTo>
                    <a:pt x="93979" y="0"/>
                  </a:lnTo>
                  <a:lnTo>
                    <a:pt x="93979" y="157479"/>
                  </a:lnTo>
                  <a:lnTo>
                    <a:pt x="0" y="1574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3050" y="19050"/>
            <a:ext cx="8598535" cy="4236720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4000" b="1" spc="-10" dirty="0">
                <a:solidFill>
                  <a:srgbClr val="FFD21F"/>
                </a:solidFill>
                <a:latin typeface="Arial"/>
                <a:cs typeface="Arial"/>
              </a:rPr>
              <a:t>Types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D21F"/>
                </a:solidFill>
                <a:latin typeface="Arial"/>
                <a:cs typeface="Arial"/>
              </a:rPr>
              <a:t>of</a:t>
            </a:r>
            <a:r>
              <a:rPr sz="4000" b="1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victims,</a:t>
            </a:r>
            <a:r>
              <a:rPr sz="4000" b="1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helpers,</a:t>
            </a:r>
            <a:r>
              <a:rPr sz="4000" b="1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and</a:t>
            </a:r>
            <a:r>
              <a:rPr sz="4000" b="1" spc="-10" dirty="0">
                <a:solidFill>
                  <a:srgbClr val="FFD21F"/>
                </a:solidFill>
                <a:latin typeface="Arial"/>
                <a:cs typeface="Arial"/>
              </a:rPr>
              <a:t> need</a:t>
            </a:r>
            <a:endParaRPr sz="4000">
              <a:latin typeface="Arial"/>
              <a:cs typeface="Arial"/>
            </a:endParaRPr>
          </a:p>
          <a:p>
            <a:pPr marL="50800" algn="ctr">
              <a:lnSpc>
                <a:spcPts val="4635"/>
              </a:lnSpc>
              <a:spcBef>
                <a:spcPts val="205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Burnstein, Crandall,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Kitayama</a:t>
            </a:r>
            <a:endParaRPr sz="4000">
              <a:latin typeface="Arial MT"/>
              <a:cs typeface="Arial MT"/>
            </a:endParaRPr>
          </a:p>
          <a:p>
            <a:pPr marL="534035" algn="ctr">
              <a:lnSpc>
                <a:spcPts val="4635"/>
              </a:lnSpc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(1994)</a:t>
            </a:r>
            <a:endParaRPr sz="4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350">
              <a:latin typeface="Arial MT"/>
              <a:cs typeface="Arial MT"/>
            </a:endParaRPr>
          </a:p>
          <a:p>
            <a:pPr marL="491490" marR="225425" indent="-342900">
              <a:lnSpc>
                <a:spcPts val="446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49149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Participants were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asked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 imagine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scenarios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like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following: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231900"/>
            <a:ext cx="7870825" cy="49072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450405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There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three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need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run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small	errand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shops:</a:t>
            </a:r>
            <a:endParaRPr sz="4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5400" spc="20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40" dirty="0">
                <a:solidFill>
                  <a:srgbClr val="FFD21F"/>
                </a:solidFill>
                <a:latin typeface="Arial MT"/>
                <a:cs typeface="Arial MT"/>
              </a:rPr>
              <a:t>A</a:t>
            </a:r>
            <a:r>
              <a:rPr sz="3600" spc="-11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D21F"/>
                </a:solidFill>
                <a:latin typeface="Arial MT"/>
                <a:cs typeface="Arial MT"/>
              </a:rPr>
              <a:t>cousin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5400" spc="20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40" dirty="0">
                <a:solidFill>
                  <a:srgbClr val="FFD21F"/>
                </a:solidFill>
                <a:latin typeface="Arial MT"/>
                <a:cs typeface="Arial MT"/>
              </a:rPr>
              <a:t>A</a:t>
            </a:r>
            <a:r>
              <a:rPr sz="3600" spc="-12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D21F"/>
                </a:solidFill>
                <a:latin typeface="Arial MT"/>
                <a:cs typeface="Arial MT"/>
              </a:rPr>
              <a:t>sister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5400" spc="112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75" dirty="0">
                <a:solidFill>
                  <a:srgbClr val="FFD21F"/>
                </a:solidFill>
                <a:latin typeface="Arial MT"/>
                <a:cs typeface="Arial MT"/>
              </a:rPr>
              <a:t>An</a:t>
            </a:r>
            <a:r>
              <a:rPr sz="3600" spc="-8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D21F"/>
                </a:solidFill>
                <a:latin typeface="Arial MT"/>
                <a:cs typeface="Arial MT"/>
              </a:rPr>
              <a:t>acquaintance</a:t>
            </a: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have time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only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one.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Whose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errand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run?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1570" y="416052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6320" y="73151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6320" y="158876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6320" y="330327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0400" y="576579"/>
            <a:ext cx="312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3</a:t>
            </a:r>
            <a:r>
              <a:rPr sz="18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7700" y="1465579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2.5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1189" y="3143250"/>
            <a:ext cx="33274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1</a:t>
            </a:r>
            <a:r>
              <a:rPr sz="18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1.0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50880" y="1517710"/>
            <a:ext cx="511809" cy="2649220"/>
            <a:chOff x="2750880" y="1517710"/>
            <a:chExt cx="511809" cy="2649220"/>
          </a:xfrm>
        </p:grpSpPr>
        <p:sp>
          <p:nvSpPr>
            <p:cNvPr id="10" name="object 10"/>
            <p:cNvSpPr/>
            <p:nvPr/>
          </p:nvSpPr>
          <p:spPr>
            <a:xfrm>
              <a:off x="2757170" y="1522729"/>
              <a:ext cx="499109" cy="40640"/>
            </a:xfrm>
            <a:custGeom>
              <a:avLst/>
              <a:gdLst/>
              <a:ahLst/>
              <a:cxnLst/>
              <a:rect l="l" t="t" r="r" b="b"/>
              <a:pathLst>
                <a:path w="499110" h="40640">
                  <a:moveTo>
                    <a:pt x="49909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499097" y="40640"/>
                  </a:lnTo>
                  <a:lnTo>
                    <a:pt x="499097" y="20320"/>
                  </a:lnTo>
                  <a:lnTo>
                    <a:pt x="499097" y="0"/>
                  </a:lnTo>
                  <a:close/>
                </a:path>
              </a:pathLst>
            </a:custGeom>
            <a:solidFill>
              <a:srgbClr val="EF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7170" y="156337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57170" y="15836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D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7170" y="16040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C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7170" y="16243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B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7170" y="16446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A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57170" y="166497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9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7170" y="16852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8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57170" y="17056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7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57170" y="17259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6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57170" y="17462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5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7170" y="176657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4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57170" y="17868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3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57170" y="18072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2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7170" y="18275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1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7170" y="18478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0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57170" y="186817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F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57170" y="1887220"/>
              <a:ext cx="499109" cy="21590"/>
            </a:xfrm>
            <a:custGeom>
              <a:avLst/>
              <a:gdLst/>
              <a:ahLst/>
              <a:cxnLst/>
              <a:rect l="l" t="t" r="r" b="b"/>
              <a:pathLst>
                <a:path w="499110" h="21589">
                  <a:moveTo>
                    <a:pt x="4991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499109" y="2158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E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57170" y="19088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D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57170" y="19291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C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57170" y="19494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B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7170" y="196977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A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57170" y="1988820"/>
              <a:ext cx="499109" cy="21590"/>
            </a:xfrm>
            <a:custGeom>
              <a:avLst/>
              <a:gdLst/>
              <a:ahLst/>
              <a:cxnLst/>
              <a:rect l="l" t="t" r="r" b="b"/>
              <a:pathLst>
                <a:path w="499110" h="21589">
                  <a:moveTo>
                    <a:pt x="4991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499109" y="2158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9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57170" y="201041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8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57170" y="20294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7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57170" y="20497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6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57170" y="20701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5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57170" y="2090420"/>
              <a:ext cx="499109" cy="21590"/>
            </a:xfrm>
            <a:custGeom>
              <a:avLst/>
              <a:gdLst/>
              <a:ahLst/>
              <a:cxnLst/>
              <a:rect l="l" t="t" r="r" b="b"/>
              <a:pathLst>
                <a:path w="499110" h="21589">
                  <a:moveTo>
                    <a:pt x="4991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499109" y="2158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4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57170" y="211201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3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57170" y="21310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2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57170" y="21513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1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57170" y="21717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0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57170" y="21920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F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7170" y="22123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E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57170" y="22326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D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57170" y="2252979"/>
              <a:ext cx="499109" cy="40640"/>
            </a:xfrm>
            <a:custGeom>
              <a:avLst/>
              <a:gdLst/>
              <a:ahLst/>
              <a:cxnLst/>
              <a:rect l="l" t="t" r="r" b="b"/>
              <a:pathLst>
                <a:path w="499110" h="40639">
                  <a:moveTo>
                    <a:pt x="49909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499097" y="40640"/>
                  </a:lnTo>
                  <a:lnTo>
                    <a:pt x="499097" y="20320"/>
                  </a:lnTo>
                  <a:lnTo>
                    <a:pt x="499097" y="0"/>
                  </a:lnTo>
                  <a:close/>
                </a:path>
              </a:pathLst>
            </a:custGeom>
            <a:solidFill>
              <a:srgbClr val="CC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7170" y="22936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A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57170" y="23139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9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57170" y="23342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8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7170" y="23545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7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57170" y="23749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6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57170" y="23952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5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57170" y="24155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57170" y="24358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3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57170" y="24561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2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57170" y="24765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1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57170" y="24968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0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7170" y="25171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F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57170" y="25374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E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57170" y="25577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D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57170" y="25781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C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57170" y="25984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B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7170" y="26187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A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57170" y="26390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9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57170" y="26593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8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57170" y="26797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7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57170" y="27000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6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57170" y="27203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5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57170" y="27406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4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57170" y="27609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3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57170" y="27813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2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57170" y="28016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1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57170" y="28219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B0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7170" y="28422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F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57170" y="28625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E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57170" y="28829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D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57170" y="29032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C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57170" y="29235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B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57170" y="29438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A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57170" y="29641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9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57170" y="298450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8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57170" y="300482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7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57170" y="302514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6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57170" y="304546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5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57170" y="30657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4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57170" y="308610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3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57170" y="3105150"/>
              <a:ext cx="499109" cy="21590"/>
            </a:xfrm>
            <a:custGeom>
              <a:avLst/>
              <a:gdLst/>
              <a:ahLst/>
              <a:cxnLst/>
              <a:rect l="l" t="t" r="r" b="b"/>
              <a:pathLst>
                <a:path w="499110" h="21589">
                  <a:moveTo>
                    <a:pt x="4991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499109" y="2158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2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57170" y="312674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1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57170" y="3145790"/>
              <a:ext cx="499109" cy="21590"/>
            </a:xfrm>
            <a:custGeom>
              <a:avLst/>
              <a:gdLst/>
              <a:ahLst/>
              <a:cxnLst/>
              <a:rect l="l" t="t" r="r" b="b"/>
              <a:pathLst>
                <a:path w="499110" h="21589">
                  <a:moveTo>
                    <a:pt x="4991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499109" y="2158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A0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7170" y="316738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19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F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57170" y="318770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E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57170" y="3206750"/>
              <a:ext cx="499109" cy="21590"/>
            </a:xfrm>
            <a:custGeom>
              <a:avLst/>
              <a:gdLst/>
              <a:ahLst/>
              <a:cxnLst/>
              <a:rect l="l" t="t" r="r" b="b"/>
              <a:pathLst>
                <a:path w="499110" h="21589">
                  <a:moveTo>
                    <a:pt x="4991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499109" y="2158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D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7170" y="322834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C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7170" y="3247390"/>
              <a:ext cx="499109" cy="21590"/>
            </a:xfrm>
            <a:custGeom>
              <a:avLst/>
              <a:gdLst/>
              <a:ahLst/>
              <a:cxnLst/>
              <a:rect l="l" t="t" r="r" b="b"/>
              <a:pathLst>
                <a:path w="499110" h="21589">
                  <a:moveTo>
                    <a:pt x="4991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499109" y="2158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B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57170" y="3268980"/>
              <a:ext cx="499109" cy="19050"/>
            </a:xfrm>
            <a:custGeom>
              <a:avLst/>
              <a:gdLst/>
              <a:ahLst/>
              <a:cxnLst/>
              <a:rect l="l" t="t" r="r" b="b"/>
              <a:pathLst>
                <a:path w="499110" h="19050">
                  <a:moveTo>
                    <a:pt x="49910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99109" y="190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A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57170" y="3288029"/>
              <a:ext cx="499109" cy="40640"/>
            </a:xfrm>
            <a:custGeom>
              <a:avLst/>
              <a:gdLst/>
              <a:ahLst/>
              <a:cxnLst/>
              <a:rect l="l" t="t" r="r" b="b"/>
              <a:pathLst>
                <a:path w="499110" h="40639">
                  <a:moveTo>
                    <a:pt x="49909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499097" y="40640"/>
                  </a:lnTo>
                  <a:lnTo>
                    <a:pt x="499097" y="20320"/>
                  </a:lnTo>
                  <a:lnTo>
                    <a:pt x="499097" y="0"/>
                  </a:lnTo>
                  <a:close/>
                </a:path>
              </a:pathLst>
            </a:custGeom>
            <a:solidFill>
              <a:srgbClr val="99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57170" y="33286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7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57170" y="33489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6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57170" y="33693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5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57170" y="33896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4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57170" y="34099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3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57170" y="34302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2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57170" y="34505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1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57170" y="34709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90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757170" y="34912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F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57170" y="35115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E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57170" y="35318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D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57170" y="35521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C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57170" y="35725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B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57170" y="35928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A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57170" y="36131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9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57170" y="36334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8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57170" y="36537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7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57170" y="36741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6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57170" y="36944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5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57170" y="37147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4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57170" y="37350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3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57170" y="37553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2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57170" y="37757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1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57170" y="37960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80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57170" y="38163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F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57170" y="38366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E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57170" y="38569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D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57170" y="38773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C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57170" y="38976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B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757170" y="39179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A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757170" y="39382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9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757170" y="39585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8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757170" y="39789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7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757170" y="39992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6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57170" y="40195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5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57170" y="40398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4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57170" y="406019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3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57170" y="408051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2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757170" y="410083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9109" y="203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1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757170" y="4121150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7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757170" y="4141469"/>
              <a:ext cx="499109" cy="20320"/>
            </a:xfrm>
            <a:custGeom>
              <a:avLst/>
              <a:gdLst/>
              <a:ahLst/>
              <a:cxnLst/>
              <a:rect l="l" t="t" r="r" b="b"/>
              <a:pathLst>
                <a:path w="499110" h="20320">
                  <a:moveTo>
                    <a:pt x="4991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499109" y="2031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6F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757170" y="1524000"/>
              <a:ext cx="499109" cy="2636520"/>
            </a:xfrm>
            <a:custGeom>
              <a:avLst/>
              <a:gdLst/>
              <a:ahLst/>
              <a:cxnLst/>
              <a:rect l="l" t="t" r="r" b="b"/>
              <a:pathLst>
                <a:path w="499110" h="2636520">
                  <a:moveTo>
                    <a:pt x="248919" y="2636520"/>
                  </a:moveTo>
                  <a:lnTo>
                    <a:pt x="0" y="2636520"/>
                  </a:lnTo>
                  <a:lnTo>
                    <a:pt x="0" y="0"/>
                  </a:lnTo>
                  <a:lnTo>
                    <a:pt x="499109" y="0"/>
                  </a:lnTo>
                  <a:lnTo>
                    <a:pt x="499109" y="2636520"/>
                  </a:lnTo>
                  <a:lnTo>
                    <a:pt x="248919" y="263652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2651760" y="4318000"/>
            <a:ext cx="838200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ts val="28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989"/>
              </a:lnSpc>
              <a:spcBef>
                <a:spcPts val="125"/>
              </a:spcBef>
            </a:pP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(parents, </a:t>
            </a:r>
            <a:r>
              <a:rPr sz="1800" spc="-44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siblings, </a:t>
            </a:r>
            <a:r>
              <a:rPr sz="1800" spc="-44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il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dr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4188520" y="1949510"/>
            <a:ext cx="511809" cy="2217420"/>
            <a:chOff x="4188520" y="1949510"/>
            <a:chExt cx="511809" cy="2217420"/>
          </a:xfrm>
        </p:grpSpPr>
        <p:sp>
          <p:nvSpPr>
            <p:cNvPr id="140" name="object 140"/>
            <p:cNvSpPr/>
            <p:nvPr/>
          </p:nvSpPr>
          <p:spPr>
            <a:xfrm>
              <a:off x="4194810" y="1954529"/>
              <a:ext cx="500380" cy="31750"/>
            </a:xfrm>
            <a:custGeom>
              <a:avLst/>
              <a:gdLst/>
              <a:ahLst/>
              <a:cxnLst/>
              <a:rect l="l" t="t" r="r" b="b"/>
              <a:pathLst>
                <a:path w="500379" h="31750">
                  <a:moveTo>
                    <a:pt x="50038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31750"/>
                  </a:lnTo>
                  <a:lnTo>
                    <a:pt x="500380" y="31750"/>
                  </a:lnTo>
                  <a:lnTo>
                    <a:pt x="500380" y="1651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5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94809" y="19862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D5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194809" y="200278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C5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194809" y="20180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B5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94809" y="20345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A5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94809" y="205104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95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194809" y="20662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85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194809" y="208279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75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194809" y="20980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65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194809" y="211454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55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194809" y="213105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4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194809" y="214629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356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194809" y="216280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256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194809" y="217804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15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194809" y="219455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05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94809" y="220979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F5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194809" y="222630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E5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194809" y="224281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D5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194809" y="225805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C5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194809" y="227456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B53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194809" y="228980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A53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194809" y="23063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95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94809" y="232282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85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94809" y="233806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7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194809" y="235457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6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194809" y="23698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551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94809" y="23863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45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94809" y="240283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35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194809" y="24180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25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194809" y="24345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15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194809" y="245109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04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194809" y="246633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F4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194809" y="24815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E4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194809" y="24980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D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194809" y="251459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C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194809" y="25298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B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194809" y="254634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A4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194809" y="25615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94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194809" y="257809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84C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194809" y="259460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74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194809" y="260984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64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194809" y="262635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54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194809" y="264286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44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194809" y="265810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34B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194809" y="267461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24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194809" y="268985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14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94809" y="270636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04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94809" y="272287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F4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194809" y="27381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E4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194809" y="275462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D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194810" y="2769869"/>
              <a:ext cx="500380" cy="31750"/>
            </a:xfrm>
            <a:custGeom>
              <a:avLst/>
              <a:gdLst/>
              <a:ahLst/>
              <a:cxnLst/>
              <a:rect l="l" t="t" r="r" b="b"/>
              <a:pathLst>
                <a:path w="500379" h="31750">
                  <a:moveTo>
                    <a:pt x="50038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31750"/>
                  </a:lnTo>
                  <a:lnTo>
                    <a:pt x="500380" y="31750"/>
                  </a:lnTo>
                  <a:lnTo>
                    <a:pt x="500380" y="1651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CC4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194809" y="28016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A4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194809" y="28181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94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194809" y="283463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84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194809" y="28498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746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194809" y="286638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6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194809" y="28816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5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194809" y="28981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44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194809" y="291464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34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194809" y="29298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24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194809" y="294639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14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194809" y="29616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04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194809" y="297814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F4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194809" y="299465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E4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194809" y="300989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D4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194809" y="302640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C4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94809" y="304164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B4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94809" y="305815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A4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94809" y="307466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94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194809" y="308990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84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194809" y="310641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74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194809" y="312165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64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194809" y="313816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5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194809" y="315340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4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194809" y="31699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33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194809" y="318642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23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194809" y="320166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1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94809" y="321817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B03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194809" y="32334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F3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194809" y="32499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E3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194809" y="326643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D3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194809" y="32816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C3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194809" y="329818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B3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194809" y="33134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A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194809" y="33299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9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194809" y="334644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83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194809" y="33616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73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194809" y="337819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63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194809" y="33934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53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194809" y="340994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43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194809" y="34251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33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194809" y="344169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23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194809" y="345820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13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194809" y="347344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A03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194809" y="348995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F3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194809" y="350519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E3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194809" y="352170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D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194809" y="353821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C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194809" y="355345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B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194809" y="356996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A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194809" y="358521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9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194809" y="36017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9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194809" y="361822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7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194809" y="363346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6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194809" y="364997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53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194809" y="36652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43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194809" y="368172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33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194809" y="369696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23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194809" y="37134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13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194809" y="372998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90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194809" y="37452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F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194809" y="376173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E3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194809" y="37769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D3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194809" y="379348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C3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194809" y="3810000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B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194809" y="382523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A3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194809" y="384175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93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194809" y="3858260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83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194809" y="387350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72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194809" y="3890010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62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94809" y="390525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52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94809" y="392176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4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94809" y="393826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32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94809" y="3953510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22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194809" y="396875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1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194809" y="398526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80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194809" y="400176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00379" y="1523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F2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194809" y="4017010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E2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194809" y="40335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D2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194809" y="405002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C2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194809" y="406526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B2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194809" y="408177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A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194809" y="409701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0379" y="1650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92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194809" y="411352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8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194809" y="4130039"/>
              <a:ext cx="500380" cy="15240"/>
            </a:xfrm>
            <a:custGeom>
              <a:avLst/>
              <a:gdLst/>
              <a:ahLst/>
              <a:cxnLst/>
              <a:rect l="l" t="t" r="r" b="b"/>
              <a:pathLst>
                <a:path w="500379" h="15239">
                  <a:moveTo>
                    <a:pt x="50037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00379" y="1524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7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194809" y="4145279"/>
              <a:ext cx="500380" cy="16510"/>
            </a:xfrm>
            <a:custGeom>
              <a:avLst/>
              <a:gdLst/>
              <a:ahLst/>
              <a:cxnLst/>
              <a:rect l="l" t="t" r="r" b="b"/>
              <a:pathLst>
                <a:path w="500379" h="16510">
                  <a:moveTo>
                    <a:pt x="50037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0379" y="1651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76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194809" y="1955799"/>
              <a:ext cx="499109" cy="2204720"/>
            </a:xfrm>
            <a:custGeom>
              <a:avLst/>
              <a:gdLst/>
              <a:ahLst/>
              <a:cxnLst/>
              <a:rect l="l" t="t" r="r" b="b"/>
              <a:pathLst>
                <a:path w="499110" h="2204720">
                  <a:moveTo>
                    <a:pt x="250189" y="2204720"/>
                  </a:moveTo>
                  <a:lnTo>
                    <a:pt x="0" y="2204720"/>
                  </a:lnTo>
                  <a:lnTo>
                    <a:pt x="0" y="0"/>
                  </a:lnTo>
                  <a:lnTo>
                    <a:pt x="499110" y="0"/>
                  </a:lnTo>
                  <a:lnTo>
                    <a:pt x="499110" y="2204720"/>
                  </a:lnTo>
                  <a:lnTo>
                    <a:pt x="250189" y="220472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7" name="object 277"/>
          <p:cNvGrpSpPr/>
          <p:nvPr/>
        </p:nvGrpSpPr>
        <p:grpSpPr>
          <a:xfrm>
            <a:off x="5629970" y="2602290"/>
            <a:ext cx="510540" cy="1551940"/>
            <a:chOff x="5629970" y="2602290"/>
            <a:chExt cx="510540" cy="1551940"/>
          </a:xfrm>
        </p:grpSpPr>
        <p:sp>
          <p:nvSpPr>
            <p:cNvPr id="278" name="object 278"/>
            <p:cNvSpPr/>
            <p:nvPr/>
          </p:nvSpPr>
          <p:spPr>
            <a:xfrm>
              <a:off x="5634990" y="2607309"/>
              <a:ext cx="500380" cy="73660"/>
            </a:xfrm>
            <a:custGeom>
              <a:avLst/>
              <a:gdLst/>
              <a:ahLst/>
              <a:cxnLst/>
              <a:rect l="l" t="t" r="r" b="b"/>
              <a:pathLst>
                <a:path w="500379" h="7366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500380" y="7366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B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634989" y="26809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B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634989" y="27178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634989" y="275463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50038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500380" y="3556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634989" y="279019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634989" y="282702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634989" y="28638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634989" y="290068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634989" y="293751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634989" y="297434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634989" y="30111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634989" y="30480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634989" y="30848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634990" y="3121659"/>
              <a:ext cx="500380" cy="72390"/>
            </a:xfrm>
            <a:custGeom>
              <a:avLst/>
              <a:gdLst/>
              <a:ahLst/>
              <a:cxnLst/>
              <a:rect l="l" t="t" r="r" b="b"/>
              <a:pathLst>
                <a:path w="500379" h="7238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500380" y="7239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634989" y="31940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634989" y="323088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634989" y="326771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634989" y="330454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634989" y="33413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634989" y="33782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634989" y="34150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634989" y="345186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634989" y="348869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634989" y="352552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634989" y="35623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634989" y="359918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50038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500380" y="3556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634989" y="363474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634989" y="36715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634989" y="37084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634989" y="37452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634989" y="378206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634989" y="381889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634989" y="385572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634989" y="38925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0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634989" y="392938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634989" y="396621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634989" y="400304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50038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500380" y="3556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634989" y="40386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634989" y="40754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634989" y="411226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6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636259" y="2608580"/>
              <a:ext cx="497840" cy="1539240"/>
            </a:xfrm>
            <a:custGeom>
              <a:avLst/>
              <a:gdLst/>
              <a:ahLst/>
              <a:cxnLst/>
              <a:rect l="l" t="t" r="r" b="b"/>
              <a:pathLst>
                <a:path w="497839" h="1539239">
                  <a:moveTo>
                    <a:pt x="248919" y="1539240"/>
                  </a:moveTo>
                  <a:lnTo>
                    <a:pt x="0" y="1539240"/>
                  </a:lnTo>
                  <a:lnTo>
                    <a:pt x="0" y="0"/>
                  </a:lnTo>
                  <a:lnTo>
                    <a:pt x="497839" y="0"/>
                  </a:lnTo>
                  <a:lnTo>
                    <a:pt x="497839" y="1539240"/>
                  </a:lnTo>
                  <a:lnTo>
                    <a:pt x="248919" y="153924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" name="object 319"/>
          <p:cNvGrpSpPr/>
          <p:nvPr/>
        </p:nvGrpSpPr>
        <p:grpSpPr>
          <a:xfrm>
            <a:off x="7068880" y="3023930"/>
            <a:ext cx="511809" cy="1143000"/>
            <a:chOff x="7068880" y="3023930"/>
            <a:chExt cx="511809" cy="1143000"/>
          </a:xfrm>
        </p:grpSpPr>
        <p:sp>
          <p:nvSpPr>
            <p:cNvPr id="320" name="object 320"/>
            <p:cNvSpPr/>
            <p:nvPr/>
          </p:nvSpPr>
          <p:spPr>
            <a:xfrm>
              <a:off x="7073900" y="3030219"/>
              <a:ext cx="500380" cy="135890"/>
            </a:xfrm>
            <a:custGeom>
              <a:avLst/>
              <a:gdLst/>
              <a:ahLst/>
              <a:cxnLst/>
              <a:rect l="l" t="t" r="r" b="b"/>
              <a:pathLst>
                <a:path w="500379" h="135889">
                  <a:moveTo>
                    <a:pt x="5003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90170"/>
                  </a:lnTo>
                  <a:lnTo>
                    <a:pt x="0" y="135890"/>
                  </a:lnTo>
                  <a:lnTo>
                    <a:pt x="500380" y="135890"/>
                  </a:lnTo>
                  <a:lnTo>
                    <a:pt x="500380" y="90170"/>
                  </a:lnTo>
                  <a:lnTo>
                    <a:pt x="500380" y="4445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073899" y="3166110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00379" y="4445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D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073899" y="321056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E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073899" y="3256280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00379" y="4445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CF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073899" y="330073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00379" y="457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0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073899" y="334645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00379" y="457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1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073899" y="339217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2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073899" y="3437890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00379" y="4445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3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073899" y="348234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00379" y="457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4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073899" y="3528060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00379" y="4445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5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073899" y="357251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6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073899" y="361823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00379" y="457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7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073899" y="3663950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00379" y="4445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8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073899" y="370840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9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073899" y="375412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A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073899" y="3799840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00379" y="4445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B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073899" y="384429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00379" y="457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C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073899" y="389001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D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073899" y="3935730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00379" y="4445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E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073899" y="398018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00379" y="457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DF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073899" y="4025900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0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073899" y="4071619"/>
              <a:ext cx="500380" cy="44450"/>
            </a:xfrm>
            <a:custGeom>
              <a:avLst/>
              <a:gdLst/>
              <a:ahLst/>
              <a:cxnLst/>
              <a:rect l="l" t="t" r="r" b="b"/>
              <a:pathLst>
                <a:path w="500379" h="44450">
                  <a:moveTo>
                    <a:pt x="500379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500379" y="4444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073899" y="4116069"/>
              <a:ext cx="500380" cy="45720"/>
            </a:xfrm>
            <a:custGeom>
              <a:avLst/>
              <a:gdLst/>
              <a:ahLst/>
              <a:cxnLst/>
              <a:rect l="l" t="t" r="r" b="b"/>
              <a:pathLst>
                <a:path w="500379" h="45720">
                  <a:moveTo>
                    <a:pt x="50037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00379" y="45719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E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075169" y="3030220"/>
              <a:ext cx="499109" cy="1130300"/>
            </a:xfrm>
            <a:custGeom>
              <a:avLst/>
              <a:gdLst/>
              <a:ahLst/>
              <a:cxnLst/>
              <a:rect l="l" t="t" r="r" b="b"/>
              <a:pathLst>
                <a:path w="499109" h="1130300">
                  <a:moveTo>
                    <a:pt x="248920" y="1130299"/>
                  </a:moveTo>
                  <a:lnTo>
                    <a:pt x="0" y="1130299"/>
                  </a:lnTo>
                  <a:lnTo>
                    <a:pt x="0" y="0"/>
                  </a:lnTo>
                  <a:lnTo>
                    <a:pt x="499109" y="0"/>
                  </a:lnTo>
                  <a:lnTo>
                    <a:pt x="499109" y="1130299"/>
                  </a:lnTo>
                  <a:lnTo>
                    <a:pt x="248920" y="113029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4" name="object 344"/>
          <p:cNvSpPr txBox="1"/>
          <p:nvPr/>
        </p:nvSpPr>
        <p:spPr>
          <a:xfrm>
            <a:off x="204470" y="2068829"/>
            <a:ext cx="2339975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  <a:tabLst>
                <a:tab pos="2101215" algn="l"/>
                <a:tab pos="2326640" algn="l"/>
              </a:tabLst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Tendency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901189" y="2310129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2.0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2985770" y="5796279"/>
            <a:ext cx="3695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Degree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Relatedness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4204970" y="4318000"/>
            <a:ext cx="74930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ts val="28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Mod.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1989"/>
              </a:lnSpc>
              <a:spcBef>
                <a:spcPts val="125"/>
              </a:spcBef>
            </a:pP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(grand- </a:t>
            </a:r>
            <a:r>
              <a:rPr sz="1800" spc="-434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p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r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en</a:t>
            </a:r>
            <a:r>
              <a:rPr sz="1800" spc="-5" dirty="0">
                <a:solidFill>
                  <a:srgbClr val="FFFF99"/>
                </a:solidFill>
                <a:latin typeface="Times New Roman"/>
                <a:cs typeface="Times New Roman"/>
              </a:rPr>
              <a:t>t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5656579" y="4318000"/>
            <a:ext cx="77470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ts val="28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1989"/>
              </a:lnSpc>
              <a:spcBef>
                <a:spcPts val="125"/>
              </a:spcBef>
            </a:pP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(first 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ou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i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n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7073900" y="4318000"/>
            <a:ext cx="1433830" cy="64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ts val="28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None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</a:pP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(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ac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q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ua</a:t>
            </a:r>
            <a:r>
              <a:rPr sz="1800" spc="-5" dirty="0">
                <a:solidFill>
                  <a:srgbClr val="FFFF99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FFFF99"/>
                </a:solidFill>
                <a:latin typeface="Times New Roman"/>
                <a:cs typeface="Times New Roman"/>
              </a:rPr>
              <a:t>t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anc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e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2426970" y="744219"/>
            <a:ext cx="0" cy="3421379"/>
          </a:xfrm>
          <a:custGeom>
            <a:avLst/>
            <a:gdLst/>
            <a:ahLst/>
            <a:cxnLst/>
            <a:rect l="l" t="t" r="r" b="b"/>
            <a:pathLst>
              <a:path h="3421379">
                <a:moveTo>
                  <a:pt x="0" y="3421379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51"/>
          <p:cNvGrpSpPr/>
          <p:nvPr/>
        </p:nvGrpSpPr>
        <p:grpSpPr>
          <a:xfrm>
            <a:off x="5239384" y="721994"/>
            <a:ext cx="3313429" cy="1675130"/>
            <a:chOff x="5239384" y="721994"/>
            <a:chExt cx="3313429" cy="1675130"/>
          </a:xfrm>
        </p:grpSpPr>
        <p:sp>
          <p:nvSpPr>
            <p:cNvPr id="352" name="object 352"/>
            <p:cNvSpPr/>
            <p:nvPr/>
          </p:nvSpPr>
          <p:spPr>
            <a:xfrm>
              <a:off x="5253989" y="736599"/>
              <a:ext cx="3296920" cy="1658620"/>
            </a:xfrm>
            <a:custGeom>
              <a:avLst/>
              <a:gdLst/>
              <a:ahLst/>
              <a:cxnLst/>
              <a:rect l="l" t="t" r="r" b="b"/>
              <a:pathLst>
                <a:path w="3296920" h="1658620">
                  <a:moveTo>
                    <a:pt x="1648460" y="1658620"/>
                  </a:moveTo>
                  <a:lnTo>
                    <a:pt x="0" y="1658620"/>
                  </a:lnTo>
                  <a:lnTo>
                    <a:pt x="0" y="0"/>
                  </a:lnTo>
                  <a:lnTo>
                    <a:pt x="3296919" y="0"/>
                  </a:lnTo>
                  <a:lnTo>
                    <a:pt x="3296919" y="1658620"/>
                  </a:lnTo>
                  <a:lnTo>
                    <a:pt x="1648460" y="1658620"/>
                  </a:lnTo>
                  <a:close/>
                </a:path>
              </a:pathLst>
            </a:custGeom>
            <a:ln w="323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241289" y="723899"/>
              <a:ext cx="3296920" cy="1658620"/>
            </a:xfrm>
            <a:custGeom>
              <a:avLst/>
              <a:gdLst/>
              <a:ahLst/>
              <a:cxnLst/>
              <a:rect l="l" t="t" r="r" b="b"/>
              <a:pathLst>
                <a:path w="3296920" h="1658620">
                  <a:moveTo>
                    <a:pt x="1648460" y="1658620"/>
                  </a:moveTo>
                  <a:lnTo>
                    <a:pt x="0" y="1658620"/>
                  </a:lnTo>
                  <a:lnTo>
                    <a:pt x="0" y="0"/>
                  </a:lnTo>
                  <a:lnTo>
                    <a:pt x="3296919" y="0"/>
                  </a:lnTo>
                  <a:lnTo>
                    <a:pt x="3296919" y="1658620"/>
                  </a:lnTo>
                  <a:lnTo>
                    <a:pt x="1648460" y="1658620"/>
                  </a:lnTo>
                  <a:close/>
                </a:path>
              </a:pathLst>
            </a:custGeom>
            <a:ln w="323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4" name="object 354"/>
          <p:cNvSpPr txBox="1">
            <a:spLocks noGrp="1"/>
          </p:cNvSpPr>
          <p:nvPr>
            <p:ph type="title"/>
          </p:nvPr>
        </p:nvSpPr>
        <p:spPr>
          <a:xfrm>
            <a:off x="5318759" y="834390"/>
            <a:ext cx="2588260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b="0" spc="-25" dirty="0">
                <a:solidFill>
                  <a:srgbClr val="AEFFFF"/>
                </a:solidFill>
                <a:latin typeface="Times New Roman"/>
                <a:cs typeface="Times New Roman"/>
              </a:rPr>
              <a:t>everyday </a:t>
            </a:r>
            <a:r>
              <a:rPr sz="2400" b="0" spc="-20" dirty="0">
                <a:solidFill>
                  <a:srgbClr val="AEFFFF"/>
                </a:solidFill>
                <a:latin typeface="Times New Roman"/>
                <a:cs typeface="Times New Roman"/>
              </a:rPr>
              <a:t>help</a:t>
            </a: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tended</a:t>
            </a:r>
            <a:r>
              <a:rPr sz="2400" b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5318759" y="1507490"/>
            <a:ext cx="2999740" cy="7289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660"/>
              </a:lnSpc>
              <a:spcBef>
                <a:spcPts val="37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close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relatives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non-relatives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56" name="object 356"/>
          <p:cNvGrpSpPr/>
          <p:nvPr/>
        </p:nvGrpSpPr>
        <p:grpSpPr>
          <a:xfrm>
            <a:off x="3302000" y="1085850"/>
            <a:ext cx="4065270" cy="1746250"/>
            <a:chOff x="3302000" y="1085850"/>
            <a:chExt cx="4065270" cy="1746250"/>
          </a:xfrm>
        </p:grpSpPr>
        <p:sp>
          <p:nvSpPr>
            <p:cNvPr id="357" name="object 357"/>
            <p:cNvSpPr/>
            <p:nvPr/>
          </p:nvSpPr>
          <p:spPr>
            <a:xfrm>
              <a:off x="3340100" y="1123949"/>
              <a:ext cx="1932939" cy="316230"/>
            </a:xfrm>
            <a:custGeom>
              <a:avLst/>
              <a:gdLst/>
              <a:ahLst/>
              <a:cxnLst/>
              <a:rect l="l" t="t" r="r" b="b"/>
              <a:pathLst>
                <a:path w="1932939" h="316230">
                  <a:moveTo>
                    <a:pt x="1932940" y="27940"/>
                  </a:moveTo>
                  <a:lnTo>
                    <a:pt x="1927860" y="0"/>
                  </a:lnTo>
                  <a:lnTo>
                    <a:pt x="82397" y="259321"/>
                  </a:lnTo>
                  <a:lnTo>
                    <a:pt x="78740" y="232410"/>
                  </a:lnTo>
                  <a:lnTo>
                    <a:pt x="0" y="285750"/>
                  </a:lnTo>
                  <a:lnTo>
                    <a:pt x="90170" y="316230"/>
                  </a:lnTo>
                  <a:lnTo>
                    <a:pt x="86385" y="288505"/>
                  </a:lnTo>
                  <a:lnTo>
                    <a:pt x="1932940" y="27940"/>
                  </a:lnTo>
                  <a:close/>
                </a:path>
              </a:pathLst>
            </a:custGeom>
            <a:solidFill>
              <a:srgbClr val="8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302000" y="1085849"/>
              <a:ext cx="1932939" cy="316230"/>
            </a:xfrm>
            <a:custGeom>
              <a:avLst/>
              <a:gdLst/>
              <a:ahLst/>
              <a:cxnLst/>
              <a:rect l="l" t="t" r="r" b="b"/>
              <a:pathLst>
                <a:path w="1932939" h="316230">
                  <a:moveTo>
                    <a:pt x="1932940" y="27940"/>
                  </a:moveTo>
                  <a:lnTo>
                    <a:pt x="1927860" y="0"/>
                  </a:lnTo>
                  <a:lnTo>
                    <a:pt x="82511" y="259308"/>
                  </a:lnTo>
                  <a:lnTo>
                    <a:pt x="78740" y="231140"/>
                  </a:lnTo>
                  <a:lnTo>
                    <a:pt x="0" y="285750"/>
                  </a:lnTo>
                  <a:lnTo>
                    <a:pt x="90170" y="316230"/>
                  </a:lnTo>
                  <a:lnTo>
                    <a:pt x="86436" y="288493"/>
                  </a:lnTo>
                  <a:lnTo>
                    <a:pt x="1932940" y="2794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207250" y="2437129"/>
              <a:ext cx="160020" cy="394970"/>
            </a:xfrm>
            <a:custGeom>
              <a:avLst/>
              <a:gdLst/>
              <a:ahLst/>
              <a:cxnLst/>
              <a:rect l="l" t="t" r="r" b="b"/>
              <a:pathLst>
                <a:path w="160020" h="394969">
                  <a:moveTo>
                    <a:pt x="160020" y="299720"/>
                  </a:moveTo>
                  <a:lnTo>
                    <a:pt x="132702" y="309702"/>
                  </a:lnTo>
                  <a:lnTo>
                    <a:pt x="26670" y="0"/>
                  </a:lnTo>
                  <a:lnTo>
                    <a:pt x="0" y="8890"/>
                  </a:lnTo>
                  <a:lnTo>
                    <a:pt x="106299" y="319341"/>
                  </a:lnTo>
                  <a:lnTo>
                    <a:pt x="80010" y="328930"/>
                  </a:lnTo>
                  <a:lnTo>
                    <a:pt x="147320" y="394970"/>
                  </a:lnTo>
                  <a:lnTo>
                    <a:pt x="160020" y="299720"/>
                  </a:lnTo>
                  <a:close/>
                </a:path>
              </a:pathLst>
            </a:custGeom>
            <a:solidFill>
              <a:srgbClr val="8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169150" y="2399029"/>
              <a:ext cx="160020" cy="394970"/>
            </a:xfrm>
            <a:custGeom>
              <a:avLst/>
              <a:gdLst/>
              <a:ahLst/>
              <a:cxnLst/>
              <a:rect l="l" t="t" r="r" b="b"/>
              <a:pathLst>
                <a:path w="160020" h="394969">
                  <a:moveTo>
                    <a:pt x="160020" y="299720"/>
                  </a:moveTo>
                  <a:lnTo>
                    <a:pt x="132702" y="309702"/>
                  </a:lnTo>
                  <a:lnTo>
                    <a:pt x="26670" y="0"/>
                  </a:lnTo>
                  <a:lnTo>
                    <a:pt x="0" y="8890"/>
                  </a:lnTo>
                  <a:lnTo>
                    <a:pt x="106299" y="319341"/>
                  </a:lnTo>
                  <a:lnTo>
                    <a:pt x="80010" y="328930"/>
                  </a:lnTo>
                  <a:lnTo>
                    <a:pt x="147320" y="394970"/>
                  </a:lnTo>
                  <a:lnTo>
                    <a:pt x="160020" y="29972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457959"/>
            <a:ext cx="8242934" cy="42392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508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There are three people asleep in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different rooms of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burning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house:</a:t>
            </a:r>
            <a:endParaRPr sz="4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315"/>
              </a:spcBef>
            </a:pPr>
            <a:r>
              <a:rPr sz="5400" spc="20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40" dirty="0">
                <a:solidFill>
                  <a:srgbClr val="FFD21F"/>
                </a:solidFill>
                <a:latin typeface="Arial MT"/>
                <a:cs typeface="Arial MT"/>
              </a:rPr>
              <a:t>A</a:t>
            </a:r>
            <a:r>
              <a:rPr sz="3600" spc="-11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D21F"/>
                </a:solidFill>
                <a:latin typeface="Arial MT"/>
                <a:cs typeface="Arial MT"/>
              </a:rPr>
              <a:t>cousin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5400" spc="20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40" dirty="0">
                <a:solidFill>
                  <a:srgbClr val="FFD21F"/>
                </a:solidFill>
                <a:latin typeface="Arial MT"/>
                <a:cs typeface="Arial MT"/>
              </a:rPr>
              <a:t>A</a:t>
            </a:r>
            <a:r>
              <a:rPr sz="3600" spc="-12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D21F"/>
                </a:solidFill>
                <a:latin typeface="Arial MT"/>
                <a:cs typeface="Arial MT"/>
              </a:rPr>
              <a:t>grandfather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5400" spc="112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75" dirty="0">
                <a:solidFill>
                  <a:srgbClr val="FFD21F"/>
                </a:solidFill>
                <a:latin typeface="Arial MT"/>
                <a:cs typeface="Arial MT"/>
              </a:rPr>
              <a:t>An</a:t>
            </a:r>
            <a:r>
              <a:rPr sz="3600" spc="-8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D21F"/>
                </a:solidFill>
                <a:latin typeface="Arial MT"/>
                <a:cs typeface="Arial MT"/>
              </a:rPr>
              <a:t>acquaintance</a:t>
            </a:r>
            <a:endParaRPr sz="3600">
              <a:latin typeface="Arial MT"/>
              <a:cs typeface="Arial MT"/>
            </a:endParaRPr>
          </a:p>
          <a:p>
            <a:pPr marL="355600" marR="201930" indent="-342900">
              <a:lnSpc>
                <a:spcPts val="4460"/>
              </a:lnSpc>
              <a:spcBef>
                <a:spcPts val="8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You have time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rescue only one.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 you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save?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1570" y="416052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6320" y="73151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6320" y="158876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06320" y="744219"/>
            <a:ext cx="152400" cy="3421379"/>
            <a:chOff x="2306320" y="744219"/>
            <a:chExt cx="152400" cy="3421379"/>
          </a:xfrm>
        </p:grpSpPr>
        <p:sp>
          <p:nvSpPr>
            <p:cNvPr id="6" name="object 6"/>
            <p:cNvSpPr/>
            <p:nvPr/>
          </p:nvSpPr>
          <p:spPr>
            <a:xfrm>
              <a:off x="2306320" y="2446019"/>
              <a:ext cx="152400" cy="857250"/>
            </a:xfrm>
            <a:custGeom>
              <a:avLst/>
              <a:gdLst/>
              <a:ahLst/>
              <a:cxnLst/>
              <a:rect l="l" t="t" r="r" b="b"/>
              <a:pathLst>
                <a:path w="152400" h="857250">
                  <a:moveTo>
                    <a:pt x="0" y="857250"/>
                  </a:moveTo>
                  <a:lnTo>
                    <a:pt x="152400" y="857250"/>
                  </a:lnTo>
                </a:path>
                <a:path w="152400" h="85725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26970" y="744219"/>
              <a:ext cx="0" cy="3421379"/>
            </a:xfrm>
            <a:custGeom>
              <a:avLst/>
              <a:gdLst/>
              <a:ahLst/>
              <a:cxnLst/>
              <a:rect l="l" t="t" r="r" b="b"/>
              <a:pathLst>
                <a:path h="3421379">
                  <a:moveTo>
                    <a:pt x="0" y="342137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30400" y="576579"/>
            <a:ext cx="312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3</a:t>
            </a:r>
            <a:r>
              <a:rPr sz="18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7700" y="1465579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2.5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1189" y="3143250"/>
            <a:ext cx="33274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1</a:t>
            </a:r>
            <a:r>
              <a:rPr sz="18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1.0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50880" y="823020"/>
            <a:ext cx="1052830" cy="3343910"/>
            <a:chOff x="2750880" y="823020"/>
            <a:chExt cx="1052830" cy="3343910"/>
          </a:xfrm>
        </p:grpSpPr>
        <p:sp>
          <p:nvSpPr>
            <p:cNvPr id="12" name="object 12"/>
            <p:cNvSpPr/>
            <p:nvPr/>
          </p:nvSpPr>
          <p:spPr>
            <a:xfrm>
              <a:off x="2757170" y="1524000"/>
              <a:ext cx="499109" cy="2636520"/>
            </a:xfrm>
            <a:custGeom>
              <a:avLst/>
              <a:gdLst/>
              <a:ahLst/>
              <a:cxnLst/>
              <a:rect l="l" t="t" r="r" b="b"/>
              <a:pathLst>
                <a:path w="499110" h="2636520">
                  <a:moveTo>
                    <a:pt x="499109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248919" y="2636520"/>
                  </a:lnTo>
                  <a:lnTo>
                    <a:pt x="499109" y="263652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7170" y="1524000"/>
              <a:ext cx="499109" cy="2636520"/>
            </a:xfrm>
            <a:custGeom>
              <a:avLst/>
              <a:gdLst/>
              <a:ahLst/>
              <a:cxnLst/>
              <a:rect l="l" t="t" r="r" b="b"/>
              <a:pathLst>
                <a:path w="499110" h="2636520">
                  <a:moveTo>
                    <a:pt x="248919" y="2636520"/>
                  </a:moveTo>
                  <a:lnTo>
                    <a:pt x="0" y="2636520"/>
                  </a:lnTo>
                  <a:lnTo>
                    <a:pt x="0" y="0"/>
                  </a:lnTo>
                  <a:lnTo>
                    <a:pt x="499109" y="0"/>
                  </a:lnTo>
                  <a:lnTo>
                    <a:pt x="499109" y="2636520"/>
                  </a:lnTo>
                  <a:lnTo>
                    <a:pt x="248919" y="263652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8190" y="828039"/>
              <a:ext cx="499109" cy="50800"/>
            </a:xfrm>
            <a:custGeom>
              <a:avLst/>
              <a:gdLst/>
              <a:ahLst/>
              <a:cxnLst/>
              <a:rect l="l" t="t" r="r" b="b"/>
              <a:pathLst>
                <a:path w="499110" h="508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499110" y="508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F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8190" y="8788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8190" y="9042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D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98190" y="92963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C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8190" y="9563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B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98190" y="9817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A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98190" y="10071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9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98190" y="103250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8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98190" y="10591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7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98190" y="10845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6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98190" y="11099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5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98190" y="11353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4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98190" y="116077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3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98190" y="118744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2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98190" y="121284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1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98190" y="12382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0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98190" y="12636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F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98190" y="12890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E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98190" y="131445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D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98190" y="134111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C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98190" y="136651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B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98190" y="139191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A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98190" y="141731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9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98190" y="144271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8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8190" y="14693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7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98190" y="14947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6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98190" y="15201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5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98190" y="15455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4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98190" y="157098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3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98190" y="159765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2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98190" y="162305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1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98190" y="164845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0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98190" y="167385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F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98190" y="170053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E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98190" y="172593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D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98190" y="1751329"/>
              <a:ext cx="499109" cy="50800"/>
            </a:xfrm>
            <a:custGeom>
              <a:avLst/>
              <a:gdLst/>
              <a:ahLst/>
              <a:cxnLst/>
              <a:rect l="l" t="t" r="r" b="b"/>
              <a:pathLst>
                <a:path w="499110" h="508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499110" y="508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C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98190" y="180213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A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98190" y="182753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9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98190" y="18542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8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98190" y="18796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7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98190" y="19050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6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98190" y="19304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5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98190" y="19558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98190" y="198120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3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98190" y="200786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2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98190" y="203326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1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98190" y="205866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0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98190" y="208406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F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98190" y="210946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E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98190" y="21361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D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98190" y="21615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C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98190" y="21869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B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98190" y="221233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A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98190" y="22390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9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98190" y="22644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8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98190" y="22898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7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98190" y="23152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6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98190" y="234060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5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98190" y="236600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4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98190" y="239268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3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98190" y="241808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2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98190" y="244348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1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98190" y="24688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0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98190" y="249427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F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98190" y="25209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E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98190" y="25463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D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98190" y="25717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C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298190" y="25971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B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98190" y="26225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A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98190" y="264795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9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98190" y="26746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8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98190" y="27000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7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98190" y="27254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6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98190" y="275082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5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98190" y="27774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4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98190" y="28028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3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98190" y="28282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2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98190" y="285368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1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98190" y="287908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0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98190" y="290576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F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98190" y="293116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E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98190" y="295656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D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98190" y="298196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C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298190" y="300736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B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298190" y="303276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A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298190" y="3059429"/>
              <a:ext cx="499109" cy="50800"/>
            </a:xfrm>
            <a:custGeom>
              <a:avLst/>
              <a:gdLst/>
              <a:ahLst/>
              <a:cxnLst/>
              <a:rect l="l" t="t" r="r" b="b"/>
              <a:pathLst>
                <a:path w="499110" h="508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499110" y="508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9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98190" y="311022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7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98190" y="313562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6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298190" y="316102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5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98190" y="31877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4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298190" y="32131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3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98190" y="32385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2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298190" y="326390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1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298190" y="328930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70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0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98190" y="331597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F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8190" y="334137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E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98190" y="336677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D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98190" y="339217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C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98190" y="341757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70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B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98190" y="34442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A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98190" y="34696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9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298190" y="34950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8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98190" y="352043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7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98190" y="354583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70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6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298190" y="357251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5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298190" y="359791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4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298190" y="362331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3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98190" y="364871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2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298190" y="367411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1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98190" y="369951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70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0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8190" y="37261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F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298190" y="37515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E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98190" y="37769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D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98190" y="380237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C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298190" y="382777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70">
                  <a:moveTo>
                    <a:pt x="4991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B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298190" y="38544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A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98190" y="38798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9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298190" y="390525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8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98190" y="393065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70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7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298190" y="39573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9110" y="253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6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298190" y="39827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9110" y="253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5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298190" y="40081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9110" y="253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4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98190" y="40335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9110" y="253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3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98190" y="405892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9110" y="253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2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98190" y="4084320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70">
                  <a:moveTo>
                    <a:pt x="49911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99110" y="266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1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98190" y="411099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298190" y="4136390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10" h="25400">
                  <a:moveTo>
                    <a:pt x="4991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10" y="254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6F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298190" y="829309"/>
              <a:ext cx="499109" cy="3331210"/>
            </a:xfrm>
            <a:custGeom>
              <a:avLst/>
              <a:gdLst/>
              <a:ahLst/>
              <a:cxnLst/>
              <a:rect l="l" t="t" r="r" b="b"/>
              <a:pathLst>
                <a:path w="499110" h="3331210">
                  <a:moveTo>
                    <a:pt x="248920" y="3331209"/>
                  </a:moveTo>
                  <a:lnTo>
                    <a:pt x="0" y="3331209"/>
                  </a:lnTo>
                  <a:lnTo>
                    <a:pt x="0" y="0"/>
                  </a:lnTo>
                  <a:lnTo>
                    <a:pt x="499110" y="0"/>
                  </a:lnTo>
                  <a:lnTo>
                    <a:pt x="499110" y="3331209"/>
                  </a:lnTo>
                  <a:lnTo>
                    <a:pt x="248920" y="333120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2651760" y="4318000"/>
            <a:ext cx="838200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ts val="28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989"/>
              </a:lnSpc>
              <a:spcBef>
                <a:spcPts val="125"/>
              </a:spcBef>
            </a:pP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(parents, </a:t>
            </a:r>
            <a:r>
              <a:rPr sz="1800" spc="-44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siblings, </a:t>
            </a:r>
            <a:r>
              <a:rPr sz="1800" spc="-44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il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dr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188520" y="1949510"/>
            <a:ext cx="1052830" cy="2217420"/>
            <a:chOff x="4188520" y="1949510"/>
            <a:chExt cx="1052830" cy="2217420"/>
          </a:xfrm>
        </p:grpSpPr>
        <p:sp>
          <p:nvSpPr>
            <p:cNvPr id="144" name="object 144"/>
            <p:cNvSpPr/>
            <p:nvPr/>
          </p:nvSpPr>
          <p:spPr>
            <a:xfrm>
              <a:off x="4194809" y="1955799"/>
              <a:ext cx="499109" cy="2204720"/>
            </a:xfrm>
            <a:custGeom>
              <a:avLst/>
              <a:gdLst/>
              <a:ahLst/>
              <a:cxnLst/>
              <a:rect l="l" t="t" r="r" b="b"/>
              <a:pathLst>
                <a:path w="499110" h="2204720">
                  <a:moveTo>
                    <a:pt x="499110" y="0"/>
                  </a:moveTo>
                  <a:lnTo>
                    <a:pt x="0" y="0"/>
                  </a:lnTo>
                  <a:lnTo>
                    <a:pt x="0" y="2204720"/>
                  </a:lnTo>
                  <a:lnTo>
                    <a:pt x="250189" y="2204720"/>
                  </a:lnTo>
                  <a:lnTo>
                    <a:pt x="499110" y="220472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94809" y="1955799"/>
              <a:ext cx="499109" cy="2204720"/>
            </a:xfrm>
            <a:custGeom>
              <a:avLst/>
              <a:gdLst/>
              <a:ahLst/>
              <a:cxnLst/>
              <a:rect l="l" t="t" r="r" b="b"/>
              <a:pathLst>
                <a:path w="499110" h="2204720">
                  <a:moveTo>
                    <a:pt x="250189" y="2204720"/>
                  </a:moveTo>
                  <a:lnTo>
                    <a:pt x="0" y="2204720"/>
                  </a:lnTo>
                  <a:lnTo>
                    <a:pt x="0" y="0"/>
                  </a:lnTo>
                  <a:lnTo>
                    <a:pt x="499110" y="0"/>
                  </a:lnTo>
                  <a:lnTo>
                    <a:pt x="499110" y="2204720"/>
                  </a:lnTo>
                  <a:lnTo>
                    <a:pt x="250189" y="220472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737100" y="2277109"/>
              <a:ext cx="499109" cy="26670"/>
            </a:xfrm>
            <a:custGeom>
              <a:avLst/>
              <a:gdLst/>
              <a:ahLst/>
              <a:cxnLst/>
              <a:rect l="l" t="t" r="r" b="b"/>
              <a:pathLst>
                <a:path w="499110" h="266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26670"/>
                  </a:lnTo>
                  <a:lnTo>
                    <a:pt x="499110" y="266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F5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737100" y="23037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D5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737100" y="231774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C5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737100" y="23317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B5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737100" y="23456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A5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737100" y="235965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95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37100" y="237235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85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737100" y="23863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75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737100" y="240029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65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37100" y="241426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55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37100" y="24269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4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737100" y="24409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356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37100" y="245490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256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37100" y="246887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15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37100" y="24815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F05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37100" y="249554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F5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737100" y="25095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E5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737100" y="252348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D5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37100" y="25361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C5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737100" y="255015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B53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37100" y="25641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A53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37100" y="257809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95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37100" y="259079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85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37100" y="26047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7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37100" y="26187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6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737100" y="263270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551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737100" y="264540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45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737100" y="26593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35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737100" y="267334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25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737100" y="268731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15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737100" y="27000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E04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737100" y="27139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F4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737100" y="272795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E4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737100" y="274192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D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737100" y="27546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C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737100" y="276859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B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737100" y="27825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A4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737100" y="279653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94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737100" y="28092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84C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737100" y="282320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74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737100" y="28371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64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737100" y="285114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54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37100" y="286511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44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37100" y="28778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34B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37100" y="28917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24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737100" y="290575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14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37100" y="291845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D04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737100" y="29324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F4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737100" y="294639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E4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737100" y="296036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D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737100" y="2973069"/>
              <a:ext cx="499109" cy="27940"/>
            </a:xfrm>
            <a:custGeom>
              <a:avLst/>
              <a:gdLst/>
              <a:ahLst/>
              <a:cxnLst/>
              <a:rect l="l" t="t" r="r" b="b"/>
              <a:pathLst>
                <a:path w="499110" h="2793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27940"/>
                  </a:lnTo>
                  <a:lnTo>
                    <a:pt x="499110" y="2794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C4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37100" y="300100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A4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37100" y="30149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94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737100" y="302894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84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737100" y="304164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746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737100" y="30556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6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37100" y="30695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5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737100" y="308355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44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737100" y="309625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34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737100" y="31102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24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737100" y="312419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14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737100" y="313689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04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737100" y="31508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F4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737100" y="31648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E4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737100" y="317880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D4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737100" y="319150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C4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737100" y="32054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B4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737100" y="321944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A4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737100" y="32334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69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94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737100" y="324738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84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737100" y="32600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74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737100" y="327405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64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737100" y="32880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5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737100" y="330199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4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37100" y="331469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33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737100" y="33286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23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7100" y="334263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1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37100" y="33553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B03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37100" y="336930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F3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737100" y="33832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E3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737100" y="339724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D3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737100" y="341121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C3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737100" y="34239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B3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737100" y="34378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A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737100" y="345185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9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737100" y="346582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83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737100" y="34785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73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737100" y="349249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63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737100" y="35064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53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737100" y="352043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43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737100" y="35331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33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737100" y="354710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23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737100" y="35610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13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737100" y="357504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03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737100" y="358775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F3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737100" y="36017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E3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737100" y="36156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D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737100" y="3629660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C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737100" y="364236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B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737100" y="36563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A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737100" y="367030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9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737100" y="368426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9110" y="126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9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737100" y="36969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7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37100" y="37109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6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37100" y="372491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53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737100" y="373887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43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737100" y="37515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33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737100" y="376555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23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737100" y="37795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13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737100" y="379348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0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737100" y="38061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F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737100" y="382016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E3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737100" y="38341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D3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737100" y="3848100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C3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737100" y="386080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B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737100" y="38747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A3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737100" y="38887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93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737100" y="390271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83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737100" y="391667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72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737100" y="39293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62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737100" y="394335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52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737100" y="395731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9110" y="126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4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737100" y="39700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32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737100" y="398398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22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737100" y="399796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1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737100" y="401192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80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737100" y="402462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F2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737100" y="403860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E2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737100" y="405256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D2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737100" y="406653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C2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737100" y="4080510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110" y="1270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B2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737100" y="409321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A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737100" y="410717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9110" y="1397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92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737100" y="4121150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8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737100" y="4135119"/>
              <a:ext cx="499109" cy="12700"/>
            </a:xfrm>
            <a:custGeom>
              <a:avLst/>
              <a:gdLst/>
              <a:ahLst/>
              <a:cxnLst/>
              <a:rect l="l" t="t" r="r" b="b"/>
              <a:pathLst>
                <a:path w="499110" h="12700">
                  <a:moveTo>
                    <a:pt x="49911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9110" y="1269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7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737100" y="4147819"/>
              <a:ext cx="499109" cy="13970"/>
            </a:xfrm>
            <a:custGeom>
              <a:avLst/>
              <a:gdLst/>
              <a:ahLst/>
              <a:cxnLst/>
              <a:rect l="l" t="t" r="r" b="b"/>
              <a:pathLst>
                <a:path w="499110" h="13970">
                  <a:moveTo>
                    <a:pt x="49911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9110" y="1396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76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737100" y="2278379"/>
              <a:ext cx="497840" cy="1882139"/>
            </a:xfrm>
            <a:custGeom>
              <a:avLst/>
              <a:gdLst/>
              <a:ahLst/>
              <a:cxnLst/>
              <a:rect l="l" t="t" r="r" b="b"/>
              <a:pathLst>
                <a:path w="497839" h="1882139">
                  <a:moveTo>
                    <a:pt x="248920" y="1882140"/>
                  </a:moveTo>
                  <a:lnTo>
                    <a:pt x="0" y="1882140"/>
                  </a:lnTo>
                  <a:lnTo>
                    <a:pt x="0" y="0"/>
                  </a:lnTo>
                  <a:lnTo>
                    <a:pt x="497839" y="0"/>
                  </a:lnTo>
                  <a:lnTo>
                    <a:pt x="497839" y="1882140"/>
                  </a:lnTo>
                  <a:lnTo>
                    <a:pt x="248920" y="188214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3" name="object 283"/>
          <p:cNvGrpSpPr/>
          <p:nvPr/>
        </p:nvGrpSpPr>
        <p:grpSpPr>
          <a:xfrm>
            <a:off x="5629970" y="2602290"/>
            <a:ext cx="1051560" cy="1551940"/>
            <a:chOff x="5629970" y="2602290"/>
            <a:chExt cx="1051560" cy="1551940"/>
          </a:xfrm>
        </p:grpSpPr>
        <p:sp>
          <p:nvSpPr>
            <p:cNvPr id="284" name="object 284"/>
            <p:cNvSpPr/>
            <p:nvPr/>
          </p:nvSpPr>
          <p:spPr>
            <a:xfrm>
              <a:off x="5636259" y="2608580"/>
              <a:ext cx="497840" cy="1539240"/>
            </a:xfrm>
            <a:custGeom>
              <a:avLst/>
              <a:gdLst/>
              <a:ahLst/>
              <a:cxnLst/>
              <a:rect l="l" t="t" r="r" b="b"/>
              <a:pathLst>
                <a:path w="497839" h="1539239">
                  <a:moveTo>
                    <a:pt x="497839" y="0"/>
                  </a:moveTo>
                  <a:lnTo>
                    <a:pt x="0" y="0"/>
                  </a:lnTo>
                  <a:lnTo>
                    <a:pt x="0" y="1539240"/>
                  </a:lnTo>
                  <a:lnTo>
                    <a:pt x="248919" y="1539240"/>
                  </a:lnTo>
                  <a:lnTo>
                    <a:pt x="497839" y="153924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636259" y="2608580"/>
              <a:ext cx="497840" cy="1539240"/>
            </a:xfrm>
            <a:custGeom>
              <a:avLst/>
              <a:gdLst/>
              <a:ahLst/>
              <a:cxnLst/>
              <a:rect l="l" t="t" r="r" b="b"/>
              <a:pathLst>
                <a:path w="497839" h="1539239">
                  <a:moveTo>
                    <a:pt x="248919" y="1539240"/>
                  </a:moveTo>
                  <a:lnTo>
                    <a:pt x="0" y="1539240"/>
                  </a:lnTo>
                  <a:lnTo>
                    <a:pt x="0" y="0"/>
                  </a:lnTo>
                  <a:lnTo>
                    <a:pt x="497839" y="0"/>
                  </a:lnTo>
                  <a:lnTo>
                    <a:pt x="497839" y="1539240"/>
                  </a:lnTo>
                  <a:lnTo>
                    <a:pt x="248919" y="153924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176010" y="2607309"/>
              <a:ext cx="500380" cy="73660"/>
            </a:xfrm>
            <a:custGeom>
              <a:avLst/>
              <a:gdLst/>
              <a:ahLst/>
              <a:cxnLst/>
              <a:rect l="l" t="t" r="r" b="b"/>
              <a:pathLst>
                <a:path w="500379" h="7366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500380" y="7366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B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176009" y="26809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B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176009" y="27178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176009" y="275463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50038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500380" y="3556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176009" y="279019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176009" y="282702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176009" y="28638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176009" y="290068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176009" y="293751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176009" y="297434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176009" y="30111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176009" y="30480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176009" y="30848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176010" y="3121659"/>
              <a:ext cx="500380" cy="72390"/>
            </a:xfrm>
            <a:custGeom>
              <a:avLst/>
              <a:gdLst/>
              <a:ahLst/>
              <a:cxnLst/>
              <a:rect l="l" t="t" r="r" b="b"/>
              <a:pathLst>
                <a:path w="500379" h="7238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500380" y="7239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176009" y="31940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30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176009" y="323088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176009" y="326771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C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176009" y="330454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176009" y="33413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176009" y="33782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176009" y="34150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176009" y="345186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176009" y="348869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176009" y="352552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176009" y="35623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176009" y="359918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50038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500380" y="3556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176009" y="363474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176009" y="367157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176009" y="37084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176009" y="37452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176009" y="378206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176009" y="381889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176009" y="385572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D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176009" y="389255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0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176009" y="392938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176009" y="396621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176009" y="400304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50038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500380" y="3556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176009" y="403860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176009" y="407543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0380" y="3683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176009" y="4112260"/>
              <a:ext cx="500380" cy="36830"/>
            </a:xfrm>
            <a:custGeom>
              <a:avLst/>
              <a:gdLst/>
              <a:ahLst/>
              <a:cxnLst/>
              <a:rect l="l" t="t" r="r" b="b"/>
              <a:pathLst>
                <a:path w="500379" h="36829">
                  <a:moveTo>
                    <a:pt x="500380" y="0"/>
                  </a:moveTo>
                  <a:lnTo>
                    <a:pt x="0" y="0"/>
                  </a:lnTo>
                  <a:lnTo>
                    <a:pt x="0" y="36829"/>
                  </a:lnTo>
                  <a:lnTo>
                    <a:pt x="500380" y="36829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E6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176009" y="2608580"/>
              <a:ext cx="499109" cy="1539240"/>
            </a:xfrm>
            <a:custGeom>
              <a:avLst/>
              <a:gdLst/>
              <a:ahLst/>
              <a:cxnLst/>
              <a:rect l="l" t="t" r="r" b="b"/>
              <a:pathLst>
                <a:path w="499109" h="1539239">
                  <a:moveTo>
                    <a:pt x="250189" y="1539240"/>
                  </a:moveTo>
                  <a:lnTo>
                    <a:pt x="0" y="1539240"/>
                  </a:lnTo>
                  <a:lnTo>
                    <a:pt x="0" y="0"/>
                  </a:lnTo>
                  <a:lnTo>
                    <a:pt x="499110" y="0"/>
                  </a:lnTo>
                  <a:lnTo>
                    <a:pt x="499110" y="1539240"/>
                  </a:lnTo>
                  <a:lnTo>
                    <a:pt x="250189" y="153924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" name="object 327"/>
          <p:cNvGrpSpPr/>
          <p:nvPr/>
        </p:nvGrpSpPr>
        <p:grpSpPr>
          <a:xfrm>
            <a:off x="5502275" y="721994"/>
            <a:ext cx="3313429" cy="3444875"/>
            <a:chOff x="5502275" y="721994"/>
            <a:chExt cx="3313429" cy="3444875"/>
          </a:xfrm>
        </p:grpSpPr>
        <p:sp>
          <p:nvSpPr>
            <p:cNvPr id="328" name="object 328"/>
            <p:cNvSpPr/>
            <p:nvPr/>
          </p:nvSpPr>
          <p:spPr>
            <a:xfrm>
              <a:off x="7075169" y="3030219"/>
              <a:ext cx="499109" cy="1130300"/>
            </a:xfrm>
            <a:custGeom>
              <a:avLst/>
              <a:gdLst/>
              <a:ahLst/>
              <a:cxnLst/>
              <a:rect l="l" t="t" r="r" b="b"/>
              <a:pathLst>
                <a:path w="499109" h="1130300">
                  <a:moveTo>
                    <a:pt x="499109" y="0"/>
                  </a:moveTo>
                  <a:lnTo>
                    <a:pt x="0" y="0"/>
                  </a:lnTo>
                  <a:lnTo>
                    <a:pt x="0" y="1130299"/>
                  </a:lnTo>
                  <a:lnTo>
                    <a:pt x="248920" y="1130299"/>
                  </a:lnTo>
                  <a:lnTo>
                    <a:pt x="499109" y="113029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075169" y="3030219"/>
              <a:ext cx="499109" cy="1130300"/>
            </a:xfrm>
            <a:custGeom>
              <a:avLst/>
              <a:gdLst/>
              <a:ahLst/>
              <a:cxnLst/>
              <a:rect l="l" t="t" r="r" b="b"/>
              <a:pathLst>
                <a:path w="499109" h="1130300">
                  <a:moveTo>
                    <a:pt x="248920" y="1130299"/>
                  </a:moveTo>
                  <a:lnTo>
                    <a:pt x="0" y="1130299"/>
                  </a:lnTo>
                  <a:lnTo>
                    <a:pt x="0" y="0"/>
                  </a:lnTo>
                  <a:lnTo>
                    <a:pt x="499109" y="0"/>
                  </a:lnTo>
                  <a:lnTo>
                    <a:pt x="499109" y="1130299"/>
                  </a:lnTo>
                  <a:lnTo>
                    <a:pt x="248920" y="113029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616190" y="3554729"/>
              <a:ext cx="499109" cy="73660"/>
            </a:xfrm>
            <a:custGeom>
              <a:avLst/>
              <a:gdLst/>
              <a:ahLst/>
              <a:cxnLst/>
              <a:rect l="l" t="t" r="r" b="b"/>
              <a:pathLst>
                <a:path w="499109" h="73660">
                  <a:moveTo>
                    <a:pt x="49911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48260"/>
                  </a:lnTo>
                  <a:lnTo>
                    <a:pt x="0" y="73660"/>
                  </a:lnTo>
                  <a:lnTo>
                    <a:pt x="499110" y="73660"/>
                  </a:lnTo>
                  <a:lnTo>
                    <a:pt x="499110" y="48260"/>
                  </a:lnTo>
                  <a:lnTo>
                    <a:pt x="499110" y="2413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616189" y="362839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D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616189" y="365251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E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616189" y="367664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CF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616189" y="370078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0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616189" y="372490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1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616189" y="374904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2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616189" y="377316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3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616189" y="379729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09" h="25400">
                  <a:moveTo>
                    <a:pt x="49910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9109" y="2540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4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616189" y="382269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5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616189" y="384683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6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616189" y="387095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7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616189" y="389509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8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616189" y="391921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9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616189" y="394334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A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616189" y="396748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B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616189" y="399161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C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616189" y="401574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D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616189" y="4039869"/>
              <a:ext cx="499109" cy="25400"/>
            </a:xfrm>
            <a:custGeom>
              <a:avLst/>
              <a:gdLst/>
              <a:ahLst/>
              <a:cxnLst/>
              <a:rect l="l" t="t" r="r" b="b"/>
              <a:pathLst>
                <a:path w="499109" h="25400">
                  <a:moveTo>
                    <a:pt x="49910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9109" y="2539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E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616189" y="406526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DF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616189" y="408939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0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616189" y="4113529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99109" y="2413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616189" y="4137660"/>
              <a:ext cx="499109" cy="24130"/>
            </a:xfrm>
            <a:custGeom>
              <a:avLst/>
              <a:gdLst/>
              <a:ahLst/>
              <a:cxnLst/>
              <a:rect l="l" t="t" r="r" b="b"/>
              <a:pathLst>
                <a:path w="499109" h="24129">
                  <a:moveTo>
                    <a:pt x="499109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99109" y="24129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616189" y="3555999"/>
              <a:ext cx="499109" cy="604520"/>
            </a:xfrm>
            <a:custGeom>
              <a:avLst/>
              <a:gdLst/>
              <a:ahLst/>
              <a:cxnLst/>
              <a:rect l="l" t="t" r="r" b="b"/>
              <a:pathLst>
                <a:path w="499109" h="604520">
                  <a:moveTo>
                    <a:pt x="248919" y="604519"/>
                  </a:moveTo>
                  <a:lnTo>
                    <a:pt x="0" y="604519"/>
                  </a:lnTo>
                  <a:lnTo>
                    <a:pt x="0" y="0"/>
                  </a:lnTo>
                  <a:lnTo>
                    <a:pt x="499109" y="0"/>
                  </a:lnTo>
                  <a:lnTo>
                    <a:pt x="499109" y="604519"/>
                  </a:lnTo>
                  <a:lnTo>
                    <a:pt x="248919" y="60451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516879" y="736599"/>
              <a:ext cx="3296920" cy="1658620"/>
            </a:xfrm>
            <a:custGeom>
              <a:avLst/>
              <a:gdLst/>
              <a:ahLst/>
              <a:cxnLst/>
              <a:rect l="l" t="t" r="r" b="b"/>
              <a:pathLst>
                <a:path w="3296920" h="1658620">
                  <a:moveTo>
                    <a:pt x="1648460" y="1658620"/>
                  </a:moveTo>
                  <a:lnTo>
                    <a:pt x="0" y="1658620"/>
                  </a:lnTo>
                  <a:lnTo>
                    <a:pt x="0" y="0"/>
                  </a:lnTo>
                  <a:lnTo>
                    <a:pt x="3296920" y="0"/>
                  </a:lnTo>
                  <a:lnTo>
                    <a:pt x="3296920" y="1658620"/>
                  </a:lnTo>
                  <a:lnTo>
                    <a:pt x="1648460" y="1658620"/>
                  </a:lnTo>
                  <a:close/>
                </a:path>
              </a:pathLst>
            </a:custGeom>
            <a:ln w="323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504180" y="723899"/>
              <a:ext cx="3296920" cy="1658620"/>
            </a:xfrm>
            <a:custGeom>
              <a:avLst/>
              <a:gdLst/>
              <a:ahLst/>
              <a:cxnLst/>
              <a:rect l="l" t="t" r="r" b="b"/>
              <a:pathLst>
                <a:path w="3296920" h="1658620">
                  <a:moveTo>
                    <a:pt x="1648460" y="1658620"/>
                  </a:moveTo>
                  <a:lnTo>
                    <a:pt x="0" y="1658620"/>
                  </a:lnTo>
                  <a:lnTo>
                    <a:pt x="0" y="0"/>
                  </a:lnTo>
                  <a:lnTo>
                    <a:pt x="3296920" y="0"/>
                  </a:lnTo>
                  <a:lnTo>
                    <a:pt x="3296920" y="1658620"/>
                  </a:lnTo>
                  <a:lnTo>
                    <a:pt x="1648460" y="1658620"/>
                  </a:lnTo>
                  <a:close/>
                </a:path>
              </a:pathLst>
            </a:custGeom>
            <a:ln w="323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204470" y="2068829"/>
            <a:ext cx="1206500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1901189" y="2310129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9FC00"/>
                </a:solidFill>
                <a:latin typeface="Times New Roman"/>
                <a:cs typeface="Times New Roman"/>
              </a:rPr>
              <a:t>2.0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985770" y="5796279"/>
            <a:ext cx="3695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Degree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Relatedness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4204970" y="4318000"/>
            <a:ext cx="74930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ts val="28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Mod.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1989"/>
              </a:lnSpc>
              <a:spcBef>
                <a:spcPts val="125"/>
              </a:spcBef>
            </a:pP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(grand- </a:t>
            </a:r>
            <a:r>
              <a:rPr sz="1800" spc="-434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p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r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en</a:t>
            </a:r>
            <a:r>
              <a:rPr sz="1800" spc="-5" dirty="0">
                <a:solidFill>
                  <a:srgbClr val="FFFF99"/>
                </a:solidFill>
                <a:latin typeface="Times New Roman"/>
                <a:cs typeface="Times New Roman"/>
              </a:rPr>
              <a:t>t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5656579" y="4318000"/>
            <a:ext cx="77470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ts val="28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1989"/>
              </a:lnSpc>
              <a:spcBef>
                <a:spcPts val="125"/>
              </a:spcBef>
            </a:pP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(first 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ou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spc="-15" dirty="0">
                <a:solidFill>
                  <a:srgbClr val="FFFF99"/>
                </a:solidFill>
                <a:latin typeface="Times New Roman"/>
                <a:cs typeface="Times New Roman"/>
              </a:rPr>
              <a:t>i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n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1" name="object 361"/>
          <p:cNvSpPr txBox="1">
            <a:spLocks noGrp="1"/>
          </p:cNvSpPr>
          <p:nvPr>
            <p:ph type="title"/>
          </p:nvPr>
        </p:nvSpPr>
        <p:spPr>
          <a:xfrm>
            <a:off x="5581650" y="1002029"/>
            <a:ext cx="3070860" cy="10642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difference became </a:t>
            </a: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even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40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pronounced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b="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AEFFFF"/>
                </a:solidFill>
                <a:latin typeface="Times New Roman"/>
                <a:cs typeface="Times New Roman"/>
              </a:rPr>
              <a:t>life-or-death</a:t>
            </a:r>
            <a:r>
              <a:rPr sz="2400" b="0" spc="-40" dirty="0">
                <a:solidFill>
                  <a:srgbClr val="AEFFFF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situations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3944620" y="836930"/>
            <a:ext cx="4004310" cy="2553970"/>
            <a:chOff x="3944620" y="836930"/>
            <a:chExt cx="4004310" cy="2553970"/>
          </a:xfrm>
        </p:grpSpPr>
        <p:sp>
          <p:nvSpPr>
            <p:cNvPr id="363" name="object 363"/>
            <p:cNvSpPr/>
            <p:nvPr/>
          </p:nvSpPr>
          <p:spPr>
            <a:xfrm>
              <a:off x="7815580" y="2473959"/>
              <a:ext cx="133350" cy="916940"/>
            </a:xfrm>
            <a:custGeom>
              <a:avLst/>
              <a:gdLst/>
              <a:ahLst/>
              <a:cxnLst/>
              <a:rect l="l" t="t" r="r" b="b"/>
              <a:pathLst>
                <a:path w="133350" h="916939">
                  <a:moveTo>
                    <a:pt x="133350" y="828040"/>
                  </a:moveTo>
                  <a:lnTo>
                    <a:pt x="105029" y="830580"/>
                  </a:lnTo>
                  <a:lnTo>
                    <a:pt x="27940" y="0"/>
                  </a:lnTo>
                  <a:lnTo>
                    <a:pt x="0" y="2540"/>
                  </a:lnTo>
                  <a:lnTo>
                    <a:pt x="75844" y="833196"/>
                  </a:lnTo>
                  <a:lnTo>
                    <a:pt x="48260" y="835660"/>
                  </a:lnTo>
                  <a:lnTo>
                    <a:pt x="97790" y="916940"/>
                  </a:lnTo>
                  <a:lnTo>
                    <a:pt x="133350" y="828040"/>
                  </a:lnTo>
                  <a:close/>
                </a:path>
              </a:pathLst>
            </a:custGeom>
            <a:solidFill>
              <a:srgbClr val="8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825740" y="3263900"/>
              <a:ext cx="85090" cy="88900"/>
            </a:xfrm>
            <a:custGeom>
              <a:avLst/>
              <a:gdLst/>
              <a:ahLst/>
              <a:cxnLst/>
              <a:rect l="l" t="t" r="r" b="b"/>
              <a:pathLst>
                <a:path w="85090" h="88900">
                  <a:moveTo>
                    <a:pt x="85089" y="0"/>
                  </a:moveTo>
                  <a:lnTo>
                    <a:pt x="0" y="7620"/>
                  </a:lnTo>
                  <a:lnTo>
                    <a:pt x="49529" y="8890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982720" y="875029"/>
              <a:ext cx="1555750" cy="327660"/>
            </a:xfrm>
            <a:custGeom>
              <a:avLst/>
              <a:gdLst/>
              <a:ahLst/>
              <a:cxnLst/>
              <a:rect l="l" t="t" r="r" b="b"/>
              <a:pathLst>
                <a:path w="1555750" h="327659">
                  <a:moveTo>
                    <a:pt x="1555750" y="299720"/>
                  </a:moveTo>
                  <a:lnTo>
                    <a:pt x="86258" y="28435"/>
                  </a:lnTo>
                  <a:lnTo>
                    <a:pt x="91440" y="0"/>
                  </a:lnTo>
                  <a:lnTo>
                    <a:pt x="0" y="26670"/>
                  </a:lnTo>
                  <a:lnTo>
                    <a:pt x="76200" y="83820"/>
                  </a:lnTo>
                  <a:lnTo>
                    <a:pt x="81178" y="56375"/>
                  </a:lnTo>
                  <a:lnTo>
                    <a:pt x="1550670" y="327660"/>
                  </a:lnTo>
                  <a:lnTo>
                    <a:pt x="1555750" y="299720"/>
                  </a:lnTo>
                  <a:close/>
                </a:path>
              </a:pathLst>
            </a:custGeom>
            <a:solidFill>
              <a:srgbClr val="8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944620" y="836929"/>
              <a:ext cx="3939540" cy="2448560"/>
            </a:xfrm>
            <a:custGeom>
              <a:avLst/>
              <a:gdLst/>
              <a:ahLst/>
              <a:cxnLst/>
              <a:rect l="l" t="t" r="r" b="b"/>
              <a:pathLst>
                <a:path w="3939540" h="2448560">
                  <a:moveTo>
                    <a:pt x="1554480" y="299720"/>
                  </a:moveTo>
                  <a:lnTo>
                    <a:pt x="86258" y="28435"/>
                  </a:lnTo>
                  <a:lnTo>
                    <a:pt x="91440" y="0"/>
                  </a:lnTo>
                  <a:lnTo>
                    <a:pt x="0" y="26670"/>
                  </a:lnTo>
                  <a:lnTo>
                    <a:pt x="76200" y="83820"/>
                  </a:lnTo>
                  <a:lnTo>
                    <a:pt x="81178" y="56375"/>
                  </a:lnTo>
                  <a:lnTo>
                    <a:pt x="1550670" y="327660"/>
                  </a:lnTo>
                  <a:lnTo>
                    <a:pt x="1554480" y="299720"/>
                  </a:lnTo>
                  <a:close/>
                </a:path>
                <a:path w="3939540" h="2448560">
                  <a:moveTo>
                    <a:pt x="3939540" y="2446020"/>
                  </a:moveTo>
                  <a:lnTo>
                    <a:pt x="3860800" y="1598930"/>
                  </a:lnTo>
                  <a:lnTo>
                    <a:pt x="3832860" y="1601470"/>
                  </a:lnTo>
                  <a:lnTo>
                    <a:pt x="3910330" y="2448560"/>
                  </a:lnTo>
                  <a:lnTo>
                    <a:pt x="3939540" y="244602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7" name="object 367"/>
          <p:cNvSpPr txBox="1"/>
          <p:nvPr/>
        </p:nvSpPr>
        <p:spPr>
          <a:xfrm>
            <a:off x="7073900" y="4318000"/>
            <a:ext cx="1433830" cy="64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ts val="28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None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</a:pP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(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ac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q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ua</a:t>
            </a:r>
            <a:r>
              <a:rPr sz="1800" spc="-5" dirty="0">
                <a:solidFill>
                  <a:srgbClr val="FFFF99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FFFF99"/>
                </a:solidFill>
                <a:latin typeface="Times New Roman"/>
                <a:cs typeface="Times New Roman"/>
              </a:rPr>
              <a:t>t</a:t>
            </a:r>
            <a:r>
              <a:rPr sz="1800" spc="-20" dirty="0">
                <a:solidFill>
                  <a:srgbClr val="FFFF99"/>
                </a:solidFill>
                <a:latin typeface="Times New Roman"/>
                <a:cs typeface="Times New Roman"/>
              </a:rPr>
              <a:t>anc</a:t>
            </a:r>
            <a:r>
              <a:rPr sz="1800" spc="-10" dirty="0">
                <a:solidFill>
                  <a:srgbClr val="FFFF99"/>
                </a:solidFill>
                <a:latin typeface="Times New Roman"/>
                <a:cs typeface="Times New Roman"/>
              </a:rPr>
              <a:t>e</a:t>
            </a:r>
            <a:r>
              <a:rPr sz="1800" spc="-2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FF9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584959"/>
            <a:ext cx="7673975" cy="37236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5080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BUT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humans help strangers and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non-kin much more than other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animals</a:t>
            </a:r>
            <a:endParaRPr sz="4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Font typeface="Wingdings"/>
              <a:buChar char=""/>
            </a:pPr>
            <a:endParaRPr sz="5700">
              <a:latin typeface="Arial MT"/>
              <a:cs typeface="Arial MT"/>
            </a:endParaRPr>
          </a:p>
          <a:p>
            <a:pPr marL="354965" marR="623570" indent="-342900">
              <a:lnSpc>
                <a:spcPts val="446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some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reasons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help?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630" y="467359"/>
            <a:ext cx="61747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Motivations</a:t>
            </a:r>
            <a:r>
              <a:rPr sz="4400" spc="-20" dirty="0"/>
              <a:t> </a:t>
            </a:r>
            <a:r>
              <a:rPr sz="4400" spc="-5" dirty="0"/>
              <a:t>for</a:t>
            </a:r>
            <a:r>
              <a:rPr sz="4400" spc="-10" dirty="0"/>
              <a:t>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4830" y="1324768"/>
            <a:ext cx="7608570" cy="44196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Egoism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Helper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wants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return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offering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3200">
              <a:latin typeface="Arial MT"/>
              <a:cs typeface="Arial MT"/>
            </a:endParaRPr>
          </a:p>
          <a:p>
            <a:pPr marL="755650" lvl="1" indent="-285750">
              <a:lnSpc>
                <a:spcPts val="3715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Negative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state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relief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theory</a:t>
            </a:r>
            <a:endParaRPr sz="3200">
              <a:latin typeface="Arial MT"/>
              <a:cs typeface="Arial MT"/>
            </a:endParaRPr>
          </a:p>
          <a:p>
            <a:pPr marL="755650">
              <a:lnSpc>
                <a:spcPts val="3715"/>
              </a:lnSpc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(help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reduce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own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distress)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Altruism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Expects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nothing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in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return for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endParaRPr sz="32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Motivated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empathy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630" y="467359"/>
            <a:ext cx="61747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Motivations</a:t>
            </a:r>
            <a:r>
              <a:rPr sz="4400" spc="-20" dirty="0"/>
              <a:t> </a:t>
            </a:r>
            <a:r>
              <a:rPr sz="4400" spc="-5" dirty="0"/>
              <a:t>for</a:t>
            </a:r>
            <a:r>
              <a:rPr sz="4400" spc="-10" dirty="0"/>
              <a:t>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24330" y="1499869"/>
            <a:ext cx="3213735" cy="34950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Batson</a:t>
            </a:r>
            <a:r>
              <a:rPr sz="40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(1994)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Egoism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Altruism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Collectivism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Principalism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67359"/>
            <a:ext cx="67062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Volunteer Process Model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26820" algn="just">
              <a:lnSpc>
                <a:spcPct val="100000"/>
              </a:lnSpc>
              <a:spcBef>
                <a:spcPts val="760"/>
              </a:spcBef>
            </a:pPr>
            <a:r>
              <a:rPr spc="-5" dirty="0"/>
              <a:t>(Clary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5" dirty="0"/>
              <a:t>Snyder,</a:t>
            </a:r>
            <a:r>
              <a:rPr spc="-10" dirty="0"/>
              <a:t> </a:t>
            </a:r>
            <a:r>
              <a:rPr spc="-5" dirty="0"/>
              <a:t>1999)</a:t>
            </a:r>
          </a:p>
          <a:p>
            <a:pPr marL="354965" marR="116839" indent="-342900" algn="just">
              <a:lnSpc>
                <a:spcPts val="4470"/>
              </a:lnSpc>
              <a:spcBef>
                <a:spcPts val="10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/>
              <a:t>Volunteering serves </a:t>
            </a:r>
            <a:r>
              <a:rPr sz="4000" u="heavy" spc="-5" dirty="0">
                <a:uFill>
                  <a:solidFill>
                    <a:srgbClr val="FFFFFF"/>
                  </a:solidFill>
                </a:uFill>
              </a:rPr>
              <a:t>functions </a:t>
            </a:r>
            <a:r>
              <a:rPr sz="4000" spc="-1100" dirty="0"/>
              <a:t> </a:t>
            </a:r>
            <a:r>
              <a:rPr sz="4000" spc="-5" dirty="0"/>
              <a:t>for</a:t>
            </a:r>
            <a:r>
              <a:rPr sz="4000" dirty="0"/>
              <a:t> </a:t>
            </a:r>
            <a:r>
              <a:rPr sz="4000" spc="-5" dirty="0"/>
              <a:t>volunteers.</a:t>
            </a:r>
            <a:endParaRPr sz="4000"/>
          </a:p>
          <a:p>
            <a:pPr marL="354965" marR="5080" indent="-342900" algn="just">
              <a:lnSpc>
                <a:spcPct val="93000"/>
              </a:lnSpc>
              <a:spcBef>
                <a:spcPts val="9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/>
              <a:t>People more likely to continue </a:t>
            </a:r>
            <a:r>
              <a:rPr sz="4000" spc="-1100" dirty="0"/>
              <a:t> </a:t>
            </a:r>
            <a:r>
              <a:rPr sz="4000" spc="-5" dirty="0"/>
              <a:t>volunteering (&amp; be satisfied) </a:t>
            </a:r>
            <a:r>
              <a:rPr sz="4000" dirty="0"/>
              <a:t>if </a:t>
            </a:r>
            <a:r>
              <a:rPr sz="4000" spc="-1100" dirty="0"/>
              <a:t> </a:t>
            </a:r>
            <a:r>
              <a:rPr sz="4000" spc="-5" dirty="0"/>
              <a:t>their motivations</a:t>
            </a:r>
            <a:r>
              <a:rPr sz="4000" spc="10" dirty="0"/>
              <a:t> </a:t>
            </a:r>
            <a:r>
              <a:rPr sz="4000" spc="-5" dirty="0"/>
              <a:t>are</a:t>
            </a:r>
            <a:r>
              <a:rPr sz="4000" spc="-15" dirty="0"/>
              <a:t> </a:t>
            </a:r>
            <a:r>
              <a:rPr sz="4000" spc="-5" dirty="0"/>
              <a:t>met.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215900"/>
            <a:ext cx="7823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What is</a:t>
            </a:r>
            <a:r>
              <a:rPr sz="4400" spc="5" dirty="0"/>
              <a:t> </a:t>
            </a:r>
            <a:r>
              <a:rPr sz="4400" spc="-5" dirty="0"/>
              <a:t>prosocial</a:t>
            </a:r>
            <a:r>
              <a:rPr sz="4400" dirty="0"/>
              <a:t> </a:t>
            </a:r>
            <a:r>
              <a:rPr sz="4400" spc="-5" dirty="0"/>
              <a:t>behaviour?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7240" y="1576070"/>
            <a:ext cx="7523480" cy="34696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49885" marR="5080" indent="-264160" algn="ctr">
              <a:lnSpc>
                <a:spcPct val="93100"/>
              </a:lnSpc>
              <a:spcBef>
                <a:spcPts val="495"/>
              </a:spcBef>
            </a:pP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"voluntary actions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4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5" dirty="0">
                <a:solidFill>
                  <a:srgbClr val="FFFFFF"/>
                </a:solidFill>
                <a:latin typeface="Arial MT"/>
                <a:cs typeface="Arial MT"/>
              </a:rPr>
              <a:t>intended </a:t>
            </a:r>
            <a:r>
              <a:rPr sz="4800" spc="-1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800" spc="-25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benefit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5" dirty="0">
                <a:solidFill>
                  <a:srgbClr val="FFFFFF"/>
                </a:solidFill>
                <a:latin typeface="Arial MT"/>
                <a:cs typeface="Arial MT"/>
              </a:rPr>
              <a:t>another </a:t>
            </a: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individual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group </a:t>
            </a:r>
            <a:r>
              <a:rPr sz="4800" spc="-1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2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individuals"</a:t>
            </a:r>
            <a:endParaRPr sz="4800">
              <a:latin typeface="Arial MT"/>
              <a:cs typeface="Arial MT"/>
            </a:endParaRPr>
          </a:p>
          <a:p>
            <a:pPr marR="67945" algn="ctr">
              <a:lnSpc>
                <a:spcPct val="100000"/>
              </a:lnSpc>
              <a:spcBef>
                <a:spcPts val="47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(Eisenberg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Mussen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1989, p. 3)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920" y="467359"/>
            <a:ext cx="3566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Volunteerism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11581"/>
            <a:ext cx="7475855" cy="4390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Six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motivations (Clary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Snyder):</a:t>
            </a:r>
            <a:endParaRPr sz="4000">
              <a:latin typeface="Arial MT"/>
              <a:cs typeface="Arial MT"/>
            </a:endParaRPr>
          </a:p>
          <a:p>
            <a:pPr marL="970280" indent="-501015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97028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Values</a:t>
            </a:r>
            <a:endParaRPr sz="3600">
              <a:latin typeface="Arial MT"/>
              <a:cs typeface="Arial MT"/>
            </a:endParaRPr>
          </a:p>
          <a:p>
            <a:pPr marL="970280" indent="-50101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7028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Understanding</a:t>
            </a:r>
            <a:endParaRPr sz="3600">
              <a:latin typeface="Arial MT"/>
              <a:cs typeface="Arial MT"/>
            </a:endParaRPr>
          </a:p>
          <a:p>
            <a:pPr marL="970280" indent="-50101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70280" algn="l"/>
              </a:tabLst>
            </a:pP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Enhancement</a:t>
            </a:r>
            <a:endParaRPr sz="3600">
              <a:latin typeface="Arial MT"/>
              <a:cs typeface="Arial MT"/>
            </a:endParaRPr>
          </a:p>
          <a:p>
            <a:pPr marL="970280" indent="-50101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7028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Career</a:t>
            </a:r>
            <a:endParaRPr sz="3600">
              <a:latin typeface="Arial MT"/>
              <a:cs typeface="Arial MT"/>
            </a:endParaRPr>
          </a:p>
          <a:p>
            <a:pPr marL="970280" indent="-50101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7028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endParaRPr sz="3600">
              <a:latin typeface="Arial MT"/>
              <a:cs typeface="Arial MT"/>
            </a:endParaRPr>
          </a:p>
          <a:p>
            <a:pPr marL="970280" indent="-50101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7028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Protective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69" y="323850"/>
            <a:ext cx="810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Volunteer</a:t>
            </a:r>
            <a:r>
              <a:rPr sz="4400" spc="5" dirty="0"/>
              <a:t> </a:t>
            </a:r>
            <a:r>
              <a:rPr sz="4400" spc="-5" dirty="0"/>
              <a:t>Functions</a:t>
            </a:r>
            <a:r>
              <a:rPr sz="4400" spc="-10" dirty="0"/>
              <a:t> </a:t>
            </a:r>
            <a:r>
              <a:rPr sz="4400" spc="-5" dirty="0"/>
              <a:t>Inventory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69900" y="1059180"/>
            <a:ext cx="8029575" cy="51612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157730">
              <a:lnSpc>
                <a:spcPct val="100000"/>
              </a:lnSpc>
              <a:spcBef>
                <a:spcPts val="57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(Clary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al.,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1998)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Values</a:t>
            </a:r>
            <a:r>
              <a:rPr sz="4000" spc="-2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express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important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values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Understanding</a:t>
            </a:r>
            <a:r>
              <a:rPr sz="4000" spc="-2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learn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world</a:t>
            </a:r>
            <a:endParaRPr sz="3200">
              <a:latin typeface="Arial MT"/>
              <a:cs typeface="Arial MT"/>
            </a:endParaRPr>
          </a:p>
          <a:p>
            <a:pPr marL="355600" marR="5080" indent="-342900">
              <a:lnSpc>
                <a:spcPct val="94000"/>
              </a:lnSpc>
              <a:spcBef>
                <a:spcPts val="74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Enhancement</a:t>
            </a:r>
            <a:r>
              <a:rPr sz="4000" spc="-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psychological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growth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development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Career</a:t>
            </a:r>
            <a:r>
              <a:rPr sz="4000" spc="-2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gain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career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related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experience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4000" spc="-2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strengthen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social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relationships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Protective</a:t>
            </a:r>
            <a:r>
              <a:rPr sz="4000" spc="-2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reduce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negative feelings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7889" y="467359"/>
            <a:ext cx="4809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De</a:t>
            </a:r>
            <a:r>
              <a:rPr sz="4400" spc="-30" dirty="0"/>
              <a:t> </a:t>
            </a:r>
            <a:r>
              <a:rPr sz="4400" spc="-5" dirty="0"/>
              <a:t>Ropp’s</a:t>
            </a:r>
            <a:r>
              <a:rPr sz="4400" spc="-30" dirty="0"/>
              <a:t> </a:t>
            </a:r>
            <a:r>
              <a:rPr sz="4400" spc="-5" dirty="0"/>
              <a:t>Games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2573" y="1326923"/>
          <a:ext cx="7891780" cy="5229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Trophy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Hog</a:t>
                      </a:r>
                      <a:r>
                        <a:rPr sz="32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32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32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trough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Wealth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Cock</a:t>
                      </a:r>
                      <a:r>
                        <a:rPr sz="32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on</a:t>
                      </a:r>
                      <a:r>
                        <a:rPr sz="32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Dunghill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4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Moloch</a:t>
                      </a:r>
                      <a:r>
                        <a:rPr sz="32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Glory</a:t>
                      </a:r>
                      <a:r>
                        <a:rPr sz="32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32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Victory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Householder</a:t>
                      </a:r>
                      <a:r>
                        <a:rPr sz="32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Raise</a:t>
                      </a:r>
                      <a:r>
                        <a:rPr sz="32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family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Art</a:t>
                      </a:r>
                      <a:r>
                        <a:rPr sz="32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Beauty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Science</a:t>
                      </a:r>
                      <a:r>
                        <a:rPr sz="32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Knowledge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Religion</a:t>
                      </a:r>
                      <a:r>
                        <a:rPr sz="32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Salvation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Master</a:t>
                      </a:r>
                      <a:r>
                        <a:rPr sz="32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Game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Awakening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2110" y="467359"/>
            <a:ext cx="33197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Forgiveness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846695" cy="4168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5080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Ceasing to feel anger toward or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seek retribution against someone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wronged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endParaRPr sz="4000">
              <a:latin typeface="Arial MT"/>
              <a:cs typeface="Arial MT"/>
            </a:endParaRPr>
          </a:p>
          <a:p>
            <a:pPr marL="354965" marR="1925320" indent="-342900">
              <a:lnSpc>
                <a:spcPts val="4470"/>
              </a:lnSpc>
              <a:spcBef>
                <a:spcPts val="10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Forgiveness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helps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repair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relationships</a:t>
            </a:r>
            <a:endParaRPr sz="4000">
              <a:latin typeface="Arial MT"/>
              <a:cs typeface="Arial MT"/>
            </a:endParaRPr>
          </a:p>
          <a:p>
            <a:pPr marL="755015" marR="788670" indent="-285750">
              <a:lnSpc>
                <a:spcPts val="4029"/>
              </a:lnSpc>
              <a:spcBef>
                <a:spcPts val="890"/>
              </a:spcBef>
            </a:pPr>
            <a:r>
              <a:rPr sz="5400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Provides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health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benefits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both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parties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159" y="165100"/>
            <a:ext cx="8252459" cy="6455410"/>
            <a:chOff x="391159" y="165100"/>
            <a:chExt cx="8252459" cy="645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159" y="165100"/>
              <a:ext cx="5549900" cy="42849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09" y="2820670"/>
              <a:ext cx="4791710" cy="3799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2110" y="467359"/>
            <a:ext cx="33197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Forgiveness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12728"/>
            <a:ext cx="7016750" cy="40665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forgiveness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likely?</a:t>
            </a:r>
            <a:endParaRPr sz="36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Minor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offense</a:t>
            </a:r>
            <a:endParaRPr sz="32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Offender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apologises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forgive?</a:t>
            </a:r>
            <a:endParaRPr sz="36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Religious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endParaRPr sz="32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committed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a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relationship</a:t>
            </a:r>
            <a:endParaRPr sz="32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self-centered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narcissistic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604" rIns="0" bIns="0" rtlCol="0">
            <a:spAutoFit/>
          </a:bodyPr>
          <a:lstStyle/>
          <a:p>
            <a:pPr marL="2411095" marR="5080" indent="-1818639">
              <a:lnSpc>
                <a:spcPts val="4470"/>
              </a:lnSpc>
              <a:spcBef>
                <a:spcPts val="525"/>
              </a:spcBef>
            </a:pPr>
            <a:r>
              <a:rPr spc="-5" dirty="0"/>
              <a:t>Empathy-altruism </a:t>
            </a:r>
            <a:r>
              <a:rPr spc="-10" dirty="0"/>
              <a:t>hypothesis </a:t>
            </a:r>
            <a:r>
              <a:rPr spc="-1100" dirty="0"/>
              <a:t> </a:t>
            </a:r>
            <a:r>
              <a:rPr spc="-5" dirty="0"/>
              <a:t>(Batson, 1991)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340" y="1253490"/>
            <a:ext cx="8240395" cy="54419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33909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 ever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based on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altruistic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motives?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e.g.,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Binti</a:t>
            </a:r>
            <a:endParaRPr sz="4000">
              <a:latin typeface="Arial MT"/>
              <a:cs typeface="Arial MT"/>
            </a:endParaRPr>
          </a:p>
          <a:p>
            <a:pPr marL="355600" marR="1158240" indent="-342900">
              <a:lnSpc>
                <a:spcPct val="93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4841875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2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emotional components of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empathy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personal	distress</a:t>
            </a:r>
            <a:r>
              <a:rPr sz="4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empathic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concern.</a:t>
            </a:r>
            <a:endParaRPr sz="4000">
              <a:latin typeface="Arial MT"/>
              <a:cs typeface="Arial MT"/>
            </a:endParaRPr>
          </a:p>
          <a:p>
            <a:pPr marL="355600" marR="315595" indent="-342900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Emotion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experienced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depends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perspective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taken.</a:t>
            </a:r>
            <a:endParaRPr sz="4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315"/>
              </a:spcBef>
            </a:pPr>
            <a:r>
              <a:rPr sz="5400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Empathic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concern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-&gt;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altruistic</a:t>
            </a:r>
            <a:r>
              <a:rPr sz="36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motive.</a:t>
            </a:r>
            <a:endParaRPr sz="3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5400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distress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-&gt;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egoistic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motive.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270"/>
            <a:ext cx="7347584" cy="48323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3210" marR="5080" indent="129539">
              <a:lnSpc>
                <a:spcPts val="4460"/>
              </a:lnSpc>
              <a:spcBef>
                <a:spcPts val="530"/>
              </a:spcBef>
              <a:tabLst>
                <a:tab pos="2849245" algn="l"/>
              </a:tabLst>
            </a:pP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Can we distinguish between </a:t>
            </a:r>
            <a:r>
              <a:rPr sz="4000" b="1" spc="-1100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egoistic</a:t>
            </a:r>
            <a:r>
              <a:rPr sz="4000" b="1" dirty="0">
                <a:solidFill>
                  <a:srgbClr val="FFD21F"/>
                </a:solidFill>
                <a:latin typeface="Arial"/>
                <a:cs typeface="Arial"/>
              </a:rPr>
              <a:t> &amp;	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altruistic</a:t>
            </a:r>
            <a:r>
              <a:rPr sz="4000" b="1" spc="-75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motives?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Arial"/>
              <a:cs typeface="Arial"/>
            </a:endParaRPr>
          </a:p>
          <a:p>
            <a:pPr marL="354965" marR="999490" indent="-342900">
              <a:lnSpc>
                <a:spcPct val="93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If empathic concern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low,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reduce distress either by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escaping</a:t>
            </a:r>
            <a:endParaRPr sz="4000">
              <a:latin typeface="Arial MT"/>
              <a:cs typeface="Arial MT"/>
            </a:endParaRPr>
          </a:p>
          <a:p>
            <a:pPr marL="354965" marR="746760" indent="-342900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If empathic concern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high,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one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option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must help.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159" y="467359"/>
            <a:ext cx="7853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Empathy-altruism</a:t>
            </a:r>
            <a:r>
              <a:rPr sz="4400" spc="-15" dirty="0"/>
              <a:t> </a:t>
            </a:r>
            <a:r>
              <a:rPr sz="4400" spc="-5" dirty="0"/>
              <a:t>hypothesis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37029"/>
            <a:ext cx="7493000" cy="39154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4965" marR="5080" indent="-342900">
              <a:lnSpc>
                <a:spcPct val="93200"/>
              </a:lnSpc>
              <a:spcBef>
                <a:spcPts val="540"/>
              </a:spcBef>
            </a:pPr>
            <a:r>
              <a:rPr sz="54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5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proposition</a:t>
            </a:r>
            <a:r>
              <a:rPr sz="5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5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empathy motivates </a:t>
            </a:r>
            <a:r>
              <a:rPr sz="5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people to reduce other </a:t>
            </a:r>
            <a:r>
              <a:rPr sz="5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people’s</a:t>
            </a:r>
            <a:r>
              <a:rPr sz="5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distress,</a:t>
            </a:r>
            <a:r>
              <a:rPr sz="5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5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by </a:t>
            </a:r>
            <a:r>
              <a:rPr sz="5400" spc="-14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5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5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comforting.</a:t>
            </a:r>
            <a:endParaRPr sz="5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159" y="215900"/>
            <a:ext cx="7853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Empathy-altruism</a:t>
            </a:r>
            <a:r>
              <a:rPr sz="4400" spc="-15" dirty="0"/>
              <a:t> </a:t>
            </a:r>
            <a:r>
              <a:rPr sz="4400" spc="-5" dirty="0"/>
              <a:t>hypothesis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1969" y="901700"/>
            <a:ext cx="7872730" cy="55283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67665" marR="949325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Empathy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motivates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reduce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other’s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distress</a:t>
            </a:r>
            <a:endParaRPr sz="4000">
              <a:latin typeface="Arial MT"/>
              <a:cs typeface="Arial MT"/>
            </a:endParaRPr>
          </a:p>
          <a:p>
            <a:pPr marL="367665" marR="1174750" indent="-342900">
              <a:lnSpc>
                <a:spcPct val="93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  <a:tab pos="1694814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low	empathy, people can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reduce their own distress by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escaping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situation</a:t>
            </a:r>
            <a:endParaRPr sz="4000">
              <a:latin typeface="Arial MT"/>
              <a:cs typeface="Arial MT"/>
            </a:endParaRPr>
          </a:p>
          <a:p>
            <a:pPr marL="367665" marR="17780" indent="-342900">
              <a:lnSpc>
                <a:spcPct val="93000"/>
              </a:lnSpc>
              <a:spcBef>
                <a:spcPts val="7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If high empathy,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emotional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response corresponds to feelings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 person</a:t>
            </a:r>
            <a:endParaRPr sz="4000">
              <a:latin typeface="Arial MT"/>
              <a:cs typeface="Arial MT"/>
            </a:endParaRPr>
          </a:p>
          <a:p>
            <a:pPr marL="368300" indent="-342900">
              <a:lnSpc>
                <a:spcPct val="100000"/>
              </a:lnSpc>
              <a:spcBef>
                <a:spcPts val="8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</a:tabLst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distress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by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their distress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215900"/>
            <a:ext cx="7823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What is</a:t>
            </a:r>
            <a:r>
              <a:rPr sz="4400" spc="5" dirty="0"/>
              <a:t> </a:t>
            </a:r>
            <a:r>
              <a:rPr sz="4400" spc="-5" dirty="0"/>
              <a:t>prosocial</a:t>
            </a:r>
            <a:r>
              <a:rPr sz="4400" dirty="0"/>
              <a:t> </a:t>
            </a:r>
            <a:r>
              <a:rPr sz="4400" spc="-5" dirty="0"/>
              <a:t>behaviour?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26819" y="1584959"/>
            <a:ext cx="6438265" cy="32829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263525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Doing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something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good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someone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society.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Building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relationships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society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function.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425005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Adding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“social	capital”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140" y="434340"/>
            <a:ext cx="7672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5" dirty="0"/>
              <a:t>Negative</a:t>
            </a:r>
            <a:r>
              <a:rPr sz="4800" spc="-100" dirty="0"/>
              <a:t> </a:t>
            </a:r>
            <a:r>
              <a:rPr sz="4800" spc="-35" dirty="0"/>
              <a:t>state</a:t>
            </a:r>
            <a:r>
              <a:rPr sz="4800" spc="-95" dirty="0"/>
              <a:t> </a:t>
            </a:r>
            <a:r>
              <a:rPr sz="4800" spc="-35" dirty="0"/>
              <a:t>relief</a:t>
            </a:r>
            <a:r>
              <a:rPr sz="4800" spc="-75" dirty="0"/>
              <a:t> </a:t>
            </a:r>
            <a:r>
              <a:rPr sz="4800" spc="-45" dirty="0"/>
              <a:t>theory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4669" y="1421129"/>
            <a:ext cx="7813675" cy="31508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5080" indent="-342900">
              <a:lnSpc>
                <a:spcPct val="93300"/>
              </a:lnSpc>
              <a:spcBef>
                <a:spcPts val="535"/>
              </a:spcBef>
            </a:pPr>
            <a:r>
              <a:rPr sz="54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5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proposition that people </a:t>
            </a:r>
            <a:r>
              <a:rPr sz="5400" spc="-1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help others </a:t>
            </a:r>
            <a:r>
              <a:rPr sz="54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order to </a:t>
            </a:r>
            <a:r>
              <a:rPr sz="5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relieve their own </a:t>
            </a:r>
            <a:r>
              <a:rPr sz="5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MT"/>
                <a:cs typeface="Arial MT"/>
              </a:rPr>
              <a:t>distress.</a:t>
            </a:r>
            <a:endParaRPr sz="5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8900" y="3975100"/>
            <a:ext cx="3600450" cy="270002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0" y="2879089"/>
            <a:ext cx="476250" cy="403860"/>
          </a:xfrm>
          <a:custGeom>
            <a:avLst/>
            <a:gdLst/>
            <a:ahLst/>
            <a:cxnLst/>
            <a:rect l="l" t="t" r="r" b="b"/>
            <a:pathLst>
              <a:path w="476250" h="403860">
                <a:moveTo>
                  <a:pt x="476250" y="0"/>
                </a:moveTo>
                <a:lnTo>
                  <a:pt x="289560" y="44450"/>
                </a:lnTo>
                <a:lnTo>
                  <a:pt x="325513" y="87947"/>
                </a:lnTo>
                <a:lnTo>
                  <a:pt x="0" y="359410"/>
                </a:lnTo>
                <a:lnTo>
                  <a:pt x="36830" y="403860"/>
                </a:lnTo>
                <a:lnTo>
                  <a:pt x="362305" y="132435"/>
                </a:lnTo>
                <a:lnTo>
                  <a:pt x="398780" y="176530"/>
                </a:lnTo>
                <a:lnTo>
                  <a:pt x="476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750" y="4610100"/>
            <a:ext cx="476250" cy="403860"/>
          </a:xfrm>
          <a:custGeom>
            <a:avLst/>
            <a:gdLst/>
            <a:ahLst/>
            <a:cxnLst/>
            <a:rect l="l" t="t" r="r" b="b"/>
            <a:pathLst>
              <a:path w="476250" h="403860">
                <a:moveTo>
                  <a:pt x="476250" y="403860"/>
                </a:moveTo>
                <a:lnTo>
                  <a:pt x="398780" y="227330"/>
                </a:lnTo>
                <a:lnTo>
                  <a:pt x="362305" y="271437"/>
                </a:lnTo>
                <a:lnTo>
                  <a:pt x="36830" y="0"/>
                </a:lnTo>
                <a:lnTo>
                  <a:pt x="0" y="44450"/>
                </a:lnTo>
                <a:lnTo>
                  <a:pt x="325513" y="315925"/>
                </a:lnTo>
                <a:lnTo>
                  <a:pt x="289560" y="359410"/>
                </a:lnTo>
                <a:lnTo>
                  <a:pt x="476250" y="40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0" y="2565399"/>
            <a:ext cx="533400" cy="171450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533400" y="86360"/>
                </a:moveTo>
                <a:lnTo>
                  <a:pt x="361950" y="0"/>
                </a:lnTo>
                <a:lnTo>
                  <a:pt x="361950" y="57150"/>
                </a:lnTo>
                <a:lnTo>
                  <a:pt x="0" y="57150"/>
                </a:lnTo>
                <a:lnTo>
                  <a:pt x="0" y="114300"/>
                </a:lnTo>
                <a:lnTo>
                  <a:pt x="361950" y="114300"/>
                </a:lnTo>
                <a:lnTo>
                  <a:pt x="361950" y="171450"/>
                </a:lnTo>
                <a:lnTo>
                  <a:pt x="533400" y="8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600" y="4927600"/>
            <a:ext cx="533400" cy="171450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533400" y="86360"/>
                </a:moveTo>
                <a:lnTo>
                  <a:pt x="361950" y="0"/>
                </a:lnTo>
                <a:lnTo>
                  <a:pt x="361950" y="57150"/>
                </a:lnTo>
                <a:lnTo>
                  <a:pt x="0" y="57150"/>
                </a:lnTo>
                <a:lnTo>
                  <a:pt x="0" y="114300"/>
                </a:lnTo>
                <a:lnTo>
                  <a:pt x="361950" y="114300"/>
                </a:lnTo>
                <a:lnTo>
                  <a:pt x="361950" y="171450"/>
                </a:lnTo>
                <a:lnTo>
                  <a:pt x="533400" y="8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5589" y="2371090"/>
            <a:ext cx="1540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Palatino Linotype"/>
                <a:cs typeface="Palatino Linotype"/>
              </a:rPr>
              <a:t>Distr</a:t>
            </a:r>
            <a:r>
              <a:rPr sz="3200" b="1" spc="25" dirty="0">
                <a:latin typeface="Palatino Linotype"/>
                <a:cs typeface="Palatino Linotype"/>
              </a:rPr>
              <a:t>e</a:t>
            </a:r>
            <a:r>
              <a:rPr sz="3200" b="1" spc="-5" dirty="0">
                <a:latin typeface="Palatino Linotype"/>
                <a:cs typeface="Palatino Linotype"/>
              </a:rPr>
              <a:t>ss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6539" y="2352040"/>
            <a:ext cx="1540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CC"/>
                </a:solidFill>
                <a:latin typeface="Palatino Linotype"/>
                <a:cs typeface="Palatino Linotype"/>
              </a:rPr>
              <a:t>Distr</a:t>
            </a:r>
            <a:r>
              <a:rPr sz="3200" b="1" spc="25" dirty="0">
                <a:solidFill>
                  <a:srgbClr val="FFFFCC"/>
                </a:solidFill>
                <a:latin typeface="Palatino Linotype"/>
                <a:cs typeface="Palatino Linotype"/>
              </a:rPr>
              <a:t>e</a:t>
            </a:r>
            <a:r>
              <a:rPr sz="32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ss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2209" y="2249170"/>
            <a:ext cx="1847214" cy="8750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69240">
              <a:lnSpc>
                <a:spcPts val="3329"/>
              </a:lnSpc>
              <a:spcBef>
                <a:spcPts val="229"/>
              </a:spcBef>
            </a:pP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Egoistic </a:t>
            </a: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 Mo</a:t>
            </a:r>
            <a:r>
              <a:rPr sz="2800" b="1" spc="5" dirty="0">
                <a:solidFill>
                  <a:srgbClr val="FFFFCC"/>
                </a:solidFill>
                <a:latin typeface="Palatino Linotype"/>
                <a:cs typeface="Palatino Linotype"/>
              </a:rPr>
              <a:t>t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i</a:t>
            </a: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v</a:t>
            </a:r>
            <a:r>
              <a:rPr sz="2800" b="1" spc="10" dirty="0">
                <a:solidFill>
                  <a:srgbClr val="FFFFCC"/>
                </a:solidFill>
                <a:latin typeface="Palatino Linotype"/>
                <a:cs typeface="Palatino Linotype"/>
              </a:rPr>
              <a:t>a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t</a:t>
            </a:r>
            <a:r>
              <a:rPr sz="2800" b="1" spc="5" dirty="0">
                <a:solidFill>
                  <a:srgbClr val="FFFFCC"/>
                </a:solidFill>
                <a:latin typeface="Palatino Linotype"/>
                <a:cs typeface="Palatino Linotype"/>
              </a:rPr>
              <a:t>i</a:t>
            </a: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on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9379" y="4610100"/>
            <a:ext cx="1565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Altruistic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8409" y="5033009"/>
            <a:ext cx="18472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Mo</a:t>
            </a:r>
            <a:r>
              <a:rPr sz="2800" b="1" spc="5" dirty="0">
                <a:solidFill>
                  <a:srgbClr val="FFFFCC"/>
                </a:solidFill>
                <a:latin typeface="Palatino Linotype"/>
                <a:cs typeface="Palatino Linotype"/>
              </a:rPr>
              <a:t>t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i</a:t>
            </a: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v</a:t>
            </a:r>
            <a:r>
              <a:rPr sz="2800" b="1" spc="10" dirty="0">
                <a:solidFill>
                  <a:srgbClr val="FFFFCC"/>
                </a:solidFill>
                <a:latin typeface="Palatino Linotype"/>
                <a:cs typeface="Palatino Linotype"/>
              </a:rPr>
              <a:t>a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t</a:t>
            </a:r>
            <a:r>
              <a:rPr sz="2800" b="1" spc="5" dirty="0">
                <a:solidFill>
                  <a:srgbClr val="FFFFCC"/>
                </a:solidFill>
                <a:latin typeface="Palatino Linotype"/>
                <a:cs typeface="Palatino Linotype"/>
              </a:rPr>
              <a:t>i</a:t>
            </a: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on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2600" y="2565399"/>
            <a:ext cx="533400" cy="171450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533400" y="86360"/>
                </a:moveTo>
                <a:lnTo>
                  <a:pt x="361950" y="0"/>
                </a:lnTo>
                <a:lnTo>
                  <a:pt x="361950" y="57150"/>
                </a:lnTo>
                <a:lnTo>
                  <a:pt x="0" y="57150"/>
                </a:lnTo>
                <a:lnTo>
                  <a:pt x="0" y="114300"/>
                </a:lnTo>
                <a:lnTo>
                  <a:pt x="361950" y="114300"/>
                </a:lnTo>
                <a:lnTo>
                  <a:pt x="361950" y="171450"/>
                </a:lnTo>
                <a:lnTo>
                  <a:pt x="533400" y="8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285229" y="2809875"/>
            <a:ext cx="824230" cy="40640"/>
            <a:chOff x="6285229" y="2809875"/>
            <a:chExt cx="824230" cy="40640"/>
          </a:xfrm>
        </p:grpSpPr>
        <p:sp>
          <p:nvSpPr>
            <p:cNvPr id="13" name="object 13"/>
            <p:cNvSpPr/>
            <p:nvPr/>
          </p:nvSpPr>
          <p:spPr>
            <a:xfrm>
              <a:off x="6301739" y="2838450"/>
              <a:ext cx="807720" cy="0"/>
            </a:xfrm>
            <a:custGeom>
              <a:avLst/>
              <a:gdLst/>
              <a:ahLst/>
              <a:cxnLst/>
              <a:rect l="l" t="t" r="r" b="b"/>
              <a:pathLst>
                <a:path w="807720">
                  <a:moveTo>
                    <a:pt x="0" y="0"/>
                  </a:moveTo>
                  <a:lnTo>
                    <a:pt x="807720" y="0"/>
                  </a:lnTo>
                </a:path>
              </a:pathLst>
            </a:custGeom>
            <a:ln w="241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5229" y="2821939"/>
              <a:ext cx="807720" cy="0"/>
            </a:xfrm>
            <a:custGeom>
              <a:avLst/>
              <a:gdLst/>
              <a:ahLst/>
              <a:cxnLst/>
              <a:rect l="l" t="t" r="r" b="b"/>
              <a:pathLst>
                <a:path w="807720">
                  <a:moveTo>
                    <a:pt x="0" y="0"/>
                  </a:moveTo>
                  <a:lnTo>
                    <a:pt x="807720" y="0"/>
                  </a:lnTo>
                </a:path>
              </a:pathLst>
            </a:custGeom>
            <a:ln w="24130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72529" y="1993900"/>
            <a:ext cx="2203450" cy="8750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8260">
              <a:lnSpc>
                <a:spcPts val="3329"/>
              </a:lnSpc>
              <a:spcBef>
                <a:spcPts val="229"/>
              </a:spcBef>
            </a:pP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Act</a:t>
            </a:r>
            <a:r>
              <a:rPr sz="2800" b="1" spc="-40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to</a:t>
            </a:r>
            <a:r>
              <a:rPr sz="2800" b="1" spc="-35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spc="-10" dirty="0">
                <a:solidFill>
                  <a:srgbClr val="FFFFCC"/>
                </a:solidFill>
                <a:latin typeface="Palatino Linotype"/>
                <a:cs typeface="Palatino Linotype"/>
              </a:rPr>
              <a:t>reduce </a:t>
            </a:r>
            <a:r>
              <a:rPr sz="2800" b="1" spc="-685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Own</a:t>
            </a:r>
            <a:r>
              <a:rPr sz="2800" b="1" spc="-70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distress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2509" y="2838450"/>
            <a:ext cx="2572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(help</a:t>
            </a:r>
            <a:r>
              <a:rPr sz="2800" b="1" spc="-35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or</a:t>
            </a:r>
            <a:r>
              <a:rPr sz="2800" b="1" spc="-25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escape)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2600" y="4927600"/>
            <a:ext cx="533400" cy="171450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533400" y="86360"/>
                </a:moveTo>
                <a:lnTo>
                  <a:pt x="361950" y="0"/>
                </a:lnTo>
                <a:lnTo>
                  <a:pt x="361950" y="57150"/>
                </a:lnTo>
                <a:lnTo>
                  <a:pt x="0" y="57150"/>
                </a:lnTo>
                <a:lnTo>
                  <a:pt x="0" y="114300"/>
                </a:lnTo>
                <a:lnTo>
                  <a:pt x="361950" y="114300"/>
                </a:lnTo>
                <a:lnTo>
                  <a:pt x="361950" y="171450"/>
                </a:lnTo>
                <a:lnTo>
                  <a:pt x="533400" y="8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132829" y="5380354"/>
            <a:ext cx="1220470" cy="40640"/>
            <a:chOff x="6132829" y="5380354"/>
            <a:chExt cx="1220470" cy="40640"/>
          </a:xfrm>
        </p:grpSpPr>
        <p:sp>
          <p:nvSpPr>
            <p:cNvPr id="19" name="object 19"/>
            <p:cNvSpPr/>
            <p:nvPr/>
          </p:nvSpPr>
          <p:spPr>
            <a:xfrm>
              <a:off x="6149339" y="5408929"/>
              <a:ext cx="1203960" cy="0"/>
            </a:xfrm>
            <a:custGeom>
              <a:avLst/>
              <a:gdLst/>
              <a:ahLst/>
              <a:cxnLst/>
              <a:rect l="l" t="t" r="r" b="b"/>
              <a:pathLst>
                <a:path w="1203959">
                  <a:moveTo>
                    <a:pt x="0" y="0"/>
                  </a:moveTo>
                  <a:lnTo>
                    <a:pt x="1203960" y="0"/>
                  </a:lnTo>
                </a:path>
              </a:pathLst>
            </a:custGeom>
            <a:ln w="241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2829" y="5392419"/>
              <a:ext cx="1203960" cy="0"/>
            </a:xfrm>
            <a:custGeom>
              <a:avLst/>
              <a:gdLst/>
              <a:ahLst/>
              <a:cxnLst/>
              <a:rect l="l" t="t" r="r" b="b"/>
              <a:pathLst>
                <a:path w="1203959">
                  <a:moveTo>
                    <a:pt x="0" y="0"/>
                  </a:moveTo>
                  <a:lnTo>
                    <a:pt x="1203960" y="0"/>
                  </a:lnTo>
                </a:path>
              </a:pathLst>
            </a:custGeom>
            <a:ln w="24130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20129" y="4565650"/>
            <a:ext cx="2560955" cy="8737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73660">
              <a:lnSpc>
                <a:spcPts val="3320"/>
              </a:lnSpc>
              <a:spcBef>
                <a:spcPts val="240"/>
              </a:spcBef>
            </a:pPr>
            <a:r>
              <a:rPr sz="2800" b="1" dirty="0">
                <a:solidFill>
                  <a:srgbClr val="FFFFCC"/>
                </a:solidFill>
                <a:latin typeface="Palatino Linotype"/>
                <a:cs typeface="Palatino Linotype"/>
              </a:rPr>
              <a:t>Help 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to reduce </a:t>
            </a:r>
            <a:r>
              <a:rPr sz="2800" b="1" spc="-685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Other’s</a:t>
            </a:r>
            <a:r>
              <a:rPr sz="2800" b="1" spc="-70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distress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210" y="3357879"/>
            <a:ext cx="3064510" cy="186943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1529080" indent="68580">
              <a:lnSpc>
                <a:spcPts val="3820"/>
              </a:lnSpc>
              <a:spcBef>
                <a:spcPts val="240"/>
              </a:spcBef>
            </a:pPr>
            <a:r>
              <a:rPr sz="3200" b="1" dirty="0">
                <a:solidFill>
                  <a:srgbClr val="FFFFCC"/>
                </a:solidFill>
                <a:latin typeface="Palatino Linotype"/>
                <a:cs typeface="Palatino Linotype"/>
              </a:rPr>
              <a:t>Other’s </a:t>
            </a:r>
            <a:r>
              <a:rPr sz="3200" b="1" spc="-785" dirty="0">
                <a:solidFill>
                  <a:srgbClr val="FFFFCC"/>
                </a:solidFill>
                <a:latin typeface="Palatino Linotype"/>
                <a:cs typeface="Palatino Linotype"/>
              </a:rPr>
              <a:t> </a:t>
            </a:r>
            <a:r>
              <a:rPr sz="3200" b="1" dirty="0">
                <a:solidFill>
                  <a:srgbClr val="FFFFCC"/>
                </a:solidFill>
                <a:latin typeface="Palatino Linotype"/>
                <a:cs typeface="Palatino Linotype"/>
              </a:rPr>
              <a:t>Distr</a:t>
            </a:r>
            <a:r>
              <a:rPr sz="3200" b="1" spc="25" dirty="0">
                <a:solidFill>
                  <a:srgbClr val="FFFFCC"/>
                </a:solidFill>
                <a:latin typeface="Palatino Linotype"/>
                <a:cs typeface="Palatino Linotype"/>
              </a:rPr>
              <a:t>e</a:t>
            </a:r>
            <a:r>
              <a:rPr sz="3200" b="1" spc="-5" dirty="0">
                <a:solidFill>
                  <a:srgbClr val="FFFFCC"/>
                </a:solidFill>
                <a:latin typeface="Palatino Linotype"/>
                <a:cs typeface="Palatino Linotype"/>
              </a:rPr>
              <a:t>ss</a:t>
            </a:r>
            <a:endParaRPr sz="3200">
              <a:latin typeface="Palatino Linotype"/>
              <a:cs typeface="Palatino Linotype"/>
            </a:endParaRPr>
          </a:p>
          <a:p>
            <a:pPr marL="1379220">
              <a:lnSpc>
                <a:spcPct val="100000"/>
              </a:lnSpc>
              <a:spcBef>
                <a:spcPts val="2900"/>
              </a:spcBef>
            </a:pPr>
            <a:r>
              <a:rPr sz="3200" b="1" spc="20" dirty="0">
                <a:solidFill>
                  <a:srgbClr val="FFFFCC"/>
                </a:solidFill>
                <a:latin typeface="Palatino Linotype"/>
                <a:cs typeface="Palatino Linotype"/>
              </a:rPr>
              <a:t>E</a:t>
            </a:r>
            <a:r>
              <a:rPr sz="3200" b="1" spc="-10" dirty="0">
                <a:solidFill>
                  <a:srgbClr val="FFFFCC"/>
                </a:solidFill>
                <a:latin typeface="Palatino Linotype"/>
                <a:cs typeface="Palatino Linotype"/>
              </a:rPr>
              <a:t>m</a:t>
            </a:r>
            <a:r>
              <a:rPr sz="3200" b="1" spc="5" dirty="0">
                <a:solidFill>
                  <a:srgbClr val="FFFFCC"/>
                </a:solidFill>
                <a:latin typeface="Palatino Linotype"/>
                <a:cs typeface="Palatino Linotype"/>
              </a:rPr>
              <a:t>p</a:t>
            </a:r>
            <a:r>
              <a:rPr sz="3200" b="1" spc="10" dirty="0">
                <a:solidFill>
                  <a:srgbClr val="FFFFCC"/>
                </a:solidFill>
                <a:latin typeface="Palatino Linotype"/>
                <a:cs typeface="Palatino Linotype"/>
              </a:rPr>
              <a:t>a</a:t>
            </a:r>
            <a:r>
              <a:rPr sz="3200" b="1" spc="-10" dirty="0">
                <a:solidFill>
                  <a:srgbClr val="FFFFCC"/>
                </a:solidFill>
                <a:latin typeface="Palatino Linotype"/>
                <a:cs typeface="Palatino Linotype"/>
              </a:rPr>
              <a:t>t</a:t>
            </a:r>
            <a:r>
              <a:rPr sz="3200" b="1" spc="5" dirty="0">
                <a:solidFill>
                  <a:srgbClr val="FFFFCC"/>
                </a:solidFill>
                <a:latin typeface="Palatino Linotype"/>
                <a:cs typeface="Palatino Linotype"/>
              </a:rPr>
              <a:t>h</a:t>
            </a:r>
            <a:r>
              <a:rPr sz="3200" b="1" dirty="0">
                <a:solidFill>
                  <a:srgbClr val="FFFFCC"/>
                </a:solidFill>
                <a:latin typeface="Palatino Linotype"/>
                <a:cs typeface="Palatino Linotype"/>
              </a:rPr>
              <a:t>y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487169" y="370840"/>
            <a:ext cx="6169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Batson's</a:t>
            </a:r>
            <a:r>
              <a:rPr sz="5400" spc="-60" dirty="0"/>
              <a:t> </a:t>
            </a:r>
            <a:r>
              <a:rPr sz="5400" spc="-5" dirty="0"/>
              <a:t>approach</a:t>
            </a:r>
            <a:endParaRPr sz="54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50" y="243840"/>
            <a:ext cx="8878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Personal</a:t>
            </a:r>
            <a:r>
              <a:rPr sz="4400" dirty="0"/>
              <a:t> </a:t>
            </a:r>
            <a:r>
              <a:rPr sz="4400" spc="-5" dirty="0"/>
              <a:t>determinants </a:t>
            </a:r>
            <a:r>
              <a:rPr sz="4400" dirty="0"/>
              <a:t>of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677670"/>
            <a:ext cx="7536815" cy="3583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5080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Personality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most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personality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variables are weak predictors of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helping.</a:t>
            </a:r>
            <a:endParaRPr sz="4000">
              <a:latin typeface="Arial MT"/>
              <a:cs typeface="Arial MT"/>
            </a:endParaRPr>
          </a:p>
          <a:p>
            <a:pPr marL="354965" marR="229235" indent="-342900">
              <a:lnSpc>
                <a:spcPct val="93000"/>
              </a:lnSpc>
              <a:spcBef>
                <a:spcPts val="89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Competence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those high in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appropriate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skills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 likely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290" y="0"/>
            <a:ext cx="8061325" cy="6654800"/>
          </a:xfrm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sz="4000" b="1" spc="-10" dirty="0">
                <a:solidFill>
                  <a:srgbClr val="FFD21F"/>
                </a:solidFill>
                <a:latin typeface="Arial"/>
                <a:cs typeface="Arial"/>
              </a:rPr>
              <a:t>Personal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 determinants</a:t>
            </a:r>
            <a:r>
              <a:rPr sz="4000" b="1" spc="-25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of</a:t>
            </a:r>
            <a:r>
              <a:rPr sz="4000" b="1" spc="-10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D21F"/>
                </a:solidFill>
                <a:latin typeface="Arial"/>
                <a:cs typeface="Arial"/>
              </a:rPr>
              <a:t>helping</a:t>
            </a:r>
            <a:endParaRPr sz="4000">
              <a:latin typeface="Arial"/>
              <a:cs typeface="Arial"/>
            </a:endParaRPr>
          </a:p>
          <a:p>
            <a:pPr marL="540385" marR="542290" indent="-342900">
              <a:lnSpc>
                <a:spcPct val="93000"/>
              </a:lnSpc>
              <a:spcBef>
                <a:spcPts val="287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54102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Attributions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influence whether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given e.g.,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Just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World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Hypothesis</a:t>
            </a:r>
            <a:endParaRPr sz="4000">
              <a:latin typeface="Arial MT"/>
              <a:cs typeface="Arial MT"/>
            </a:endParaRPr>
          </a:p>
          <a:p>
            <a:pPr marL="540385" marR="427990" indent="-342900">
              <a:lnSpc>
                <a:spcPct val="93100"/>
              </a:lnSpc>
              <a:spcBef>
                <a:spcPts val="8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541020" algn="l"/>
                <a:tab pos="2628265" algn="l"/>
                <a:tab pos="5055235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The self</a:t>
            </a:r>
            <a:r>
              <a:rPr sz="40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0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personal	norms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personal	norms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based on personal values (e.g.,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religious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beliefs)</a:t>
            </a:r>
            <a:endParaRPr sz="4000">
              <a:latin typeface="Arial MT"/>
              <a:cs typeface="Arial MT"/>
            </a:endParaRPr>
          </a:p>
          <a:p>
            <a:pPr marL="540385" marR="367030" indent="-342900">
              <a:lnSpc>
                <a:spcPts val="4470"/>
              </a:lnSpc>
              <a:spcBef>
                <a:spcPts val="9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54102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If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values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self-concept,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act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consistent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ways.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0" y="467359"/>
            <a:ext cx="5461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Belief</a:t>
            </a:r>
            <a:r>
              <a:rPr sz="4400" spc="-15" dirty="0"/>
              <a:t> </a:t>
            </a:r>
            <a:r>
              <a:rPr sz="4400" dirty="0"/>
              <a:t>in</a:t>
            </a:r>
            <a:r>
              <a:rPr sz="4400" spc="-15" dirty="0"/>
              <a:t> </a:t>
            </a:r>
            <a:r>
              <a:rPr sz="4400" dirty="0"/>
              <a:t>a</a:t>
            </a:r>
            <a:r>
              <a:rPr sz="4400" spc="-15" dirty="0"/>
              <a:t> </a:t>
            </a:r>
            <a:r>
              <a:rPr sz="4400" spc="-5" dirty="0"/>
              <a:t>just</a:t>
            </a:r>
            <a:r>
              <a:rPr sz="4400" spc="-10" dirty="0"/>
              <a:t> </a:t>
            </a:r>
            <a:r>
              <a:rPr sz="4400" spc="-5" dirty="0"/>
              <a:t>world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8015605" cy="4380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311785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Life is essentially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fair and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generally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get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what they deserve</a:t>
            </a:r>
            <a:endParaRPr sz="40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875"/>
              </a:spcBef>
            </a:pPr>
            <a:r>
              <a:rPr sz="36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Blaming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victim</a:t>
            </a:r>
            <a:endParaRPr sz="3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1000"/>
              </a:spcBef>
            </a:pPr>
            <a:r>
              <a:rPr sz="36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Fallacy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affirming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consequent</a:t>
            </a:r>
            <a:endParaRPr sz="3600">
              <a:latin typeface="Arial MT"/>
              <a:cs typeface="Arial MT"/>
            </a:endParaRPr>
          </a:p>
          <a:p>
            <a:pPr marL="354965" marR="396875" indent="-342900">
              <a:lnSpc>
                <a:spcPct val="93000"/>
              </a:lnSpc>
              <a:spcBef>
                <a:spcPts val="101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55333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 who hold belief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a just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world will	help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think those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deserve help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0" y="467359"/>
            <a:ext cx="5461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Belief</a:t>
            </a:r>
            <a:r>
              <a:rPr sz="4400" spc="-15" dirty="0"/>
              <a:t> </a:t>
            </a:r>
            <a:r>
              <a:rPr sz="4400" dirty="0"/>
              <a:t>in</a:t>
            </a:r>
            <a:r>
              <a:rPr sz="4400" spc="-15" dirty="0"/>
              <a:t> </a:t>
            </a:r>
            <a:r>
              <a:rPr sz="4400" dirty="0"/>
              <a:t>a</a:t>
            </a:r>
            <a:r>
              <a:rPr sz="4400" spc="-15" dirty="0"/>
              <a:t> </a:t>
            </a:r>
            <a:r>
              <a:rPr sz="4400" spc="-5" dirty="0"/>
              <a:t>just</a:t>
            </a:r>
            <a:r>
              <a:rPr sz="4400" spc="-10" dirty="0"/>
              <a:t> </a:t>
            </a:r>
            <a:r>
              <a:rPr sz="4400" spc="-5" dirty="0"/>
              <a:t>world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7990205" cy="36601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508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Belief that the world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fair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that people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get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what they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deserve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Just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world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believers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tend to</a:t>
            </a:r>
            <a:endParaRPr sz="40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610"/>
              </a:spcBef>
            </a:pPr>
            <a:r>
              <a:rPr sz="5400" spc="22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5" dirty="0">
                <a:solidFill>
                  <a:srgbClr val="FFFFFF"/>
                </a:solidFill>
                <a:latin typeface="Arial MT"/>
                <a:cs typeface="Arial MT"/>
              </a:rPr>
              <a:t>Blame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victim</a:t>
            </a:r>
            <a:endParaRPr sz="3600">
              <a:latin typeface="Arial MT"/>
              <a:cs typeface="Arial MT"/>
            </a:endParaRPr>
          </a:p>
          <a:p>
            <a:pPr marL="755015" marR="360680" indent="-285750">
              <a:lnSpc>
                <a:spcPts val="4029"/>
              </a:lnSpc>
              <a:spcBef>
                <a:spcPts val="985"/>
              </a:spcBef>
            </a:pPr>
            <a:r>
              <a:rPr sz="5400" spc="44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30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think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those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deserve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779" y="467359"/>
            <a:ext cx="5552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Emotion</a:t>
            </a:r>
            <a:r>
              <a:rPr sz="4400" spc="-20" dirty="0"/>
              <a:t> </a:t>
            </a:r>
            <a:r>
              <a:rPr sz="4400" spc="-5" dirty="0"/>
              <a:t>and</a:t>
            </a:r>
            <a:r>
              <a:rPr sz="4400" spc="-30" dirty="0"/>
              <a:t>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25169" y="1734819"/>
            <a:ext cx="7362190" cy="237490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20"/>
              </a:spcBef>
            </a:pPr>
            <a:r>
              <a:rPr sz="5250" spc="15" baseline="7936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sz="5250" spc="592" baseline="7936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+ve</a:t>
            </a:r>
            <a:r>
              <a:rPr sz="4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feelings</a:t>
            </a:r>
            <a:r>
              <a:rPr sz="4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4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endParaRPr sz="4400">
              <a:latin typeface="Arial MT"/>
              <a:cs typeface="Arial MT"/>
            </a:endParaRPr>
          </a:p>
          <a:p>
            <a:pPr marL="535940" indent="-497840">
              <a:lnSpc>
                <a:spcPct val="100000"/>
              </a:lnSpc>
              <a:spcBef>
                <a:spcPts val="1220"/>
              </a:spcBef>
              <a:buClr>
                <a:srgbClr val="FFCC66"/>
              </a:buClr>
              <a:buSzPct val="79545"/>
              <a:buFont typeface="Wingdings"/>
              <a:buChar char=""/>
              <a:tabLst>
                <a:tab pos="535940" algn="l"/>
              </a:tabLst>
            </a:pP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-ve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emotions </a:t>
            </a:r>
            <a:r>
              <a:rPr sz="4400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4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4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endParaRPr sz="4400">
              <a:latin typeface="Arial MT"/>
              <a:cs typeface="Arial MT"/>
            </a:endParaRPr>
          </a:p>
          <a:p>
            <a:pPr marL="494665">
              <a:lnSpc>
                <a:spcPct val="100000"/>
              </a:lnSpc>
              <a:spcBef>
                <a:spcPts val="700"/>
              </a:spcBef>
            </a:pPr>
            <a:r>
              <a:rPr sz="6000" spc="7" baseline="-2777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Focus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on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self vs.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victim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3809" y="243840"/>
            <a:ext cx="1516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Mood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469390"/>
            <a:ext cx="7279005" cy="44437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20320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10" dirty="0">
                <a:solidFill>
                  <a:srgbClr val="FFFFFF"/>
                </a:solidFill>
                <a:latin typeface="Arial"/>
                <a:cs typeface="Arial"/>
              </a:rPr>
              <a:t>Mood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good moods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likely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 help.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Why?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Desire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maintain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good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mood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Focus on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positive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things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ts val="4470"/>
              </a:lnSpc>
              <a:spcBef>
                <a:spcPts val="8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Positive expectation about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(e.g.,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will be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rewarded)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3809" y="243840"/>
            <a:ext cx="1516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Mood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390650"/>
            <a:ext cx="7983855" cy="42951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203835" indent="-342900">
              <a:lnSpc>
                <a:spcPts val="4470"/>
              </a:lnSpc>
              <a:spcBef>
                <a:spcPts val="525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When does good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mood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not lead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helping?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Costs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helping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high</a:t>
            </a:r>
            <a:endParaRPr sz="4000">
              <a:latin typeface="Arial MT"/>
              <a:cs typeface="Arial MT"/>
            </a:endParaRPr>
          </a:p>
          <a:p>
            <a:pPr marL="495934">
              <a:lnSpc>
                <a:spcPct val="100000"/>
              </a:lnSpc>
              <a:spcBef>
                <a:spcPts val="70"/>
              </a:spcBef>
              <a:tabLst>
                <a:tab pos="481520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(e.g.,</a:t>
            </a:r>
            <a:r>
              <a:rPr sz="4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will	</a:t>
            </a: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good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mood)</a:t>
            </a:r>
            <a:endParaRPr sz="4000">
              <a:latin typeface="Arial MT"/>
              <a:cs typeface="Arial MT"/>
            </a:endParaRPr>
          </a:p>
          <a:p>
            <a:pPr marL="354965" marR="136525" indent="-342900">
              <a:lnSpc>
                <a:spcPct val="93000"/>
              </a:lnSpc>
              <a:spcBef>
                <a:spcPts val="8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Positive thoughts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activities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conflict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 </a:t>
            </a:r>
            <a:r>
              <a:rPr sz="4000" spc="-10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(e.g.,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 way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party)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3809" y="243840"/>
            <a:ext cx="1516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Mood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7369" y="1027429"/>
            <a:ext cx="8201025" cy="51765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Bad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moods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4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4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to help.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Why?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Self-focussed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Blame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 for bad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mood</a:t>
            </a:r>
            <a:endParaRPr sz="4000">
              <a:latin typeface="Arial MT"/>
              <a:cs typeface="Arial MT"/>
            </a:endParaRPr>
          </a:p>
          <a:p>
            <a:pPr marL="354965" marR="104775" indent="-342900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Think of personal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values that</a:t>
            </a:r>
            <a:r>
              <a:rPr sz="4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don’t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promote helping (put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self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first)</a:t>
            </a:r>
            <a:endParaRPr sz="4000">
              <a:latin typeface="Arial MT"/>
              <a:cs typeface="Arial MT"/>
            </a:endParaRPr>
          </a:p>
          <a:p>
            <a:pPr marL="354965" marR="1550670" indent="-342900">
              <a:lnSpc>
                <a:spcPts val="4470"/>
              </a:lnSpc>
              <a:spcBef>
                <a:spcPts val="79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bad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mood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lead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helping?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feeling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guilty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467359"/>
            <a:ext cx="7823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What is</a:t>
            </a:r>
            <a:r>
              <a:rPr sz="4400" spc="5" dirty="0"/>
              <a:t> </a:t>
            </a:r>
            <a:r>
              <a:rPr sz="4400" spc="-5" dirty="0"/>
              <a:t>prosocial</a:t>
            </a:r>
            <a:r>
              <a:rPr sz="4400" dirty="0"/>
              <a:t> </a:t>
            </a:r>
            <a:r>
              <a:rPr sz="4400" spc="-5" dirty="0"/>
              <a:t>behaviour?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44500" y="1478280"/>
            <a:ext cx="7959725" cy="393572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Includes: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Helping</a:t>
            </a:r>
            <a:r>
              <a:rPr sz="4000" spc="-4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Obeying</a:t>
            </a:r>
            <a:r>
              <a:rPr sz="4000" spc="-4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rules</a:t>
            </a:r>
            <a:endParaRPr sz="4000">
              <a:latin typeface="Arial MT"/>
              <a:cs typeface="Arial MT"/>
            </a:endParaRPr>
          </a:p>
          <a:p>
            <a:pPr marL="355600" marR="5080" indent="-342900">
              <a:lnSpc>
                <a:spcPts val="4470"/>
              </a:lnSpc>
              <a:spcBef>
                <a:spcPts val="8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Conforming</a:t>
            </a:r>
            <a:r>
              <a:rPr sz="4000" spc="-30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socially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acceptable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behaviour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Cooperating</a:t>
            </a:r>
            <a:r>
              <a:rPr sz="4000" spc="-2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39" rIns="0" bIns="0" rtlCol="0">
            <a:spAutoFit/>
          </a:bodyPr>
          <a:lstStyle/>
          <a:p>
            <a:pPr marL="3151505" marR="5080" indent="-295148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Interpersonal determinants </a:t>
            </a:r>
            <a:r>
              <a:rPr sz="4400" dirty="0"/>
              <a:t>of </a:t>
            </a:r>
            <a:r>
              <a:rPr sz="4400" spc="-1210" dirty="0"/>
              <a:t>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417320"/>
            <a:ext cx="7004684" cy="48780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688975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Females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receive help.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6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  <a:tab pos="2470785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Beautiful	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victims.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ts val="4470"/>
              </a:lnSpc>
              <a:spcBef>
                <a:spcPts val="9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Attractiveness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attractive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others.</a:t>
            </a:r>
            <a:endParaRPr sz="40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89"/>
              </a:spcBef>
            </a:pPr>
            <a:r>
              <a:rPr sz="4200" baseline="-297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4200" spc="-247" baseline="-29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e.g.,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Benson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al.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(1976)</a:t>
            </a:r>
            <a:endParaRPr sz="2800">
              <a:latin typeface="Arial MT"/>
              <a:cs typeface="Arial MT"/>
            </a:endParaRPr>
          </a:p>
          <a:p>
            <a:pPr marL="354965" marR="797560" indent="-342900">
              <a:lnSpc>
                <a:spcPts val="4470"/>
              </a:lnSpc>
              <a:spcBef>
                <a:spcPts val="9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Similarity</a:t>
            </a:r>
            <a:r>
              <a:rPr sz="4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increases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attractiveness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empathy.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151505" marR="5080" indent="-295148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Interpersonal determinants </a:t>
            </a:r>
            <a:r>
              <a:rPr sz="4400" dirty="0"/>
              <a:t>of </a:t>
            </a:r>
            <a:r>
              <a:rPr sz="4400" spc="-1210" dirty="0"/>
              <a:t>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1685290"/>
            <a:ext cx="7310755" cy="313182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965" marR="33655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Closeness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 likely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those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we know.</a:t>
            </a:r>
            <a:endParaRPr sz="4000">
              <a:latin typeface="Arial MT"/>
              <a:cs typeface="Arial MT"/>
            </a:endParaRPr>
          </a:p>
          <a:p>
            <a:pPr marL="354965" marR="5080" indent="-342900">
              <a:lnSpc>
                <a:spcPts val="4460"/>
              </a:lnSpc>
              <a:spcBef>
                <a:spcPts val="89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Deservingness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those we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judge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deserving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help.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i="1" spc="-10" dirty="0">
                <a:solidFill>
                  <a:srgbClr val="FFFFFF"/>
                </a:solidFill>
                <a:latin typeface="Arial"/>
                <a:cs typeface="Arial"/>
              </a:rPr>
              <a:t>Gender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215900"/>
            <a:ext cx="1981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G</a:t>
            </a:r>
            <a:r>
              <a:rPr sz="4400" spc="-10" dirty="0"/>
              <a:t>e</a:t>
            </a:r>
            <a:r>
              <a:rPr sz="4400" dirty="0"/>
              <a:t>nder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9109" y="998220"/>
            <a:ext cx="8129905" cy="500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Males</a:t>
            </a:r>
            <a:endParaRPr sz="4400">
              <a:latin typeface="Arial"/>
              <a:cs typeface="Arial"/>
            </a:endParaRPr>
          </a:p>
          <a:p>
            <a:pPr marL="355600" marR="226695" indent="-342900">
              <a:lnSpc>
                <a:spcPts val="3620"/>
              </a:lnSpc>
              <a:spcBef>
                <a:spcPts val="82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helpful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broader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sphere,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toward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strangers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emergencies.</a:t>
            </a:r>
            <a:endParaRPr sz="360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10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women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men.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Females</a:t>
            </a:r>
            <a:endParaRPr sz="4400">
              <a:latin typeface="Arial"/>
              <a:cs typeface="Arial"/>
            </a:endParaRPr>
          </a:p>
          <a:p>
            <a:pPr marL="355600" marR="5080" indent="-342900" algn="just">
              <a:lnSpc>
                <a:spcPct val="83900"/>
              </a:lnSpc>
              <a:spcBef>
                <a:spcPts val="81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family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sphere,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close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relationships,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situations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require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repeated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contact.</a:t>
            </a:r>
            <a:endParaRPr sz="360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receive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770" y="467359"/>
            <a:ext cx="2664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Attraction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91309"/>
            <a:ext cx="7858125" cy="41821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marR="5080" indent="-342900">
              <a:lnSpc>
                <a:spcPct val="93400"/>
              </a:lnSpc>
              <a:spcBef>
                <a:spcPts val="3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attractive individuals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than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unattractive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individuals</a:t>
            </a:r>
            <a:endParaRPr sz="36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Airport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phone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booth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study</a:t>
            </a:r>
            <a:endParaRPr sz="3200">
              <a:latin typeface="Arial MT"/>
              <a:cs typeface="Arial MT"/>
            </a:endParaRPr>
          </a:p>
          <a:p>
            <a:pPr marL="755015" marR="29209" lvl="1" indent="-285750">
              <a:lnSpc>
                <a:spcPts val="3590"/>
              </a:lnSpc>
              <a:spcBef>
                <a:spcPts val="865"/>
              </a:spcBef>
              <a:buFont typeface="Tahoma"/>
              <a:buChar char="–"/>
              <a:tabLst>
                <a:tab pos="75565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Application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attractive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vs.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unattractive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individual</a:t>
            </a:r>
            <a:endParaRPr sz="3200">
              <a:latin typeface="Arial MT"/>
              <a:cs typeface="Arial MT"/>
            </a:endParaRPr>
          </a:p>
          <a:p>
            <a:pPr marL="755015" marR="205740" lvl="1" indent="-285750">
              <a:lnSpc>
                <a:spcPts val="3590"/>
              </a:lnSpc>
              <a:spcBef>
                <a:spcPts val="800"/>
              </a:spcBef>
              <a:buFont typeface="Tahoma"/>
              <a:buChar char="–"/>
              <a:tabLst>
                <a:tab pos="7556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People more likely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send package of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attractive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individual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770" y="467359"/>
            <a:ext cx="2664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Attraction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91309"/>
            <a:ext cx="7858125" cy="32486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marR="5080" indent="-342900">
              <a:lnSpc>
                <a:spcPct val="93400"/>
              </a:lnSpc>
              <a:spcBef>
                <a:spcPts val="3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likely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attractive individuals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than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unattractive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individuals</a:t>
            </a:r>
            <a:endParaRPr sz="3600">
              <a:latin typeface="Arial MT"/>
              <a:cs typeface="Arial MT"/>
            </a:endParaRPr>
          </a:p>
          <a:p>
            <a:pPr marL="354965" marR="331470" indent="-342900">
              <a:lnSpc>
                <a:spcPts val="4029"/>
              </a:lnSpc>
              <a:spcBef>
                <a:spcPts val="9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Study done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at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FSU.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Attractive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vs.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unattractive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female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victim,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asked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money,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needed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student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health.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2466975" marR="5080" indent="-110236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Attractiveness Study </a:t>
            </a:r>
            <a:r>
              <a:rPr sz="4400" spc="-1210" dirty="0"/>
              <a:t> </a:t>
            </a:r>
            <a:r>
              <a:rPr sz="4400" spc="-5" dirty="0"/>
              <a:t>Conclusions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91309"/>
            <a:ext cx="7768590" cy="46012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marR="519430" indent="-342900">
              <a:lnSpc>
                <a:spcPts val="3629"/>
              </a:lnSpc>
              <a:spcBef>
                <a:spcPts val="79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donations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were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much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smaller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hypothetical</a:t>
            </a:r>
            <a:endParaRPr sz="3600">
              <a:latin typeface="Arial MT"/>
              <a:cs typeface="Arial MT"/>
            </a:endParaRPr>
          </a:p>
          <a:p>
            <a:pPr marL="755015" marR="5080" indent="-285750">
              <a:lnSpc>
                <a:spcPts val="3229"/>
              </a:lnSpc>
              <a:spcBef>
                <a:spcPts val="800"/>
              </a:spcBef>
            </a:pPr>
            <a:r>
              <a:rPr sz="4800" baseline="-2604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4800" spc="-750" baseline="-26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op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lai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t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b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2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ne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 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helpful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really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endParaRPr sz="3200">
              <a:latin typeface="Arial MT"/>
              <a:cs typeface="Arial MT"/>
            </a:endParaRPr>
          </a:p>
          <a:p>
            <a:pPr marL="354965" marR="360045" indent="-342900">
              <a:lnSpc>
                <a:spcPts val="3629"/>
              </a:lnSpc>
              <a:spcBef>
                <a:spcPts val="89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Attractiveness influenced actual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hypothetical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Severe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victims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get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3600">
              <a:latin typeface="Arial MT"/>
              <a:cs typeface="Arial MT"/>
            </a:endParaRPr>
          </a:p>
          <a:p>
            <a:pPr marL="354965" marR="588645" indent="-342900">
              <a:lnSpc>
                <a:spcPts val="3629"/>
              </a:lnSpc>
              <a:spcBef>
                <a:spcPts val="894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Pretty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women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get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when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need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big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969" rIns="0" bIns="0" rtlCol="0">
            <a:spAutoFit/>
          </a:bodyPr>
          <a:lstStyle/>
          <a:p>
            <a:pPr marL="635" algn="ctr">
              <a:lnSpc>
                <a:spcPts val="4690"/>
              </a:lnSpc>
              <a:spcBef>
                <a:spcPts val="100"/>
              </a:spcBef>
            </a:pPr>
            <a:r>
              <a:rPr spc="-5" dirty="0"/>
              <a:t>Jessica</a:t>
            </a:r>
            <a:r>
              <a:rPr spc="-65" dirty="0"/>
              <a:t> </a:t>
            </a:r>
            <a:r>
              <a:rPr spc="-10" dirty="0"/>
              <a:t>Lynch</a:t>
            </a:r>
          </a:p>
          <a:p>
            <a:pPr marL="635" algn="ctr">
              <a:lnSpc>
                <a:spcPts val="3250"/>
              </a:lnSpc>
            </a:pPr>
            <a:r>
              <a:rPr sz="2800" spc="-5" dirty="0"/>
              <a:t>(2003</a:t>
            </a:r>
            <a:r>
              <a:rPr sz="2800" spc="-25" dirty="0"/>
              <a:t> </a:t>
            </a:r>
            <a:r>
              <a:rPr sz="2800" spc="-5" dirty="0"/>
              <a:t>rescue)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50" y="1672589"/>
            <a:ext cx="3181350" cy="51854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7900" y="1878329"/>
            <a:ext cx="4451985" cy="36982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5"/>
              </a:spcBef>
            </a:pP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“Her Iraqi guards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had long fled, she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was being well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cared for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doctors</a:t>
            </a:r>
            <a:r>
              <a:rPr sz="4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had</a:t>
            </a:r>
            <a:r>
              <a:rPr sz="4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already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ahoma"/>
                <a:cs typeface="Tahoma"/>
              </a:rPr>
              <a:t>tried</a:t>
            </a:r>
            <a:r>
              <a:rPr sz="4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free</a:t>
            </a:r>
            <a:r>
              <a:rPr sz="4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Tahoma"/>
                <a:cs typeface="Tahoma"/>
              </a:rPr>
              <a:t>her.”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4130"/>
            <a:ext cx="7847330" cy="4352290"/>
          </a:xfrm>
          <a:prstGeom prst="rect">
            <a:avLst/>
          </a:prstGeom>
        </p:spPr>
        <p:txBody>
          <a:bodyPr vert="horz" wrap="square" lIns="0" tIns="422909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3329"/>
              </a:spcBef>
            </a:pPr>
            <a:r>
              <a:rPr sz="4800" b="1" spc="-50" dirty="0">
                <a:solidFill>
                  <a:srgbClr val="FFD21F"/>
                </a:solidFill>
                <a:latin typeface="Arial"/>
                <a:cs typeface="Arial"/>
              </a:rPr>
              <a:t>Bystander</a:t>
            </a:r>
            <a:r>
              <a:rPr sz="4800" b="1" spc="-95" dirty="0">
                <a:solidFill>
                  <a:srgbClr val="FFD21F"/>
                </a:solidFill>
                <a:latin typeface="Arial"/>
                <a:cs typeface="Arial"/>
              </a:rPr>
              <a:t> </a:t>
            </a:r>
            <a:r>
              <a:rPr sz="4800" b="1" spc="-40" dirty="0">
                <a:solidFill>
                  <a:srgbClr val="FFD21F"/>
                </a:solidFill>
                <a:latin typeface="Arial"/>
                <a:cs typeface="Arial"/>
              </a:rPr>
              <a:t>effect</a:t>
            </a:r>
            <a:endParaRPr sz="4800">
              <a:latin typeface="Arial"/>
              <a:cs typeface="Arial"/>
            </a:endParaRPr>
          </a:p>
          <a:p>
            <a:pPr marL="354965" marR="5080" indent="-342900">
              <a:lnSpc>
                <a:spcPct val="93100"/>
              </a:lnSpc>
              <a:spcBef>
                <a:spcPts val="3625"/>
              </a:spcBef>
            </a:pPr>
            <a:r>
              <a:rPr sz="4800" spc="-4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less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likely </a:t>
            </a:r>
            <a:r>
              <a:rPr sz="4800" spc="-1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5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48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48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1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8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r>
              <a:rPr sz="48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(or </a:t>
            </a:r>
            <a:r>
              <a:rPr sz="4800" spc="-1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5" dirty="0">
                <a:solidFill>
                  <a:srgbClr val="FFFFFF"/>
                </a:solidFill>
                <a:latin typeface="Arial MT"/>
                <a:cs typeface="Arial MT"/>
              </a:rPr>
              <a:t>presence </a:t>
            </a:r>
            <a:r>
              <a:rPr sz="4800" spc="-2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others)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than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5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4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3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48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3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48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spc="-40" dirty="0">
                <a:solidFill>
                  <a:srgbClr val="FFFFFF"/>
                </a:solidFill>
                <a:latin typeface="Arial MT"/>
                <a:cs typeface="Arial MT"/>
              </a:rPr>
              <a:t>alone.</a:t>
            </a:r>
            <a:endParaRPr sz="4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600709"/>
            <a:ext cx="4493260" cy="57607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613409"/>
            <a:ext cx="3600450" cy="576072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060" y="434340"/>
            <a:ext cx="4381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/>
              <a:t>Kitty</a:t>
            </a:r>
            <a:r>
              <a:rPr sz="4800" spc="-145" dirty="0"/>
              <a:t> </a:t>
            </a:r>
            <a:r>
              <a:rPr sz="4800" spc="-55" dirty="0"/>
              <a:t>Genovese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4669" y="1591309"/>
            <a:ext cx="8061959" cy="41579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5080" indent="-342900">
              <a:lnSpc>
                <a:spcPct val="93300"/>
              </a:lnSpc>
              <a:spcBef>
                <a:spcPts val="390"/>
              </a:spcBef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On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March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13, 1964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Kitty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Genovese was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attacked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by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rapist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knife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outside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her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apartment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Queens,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New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York.</a:t>
            </a:r>
            <a:r>
              <a:rPr sz="360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Her</a:t>
            </a:r>
            <a:r>
              <a:rPr sz="360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screams</a:t>
            </a:r>
            <a:r>
              <a:rPr sz="360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600" spc="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sz="360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aroused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 38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her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neighbors.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Many watched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from their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windows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while,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 35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minutes,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she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tried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escape. None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called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police.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</a:pPr>
            <a:r>
              <a:rPr spc="-5" dirty="0"/>
              <a:t>What is</a:t>
            </a:r>
            <a:r>
              <a:rPr spc="5" dirty="0"/>
              <a:t> </a:t>
            </a:r>
            <a:r>
              <a:rPr spc="-5" dirty="0"/>
              <a:t>prosocial</a:t>
            </a:r>
            <a:r>
              <a:rPr dirty="0"/>
              <a:t> </a:t>
            </a:r>
            <a:r>
              <a:rPr spc="-5" dirty="0"/>
              <a:t>behaviour?</a:t>
            </a:r>
          </a:p>
          <a:p>
            <a:pPr marL="1270" algn="ctr">
              <a:lnSpc>
                <a:spcPts val="5100"/>
              </a:lnSpc>
            </a:pPr>
            <a:r>
              <a:rPr spc="-5" dirty="0"/>
              <a:t>Example:</a:t>
            </a:r>
            <a:r>
              <a:rPr spc="-15" dirty="0"/>
              <a:t> </a:t>
            </a:r>
            <a:r>
              <a:rPr dirty="0"/>
              <a:t>Barn</a:t>
            </a:r>
            <a:r>
              <a:rPr spc="-15" dirty="0"/>
              <a:t> </a:t>
            </a:r>
            <a:r>
              <a:rPr spc="-5" dirty="0"/>
              <a:t>raising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" y="1358900"/>
            <a:ext cx="3175635" cy="18605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5"/>
              </a:spcBef>
            </a:pPr>
            <a:r>
              <a:rPr sz="4000" dirty="0">
                <a:solidFill>
                  <a:srgbClr val="4B1800"/>
                </a:solidFill>
                <a:latin typeface="Tahoma"/>
                <a:cs typeface="Tahoma"/>
              </a:rPr>
              <a:t>A </a:t>
            </a:r>
            <a:r>
              <a:rPr sz="4000" spc="-5" dirty="0">
                <a:solidFill>
                  <a:srgbClr val="4B1800"/>
                </a:solidFill>
                <a:latin typeface="Tahoma"/>
                <a:cs typeface="Tahoma"/>
              </a:rPr>
              <a:t>way </a:t>
            </a:r>
            <a:r>
              <a:rPr sz="4000" dirty="0">
                <a:solidFill>
                  <a:srgbClr val="4B1800"/>
                </a:solidFill>
                <a:latin typeface="Tahoma"/>
                <a:cs typeface="Tahoma"/>
              </a:rPr>
              <a:t>of </a:t>
            </a:r>
            <a:r>
              <a:rPr sz="4000" spc="5" dirty="0">
                <a:solidFill>
                  <a:srgbClr val="4B1800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4B1800"/>
                </a:solidFill>
                <a:latin typeface="Tahoma"/>
                <a:cs typeface="Tahoma"/>
              </a:rPr>
              <a:t>building</a:t>
            </a:r>
            <a:r>
              <a:rPr sz="4000" spc="-80" dirty="0">
                <a:solidFill>
                  <a:srgbClr val="4B1800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4B1800"/>
                </a:solidFill>
                <a:latin typeface="Tahoma"/>
                <a:cs typeface="Tahoma"/>
              </a:rPr>
              <a:t>social </a:t>
            </a:r>
            <a:r>
              <a:rPr sz="4000" spc="-1235" dirty="0">
                <a:solidFill>
                  <a:srgbClr val="4B1800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4B1800"/>
                </a:solidFill>
                <a:latin typeface="Tahoma"/>
                <a:cs typeface="Tahoma"/>
              </a:rPr>
              <a:t>capital.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479" y="215900"/>
            <a:ext cx="5274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Interpretation</a:t>
            </a:r>
            <a:r>
              <a:rPr sz="4400" spc="-45" dirty="0"/>
              <a:t> </a:t>
            </a:r>
            <a:r>
              <a:rPr sz="4400" spc="-5" dirty="0"/>
              <a:t>study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850900"/>
            <a:ext cx="7623809" cy="5453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marR="5080" indent="-342900">
              <a:lnSpc>
                <a:spcPts val="4460"/>
              </a:lnSpc>
              <a:spcBef>
                <a:spcPts val="53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alone, or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3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Subjects, or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plus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two confederates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Smoke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into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room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Did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subject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report?</a:t>
            </a:r>
            <a:endParaRPr sz="40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20"/>
              </a:spcBef>
            </a:pPr>
            <a:r>
              <a:rPr sz="5400" spc="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0" dirty="0">
                <a:solidFill>
                  <a:srgbClr val="FFFFFF"/>
                </a:solidFill>
                <a:latin typeface="Arial MT"/>
                <a:cs typeface="Arial MT"/>
              </a:rPr>
              <a:t>Alone: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75%</a:t>
            </a:r>
            <a:r>
              <a:rPr sz="36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reported</a:t>
            </a:r>
            <a:endParaRPr sz="3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00"/>
              </a:spcBef>
            </a:pPr>
            <a:r>
              <a:rPr sz="5400" spc="20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4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Subjects: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38%</a:t>
            </a:r>
            <a:r>
              <a:rPr sz="36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groups</a:t>
            </a:r>
            <a:endParaRPr sz="3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sz="5400" spc="209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36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confederates: almost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never</a:t>
            </a:r>
            <a:endParaRPr sz="3600">
              <a:latin typeface="Arial MT"/>
              <a:cs typeface="Arial MT"/>
            </a:endParaRPr>
          </a:p>
          <a:p>
            <a:pPr marL="755015" marR="619125" indent="-285750">
              <a:lnSpc>
                <a:spcPts val="4029"/>
              </a:lnSpc>
              <a:spcBef>
                <a:spcPts val="785"/>
              </a:spcBef>
            </a:pPr>
            <a:r>
              <a:rPr sz="5400" spc="-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Explanations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indicated different </a:t>
            </a:r>
            <a:r>
              <a:rPr sz="3600" spc="-9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interpretations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6130" y="666750"/>
            <a:ext cx="539750" cy="587883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519" y="467359"/>
            <a:ext cx="6920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Diffusion</a:t>
            </a:r>
            <a:r>
              <a:rPr sz="4400" spc="-15" dirty="0"/>
              <a:t>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spc="-5" dirty="0"/>
              <a:t>responsibility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84959"/>
            <a:ext cx="8044815" cy="35966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5080" indent="-342900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Assumption was that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bystanders,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 help; maybe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backwards?</a:t>
            </a:r>
            <a:endParaRPr sz="4000">
              <a:latin typeface="Arial MT"/>
              <a:cs typeface="Arial MT"/>
            </a:endParaRPr>
          </a:p>
          <a:p>
            <a:pPr marL="354965" marR="487680" indent="-342900">
              <a:lnSpc>
                <a:spcPct val="93000"/>
              </a:lnSpc>
              <a:spcBef>
                <a:spcPts val="99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Diffusion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responsibility: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Pressure to intervene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divided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among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everyone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present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519" y="215900"/>
            <a:ext cx="6920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Diffusion</a:t>
            </a:r>
            <a:r>
              <a:rPr sz="4400" spc="-15" dirty="0"/>
              <a:t>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spc="-5" dirty="0"/>
              <a:t>responsibility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092200"/>
            <a:ext cx="7787640" cy="55092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85725" indent="-342900" algn="just">
              <a:lnSpc>
                <a:spcPct val="93000"/>
              </a:lnSpc>
              <a:spcBef>
                <a:spcPts val="434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Experiment: Subject, Victim, and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0, 1, or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4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 complete group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discussion</a:t>
            </a:r>
            <a:endParaRPr sz="400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Feigned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emergency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(Seizure)</a:t>
            </a:r>
            <a:endParaRPr sz="400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subject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take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action?</a:t>
            </a:r>
            <a:endParaRPr sz="40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sz="5400" spc="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0" dirty="0">
                <a:solidFill>
                  <a:srgbClr val="FFFFFF"/>
                </a:solidFill>
                <a:latin typeface="Arial MT"/>
                <a:cs typeface="Arial MT"/>
              </a:rPr>
              <a:t>Alone: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85%</a:t>
            </a:r>
            <a:endParaRPr sz="3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sz="5400" spc="7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5" dirty="0">
                <a:solidFill>
                  <a:srgbClr val="FFFFFF"/>
                </a:solidFill>
                <a:latin typeface="Arial MT"/>
                <a:cs typeface="Arial MT"/>
              </a:rPr>
              <a:t>Subject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Victim: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62%</a:t>
            </a:r>
            <a:endParaRPr sz="3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sz="5400" spc="112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75" dirty="0">
                <a:solidFill>
                  <a:srgbClr val="FFFFFF"/>
                </a:solidFill>
                <a:latin typeface="Arial MT"/>
                <a:cs typeface="Arial MT"/>
              </a:rPr>
              <a:t>S,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V,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others: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31%</a:t>
            </a:r>
            <a:endParaRPr sz="3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sz="5400" spc="67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45" dirty="0">
                <a:solidFill>
                  <a:srgbClr val="FFFFFF"/>
                </a:solidFill>
                <a:latin typeface="Arial MT"/>
                <a:cs typeface="Arial MT"/>
              </a:rPr>
              <a:t>Yet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signs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indifference,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apathy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060" y="467359"/>
            <a:ext cx="4373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Steps</a:t>
            </a:r>
            <a:r>
              <a:rPr sz="4400" spc="-30" dirty="0"/>
              <a:t> </a:t>
            </a:r>
            <a:r>
              <a:rPr sz="4400" dirty="0"/>
              <a:t>to</a:t>
            </a:r>
            <a:r>
              <a:rPr sz="4400" spc="-30" dirty="0"/>
              <a:t>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497470"/>
            <a:ext cx="8005445" cy="19761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Five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steps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helping: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Bystanders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must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overcome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each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step.</a:t>
            </a:r>
            <a:endParaRPr sz="3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Crowd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interfere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each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7339" y="3841750"/>
            <a:ext cx="3060700" cy="253492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060" y="467359"/>
            <a:ext cx="4373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Steps</a:t>
            </a:r>
            <a:r>
              <a:rPr sz="4400" spc="-30" dirty="0"/>
              <a:t> </a:t>
            </a:r>
            <a:r>
              <a:rPr sz="4400" dirty="0"/>
              <a:t>to</a:t>
            </a:r>
            <a:r>
              <a:rPr sz="4400" spc="-30" dirty="0"/>
              <a:t> </a:t>
            </a:r>
            <a:r>
              <a:rPr sz="4400" spc="-5" dirty="0"/>
              <a:t>helping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13839"/>
            <a:ext cx="8273415" cy="42710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710"/>
              </a:spcBef>
              <a:buClr>
                <a:srgbClr val="FFCC66"/>
              </a:buClr>
              <a:buSzPct val="79166"/>
              <a:buAutoNum type="arabicPeriod"/>
              <a:tabLst>
                <a:tab pos="621665" algn="l"/>
                <a:tab pos="6223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Notice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3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something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happening</a:t>
            </a:r>
            <a:endParaRPr sz="3600">
              <a:latin typeface="Arial MT"/>
              <a:cs typeface="Arial MT"/>
            </a:endParaRPr>
          </a:p>
          <a:p>
            <a:pPr marL="622300" indent="-609600">
              <a:lnSpc>
                <a:spcPct val="100000"/>
              </a:lnSpc>
              <a:spcBef>
                <a:spcPts val="610"/>
              </a:spcBef>
              <a:buClr>
                <a:srgbClr val="FFCC66"/>
              </a:buClr>
              <a:buSzPct val="79166"/>
              <a:buAutoNum type="arabicPeriod"/>
              <a:tabLst>
                <a:tab pos="621665" algn="l"/>
                <a:tab pos="6223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Interpret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meaning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event</a:t>
            </a:r>
            <a:endParaRPr sz="3600">
              <a:latin typeface="Arial MT"/>
              <a:cs typeface="Arial MT"/>
            </a:endParaRPr>
          </a:p>
          <a:p>
            <a:pPr marL="1003300" lvl="1" indent="-53403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1002665" algn="l"/>
                <a:tab pos="100330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Pluralistic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ignorance</a:t>
            </a:r>
            <a:endParaRPr sz="3200">
              <a:latin typeface="Arial MT"/>
              <a:cs typeface="Arial MT"/>
            </a:endParaRPr>
          </a:p>
          <a:p>
            <a:pPr marL="622300" indent="-609600">
              <a:lnSpc>
                <a:spcPct val="100000"/>
              </a:lnSpc>
              <a:spcBef>
                <a:spcPts val="610"/>
              </a:spcBef>
              <a:buClr>
                <a:srgbClr val="FFCC66"/>
              </a:buClr>
              <a:buSzPct val="79166"/>
              <a:buAutoNum type="arabicPeriod"/>
              <a:tabLst>
                <a:tab pos="621665" algn="l"/>
                <a:tab pos="6223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Taking</a:t>
            </a:r>
            <a:r>
              <a:rPr sz="3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responsibility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providing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3600">
              <a:latin typeface="Arial MT"/>
              <a:cs typeface="Arial MT"/>
            </a:endParaRPr>
          </a:p>
          <a:p>
            <a:pPr marL="1003300" lvl="1" indent="-534035">
              <a:lnSpc>
                <a:spcPct val="100000"/>
              </a:lnSpc>
              <a:spcBef>
                <a:spcPts val="550"/>
              </a:spcBef>
              <a:buFont typeface="Tahoma"/>
              <a:buChar char="–"/>
              <a:tabLst>
                <a:tab pos="1002665" algn="l"/>
                <a:tab pos="100330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Diffusion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responsibility</a:t>
            </a:r>
            <a:endParaRPr sz="3200">
              <a:latin typeface="Arial MT"/>
              <a:cs typeface="Arial MT"/>
            </a:endParaRPr>
          </a:p>
          <a:p>
            <a:pPr marL="622300" indent="-609600">
              <a:lnSpc>
                <a:spcPct val="100000"/>
              </a:lnSpc>
              <a:spcBef>
                <a:spcPts val="610"/>
              </a:spcBef>
              <a:buClr>
                <a:srgbClr val="FFCC66"/>
              </a:buClr>
              <a:buSzPct val="79166"/>
              <a:buAutoNum type="arabicPeriod"/>
              <a:tabLst>
                <a:tab pos="621665" algn="l"/>
                <a:tab pos="622300" algn="l"/>
              </a:tabLst>
            </a:pP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Know</a:t>
            </a:r>
            <a:r>
              <a:rPr sz="36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how</a:t>
            </a:r>
            <a:r>
              <a:rPr sz="36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3600">
              <a:latin typeface="Arial MT"/>
              <a:cs typeface="Arial MT"/>
            </a:endParaRPr>
          </a:p>
          <a:p>
            <a:pPr marL="622300" indent="-609600">
              <a:lnSpc>
                <a:spcPct val="100000"/>
              </a:lnSpc>
              <a:spcBef>
                <a:spcPts val="610"/>
              </a:spcBef>
              <a:buClr>
                <a:srgbClr val="FFCC66"/>
              </a:buClr>
              <a:buSzPct val="79166"/>
              <a:buAutoNum type="arabicPeriod"/>
              <a:tabLst>
                <a:tab pos="621665" algn="l"/>
                <a:tab pos="622300" algn="l"/>
              </a:tabLst>
            </a:pP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Provide</a:t>
            </a:r>
            <a:r>
              <a:rPr sz="36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59" y="320040"/>
            <a:ext cx="828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Latane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5" dirty="0"/>
              <a:t>Darley’s cognitive</a:t>
            </a:r>
            <a:r>
              <a:rPr spc="-10" dirty="0"/>
              <a:t> 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1030604"/>
            <a:ext cx="8115300" cy="54654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5-step decision making process:</a:t>
            </a:r>
            <a:endParaRPr sz="4000">
              <a:latin typeface="Arial MT"/>
              <a:cs typeface="Arial MT"/>
            </a:endParaRPr>
          </a:p>
          <a:p>
            <a:pPr marL="355600" marR="1612265" indent="-342900">
              <a:lnSpc>
                <a:spcPct val="101600"/>
              </a:lnSpc>
              <a:spcBef>
                <a:spcPts val="395"/>
              </a:spcBef>
              <a:buClr>
                <a:srgbClr val="FFFFFF"/>
              </a:buClr>
              <a:buAutoNum type="arabicPeriod"/>
              <a:tabLst>
                <a:tab pos="464820" algn="l"/>
              </a:tabLst>
            </a:pP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Do </a:t>
            </a:r>
            <a:r>
              <a:rPr sz="3200" spc="5" dirty="0">
                <a:solidFill>
                  <a:srgbClr val="FFD21F"/>
                </a:solidFill>
                <a:latin typeface="Arial MT"/>
                <a:cs typeface="Arial MT"/>
              </a:rPr>
              <a:t>you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notice something </a:t>
            </a:r>
            <a:r>
              <a:rPr sz="3200" spc="5" dirty="0">
                <a:solidFill>
                  <a:srgbClr val="FFD21F"/>
                </a:solidFill>
                <a:latin typeface="Arial MT"/>
                <a:cs typeface="Arial MT"/>
              </a:rPr>
              <a:t>unusual </a:t>
            </a:r>
            <a:r>
              <a:rPr sz="3200" spc="-87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happening?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YES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3200">
              <a:latin typeface="Symbol"/>
              <a:cs typeface="Symbol"/>
            </a:endParaRPr>
          </a:p>
          <a:p>
            <a:pPr marL="464820" indent="-45212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46482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event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interpreted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emergency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60"/>
              </a:spcBef>
            </a:pP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YES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3200">
              <a:latin typeface="Symbol"/>
              <a:cs typeface="Symbol"/>
            </a:endParaRPr>
          </a:p>
          <a:p>
            <a:pPr marL="355600" marR="6985" indent="-342900">
              <a:lnSpc>
                <a:spcPct val="101600"/>
              </a:lnSpc>
              <a:spcBef>
                <a:spcPts val="409"/>
              </a:spcBef>
              <a:buAutoNum type="arabicPeriod" startAt="3"/>
              <a:tabLst>
                <a:tab pos="46482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think you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have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responsibility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help?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YES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3200">
              <a:latin typeface="Symbol"/>
              <a:cs typeface="Symbol"/>
            </a:endParaRPr>
          </a:p>
          <a:p>
            <a:pPr marL="355600" marR="232410" indent="-342900">
              <a:lnSpc>
                <a:spcPct val="101800"/>
              </a:lnSpc>
              <a:spcBef>
                <a:spcPts val="400"/>
              </a:spcBef>
              <a:buAutoNum type="arabicPeriod" startAt="3"/>
              <a:tabLst>
                <a:tab pos="46482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D21F"/>
                </a:solidFill>
                <a:latin typeface="Arial MT"/>
                <a:cs typeface="Arial MT"/>
              </a:rPr>
              <a:t>know</a:t>
            </a:r>
            <a:r>
              <a:rPr sz="3200" spc="-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the</a:t>
            </a:r>
            <a:r>
              <a:rPr sz="3200" spc="-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appropriate</a:t>
            </a:r>
            <a:r>
              <a:rPr sz="3200" spc="-1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D21F"/>
                </a:solidFill>
                <a:latin typeface="Arial MT"/>
                <a:cs typeface="Arial MT"/>
              </a:rPr>
              <a:t>kind</a:t>
            </a:r>
            <a:r>
              <a:rPr sz="3200" spc="-1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D21F"/>
                </a:solidFill>
                <a:latin typeface="Arial MT"/>
                <a:cs typeface="Arial MT"/>
              </a:rPr>
              <a:t>of</a:t>
            </a:r>
            <a:r>
              <a:rPr sz="3200" spc="-1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help </a:t>
            </a:r>
            <a:r>
              <a:rPr sz="3200" spc="-87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give?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YES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3200">
              <a:latin typeface="Symbol"/>
              <a:cs typeface="Symbol"/>
            </a:endParaRPr>
          </a:p>
          <a:p>
            <a:pPr marL="464820" indent="-452120">
              <a:lnSpc>
                <a:spcPct val="100000"/>
              </a:lnSpc>
              <a:spcBef>
                <a:spcPts val="780"/>
              </a:spcBef>
              <a:buAutoNum type="arabicPeriod" startAt="3"/>
              <a:tabLst>
                <a:tab pos="46482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decide</a:t>
            </a:r>
            <a:r>
              <a:rPr sz="3200" spc="-1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D21F"/>
                </a:solidFill>
                <a:latin typeface="Arial MT"/>
                <a:cs typeface="Arial MT"/>
              </a:rPr>
              <a:t>to</a:t>
            </a:r>
            <a:r>
              <a:rPr sz="3200" spc="5" dirty="0">
                <a:solidFill>
                  <a:srgbClr val="FFD2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D21F"/>
                </a:solidFill>
                <a:latin typeface="Arial MT"/>
                <a:cs typeface="Arial MT"/>
              </a:rPr>
              <a:t>help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YES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215900"/>
            <a:ext cx="81953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Parable </a:t>
            </a:r>
            <a:r>
              <a:rPr sz="4400" dirty="0"/>
              <a:t>of</a:t>
            </a:r>
            <a:r>
              <a:rPr sz="4400" spc="-5" dirty="0"/>
              <a:t> the Good Samaritan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80" y="1094739"/>
            <a:ext cx="6480810" cy="540766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631950"/>
            <a:ext cx="8380730" cy="44005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79070" algn="ctr">
              <a:lnSpc>
                <a:spcPct val="100000"/>
              </a:lnSpc>
              <a:spcBef>
                <a:spcPts val="560"/>
              </a:spcBef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Darley</a:t>
            </a:r>
            <a:r>
              <a:rPr sz="4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Batson</a:t>
            </a:r>
            <a:r>
              <a:rPr sz="4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(1973)</a:t>
            </a:r>
            <a:endParaRPr sz="4000">
              <a:latin typeface="Arial"/>
              <a:cs typeface="Arial"/>
            </a:endParaRPr>
          </a:p>
          <a:p>
            <a:pPr marL="355600" marR="340995" indent="-342900">
              <a:lnSpc>
                <a:spcPct val="93000"/>
              </a:lnSpc>
              <a:spcBef>
                <a:spcPts val="7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Seminary students walking across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campus to give talk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on the Good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Samaritan (or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career)</a:t>
            </a:r>
            <a:endParaRPr sz="4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Late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talk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or plenty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time</a:t>
            </a:r>
            <a:endParaRPr sz="4000">
              <a:latin typeface="Arial MT"/>
              <a:cs typeface="Arial MT"/>
            </a:endParaRPr>
          </a:p>
          <a:p>
            <a:pPr marL="355600" marR="5080" indent="-342900">
              <a:lnSpc>
                <a:spcPts val="4470"/>
              </a:lnSpc>
              <a:spcBef>
                <a:spcPts val="88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Passed 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man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doorway groaning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4000" spc="-1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coughing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6860" y="154940"/>
            <a:ext cx="6051550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93091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Time</a:t>
            </a:r>
            <a:r>
              <a:rPr sz="4400" dirty="0"/>
              <a:t> </a:t>
            </a:r>
            <a:r>
              <a:rPr sz="4400" spc="-5" dirty="0"/>
              <a:t>pressure: </a:t>
            </a:r>
            <a:r>
              <a:rPr sz="4400" dirty="0"/>
              <a:t> </a:t>
            </a:r>
            <a:r>
              <a:rPr sz="4400" spc="-5" dirty="0"/>
              <a:t>Good</a:t>
            </a:r>
            <a:r>
              <a:rPr sz="4400" spc="-45" dirty="0"/>
              <a:t> </a:t>
            </a:r>
            <a:r>
              <a:rPr sz="4400" dirty="0"/>
              <a:t>Samaritan</a:t>
            </a:r>
            <a:r>
              <a:rPr sz="4400" spc="-40" dirty="0"/>
              <a:t> </a:t>
            </a:r>
            <a:r>
              <a:rPr sz="4400" spc="-5" dirty="0"/>
              <a:t>Study</a:t>
            </a:r>
            <a:endParaRPr sz="44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196339"/>
            <a:ext cx="8397875" cy="56007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5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plenty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 time: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&gt;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60%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offered help</a:t>
            </a:r>
            <a:endParaRPr sz="4000">
              <a:latin typeface="Arial MT"/>
              <a:cs typeface="Arial MT"/>
            </a:endParaRPr>
          </a:p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running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late: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~10%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endParaRPr sz="4000">
              <a:latin typeface="Arial MT"/>
              <a:cs typeface="Arial MT"/>
            </a:endParaRPr>
          </a:p>
          <a:p>
            <a:pPr marL="368300" marR="348615" indent="-342900">
              <a:lnSpc>
                <a:spcPct val="93200"/>
              </a:lnSpc>
              <a:spcBef>
                <a:spcPts val="120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  <a:tab pos="3438525" algn="l"/>
              </a:tabLst>
            </a:pPr>
            <a:r>
              <a:rPr sz="40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4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D21F"/>
                </a:solidFill>
                <a:latin typeface="Arial MT"/>
                <a:cs typeface="Arial MT"/>
              </a:rPr>
              <a:t>situational	forces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have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strong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influence on whether people help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endParaRPr sz="4000">
              <a:latin typeface="Arial MT"/>
              <a:cs typeface="Arial MT"/>
            </a:endParaRPr>
          </a:p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683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Following:</a:t>
            </a:r>
            <a:endParaRPr sz="4000">
              <a:latin typeface="Arial MT"/>
              <a:cs typeface="Arial MT"/>
            </a:endParaRPr>
          </a:p>
          <a:p>
            <a:pPr marL="482600">
              <a:lnSpc>
                <a:spcPct val="100000"/>
              </a:lnSpc>
              <a:spcBef>
                <a:spcPts val="420"/>
              </a:spcBef>
            </a:pPr>
            <a:r>
              <a:rPr sz="5400" spc="-7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Samaritan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parable:</a:t>
            </a: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53%</a:t>
            </a:r>
            <a:r>
              <a:rPr sz="36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helped;</a:t>
            </a:r>
            <a:endParaRPr sz="3600">
              <a:latin typeface="Arial MT"/>
              <a:cs typeface="Arial MT"/>
            </a:endParaRPr>
          </a:p>
          <a:p>
            <a:pPr marL="768350" marR="1229360" indent="-285750">
              <a:lnSpc>
                <a:spcPts val="4029"/>
              </a:lnSpc>
              <a:spcBef>
                <a:spcPts val="775"/>
              </a:spcBef>
            </a:pPr>
            <a:r>
              <a:rPr sz="5400" spc="15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10" dirty="0">
                <a:solidFill>
                  <a:srgbClr val="FFFFFF"/>
                </a:solidFill>
                <a:latin typeface="Arial MT"/>
                <a:cs typeface="Arial MT"/>
              </a:rPr>
              <a:t>Career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message: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29%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helped; </a:t>
            </a:r>
            <a:r>
              <a:rPr sz="3600" spc="-25" dirty="0">
                <a:solidFill>
                  <a:srgbClr val="FFFFFF"/>
                </a:solidFill>
                <a:latin typeface="Arial MT"/>
                <a:cs typeface="Arial MT"/>
              </a:rPr>
              <a:t> (but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significant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difference).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6860" y="0"/>
            <a:ext cx="6051550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008380">
              <a:lnSpc>
                <a:spcPts val="4920"/>
              </a:lnSpc>
              <a:spcBef>
                <a:spcPts val="560"/>
              </a:spcBef>
            </a:pPr>
            <a:r>
              <a:rPr sz="4400" spc="-5" dirty="0"/>
              <a:t>Time</a:t>
            </a:r>
            <a:r>
              <a:rPr sz="4400" dirty="0"/>
              <a:t> </a:t>
            </a:r>
            <a:r>
              <a:rPr sz="4400" spc="-5" dirty="0"/>
              <a:t>pressure: </a:t>
            </a:r>
            <a:r>
              <a:rPr sz="4400" dirty="0"/>
              <a:t> </a:t>
            </a:r>
            <a:r>
              <a:rPr sz="4400" spc="-5" dirty="0"/>
              <a:t>Good</a:t>
            </a:r>
            <a:r>
              <a:rPr sz="4400" spc="-45" dirty="0"/>
              <a:t> </a:t>
            </a:r>
            <a:r>
              <a:rPr sz="4400" dirty="0"/>
              <a:t>Samaritan</a:t>
            </a:r>
            <a:r>
              <a:rPr sz="4400" spc="-40" dirty="0"/>
              <a:t> </a:t>
            </a:r>
            <a:r>
              <a:rPr sz="4400" spc="-5" dirty="0"/>
              <a:t>Study</a:t>
            </a:r>
            <a:endParaRPr sz="44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467359"/>
            <a:ext cx="3848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Time</a:t>
            </a:r>
            <a:r>
              <a:rPr sz="4400" spc="-65" dirty="0"/>
              <a:t> </a:t>
            </a:r>
            <a:r>
              <a:rPr sz="4400" spc="-5" dirty="0"/>
              <a:t>pressure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6719" y="1620520"/>
            <a:ext cx="5448935" cy="41681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5080" indent="-342900">
              <a:lnSpc>
                <a:spcPts val="447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hurry,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help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less</a:t>
            </a:r>
            <a:endParaRPr sz="4000">
              <a:latin typeface="Arial MT"/>
              <a:cs typeface="Arial MT"/>
            </a:endParaRPr>
          </a:p>
          <a:p>
            <a:pPr marL="755015" marR="788670" indent="-285750">
              <a:lnSpc>
                <a:spcPts val="4029"/>
              </a:lnSpc>
              <a:spcBef>
                <a:spcPts val="890"/>
              </a:spcBef>
            </a:pPr>
            <a:r>
              <a:rPr sz="5400" spc="44" baseline="-3086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600" spc="30" dirty="0">
                <a:solidFill>
                  <a:srgbClr val="FFFFFF"/>
                </a:solidFill>
                <a:latin typeface="Arial MT"/>
                <a:cs typeface="Arial MT"/>
              </a:rPr>
              <a:t>Even</a:t>
            </a:r>
            <a:r>
              <a:rPr sz="3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36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thinking </a:t>
            </a:r>
            <a:r>
              <a:rPr sz="3600" spc="-9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helping</a:t>
            </a:r>
            <a:endParaRPr sz="3600">
              <a:latin typeface="Arial MT"/>
              <a:cs typeface="Arial MT"/>
            </a:endParaRPr>
          </a:p>
          <a:p>
            <a:pPr marL="355600" marR="151130" indent="-342900">
              <a:lnSpc>
                <a:spcPct val="93000"/>
              </a:lnSpc>
              <a:spcBef>
                <a:spcPts val="9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4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4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time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people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had,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more likely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they were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 help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59" y="2763520"/>
            <a:ext cx="1800859" cy="1800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3751</Words>
  <Application>Microsoft Office PowerPoint</Application>
  <PresentationFormat>On-screen Show (4:3)</PresentationFormat>
  <Paragraphs>583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9" baseType="lpstr">
      <vt:lpstr>Arial</vt:lpstr>
      <vt:lpstr>Arial MT</vt:lpstr>
      <vt:lpstr>Calibri</vt:lpstr>
      <vt:lpstr>Palatino Linotype</vt:lpstr>
      <vt:lpstr>Symbol</vt:lpstr>
      <vt:lpstr>Tahoma</vt:lpstr>
      <vt:lpstr>Times New Roman</vt:lpstr>
      <vt:lpstr>Wingdings</vt:lpstr>
      <vt:lpstr>Office Theme</vt:lpstr>
      <vt:lpstr>Social Psychology</vt:lpstr>
      <vt:lpstr>Overview</vt:lpstr>
      <vt:lpstr>Questions</vt:lpstr>
      <vt:lpstr>Questions</vt:lpstr>
      <vt:lpstr>Imagine you encounter a stranger  who appears to have collapsed on  the street….</vt:lpstr>
      <vt:lpstr>What is prosocial behaviour?</vt:lpstr>
      <vt:lpstr>What is prosocial behaviour?</vt:lpstr>
      <vt:lpstr>What is prosocial behaviour?</vt:lpstr>
      <vt:lpstr>What is prosocial behaviour? Example: Barn raising</vt:lpstr>
      <vt:lpstr>Example: Wikipedia</vt:lpstr>
      <vt:lpstr>What is prosocial behaviour? Example: Philanthropy</vt:lpstr>
      <vt:lpstr>Why is prosocial behaviour  important?</vt:lpstr>
      <vt:lpstr>What is antisocial behaviour?</vt:lpstr>
      <vt:lpstr>What is antisocial behaviour?</vt:lpstr>
      <vt:lpstr>Reasons why people engage in  prosocial behaviour</vt:lpstr>
      <vt:lpstr>What is altruism?</vt:lpstr>
      <vt:lpstr>Is altruism possible?</vt:lpstr>
      <vt:lpstr>Reciprocity</vt:lpstr>
      <vt:lpstr>Fairness</vt:lpstr>
      <vt:lpstr>Fairness</vt:lpstr>
      <vt:lpstr>Fairness</vt:lpstr>
      <vt:lpstr>Fairness</vt:lpstr>
      <vt:lpstr>Reciprocity</vt:lpstr>
      <vt:lpstr>Social norms</vt:lpstr>
      <vt:lpstr>Rule of law</vt:lpstr>
      <vt:lpstr>Learning theory</vt:lpstr>
      <vt:lpstr>Tragedy of the commons</vt:lpstr>
      <vt:lpstr>Game Theory</vt:lpstr>
      <vt:lpstr>Cooperation</vt:lpstr>
      <vt:lpstr>Hoarding</vt:lpstr>
      <vt:lpstr>Obedience</vt:lpstr>
      <vt:lpstr>Obedience</vt:lpstr>
      <vt:lpstr>Milgram's study of obedience</vt:lpstr>
      <vt:lpstr>Milgram’s Study</vt:lpstr>
      <vt:lpstr>Programmed responses of  Mr. Wallace</vt:lpstr>
      <vt:lpstr>PowerPoint Presentation</vt:lpstr>
      <vt:lpstr>Programmed responses of the  experimenter</vt:lpstr>
      <vt:lpstr>Milgram’s study of obedience</vt:lpstr>
      <vt:lpstr>Reducing Obedience</vt:lpstr>
      <vt:lpstr>Milgram’s study of obedience</vt:lpstr>
      <vt:lpstr>Obedience</vt:lpstr>
      <vt:lpstr>Obedience</vt:lpstr>
      <vt:lpstr>PowerPoint Presentation</vt:lpstr>
      <vt:lpstr>Asch's line study</vt:lpstr>
      <vt:lpstr>Asch's line study</vt:lpstr>
      <vt:lpstr>Asch's line study</vt:lpstr>
      <vt:lpstr>Conformity</vt:lpstr>
      <vt:lpstr>Conformity</vt:lpstr>
      <vt:lpstr>Conformity</vt:lpstr>
      <vt:lpstr>Evolutionary perspectives</vt:lpstr>
      <vt:lpstr>PowerPoint Presentation</vt:lpstr>
      <vt:lpstr>PowerPoint Presentation</vt:lpstr>
      <vt:lpstr>For everyday help,  people tended to help</vt:lpstr>
      <vt:lpstr>PowerPoint Presentation</vt:lpstr>
      <vt:lpstr>The difference became  even more pronounced in  life-or-death situations</vt:lpstr>
      <vt:lpstr>PowerPoint Presentation</vt:lpstr>
      <vt:lpstr>Motivations for helping</vt:lpstr>
      <vt:lpstr>Motivations for helping</vt:lpstr>
      <vt:lpstr>Volunteer Process Model</vt:lpstr>
      <vt:lpstr>Volunteerism</vt:lpstr>
      <vt:lpstr>Volunteer Functions Inventory</vt:lpstr>
      <vt:lpstr>De Ropp’s Games</vt:lpstr>
      <vt:lpstr>Forgiveness</vt:lpstr>
      <vt:lpstr>PowerPoint Presentation</vt:lpstr>
      <vt:lpstr>Forgiveness</vt:lpstr>
      <vt:lpstr>Empathy-altruism hypothesis  (Batson, 1991)</vt:lpstr>
      <vt:lpstr>PowerPoint Presentation</vt:lpstr>
      <vt:lpstr>Empathy-altruism hypothesis</vt:lpstr>
      <vt:lpstr>Empathy-altruism hypothesis</vt:lpstr>
      <vt:lpstr>Negative state relief theory</vt:lpstr>
      <vt:lpstr>Batson's approach</vt:lpstr>
      <vt:lpstr>Personal determinants of helping</vt:lpstr>
      <vt:lpstr>PowerPoint Presentation</vt:lpstr>
      <vt:lpstr>Belief in a just world</vt:lpstr>
      <vt:lpstr>Belief in a just world</vt:lpstr>
      <vt:lpstr>Emotion and helping</vt:lpstr>
      <vt:lpstr>Mood</vt:lpstr>
      <vt:lpstr>Mood</vt:lpstr>
      <vt:lpstr>Mood</vt:lpstr>
      <vt:lpstr>Interpersonal determinants of  helping</vt:lpstr>
      <vt:lpstr>Interpersonal determinants of  helping</vt:lpstr>
      <vt:lpstr>Gender</vt:lpstr>
      <vt:lpstr>Attraction</vt:lpstr>
      <vt:lpstr>Attraction</vt:lpstr>
      <vt:lpstr>Attractiveness Study  Conclusions</vt:lpstr>
      <vt:lpstr>Jessica Lynch (2003 rescue)</vt:lpstr>
      <vt:lpstr>PowerPoint Presentation</vt:lpstr>
      <vt:lpstr>PowerPoint Presentation</vt:lpstr>
      <vt:lpstr>Kitty Genovese</vt:lpstr>
      <vt:lpstr>Interpretation study</vt:lpstr>
      <vt:lpstr>Diffusion of responsibility</vt:lpstr>
      <vt:lpstr>Diffusion of responsibility</vt:lpstr>
      <vt:lpstr>Steps to helping</vt:lpstr>
      <vt:lpstr>Steps to helping</vt:lpstr>
      <vt:lpstr>Latane &amp; Darley’s cognitive model</vt:lpstr>
      <vt:lpstr>Parable of the Good Samaritan</vt:lpstr>
      <vt:lpstr>Time pressure:  Good Samaritan Study</vt:lpstr>
      <vt:lpstr>Time pressure:  Good Samaritan Study</vt:lpstr>
      <vt:lpstr>Time pressure</vt:lpstr>
      <vt:lpstr>The decision process in Latane &amp;  Darley’s cognitive model</vt:lpstr>
      <vt:lpstr>Empirical evidence in support of  Latane &amp; Darley’s model</vt:lpstr>
      <vt:lpstr>What processes underlie  bystander apathy?</vt:lpstr>
      <vt:lpstr>Bystander-calculus model</vt:lpstr>
      <vt:lpstr>Bystander-calculus model</vt:lpstr>
      <vt:lpstr>Bystander-calculus model</vt:lpstr>
      <vt:lpstr>How can we increase helping?</vt:lpstr>
      <vt:lpstr>How can we increase helping?</vt:lpstr>
      <vt:lpstr>Increasing helping behaviour</vt:lpstr>
      <vt:lpstr>Summary &amp; 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</dc:title>
  <dc:subject>Social Psychology</dc:subject>
  <dc:creator>James Neill</dc:creator>
  <cp:lastModifiedBy>Clara Moningka</cp:lastModifiedBy>
  <cp:revision>1</cp:revision>
  <dcterms:created xsi:type="dcterms:W3CDTF">2021-04-28T02:35:42Z</dcterms:created>
  <dcterms:modified xsi:type="dcterms:W3CDTF">2021-04-28T02:37:49Z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2008-10-06T00:00:00Z</vt:filetime>
  </property>
  <property fmtid="{D5CDD505-2E9C-101B-9397-08002B2CF9AE}" pid="3" name="Creator">
    <vt:lpwstr>Impress</vt:lpwstr>
  </property>
  <property fmtid="{D5CDD505-2E9C-101B-9397-08002B2CF9AE}" pid="4" name="LastSaved">
    <vt:filetime>2008-10-06T00:00:00Z</vt:filetime>
  </property>
</Properties>
</file>