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851404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43910" y="1703959"/>
            <a:ext cx="6504178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851404" cy="685799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2328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432" y="627964"/>
            <a:ext cx="10359135" cy="112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8270" y="1053846"/>
            <a:ext cx="8749665" cy="2901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2843910" y="1703959"/>
            <a:ext cx="828129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95" marR="5080" indent="111887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Group</a:t>
            </a:r>
            <a:r>
              <a:rPr spc="-275" dirty="0"/>
              <a:t> </a:t>
            </a:r>
            <a:r>
              <a:rPr spc="-5" dirty="0"/>
              <a:t>Influence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6027" y="886967"/>
            <a:ext cx="10858500" cy="52745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1296415"/>
            <a:ext cx="45580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</a:rPr>
              <a:t>Inc</a:t>
            </a:r>
            <a:r>
              <a:rPr sz="2400" spc="-35" dirty="0">
                <a:solidFill>
                  <a:srgbClr val="404040"/>
                </a:solidFill>
              </a:rPr>
              <a:t>r</a:t>
            </a:r>
            <a:r>
              <a:rPr sz="2400" dirty="0">
                <a:solidFill>
                  <a:srgbClr val="404040"/>
                </a:solidFill>
              </a:rPr>
              <a:t>e</a:t>
            </a:r>
            <a:r>
              <a:rPr sz="2400" spc="5" dirty="0">
                <a:solidFill>
                  <a:srgbClr val="404040"/>
                </a:solidFill>
              </a:rPr>
              <a:t>a</a:t>
            </a:r>
            <a:r>
              <a:rPr sz="2400" spc="-5" dirty="0">
                <a:solidFill>
                  <a:srgbClr val="404040"/>
                </a:solidFill>
              </a:rPr>
              <a:t>se</a:t>
            </a:r>
            <a:r>
              <a:rPr sz="2400" dirty="0">
                <a:solidFill>
                  <a:srgbClr val="404040"/>
                </a:solidFill>
              </a:rPr>
              <a:t>d</a:t>
            </a:r>
            <a:r>
              <a:rPr sz="2400" spc="-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a</a:t>
            </a:r>
            <a:r>
              <a:rPr sz="2400" spc="-35" dirty="0">
                <a:solidFill>
                  <a:srgbClr val="404040"/>
                </a:solidFill>
              </a:rPr>
              <a:t>r</a:t>
            </a:r>
            <a:r>
              <a:rPr sz="2400" spc="-5" dirty="0">
                <a:solidFill>
                  <a:srgbClr val="404040"/>
                </a:solidFill>
              </a:rPr>
              <a:t>ou</a:t>
            </a:r>
            <a:r>
              <a:rPr sz="2400" spc="-10" dirty="0">
                <a:solidFill>
                  <a:srgbClr val="404040"/>
                </a:solidFill>
              </a:rPr>
              <a:t>s</a:t>
            </a:r>
            <a:r>
              <a:rPr sz="2400" dirty="0">
                <a:solidFill>
                  <a:srgbClr val="404040"/>
                </a:solidFill>
              </a:rPr>
              <a:t>al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enh</a:t>
            </a:r>
            <a:r>
              <a:rPr sz="2400" spc="5" dirty="0">
                <a:solidFill>
                  <a:srgbClr val="404040"/>
                </a:solidFill>
              </a:rPr>
              <a:t>a</a:t>
            </a:r>
            <a:r>
              <a:rPr sz="2400" spc="-5" dirty="0">
                <a:solidFill>
                  <a:srgbClr val="404040"/>
                </a:solidFill>
              </a:rPr>
              <a:t>nc</a:t>
            </a:r>
            <a:r>
              <a:rPr sz="2400" spc="5" dirty="0">
                <a:solidFill>
                  <a:srgbClr val="404040"/>
                </a:solidFill>
              </a:rPr>
              <a:t>e</a:t>
            </a:r>
            <a:r>
              <a:rPr sz="2400" dirty="0">
                <a:solidFill>
                  <a:srgbClr val="404040"/>
                </a:solidFill>
              </a:rPr>
              <a:t>s  </a:t>
            </a:r>
            <a:r>
              <a:rPr sz="2400" spc="-10" dirty="0">
                <a:solidFill>
                  <a:srgbClr val="404040"/>
                </a:solidFill>
              </a:rPr>
              <a:t>performances </a:t>
            </a:r>
            <a:r>
              <a:rPr sz="2400" spc="-5" dirty="0">
                <a:solidFill>
                  <a:srgbClr val="404040"/>
                </a:solidFill>
              </a:rPr>
              <a:t>on </a:t>
            </a:r>
            <a:r>
              <a:rPr sz="2400" spc="-15" dirty="0">
                <a:solidFill>
                  <a:srgbClr val="404040"/>
                </a:solidFill>
              </a:rPr>
              <a:t>easy </a:t>
            </a:r>
            <a:r>
              <a:rPr sz="2400" spc="-10" dirty="0">
                <a:solidFill>
                  <a:srgbClr val="404040"/>
                </a:solidFill>
              </a:rPr>
              <a:t>tasks </a:t>
            </a:r>
            <a:r>
              <a:rPr sz="2400" spc="-20" dirty="0">
                <a:solidFill>
                  <a:srgbClr val="404040"/>
                </a:solidFill>
              </a:rPr>
              <a:t>for 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which the </a:t>
            </a:r>
            <a:r>
              <a:rPr sz="2400" spc="-10" dirty="0">
                <a:solidFill>
                  <a:srgbClr val="404040"/>
                </a:solidFill>
              </a:rPr>
              <a:t>most </a:t>
            </a:r>
            <a:r>
              <a:rPr sz="2400" spc="-15" dirty="0">
                <a:solidFill>
                  <a:srgbClr val="404040"/>
                </a:solidFill>
              </a:rPr>
              <a:t>likely </a:t>
            </a:r>
            <a:r>
              <a:rPr sz="2400" dirty="0">
                <a:solidFill>
                  <a:srgbClr val="404040"/>
                </a:solidFill>
              </a:rPr>
              <a:t>– </a:t>
            </a:r>
            <a:r>
              <a:rPr sz="2400" spc="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“Dominant”</a:t>
            </a:r>
            <a:r>
              <a:rPr sz="2400" spc="-30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–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response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is</a:t>
            </a:r>
            <a:r>
              <a:rPr sz="2400" spc="-20" dirty="0">
                <a:solidFill>
                  <a:srgbClr val="404040"/>
                </a:solidFill>
              </a:rPr>
              <a:t> </a:t>
            </a:r>
            <a:r>
              <a:rPr sz="2400" spc="-10" dirty="0">
                <a:solidFill>
                  <a:srgbClr val="404040"/>
                </a:solidFill>
              </a:rPr>
              <a:t>correct.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3252734"/>
            <a:ext cx="3888740" cy="1377315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422275">
              <a:lnSpc>
                <a:spcPct val="100000"/>
              </a:lnSpc>
              <a:spcBef>
                <a:spcPts val="1100"/>
              </a:spcBef>
            </a:pP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Example: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eople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sol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 anag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ams, 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fastest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aroused.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1983" y="1173480"/>
            <a:ext cx="4312920" cy="49758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1555750"/>
            <a:ext cx="428117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</a:rPr>
              <a:t>But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o</a:t>
            </a:r>
            <a:r>
              <a:rPr sz="2400" dirty="0">
                <a:solidFill>
                  <a:srgbClr val="404040"/>
                </a:solidFill>
              </a:rPr>
              <a:t>n</a:t>
            </a:r>
            <a:r>
              <a:rPr sz="2400" spc="-10" dirty="0">
                <a:solidFill>
                  <a:srgbClr val="404040"/>
                </a:solidFill>
              </a:rPr>
              <a:t> </a:t>
            </a:r>
            <a:r>
              <a:rPr sz="2400" spc="-20" dirty="0">
                <a:solidFill>
                  <a:srgbClr val="404040"/>
                </a:solidFill>
              </a:rPr>
              <a:t>c</a:t>
            </a:r>
            <a:r>
              <a:rPr sz="2400" spc="-5" dirty="0">
                <a:solidFill>
                  <a:srgbClr val="404040"/>
                </a:solidFill>
              </a:rPr>
              <a:t>ompl</a:t>
            </a:r>
            <a:r>
              <a:rPr sz="2400" spc="-35" dirty="0">
                <a:solidFill>
                  <a:srgbClr val="404040"/>
                </a:solidFill>
              </a:rPr>
              <a:t>e</a:t>
            </a:r>
            <a:r>
              <a:rPr sz="2400" dirty="0">
                <a:solidFill>
                  <a:srgbClr val="404040"/>
                </a:solidFill>
              </a:rPr>
              <a:t>x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spc="-25" dirty="0">
                <a:solidFill>
                  <a:srgbClr val="404040"/>
                </a:solidFill>
              </a:rPr>
              <a:t>t</a:t>
            </a:r>
            <a:r>
              <a:rPr sz="2400" dirty="0">
                <a:solidFill>
                  <a:srgbClr val="404040"/>
                </a:solidFill>
              </a:rPr>
              <a:t>as</a:t>
            </a:r>
            <a:r>
              <a:rPr sz="2400" spc="-25" dirty="0">
                <a:solidFill>
                  <a:srgbClr val="404040"/>
                </a:solidFill>
              </a:rPr>
              <a:t>k</a:t>
            </a:r>
            <a:r>
              <a:rPr sz="2400" spc="-5" dirty="0">
                <a:solidFill>
                  <a:srgbClr val="404040"/>
                </a:solidFill>
              </a:rPr>
              <a:t>s</a:t>
            </a:r>
            <a:r>
              <a:rPr sz="2400" dirty="0">
                <a:solidFill>
                  <a:srgbClr val="404040"/>
                </a:solidFill>
              </a:rPr>
              <a:t>,</a:t>
            </a:r>
            <a:r>
              <a:rPr sz="2400" spc="-20" dirty="0">
                <a:solidFill>
                  <a:srgbClr val="404040"/>
                </a:solidFill>
              </a:rPr>
              <a:t> </a:t>
            </a:r>
            <a:r>
              <a:rPr sz="2400" spc="-50" dirty="0">
                <a:solidFill>
                  <a:srgbClr val="404040"/>
                </a:solidFill>
              </a:rPr>
              <a:t>f</a:t>
            </a:r>
            <a:r>
              <a:rPr sz="2400" spc="-5" dirty="0">
                <a:solidFill>
                  <a:srgbClr val="404040"/>
                </a:solidFill>
              </a:rPr>
              <a:t>o</a:t>
            </a:r>
            <a:r>
              <a:rPr sz="2400" dirty="0">
                <a:solidFill>
                  <a:srgbClr val="404040"/>
                </a:solidFill>
              </a:rPr>
              <a:t>r</a:t>
            </a:r>
            <a:r>
              <a:rPr sz="2400" spc="-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which  the </a:t>
            </a:r>
            <a:r>
              <a:rPr sz="2400" spc="-10" dirty="0">
                <a:solidFill>
                  <a:srgbClr val="404040"/>
                </a:solidFill>
              </a:rPr>
              <a:t>correct answer </a:t>
            </a:r>
            <a:r>
              <a:rPr sz="2400" dirty="0">
                <a:solidFill>
                  <a:srgbClr val="404040"/>
                </a:solidFill>
              </a:rPr>
              <a:t>is </a:t>
            </a:r>
            <a:r>
              <a:rPr sz="2400" spc="-30" dirty="0">
                <a:solidFill>
                  <a:srgbClr val="404040"/>
                </a:solidFill>
              </a:rPr>
              <a:t>NOT </a:t>
            </a:r>
            <a:r>
              <a:rPr sz="2400" spc="-25" dirty="0">
                <a:solidFill>
                  <a:srgbClr val="404040"/>
                </a:solidFill>
              </a:rPr>
              <a:t> </a:t>
            </a:r>
            <a:r>
              <a:rPr sz="2400" spc="-30" dirty="0">
                <a:solidFill>
                  <a:srgbClr val="404040"/>
                </a:solidFill>
              </a:rPr>
              <a:t>DOMINANT.</a:t>
            </a:r>
            <a:r>
              <a:rPr sz="2400" spc="-20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Increased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spc="-10" dirty="0">
                <a:solidFill>
                  <a:srgbClr val="404040"/>
                </a:solidFill>
              </a:rPr>
              <a:t>arousal </a:t>
            </a:r>
            <a:r>
              <a:rPr sz="2400" spc="-5" dirty="0">
                <a:solidFill>
                  <a:srgbClr val="404040"/>
                </a:solidFill>
              </a:rPr>
              <a:t> </a:t>
            </a:r>
            <a:r>
              <a:rPr sz="2400" spc="-15" dirty="0">
                <a:solidFill>
                  <a:srgbClr val="404040"/>
                </a:solidFill>
              </a:rPr>
              <a:t>promotes</a:t>
            </a:r>
            <a:r>
              <a:rPr sz="2400" spc="-30" dirty="0">
                <a:solidFill>
                  <a:srgbClr val="404040"/>
                </a:solidFill>
              </a:rPr>
              <a:t> </a:t>
            </a:r>
            <a:r>
              <a:rPr sz="2400" spc="-10" dirty="0">
                <a:solidFill>
                  <a:srgbClr val="404040"/>
                </a:solidFill>
              </a:rPr>
              <a:t>Incorrect</a:t>
            </a:r>
            <a:r>
              <a:rPr sz="2400" spc="-30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responding.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3512692"/>
            <a:ext cx="3171825" cy="1742439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Example;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0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Problem-solving,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abstract </a:t>
            </a:r>
            <a:r>
              <a:rPr sz="2400" spc="-5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reasoning,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Mathematical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computations.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6723" y="1542288"/>
            <a:ext cx="4579620" cy="42595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7839" marR="50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Could </a:t>
            </a:r>
            <a:r>
              <a:rPr dirty="0"/>
              <a:t>this </a:t>
            </a:r>
            <a:r>
              <a:rPr spc="-5" dirty="0"/>
              <a:t>principle </a:t>
            </a:r>
            <a:r>
              <a:rPr spc="-10" dirty="0"/>
              <a:t>solve the </a:t>
            </a:r>
            <a:r>
              <a:rPr spc="-30" dirty="0"/>
              <a:t>mystery </a:t>
            </a:r>
            <a:r>
              <a:rPr spc="-5" dirty="0"/>
              <a:t>of Social </a:t>
            </a:r>
            <a:r>
              <a:rPr spc="-800" dirty="0"/>
              <a:t> </a:t>
            </a:r>
            <a:r>
              <a:rPr spc="-15" dirty="0"/>
              <a:t>Facilitation?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44394"/>
            <a:ext cx="254698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800" spc="-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8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assume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others’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 presence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will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arouse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404040"/>
                </a:solidFill>
                <a:latin typeface="Calibri"/>
                <a:cs typeface="Calibri"/>
              </a:rPr>
              <a:t>energize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6044" y="2133600"/>
            <a:ext cx="6057900" cy="45506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1402156"/>
            <a:ext cx="7785734" cy="879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spc="2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800" spc="25" dirty="0">
                <a:solidFill>
                  <a:srgbClr val="404040"/>
                </a:solidFill>
              </a:rPr>
              <a:t>But</a:t>
            </a:r>
            <a:r>
              <a:rPr sz="2800" spc="5" dirty="0">
                <a:solidFill>
                  <a:srgbClr val="404040"/>
                </a:solidFill>
              </a:rPr>
              <a:t> </a:t>
            </a:r>
            <a:r>
              <a:rPr sz="2800" spc="-15" dirty="0">
                <a:solidFill>
                  <a:srgbClr val="404040"/>
                </a:solidFill>
              </a:rPr>
              <a:t>most</a:t>
            </a:r>
            <a:r>
              <a:rPr sz="2800" spc="2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of us</a:t>
            </a:r>
            <a:r>
              <a:rPr sz="2800" spc="15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can</a:t>
            </a:r>
            <a:r>
              <a:rPr sz="2800" spc="-5" dirty="0">
                <a:solidFill>
                  <a:srgbClr val="404040"/>
                </a:solidFill>
              </a:rPr>
              <a:t> </a:t>
            </a:r>
            <a:r>
              <a:rPr sz="2800" spc="-15" dirty="0">
                <a:solidFill>
                  <a:srgbClr val="404040"/>
                </a:solidFill>
              </a:rPr>
              <a:t>recall feeling</a:t>
            </a:r>
            <a:r>
              <a:rPr sz="2800" dirty="0">
                <a:solidFill>
                  <a:srgbClr val="404040"/>
                </a:solidFill>
              </a:rPr>
              <a:t> </a:t>
            </a:r>
            <a:r>
              <a:rPr sz="2800" spc="-10" dirty="0">
                <a:solidFill>
                  <a:srgbClr val="404040"/>
                </a:solidFill>
              </a:rPr>
              <a:t>tense</a:t>
            </a:r>
            <a:r>
              <a:rPr sz="280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in</a:t>
            </a:r>
            <a:r>
              <a:rPr sz="2800" dirty="0">
                <a:solidFill>
                  <a:srgbClr val="404040"/>
                </a:solidFill>
              </a:rPr>
              <a:t> </a:t>
            </a:r>
            <a:r>
              <a:rPr sz="2800" spc="-20" dirty="0">
                <a:solidFill>
                  <a:srgbClr val="404040"/>
                </a:solidFill>
              </a:rPr>
              <a:t>front</a:t>
            </a:r>
            <a:r>
              <a:rPr sz="2800" spc="2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of an </a:t>
            </a:r>
            <a:r>
              <a:rPr sz="2800" dirty="0">
                <a:solidFill>
                  <a:srgbClr val="404040"/>
                </a:solidFill>
              </a:rPr>
              <a:t> </a:t>
            </a:r>
            <a:r>
              <a:rPr sz="2800" spc="-5" dirty="0">
                <a:solidFill>
                  <a:srgbClr val="404040"/>
                </a:solidFill>
              </a:rPr>
              <a:t>audience.</a:t>
            </a:r>
            <a:endParaRPr sz="28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5779" y="2921506"/>
            <a:ext cx="4357116" cy="383133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7143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Example:</a:t>
            </a:r>
            <a:r>
              <a:rPr spc="-35" dirty="0"/>
              <a:t> </a:t>
            </a:r>
            <a:r>
              <a:rPr dirty="0"/>
              <a:t>James</a:t>
            </a:r>
            <a:r>
              <a:rPr spc="-30" dirty="0"/>
              <a:t> </a:t>
            </a:r>
            <a:r>
              <a:rPr dirty="0"/>
              <a:t>Michaels</a:t>
            </a:r>
            <a:r>
              <a:rPr spc="-15" dirty="0"/>
              <a:t> </a:t>
            </a:r>
            <a:r>
              <a:rPr spc="-10" dirty="0"/>
              <a:t>study</a:t>
            </a:r>
            <a:r>
              <a:rPr spc="-35" dirty="0"/>
              <a:t> </a:t>
            </a:r>
            <a:r>
              <a:rPr spc="-5" dirty="0"/>
              <a:t>(1973)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610359"/>
            <a:ext cx="8729980" cy="1616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pl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 </a:t>
            </a:r>
            <a:r>
              <a:rPr sz="2400" spc="-5" dirty="0">
                <a:latin typeface="Calibri"/>
                <a:cs typeface="Calibri"/>
              </a:rPr>
              <a:t>uni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7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%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5" dirty="0">
                <a:latin typeface="Calibri"/>
                <a:cs typeface="Calibri"/>
              </a:rPr>
              <a:t>sh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ts while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No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one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observing.</a:t>
            </a:r>
            <a:endParaRPr sz="2400">
              <a:latin typeface="Calibri"/>
              <a:cs typeface="Calibri"/>
            </a:endParaRPr>
          </a:p>
          <a:p>
            <a:pPr marL="355600" marR="307340" indent="-342900">
              <a:lnSpc>
                <a:spcPct val="100000"/>
              </a:lnSpc>
              <a:spcBef>
                <a:spcPts val="101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Calibri"/>
                <a:cs typeface="Calibri"/>
              </a:rPr>
              <a:t>But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when the </a:t>
            </a:r>
            <a:r>
              <a:rPr sz="2400" spc="-55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ob</a:t>
            </a:r>
            <a:r>
              <a:rPr sz="2400" spc="-5" dirty="0">
                <a:latin typeface="Calibri"/>
                <a:cs typeface="Calibri"/>
              </a:rPr>
              <a:t>se</a:t>
            </a:r>
            <a:r>
              <a:rPr sz="2400" spc="25" dirty="0">
                <a:latin typeface="Calibri"/>
                <a:cs typeface="Calibri"/>
              </a:rPr>
              <a:t>r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ame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up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</a:t>
            </a:r>
            <a:r>
              <a:rPr sz="2400" spc="-3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ail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they  </a:t>
            </a:r>
            <a:r>
              <a:rPr sz="2400" spc="-5" dirty="0">
                <a:latin typeface="Calibri"/>
                <a:cs typeface="Calibri"/>
              </a:rPr>
              <a:t>only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made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shots.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291" y="3959352"/>
            <a:ext cx="3755136" cy="26944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1455" y="4367784"/>
            <a:ext cx="3605784" cy="207568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21268" y="4568952"/>
            <a:ext cx="3334512" cy="1874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1566417"/>
            <a:ext cx="872045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spc="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“Social</a:t>
            </a:r>
            <a:r>
              <a:rPr sz="2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Arousal</a:t>
            </a:r>
            <a:r>
              <a:rPr sz="2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facilitates</a:t>
            </a:r>
            <a:r>
              <a:rPr sz="2800" b="1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dominant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404040"/>
                </a:solidFill>
                <a:latin typeface="Calibri"/>
                <a:cs typeface="Calibri"/>
              </a:rPr>
              <a:t>responses</a:t>
            </a:r>
            <a:r>
              <a:rPr sz="2800" b="1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b="1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boost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 performance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easy</a:t>
            </a:r>
            <a:r>
              <a:rPr sz="28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tasks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800" b="1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hurt</a:t>
            </a:r>
            <a:r>
              <a:rPr sz="28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performance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on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difficult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tasks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8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2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2800" b="1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800" b="1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04040"/>
                </a:solidFill>
                <a:latin typeface="Calibri"/>
                <a:cs typeface="Calibri"/>
              </a:rPr>
              <a:t>present”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45680" y="2953511"/>
            <a:ext cx="4158996" cy="37703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21868"/>
            <a:ext cx="77768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" dirty="0"/>
              <a:t>Crowding:</a:t>
            </a:r>
            <a:r>
              <a:rPr sz="4300" spc="5" dirty="0"/>
              <a:t> </a:t>
            </a:r>
            <a:r>
              <a:rPr spc="-5" dirty="0"/>
              <a:t>The</a:t>
            </a:r>
            <a:r>
              <a:rPr spc="-25" dirty="0"/>
              <a:t> </a:t>
            </a:r>
            <a:r>
              <a:rPr spc="-10" dirty="0"/>
              <a:t>presence</a:t>
            </a:r>
            <a:r>
              <a:rPr spc="-35" dirty="0"/>
              <a:t> </a:t>
            </a:r>
            <a:r>
              <a:rPr spc="-5" dirty="0"/>
              <a:t>of</a:t>
            </a:r>
            <a:r>
              <a:rPr spc="-15" dirty="0"/>
              <a:t> many</a:t>
            </a:r>
            <a:r>
              <a:rPr spc="-25" dirty="0"/>
              <a:t> </a:t>
            </a:r>
            <a:r>
              <a:rPr spc="-15" dirty="0"/>
              <a:t>others</a:t>
            </a:r>
            <a:endParaRPr sz="4300"/>
          </a:p>
        </p:txBody>
      </p:sp>
      <p:sp>
        <p:nvSpPr>
          <p:cNvPr id="3" name="object 3"/>
          <p:cNvSpPr txBox="1"/>
          <p:nvPr/>
        </p:nvSpPr>
        <p:spPr>
          <a:xfrm>
            <a:off x="2668270" y="1255623"/>
            <a:ext cx="6006465" cy="261683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Does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presence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observers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always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arouse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people?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7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some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cases,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with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others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present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people: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0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4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Perspire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more…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45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Breathe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faster…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have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higher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blood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pressure…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980" y="3848099"/>
            <a:ext cx="2647188" cy="30098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49496" y="4043171"/>
            <a:ext cx="2875788" cy="21549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32647" y="1991867"/>
            <a:ext cx="2891028" cy="20741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325611" y="4238243"/>
            <a:ext cx="2619755" cy="261975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4202" y="1069060"/>
            <a:ext cx="5383530" cy="320484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95"/>
              </a:spcBef>
            </a:pP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Example:</a:t>
            </a:r>
            <a:endParaRPr sz="3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</a:pPr>
            <a:r>
              <a:rPr sz="3200" spc="-1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Speaking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3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Calibri"/>
                <a:cs typeface="Calibri"/>
              </a:rPr>
              <a:t>large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group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people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or in a </a:t>
            </a:r>
            <a:r>
              <a:rPr sz="3200" spc="-20" dirty="0">
                <a:solidFill>
                  <a:srgbClr val="404040"/>
                </a:solidFill>
                <a:latin typeface="Calibri"/>
                <a:cs typeface="Calibri"/>
              </a:rPr>
              <a:t>crowd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increases </a:t>
            </a:r>
            <a:r>
              <a:rPr sz="3200" spc="-7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arousal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2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self-conscious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20" dirty="0">
                <a:solidFill>
                  <a:srgbClr val="404040"/>
                </a:solidFill>
                <a:latin typeface="Calibri"/>
                <a:cs typeface="Calibri"/>
              </a:rPr>
              <a:t>attention.</a:t>
            </a:r>
            <a:r>
              <a:rPr sz="32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Extreme</a:t>
            </a:r>
            <a:r>
              <a:rPr sz="32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404040"/>
                </a:solidFill>
                <a:latin typeface="Calibri"/>
                <a:cs typeface="Calibri"/>
              </a:rPr>
              <a:t>pressure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caused </a:t>
            </a:r>
            <a:r>
              <a:rPr sz="3200" spc="-20" dirty="0">
                <a:solidFill>
                  <a:srgbClr val="404040"/>
                </a:solidFill>
                <a:latin typeface="Calibri"/>
                <a:cs typeface="Calibri"/>
              </a:rPr>
              <a:t>“Choking”.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1455" y="2019300"/>
            <a:ext cx="4709160" cy="42321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7839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Why </a:t>
            </a:r>
            <a:r>
              <a:rPr spc="-15" dirty="0"/>
              <a:t>are </a:t>
            </a:r>
            <a:r>
              <a:rPr spc="-25" dirty="0"/>
              <a:t>we </a:t>
            </a:r>
            <a:r>
              <a:rPr spc="-10" dirty="0"/>
              <a:t>aroused </a:t>
            </a:r>
            <a:r>
              <a:rPr dirty="0"/>
              <a:t>in </a:t>
            </a:r>
            <a:r>
              <a:rPr spc="-10" dirty="0"/>
              <a:t>the presence </a:t>
            </a:r>
            <a:r>
              <a:rPr spc="-5" dirty="0"/>
              <a:t>of </a:t>
            </a:r>
            <a:r>
              <a:rPr spc="-800" dirty="0"/>
              <a:t> </a:t>
            </a:r>
            <a:r>
              <a:rPr spc="-15" dirty="0"/>
              <a:t>others?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19426"/>
            <a:ext cx="6425565" cy="101346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 is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ther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 c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vidence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supp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rts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sibl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s…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727" y="3220211"/>
            <a:ext cx="7778496" cy="3278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20344"/>
            <a:ext cx="39446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What</a:t>
            </a:r>
            <a:r>
              <a:rPr sz="4400" spc="-25" dirty="0"/>
              <a:t> </a:t>
            </a:r>
            <a:r>
              <a:rPr sz="4400" spc="-10" dirty="0"/>
              <a:t>is</a:t>
            </a:r>
            <a:r>
              <a:rPr sz="4400" spc="-20" dirty="0"/>
              <a:t> </a:t>
            </a:r>
            <a:r>
              <a:rPr sz="4400" dirty="0"/>
              <a:t>a</a:t>
            </a:r>
            <a:r>
              <a:rPr sz="4400" spc="-20" dirty="0"/>
              <a:t> </a:t>
            </a:r>
            <a:r>
              <a:rPr sz="4400" spc="-15" dirty="0"/>
              <a:t>Group?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668270" y="2031238"/>
            <a:ext cx="3903345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3200" spc="-30" dirty="0">
                <a:solidFill>
                  <a:srgbClr val="404040"/>
                </a:solidFill>
                <a:latin typeface="Calibri"/>
                <a:cs typeface="Calibri"/>
              </a:rPr>
              <a:t>Exist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 two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more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people </a:t>
            </a:r>
            <a:r>
              <a:rPr sz="3200" spc="-20" dirty="0">
                <a:solidFill>
                  <a:srgbClr val="404040"/>
                </a:solidFill>
                <a:latin typeface="Calibri"/>
                <a:cs typeface="Calibri"/>
              </a:rPr>
              <a:t>interact </a:t>
            </a:r>
            <a:r>
              <a:rPr sz="3200" spc="-7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more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than a </a:t>
            </a:r>
            <a:r>
              <a:rPr sz="3200" spc="-35" dirty="0">
                <a:solidFill>
                  <a:srgbClr val="404040"/>
                </a:solidFill>
                <a:latin typeface="Calibri"/>
                <a:cs typeface="Calibri"/>
              </a:rPr>
              <a:t>few </a:t>
            </a:r>
            <a:r>
              <a:rPr sz="3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moments,</a:t>
            </a: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404040"/>
                </a:solidFill>
                <a:latin typeface="Calibri"/>
                <a:cs typeface="Calibri"/>
              </a:rPr>
              <a:t>affect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one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 another</a:t>
            </a:r>
            <a:r>
              <a:rPr sz="32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 some</a:t>
            </a:r>
            <a:r>
              <a:rPr sz="32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85" dirty="0">
                <a:solidFill>
                  <a:srgbClr val="404040"/>
                </a:solidFill>
                <a:latin typeface="Calibri"/>
                <a:cs typeface="Calibri"/>
              </a:rPr>
              <a:t>way, </a:t>
            </a:r>
            <a:r>
              <a:rPr sz="3200" spc="-7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32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think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3200" spc="-10" dirty="0">
                <a:solidFill>
                  <a:srgbClr val="404040"/>
                </a:solidFill>
                <a:latin typeface="Calibri"/>
                <a:cs typeface="Calibri"/>
              </a:rPr>
              <a:t>themselves </a:t>
            </a:r>
            <a:r>
              <a:rPr sz="32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32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3200" spc="-65" dirty="0">
                <a:solidFill>
                  <a:srgbClr val="404040"/>
                </a:solidFill>
                <a:latin typeface="Calibri"/>
                <a:cs typeface="Calibri"/>
              </a:rPr>
              <a:t>“us”.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6976" y="941832"/>
            <a:ext cx="4969764" cy="49697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24916"/>
            <a:ext cx="56730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1.</a:t>
            </a:r>
            <a:r>
              <a:rPr sz="4000" spc="-25" dirty="0"/>
              <a:t> Evaluation</a:t>
            </a:r>
            <a:r>
              <a:rPr sz="4000" spc="-35" dirty="0"/>
              <a:t> </a:t>
            </a:r>
            <a:r>
              <a:rPr sz="4000" spc="-5" dirty="0"/>
              <a:t>Apprehension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668270" y="1918157"/>
            <a:ext cx="390017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rn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evaluating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us.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28688" y="2546604"/>
            <a:ext cx="4175759" cy="4175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1952" y="504520"/>
            <a:ext cx="59410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Myanmar Text"/>
                <a:cs typeface="Myanmar Text"/>
              </a:rPr>
              <a:t>Nickolas</a:t>
            </a:r>
            <a:r>
              <a:rPr sz="3600" spc="-20" dirty="0">
                <a:latin typeface="Myanmar Text"/>
                <a:cs typeface="Myanmar Text"/>
              </a:rPr>
              <a:t> </a:t>
            </a:r>
            <a:r>
              <a:rPr sz="3600" spc="-5" dirty="0">
                <a:latin typeface="Myanmar Text"/>
                <a:cs typeface="Myanmar Text"/>
              </a:rPr>
              <a:t>Cottrell</a:t>
            </a:r>
            <a:r>
              <a:rPr sz="3600" spc="-15" dirty="0">
                <a:latin typeface="Myanmar Text"/>
                <a:cs typeface="Myanmar Text"/>
              </a:rPr>
              <a:t> </a:t>
            </a:r>
            <a:r>
              <a:rPr sz="3600" spc="-5" dirty="0">
                <a:latin typeface="Myanmar Text"/>
                <a:cs typeface="Myanmar Text"/>
              </a:rPr>
              <a:t>study</a:t>
            </a:r>
            <a:r>
              <a:rPr sz="3600" spc="-20" dirty="0">
                <a:latin typeface="Myanmar Text"/>
                <a:cs typeface="Myanmar Text"/>
              </a:rPr>
              <a:t> </a:t>
            </a:r>
            <a:r>
              <a:rPr sz="3600" dirty="0">
                <a:latin typeface="Myanmar Text"/>
                <a:cs typeface="Myanmar Text"/>
              </a:rPr>
              <a:t>(1968)</a:t>
            </a:r>
            <a:endParaRPr sz="36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2147442"/>
            <a:ext cx="78924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 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“The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enhancement of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dominant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responses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strongest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think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being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evaluated”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332" y="3456432"/>
            <a:ext cx="4012692" cy="28392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76188" y="3456432"/>
            <a:ext cx="4497323" cy="280263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1952" y="504520"/>
            <a:ext cx="47180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Myanmar Text"/>
                <a:cs typeface="Myanmar Text"/>
              </a:rPr>
              <a:t>2.</a:t>
            </a:r>
            <a:r>
              <a:rPr sz="3600" spc="-40" dirty="0">
                <a:latin typeface="Myanmar Text"/>
                <a:cs typeface="Myanmar Text"/>
              </a:rPr>
              <a:t> </a:t>
            </a:r>
            <a:r>
              <a:rPr sz="3600" spc="-5" dirty="0">
                <a:latin typeface="Myanmar Text"/>
                <a:cs typeface="Myanmar Text"/>
              </a:rPr>
              <a:t>Driven</a:t>
            </a:r>
            <a:r>
              <a:rPr sz="3600" spc="-15" dirty="0">
                <a:latin typeface="Myanmar Text"/>
                <a:cs typeface="Myanmar Text"/>
              </a:rPr>
              <a:t> </a:t>
            </a:r>
            <a:r>
              <a:rPr sz="3600" dirty="0">
                <a:latin typeface="Myanmar Text"/>
                <a:cs typeface="Myanmar Text"/>
              </a:rPr>
              <a:t>by</a:t>
            </a:r>
            <a:r>
              <a:rPr sz="3600" spc="-40" dirty="0">
                <a:latin typeface="Myanmar Text"/>
                <a:cs typeface="Myanmar Text"/>
              </a:rPr>
              <a:t> </a:t>
            </a:r>
            <a:r>
              <a:rPr sz="3600" spc="-5" dirty="0">
                <a:latin typeface="Myanmar Text"/>
                <a:cs typeface="Myanmar Text"/>
              </a:rPr>
              <a:t>Distraction</a:t>
            </a:r>
            <a:endParaRPr sz="3600">
              <a:latin typeface="Myanmar Text"/>
              <a:cs typeface="Myanmar Tex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2147442"/>
            <a:ext cx="86347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onde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h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doin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h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 an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audien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 is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reacting,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we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become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distracted.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(Sanders,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Baron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&amp;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Moore,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1986)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7716" y="3691128"/>
            <a:ext cx="3802379" cy="24490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8276" y="3212592"/>
            <a:ext cx="4564380" cy="34061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504520"/>
            <a:ext cx="34664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Myanmar Text"/>
                <a:cs typeface="Myanmar Text"/>
              </a:rPr>
              <a:t>3.</a:t>
            </a:r>
            <a:r>
              <a:rPr spc="-50" dirty="0">
                <a:latin typeface="Myanmar Text"/>
                <a:cs typeface="Myanmar Text"/>
              </a:rPr>
              <a:t> </a:t>
            </a:r>
            <a:r>
              <a:rPr spc="-5" dirty="0">
                <a:latin typeface="Myanmar Text"/>
                <a:cs typeface="Myanmar Text"/>
              </a:rPr>
              <a:t>Mere</a:t>
            </a:r>
            <a:r>
              <a:rPr spc="-20" dirty="0">
                <a:latin typeface="Myanmar Text"/>
                <a:cs typeface="Myanmar Text"/>
              </a:rPr>
              <a:t> </a:t>
            </a:r>
            <a:r>
              <a:rPr spc="-5" dirty="0">
                <a:latin typeface="Myanmar Text"/>
                <a:cs typeface="Myanmar Text"/>
              </a:rPr>
              <a:t>Presence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1706117"/>
            <a:ext cx="2406650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Zaj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lie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mere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presence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others produces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some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arousal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even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without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evaluation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apprehension</a:t>
            </a:r>
            <a:r>
              <a:rPr sz="2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or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arousing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distraction.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7547" y="1691639"/>
            <a:ext cx="6496811" cy="433425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504520"/>
            <a:ext cx="78441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25" dirty="0">
                <a:latin typeface="Myanmar Text"/>
                <a:cs typeface="Myanmar Text"/>
              </a:rPr>
              <a:t>S</a:t>
            </a:r>
            <a:r>
              <a:rPr b="1" spc="-114" dirty="0">
                <a:latin typeface="Myanmar Text"/>
                <a:cs typeface="Myanmar Text"/>
              </a:rPr>
              <a:t>o</a:t>
            </a:r>
            <a:r>
              <a:rPr b="1" spc="-100" dirty="0">
                <a:latin typeface="Myanmar Text"/>
                <a:cs typeface="Myanmar Text"/>
              </a:rPr>
              <a:t>c</a:t>
            </a:r>
            <a:r>
              <a:rPr b="1" spc="-175" dirty="0">
                <a:latin typeface="Myanmar Text"/>
                <a:cs typeface="Myanmar Text"/>
              </a:rPr>
              <a:t>i</a:t>
            </a:r>
            <a:r>
              <a:rPr b="1" spc="-140" dirty="0">
                <a:latin typeface="Myanmar Text"/>
                <a:cs typeface="Myanmar Text"/>
              </a:rPr>
              <a:t>a</a:t>
            </a:r>
            <a:r>
              <a:rPr b="1" spc="-155" dirty="0">
                <a:latin typeface="Myanmar Text"/>
                <a:cs typeface="Myanmar Text"/>
              </a:rPr>
              <a:t>l</a:t>
            </a:r>
            <a:r>
              <a:rPr b="1" spc="-90" dirty="0">
                <a:latin typeface="Myanmar Text"/>
                <a:cs typeface="Myanmar Text"/>
              </a:rPr>
              <a:t> </a:t>
            </a:r>
            <a:r>
              <a:rPr b="1" spc="-165" dirty="0">
                <a:latin typeface="Myanmar Text"/>
                <a:cs typeface="Myanmar Text"/>
              </a:rPr>
              <a:t>L</a:t>
            </a:r>
            <a:r>
              <a:rPr b="1" spc="-114" dirty="0">
                <a:latin typeface="Myanmar Text"/>
                <a:cs typeface="Myanmar Text"/>
              </a:rPr>
              <a:t>o</a:t>
            </a:r>
            <a:r>
              <a:rPr b="1" spc="-130" dirty="0">
                <a:latin typeface="Myanmar Text"/>
                <a:cs typeface="Myanmar Text"/>
              </a:rPr>
              <a:t>a</a:t>
            </a:r>
            <a:r>
              <a:rPr b="1" spc="-285" dirty="0">
                <a:latin typeface="Myanmar Text"/>
                <a:cs typeface="Myanmar Text"/>
              </a:rPr>
              <a:t>f</a:t>
            </a:r>
            <a:r>
              <a:rPr b="1" spc="-190" dirty="0">
                <a:latin typeface="Myanmar Text"/>
                <a:cs typeface="Myanmar Text"/>
              </a:rPr>
              <a:t>i</a:t>
            </a:r>
            <a:r>
              <a:rPr b="1" spc="-180" dirty="0">
                <a:latin typeface="Myanmar Text"/>
                <a:cs typeface="Myanmar Text"/>
              </a:rPr>
              <a:t>n</a:t>
            </a:r>
            <a:r>
              <a:rPr b="1" spc="-160" dirty="0">
                <a:latin typeface="Myanmar Text"/>
                <a:cs typeface="Myanmar Text"/>
              </a:rPr>
              <a:t>g</a:t>
            </a:r>
            <a:r>
              <a:rPr b="1" spc="-195" dirty="0">
                <a:latin typeface="Myanmar Text"/>
                <a:cs typeface="Myanmar Text"/>
              </a:rPr>
              <a:t>:</a:t>
            </a:r>
            <a:r>
              <a:rPr b="1" spc="-80" dirty="0">
                <a:latin typeface="Myanmar Text"/>
                <a:cs typeface="Myanmar Text"/>
              </a:rPr>
              <a:t> </a:t>
            </a:r>
            <a:r>
              <a:rPr spc="-5" dirty="0">
                <a:latin typeface="Myanmar Text"/>
                <a:cs typeface="Myanmar Text"/>
              </a:rPr>
              <a:t>D</a:t>
            </a:r>
            <a:r>
              <a:rPr dirty="0">
                <a:latin typeface="Myanmar Text"/>
                <a:cs typeface="Myanmar Text"/>
              </a:rPr>
              <a:t>o</a:t>
            </a:r>
            <a:r>
              <a:rPr spc="-5" dirty="0">
                <a:latin typeface="Myanmar Text"/>
                <a:cs typeface="Myanmar Text"/>
              </a:rPr>
              <a:t> </a:t>
            </a:r>
            <a:r>
              <a:rPr spc="10" dirty="0">
                <a:latin typeface="Myanmar Text"/>
                <a:cs typeface="Myanmar Text"/>
              </a:rPr>
              <a:t>i</a:t>
            </a:r>
            <a:r>
              <a:rPr dirty="0">
                <a:latin typeface="Myanmar Text"/>
                <a:cs typeface="Myanmar Text"/>
              </a:rPr>
              <a:t>nd</a:t>
            </a:r>
            <a:r>
              <a:rPr spc="5" dirty="0">
                <a:latin typeface="Myanmar Text"/>
                <a:cs typeface="Myanmar Text"/>
              </a:rPr>
              <a:t>i</a:t>
            </a:r>
            <a:r>
              <a:rPr dirty="0">
                <a:latin typeface="Myanmar Text"/>
                <a:cs typeface="Myanmar Text"/>
              </a:rPr>
              <a:t>vi</a:t>
            </a:r>
            <a:r>
              <a:rPr spc="5" dirty="0">
                <a:latin typeface="Myanmar Text"/>
                <a:cs typeface="Myanmar Text"/>
              </a:rPr>
              <a:t>d</a:t>
            </a:r>
            <a:r>
              <a:rPr dirty="0">
                <a:latin typeface="Myanmar Text"/>
                <a:cs typeface="Myanmar Text"/>
              </a:rPr>
              <a:t>ua</a:t>
            </a:r>
            <a:r>
              <a:rPr spc="5" dirty="0">
                <a:latin typeface="Myanmar Text"/>
                <a:cs typeface="Myanmar Text"/>
              </a:rPr>
              <a:t>l</a:t>
            </a:r>
            <a:r>
              <a:rPr dirty="0">
                <a:latin typeface="Myanmar Text"/>
                <a:cs typeface="Myanmar Text"/>
              </a:rPr>
              <a:t>s</a:t>
            </a:r>
            <a:r>
              <a:rPr spc="-20" dirty="0">
                <a:latin typeface="Myanmar Text"/>
                <a:cs typeface="Myanmar Text"/>
              </a:rPr>
              <a:t> </a:t>
            </a:r>
            <a:r>
              <a:rPr dirty="0">
                <a:latin typeface="Myanmar Text"/>
                <a:cs typeface="Myanmar Text"/>
              </a:rPr>
              <a:t>exert</a:t>
            </a:r>
            <a:r>
              <a:rPr spc="10" dirty="0">
                <a:latin typeface="Myanmar Text"/>
                <a:cs typeface="Myanmar Text"/>
              </a:rPr>
              <a:t> </a:t>
            </a:r>
            <a:r>
              <a:rPr spc="-5" dirty="0">
                <a:latin typeface="Myanmar Text"/>
                <a:cs typeface="Myanmar Text"/>
              </a:rPr>
              <a:t>less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/>
              <a:t>effort</a:t>
            </a:r>
            <a:r>
              <a:rPr spc="-25" dirty="0"/>
              <a:t> </a:t>
            </a:r>
            <a:r>
              <a:rPr spc="-5" dirty="0"/>
              <a:t>in</a:t>
            </a:r>
            <a:r>
              <a:rPr spc="-25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dirty="0"/>
              <a:t>group?</a:t>
            </a:r>
          </a:p>
          <a:p>
            <a:pPr marL="355600" marR="5080" indent="-342900">
              <a:lnSpc>
                <a:spcPct val="100000"/>
              </a:lnSpc>
              <a:spcBef>
                <a:spcPts val="4315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tendency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for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exert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less</a:t>
            </a:r>
            <a:r>
              <a:rPr sz="20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effort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they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pool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their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efforts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toward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common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goal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than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they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individually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accountable.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2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Example: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team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tug of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Calibri"/>
                <a:cs typeface="Calibri"/>
              </a:rPr>
              <a:t>war,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will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eight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side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exert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force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sum of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their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best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efforts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individual tug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war?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9983" y="4108703"/>
            <a:ext cx="7642859" cy="25328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5666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Many</a:t>
            </a:r>
            <a:r>
              <a:rPr spc="-35" dirty="0"/>
              <a:t> </a:t>
            </a:r>
            <a:r>
              <a:rPr spc="-5" dirty="0"/>
              <a:t>hands</a:t>
            </a:r>
            <a:r>
              <a:rPr spc="-35" dirty="0"/>
              <a:t> </a:t>
            </a:r>
            <a:r>
              <a:rPr spc="-30" dirty="0"/>
              <a:t>make</a:t>
            </a:r>
            <a:r>
              <a:rPr spc="-10" dirty="0"/>
              <a:t> light</a:t>
            </a:r>
            <a:r>
              <a:rPr spc="-30" dirty="0"/>
              <a:t> </a:t>
            </a:r>
            <a:r>
              <a:rPr spc="-15" dirty="0"/>
              <a:t>work…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019426"/>
            <a:ext cx="8456295" cy="13792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“I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unit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is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th”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ou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tually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less moti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at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sz="2400" spc="-4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orming  additive task.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944" y="3613403"/>
            <a:ext cx="3026663" cy="30281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9259" y="3294888"/>
            <a:ext cx="4780788" cy="318058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504520"/>
            <a:ext cx="64998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3477B1"/>
                </a:solidFill>
                <a:latin typeface="Myanmar Text"/>
                <a:cs typeface="Myanmar Text"/>
              </a:rPr>
              <a:t>Massachusetts</a:t>
            </a:r>
            <a:r>
              <a:rPr spc="-10" dirty="0">
                <a:solidFill>
                  <a:srgbClr val="3477B1"/>
                </a:solidFill>
                <a:latin typeface="Myanmar Text"/>
                <a:cs typeface="Myanmar Text"/>
              </a:rPr>
              <a:t> </a:t>
            </a:r>
            <a:r>
              <a:rPr dirty="0">
                <a:solidFill>
                  <a:srgbClr val="3477B1"/>
                </a:solidFill>
                <a:latin typeface="Myanmar Text"/>
                <a:cs typeface="Myanmar Text"/>
              </a:rPr>
              <a:t>&amp;</a:t>
            </a:r>
            <a:r>
              <a:rPr spc="-25" dirty="0">
                <a:solidFill>
                  <a:srgbClr val="3477B1"/>
                </a:solidFill>
                <a:latin typeface="Myanmar Text"/>
                <a:cs typeface="Myanmar Text"/>
              </a:rPr>
              <a:t> </a:t>
            </a:r>
            <a:r>
              <a:rPr spc="-5" dirty="0">
                <a:solidFill>
                  <a:srgbClr val="3477B1"/>
                </a:solidFill>
                <a:latin typeface="Myanmar Text"/>
                <a:cs typeface="Myanmar Text"/>
              </a:rPr>
              <a:t>Ingham</a:t>
            </a:r>
            <a:r>
              <a:rPr spc="-15" dirty="0">
                <a:solidFill>
                  <a:srgbClr val="3477B1"/>
                </a:solidFill>
                <a:latin typeface="Myanmar Text"/>
                <a:cs typeface="Myanmar Text"/>
              </a:rPr>
              <a:t> </a:t>
            </a:r>
            <a:r>
              <a:rPr spc="-5" dirty="0">
                <a:solidFill>
                  <a:srgbClr val="3477B1"/>
                </a:solidFill>
                <a:latin typeface="Myanmar Text"/>
                <a:cs typeface="Myanmar Text"/>
              </a:rPr>
              <a:t>(1974)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47442"/>
            <a:ext cx="87350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the </a:t>
            </a:r>
            <a:r>
              <a:rPr sz="2400" spc="-55" dirty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ame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tug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400" spc="-20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sz="2400" spc="-70" dirty="0">
                <a:solidFill>
                  <a:srgbClr val="404040"/>
                </a:solidFill>
                <a:latin typeface="Calibri"/>
                <a:cs typeface="Calibri"/>
              </a:rPr>
              <a:t>k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individuals think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othe</a:t>
            </a:r>
            <a:r>
              <a:rPr sz="2400" spc="-35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w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 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pulling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 them, when in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fact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they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were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pulling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alone.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Blindfolded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participants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were</a:t>
            </a:r>
            <a:r>
              <a:rPr sz="2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assigned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first</a:t>
            </a:r>
            <a:r>
              <a:rPr sz="2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position</a:t>
            </a:r>
            <a:r>
              <a:rPr sz="2400" spc="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apparatus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told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“Pull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hard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as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you </a:t>
            </a:r>
            <a:r>
              <a:rPr sz="2400" spc="-50" dirty="0">
                <a:solidFill>
                  <a:srgbClr val="404040"/>
                </a:solidFill>
                <a:latin typeface="Calibri"/>
                <a:cs typeface="Calibri"/>
              </a:rPr>
              <a:t>can”,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participants’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thought that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there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four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five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behind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them,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but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honestly there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is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no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5171" y="4207762"/>
            <a:ext cx="6371844" cy="25344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8270" y="808101"/>
            <a:ext cx="8167370" cy="2491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85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Free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riders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–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who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benefit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from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the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group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give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little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return.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95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“People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exert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effort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their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outputs</a:t>
            </a:r>
            <a:r>
              <a:rPr sz="20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individually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identifiable”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0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being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observed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increases</a:t>
            </a:r>
            <a:r>
              <a:rPr sz="20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evaluation</a:t>
            </a:r>
            <a:r>
              <a:rPr sz="20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concerns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=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Social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Facilitation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000" spc="-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000" spc="39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When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being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lost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crowd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20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decreases</a:t>
            </a:r>
            <a:r>
              <a:rPr sz="2000" u="heavy" spc="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Calibri"/>
                <a:cs typeface="Calibri"/>
              </a:rPr>
              <a:t>evaluation</a:t>
            </a:r>
            <a:r>
              <a:rPr sz="20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concern</a:t>
            </a:r>
            <a:r>
              <a:rPr sz="20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404040"/>
                </a:solidFill>
                <a:latin typeface="Calibri"/>
                <a:cs typeface="Calibri"/>
              </a:rPr>
              <a:t>=</a:t>
            </a:r>
            <a:r>
              <a:rPr sz="20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Social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Loafing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491" y="3706367"/>
            <a:ext cx="2639568" cy="263804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9115" y="4250435"/>
            <a:ext cx="1380743" cy="11140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17792" y="3371088"/>
            <a:ext cx="5236463" cy="34869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831926"/>
            <a:ext cx="85845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 </a:t>
            </a:r>
            <a:r>
              <a:rPr sz="2400" spc="-10" dirty="0">
                <a:solidFill>
                  <a:srgbClr val="404040"/>
                </a:solidFill>
              </a:rPr>
              <a:t>“People</a:t>
            </a:r>
            <a:r>
              <a:rPr sz="2400" spc="-15" dirty="0">
                <a:solidFill>
                  <a:srgbClr val="404040"/>
                </a:solidFill>
              </a:rPr>
              <a:t> </a:t>
            </a:r>
            <a:r>
              <a:rPr sz="2400" spc="-55" dirty="0">
                <a:solidFill>
                  <a:srgbClr val="404040"/>
                </a:solidFill>
              </a:rPr>
              <a:t>may,</a:t>
            </a:r>
            <a:r>
              <a:rPr sz="2400" spc="-10" dirty="0">
                <a:solidFill>
                  <a:srgbClr val="404040"/>
                </a:solidFill>
              </a:rPr>
              <a:t> </a:t>
            </a:r>
            <a:r>
              <a:rPr sz="2400" spc="-40" dirty="0">
                <a:solidFill>
                  <a:srgbClr val="404040"/>
                </a:solidFill>
              </a:rPr>
              <a:t>however,</a:t>
            </a:r>
            <a:r>
              <a:rPr sz="2400" spc="5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put</a:t>
            </a:r>
            <a:r>
              <a:rPr sz="2400" dirty="0">
                <a:solidFill>
                  <a:srgbClr val="404040"/>
                </a:solidFill>
              </a:rPr>
              <a:t> </a:t>
            </a:r>
            <a:r>
              <a:rPr sz="2400" spc="-15" dirty="0">
                <a:solidFill>
                  <a:srgbClr val="404040"/>
                </a:solidFill>
              </a:rPr>
              <a:t>forth </a:t>
            </a:r>
            <a:r>
              <a:rPr sz="2400" spc="-10" dirty="0">
                <a:solidFill>
                  <a:srgbClr val="404040"/>
                </a:solidFill>
              </a:rPr>
              <a:t>even</a:t>
            </a:r>
            <a:r>
              <a:rPr sz="2400" dirty="0">
                <a:solidFill>
                  <a:srgbClr val="404040"/>
                </a:solidFill>
              </a:rPr>
              <a:t> </a:t>
            </a:r>
            <a:r>
              <a:rPr sz="2400" spc="-10" dirty="0">
                <a:solidFill>
                  <a:srgbClr val="404040"/>
                </a:solidFill>
              </a:rPr>
              <a:t>more</a:t>
            </a:r>
            <a:r>
              <a:rPr sz="2400" spc="5" dirty="0">
                <a:solidFill>
                  <a:srgbClr val="404040"/>
                </a:solidFill>
              </a:rPr>
              <a:t> </a:t>
            </a:r>
            <a:r>
              <a:rPr sz="2400" spc="-20" dirty="0">
                <a:solidFill>
                  <a:srgbClr val="404040"/>
                </a:solidFill>
              </a:rPr>
              <a:t>effort</a:t>
            </a:r>
            <a:r>
              <a:rPr sz="2400" spc="-10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in</a:t>
            </a:r>
            <a:r>
              <a:rPr sz="2400" spc="5" dirty="0">
                <a:solidFill>
                  <a:srgbClr val="404040"/>
                </a:solidFill>
              </a:rPr>
              <a:t> </a:t>
            </a:r>
            <a:r>
              <a:rPr sz="2400" dirty="0">
                <a:solidFill>
                  <a:srgbClr val="404040"/>
                </a:solidFill>
              </a:rPr>
              <a:t>a </a:t>
            </a:r>
            <a:r>
              <a:rPr sz="2400" spc="-15" dirty="0">
                <a:solidFill>
                  <a:srgbClr val="404040"/>
                </a:solidFill>
              </a:rPr>
              <a:t>group</a:t>
            </a:r>
            <a:r>
              <a:rPr sz="2400" dirty="0">
                <a:solidFill>
                  <a:srgbClr val="404040"/>
                </a:solidFill>
              </a:rPr>
              <a:t> when</a:t>
            </a:r>
            <a:endParaRPr sz="2400">
              <a:latin typeface="Microsoft Sans Serif"/>
              <a:cs typeface="Microsoft Sans Serif"/>
            </a:endParaRPr>
          </a:p>
          <a:p>
            <a:pPr marL="355600" marR="70485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404040"/>
                </a:solidFill>
              </a:rPr>
              <a:t>the </a:t>
            </a:r>
            <a:r>
              <a:rPr sz="2400" spc="-10" dirty="0">
                <a:solidFill>
                  <a:srgbClr val="404040"/>
                </a:solidFill>
              </a:rPr>
              <a:t>goal </a:t>
            </a:r>
            <a:r>
              <a:rPr sz="2400" dirty="0">
                <a:solidFill>
                  <a:srgbClr val="404040"/>
                </a:solidFill>
              </a:rPr>
              <a:t>is </a:t>
            </a:r>
            <a:r>
              <a:rPr sz="2400" spc="-5" dirty="0">
                <a:solidFill>
                  <a:srgbClr val="404040"/>
                </a:solidFill>
              </a:rPr>
              <a:t>important, </a:t>
            </a:r>
            <a:r>
              <a:rPr sz="2400" spc="-20" dirty="0">
                <a:solidFill>
                  <a:srgbClr val="404040"/>
                </a:solidFill>
              </a:rPr>
              <a:t>rewards </a:t>
            </a:r>
            <a:r>
              <a:rPr sz="2400" spc="-15" dirty="0">
                <a:solidFill>
                  <a:srgbClr val="404040"/>
                </a:solidFill>
              </a:rPr>
              <a:t>are </a:t>
            </a:r>
            <a:r>
              <a:rPr sz="2400" spc="-10" dirty="0">
                <a:solidFill>
                  <a:srgbClr val="404040"/>
                </a:solidFill>
              </a:rPr>
              <a:t>significant, </a:t>
            </a:r>
            <a:r>
              <a:rPr sz="2400" dirty="0">
                <a:solidFill>
                  <a:srgbClr val="404040"/>
                </a:solidFill>
              </a:rPr>
              <a:t>and </a:t>
            </a:r>
            <a:r>
              <a:rPr sz="2400" spc="-10" dirty="0">
                <a:solidFill>
                  <a:srgbClr val="404040"/>
                </a:solidFill>
              </a:rPr>
              <a:t>team </a:t>
            </a:r>
            <a:r>
              <a:rPr sz="2400" spc="-5" dirty="0">
                <a:solidFill>
                  <a:srgbClr val="404040"/>
                </a:solidFill>
              </a:rPr>
              <a:t>spirit </a:t>
            </a:r>
            <a:r>
              <a:rPr sz="2400" spc="-530" dirty="0">
                <a:solidFill>
                  <a:srgbClr val="404040"/>
                </a:solidFill>
              </a:rPr>
              <a:t> </a:t>
            </a:r>
            <a:r>
              <a:rPr sz="2400" spc="-10" dirty="0">
                <a:solidFill>
                  <a:srgbClr val="404040"/>
                </a:solidFill>
              </a:rPr>
              <a:t>exists”</a:t>
            </a:r>
            <a:endParaRPr sz="2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047" y="2100072"/>
            <a:ext cx="6467856" cy="45079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866013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Different </a:t>
            </a:r>
            <a:r>
              <a:rPr spc="-15" dirty="0"/>
              <a:t>groups </a:t>
            </a:r>
            <a:r>
              <a:rPr spc="-5" dirty="0"/>
              <a:t>help us </a:t>
            </a:r>
            <a:r>
              <a:rPr spc="-10" dirty="0"/>
              <a:t>meet </a:t>
            </a:r>
            <a:r>
              <a:rPr spc="-25" dirty="0"/>
              <a:t>different </a:t>
            </a:r>
            <a:r>
              <a:rPr dirty="0"/>
              <a:t>human </a:t>
            </a:r>
            <a:r>
              <a:rPr spc="-805" dirty="0"/>
              <a:t> </a:t>
            </a:r>
            <a:r>
              <a:rPr spc="-5" dirty="0"/>
              <a:t>needs…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7928" y="2615183"/>
            <a:ext cx="7434072" cy="42428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68270" y="2015769"/>
            <a:ext cx="7312659" cy="11353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80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Affiliate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belong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with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others.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spc="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Achieve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– </a:t>
            </a:r>
            <a:r>
              <a:rPr sz="2800" spc="-20" dirty="0">
                <a:latin typeface="Calibri"/>
                <a:cs typeface="Calibri"/>
              </a:rPr>
              <a:t>to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gain</a:t>
            </a:r>
            <a:r>
              <a:rPr sz="2800" spc="-10" dirty="0">
                <a:latin typeface="Calibri"/>
                <a:cs typeface="Calibri"/>
              </a:rPr>
              <a:t> social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identity.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74407" y="1600200"/>
            <a:ext cx="4875276" cy="484479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63258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  <a:r>
              <a:rPr spc="5" dirty="0"/>
              <a:t> </a:t>
            </a:r>
            <a:r>
              <a:rPr spc="-20" dirty="0"/>
              <a:t>examples</a:t>
            </a:r>
            <a:r>
              <a:rPr spc="-10" dirty="0"/>
              <a:t> </a:t>
            </a:r>
            <a:r>
              <a:rPr spc="-5" dirty="0"/>
              <a:t>of</a:t>
            </a:r>
            <a:r>
              <a:rPr dirty="0"/>
              <a:t> </a:t>
            </a:r>
            <a:r>
              <a:rPr spc="-10" dirty="0"/>
              <a:t>Collective</a:t>
            </a:r>
            <a:r>
              <a:rPr spc="5" dirty="0"/>
              <a:t> </a:t>
            </a:r>
            <a:r>
              <a:rPr spc="-10" dirty="0"/>
              <a:t>Influence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68270" y="2020036"/>
            <a:ext cx="2636520" cy="147637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600" spc="-2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600" spc="-315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Socia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45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acili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600" spc="-2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600" spc="-315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Socia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fing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600" spc="-2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600" spc="-315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Dein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dividu</a:t>
            </a:r>
            <a:r>
              <a:rPr sz="2600" spc="-20" dirty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68270" y="4525136"/>
            <a:ext cx="3648075" cy="149288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15"/>
              </a:spcBef>
            </a:pPr>
            <a:r>
              <a:rPr sz="2600" spc="-2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600" spc="-315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Thes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6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th</a:t>
            </a:r>
            <a:r>
              <a:rPr sz="2600" spc="-30" dirty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ee</a:t>
            </a:r>
            <a:r>
              <a:rPr sz="26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phenomena  </a:t>
            </a: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can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occur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Minimal 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interaction</a:t>
            </a:r>
            <a:r>
              <a:rPr sz="26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404040"/>
                </a:solidFill>
                <a:latin typeface="Calibri"/>
                <a:cs typeface="Calibri"/>
              </a:rPr>
              <a:t>“Minimal</a:t>
            </a:r>
            <a:endParaRPr sz="2600">
              <a:latin typeface="Calibri"/>
              <a:cs typeface="Calibri"/>
            </a:endParaRPr>
          </a:p>
          <a:p>
            <a:pPr marL="355600">
              <a:lnSpc>
                <a:spcPts val="2810"/>
              </a:lnSpc>
            </a:pPr>
            <a:r>
              <a:rPr sz="2600" spc="-10" dirty="0">
                <a:solidFill>
                  <a:srgbClr val="404040"/>
                </a:solidFill>
                <a:latin typeface="Calibri"/>
                <a:cs typeface="Calibri"/>
              </a:rPr>
              <a:t>Group</a:t>
            </a:r>
            <a:r>
              <a:rPr sz="26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404040"/>
                </a:solidFill>
                <a:latin typeface="Calibri"/>
                <a:cs typeface="Calibri"/>
              </a:rPr>
              <a:t>Situations”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767839" marR="5080">
              <a:lnSpc>
                <a:spcPct val="101099"/>
              </a:lnSpc>
              <a:spcBef>
                <a:spcPts val="55"/>
              </a:spcBef>
            </a:pPr>
            <a:r>
              <a:rPr b="1" dirty="0">
                <a:latin typeface="Calibri"/>
                <a:cs typeface="Calibri"/>
              </a:rPr>
              <a:t>Social </a:t>
            </a:r>
            <a:r>
              <a:rPr b="1" spc="-15" dirty="0">
                <a:latin typeface="Calibri"/>
                <a:cs typeface="Calibri"/>
              </a:rPr>
              <a:t>Facilitation:</a:t>
            </a:r>
            <a:r>
              <a:rPr b="1" spc="-35" dirty="0">
                <a:latin typeface="Calibri"/>
                <a:cs typeface="Calibri"/>
              </a:rPr>
              <a:t> </a:t>
            </a:r>
            <a:r>
              <a:rPr sz="2800" spc="-10" dirty="0"/>
              <a:t>How</a:t>
            </a:r>
            <a:r>
              <a:rPr sz="2800" spc="20" dirty="0"/>
              <a:t> </a:t>
            </a:r>
            <a:r>
              <a:rPr sz="2800" spc="-15" dirty="0"/>
              <a:t>are</a:t>
            </a:r>
            <a:r>
              <a:rPr sz="2800" spc="-10" dirty="0"/>
              <a:t> </a:t>
            </a:r>
            <a:r>
              <a:rPr sz="2800" spc="-15" dirty="0"/>
              <a:t>we</a:t>
            </a:r>
            <a:r>
              <a:rPr sz="2800" dirty="0"/>
              <a:t> </a:t>
            </a:r>
            <a:r>
              <a:rPr sz="2800" spc="-20" dirty="0"/>
              <a:t>affected</a:t>
            </a:r>
            <a:r>
              <a:rPr sz="2800" spc="-30" dirty="0"/>
              <a:t> </a:t>
            </a:r>
            <a:r>
              <a:rPr sz="2800" spc="-15" dirty="0"/>
              <a:t>by</a:t>
            </a:r>
            <a:r>
              <a:rPr sz="2800" spc="5" dirty="0"/>
              <a:t> </a:t>
            </a:r>
            <a:r>
              <a:rPr sz="2800" spc="-5" dirty="0"/>
              <a:t>the </a:t>
            </a:r>
            <a:r>
              <a:rPr sz="2800" spc="-620" dirty="0"/>
              <a:t> </a:t>
            </a:r>
            <a:r>
              <a:rPr sz="2800" spc="-10" dirty="0"/>
              <a:t>presence</a:t>
            </a:r>
            <a:r>
              <a:rPr sz="2800" spc="20" dirty="0"/>
              <a:t> </a:t>
            </a:r>
            <a:r>
              <a:rPr sz="2800" spc="-5" dirty="0"/>
              <a:t>of </a:t>
            </a:r>
            <a:r>
              <a:rPr sz="2800" spc="-15" dirty="0"/>
              <a:t>others?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08935" y="2033091"/>
            <a:ext cx="3623310" cy="333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26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enden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o 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perform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simple or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well-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learned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tasks better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others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present.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60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Example:</a:t>
            </a:r>
            <a:endParaRPr sz="2400">
              <a:latin typeface="Calibri"/>
              <a:cs typeface="Calibri"/>
            </a:endParaRPr>
          </a:p>
          <a:p>
            <a:pPr marL="12700" marR="642620">
              <a:lnSpc>
                <a:spcPct val="100000"/>
              </a:lnSpc>
              <a:spcBef>
                <a:spcPts val="994"/>
              </a:spcBef>
            </a:pP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ride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faster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bicycling</a:t>
            </a:r>
            <a:r>
              <a:rPr sz="2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with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others?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4288" y="1784604"/>
            <a:ext cx="6059423" cy="47670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27964"/>
            <a:ext cx="70370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One</a:t>
            </a:r>
            <a:r>
              <a:rPr spc="-10" dirty="0"/>
              <a:t> </a:t>
            </a:r>
            <a:r>
              <a:rPr spc="-5" dirty="0"/>
              <a:t>of</a:t>
            </a:r>
            <a:r>
              <a:rPr spc="-10" dirty="0"/>
              <a:t> </a:t>
            </a:r>
            <a:r>
              <a:rPr dirty="0"/>
              <a:t>Norman</a:t>
            </a:r>
            <a:r>
              <a:rPr spc="-30" dirty="0"/>
              <a:t> </a:t>
            </a:r>
            <a:r>
              <a:rPr spc="-45" dirty="0"/>
              <a:t>Triplett’s</a:t>
            </a:r>
            <a:r>
              <a:rPr spc="-20" dirty="0"/>
              <a:t> </a:t>
            </a:r>
            <a:r>
              <a:rPr spc="-10" dirty="0"/>
              <a:t>study</a:t>
            </a:r>
            <a:r>
              <a:rPr spc="-20" dirty="0"/>
              <a:t> </a:t>
            </a:r>
            <a:r>
              <a:rPr spc="-5" dirty="0"/>
              <a:t>(1898)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68270" y="2147442"/>
            <a:ext cx="8640445" cy="234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noticed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in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bicycle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 racing,</a:t>
            </a:r>
            <a:r>
              <a:rPr sz="2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people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were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faster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when the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they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raced together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than each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one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raced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alone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against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the clock.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Before </a:t>
            </a:r>
            <a:r>
              <a:rPr sz="2400" spc="-5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he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puddled</a:t>
            </a:r>
            <a:r>
              <a:rPr sz="2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his hunch,</a:t>
            </a:r>
            <a:r>
              <a:rPr sz="2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The Other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404040"/>
                </a:solidFill>
                <a:latin typeface="Calibri"/>
                <a:cs typeface="Calibri"/>
              </a:rPr>
              <a:t>people’s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presence</a:t>
            </a:r>
            <a:r>
              <a:rPr sz="2400" b="1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boosts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his </a:t>
            </a:r>
            <a:r>
              <a:rPr sz="2400" b="1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Calibri"/>
                <a:cs typeface="Calibri"/>
              </a:rPr>
              <a:t>performance.</a:t>
            </a:r>
            <a:endParaRPr sz="2400">
              <a:latin typeface="Calibri"/>
              <a:cs typeface="Calibri"/>
            </a:endParaRPr>
          </a:p>
          <a:p>
            <a:pPr marL="355600" marR="243204" indent="-342900">
              <a:lnSpc>
                <a:spcPct val="100000"/>
              </a:lnSpc>
              <a:spcBef>
                <a:spcPts val="1010"/>
              </a:spcBef>
            </a:pP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 </a:t>
            </a:r>
            <a:r>
              <a:rPr sz="2400" spc="20" dirty="0">
                <a:solidFill>
                  <a:srgbClr val="404040"/>
                </a:solidFill>
                <a:latin typeface="Calibri"/>
                <a:cs typeface="Calibri"/>
              </a:rPr>
              <a:t>“The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bodily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presence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another 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contestant </a:t>
            </a:r>
            <a:r>
              <a:rPr sz="2400" dirty="0">
                <a:solidFill>
                  <a:srgbClr val="404040"/>
                </a:solidFill>
                <a:latin typeface="Calibri"/>
                <a:cs typeface="Calibri"/>
              </a:rPr>
              <a:t>. . . </a:t>
            </a:r>
            <a:r>
              <a:rPr sz="2400" spc="-5" dirty="0">
                <a:solidFill>
                  <a:srgbClr val="404040"/>
                </a:solidFill>
                <a:latin typeface="Calibri"/>
                <a:cs typeface="Calibri"/>
              </a:rPr>
              <a:t>Serves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to liberate </a:t>
            </a:r>
            <a:r>
              <a:rPr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Calibri"/>
                <a:cs typeface="Calibri"/>
              </a:rPr>
              <a:t>latent</a:t>
            </a:r>
            <a:r>
              <a:rPr sz="2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Calibri"/>
                <a:cs typeface="Calibri"/>
              </a:rPr>
              <a:t>energy”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9052" y="4623815"/>
            <a:ext cx="3631691" cy="195833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0071" y="5128259"/>
            <a:ext cx="1069848" cy="8625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99247" y="4550664"/>
            <a:ext cx="3208020" cy="21061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1416177"/>
            <a:ext cx="8336280" cy="118745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5080" indent="-342900">
              <a:lnSpc>
                <a:spcPct val="100499"/>
              </a:lnSpc>
              <a:spcBef>
                <a:spcPts val="80"/>
              </a:spcBef>
            </a:pPr>
            <a:r>
              <a:rPr sz="2800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Co-actors </a:t>
            </a:r>
            <a:r>
              <a:rPr sz="2400" spc="-15" dirty="0">
                <a:solidFill>
                  <a:srgbClr val="404040"/>
                </a:solidFill>
              </a:rPr>
              <a:t>are </a:t>
            </a:r>
            <a:r>
              <a:rPr sz="2400" spc="-5" dirty="0">
                <a:solidFill>
                  <a:srgbClr val="404040"/>
                </a:solidFill>
              </a:rPr>
              <a:t>people </a:t>
            </a:r>
            <a:r>
              <a:rPr sz="2400" dirty="0">
                <a:solidFill>
                  <a:srgbClr val="404040"/>
                </a:solidFill>
              </a:rPr>
              <a:t>who </a:t>
            </a:r>
            <a:r>
              <a:rPr sz="2400" spc="-15" dirty="0">
                <a:solidFill>
                  <a:srgbClr val="404040"/>
                </a:solidFill>
              </a:rPr>
              <a:t>are </a:t>
            </a:r>
            <a:r>
              <a:rPr sz="2400" spc="-5" dirty="0">
                <a:solidFill>
                  <a:srgbClr val="404040"/>
                </a:solidFill>
              </a:rPr>
              <a:t>not competing, do not </a:t>
            </a:r>
            <a:r>
              <a:rPr sz="2400" spc="-20" dirty="0">
                <a:solidFill>
                  <a:srgbClr val="404040"/>
                </a:solidFill>
              </a:rPr>
              <a:t>reward </a:t>
            </a:r>
            <a:r>
              <a:rPr sz="2400" spc="-5" dirty="0">
                <a:solidFill>
                  <a:srgbClr val="404040"/>
                </a:solidFill>
              </a:rPr>
              <a:t>or </a:t>
            </a:r>
            <a:r>
              <a:rPr sz="2400" dirty="0">
                <a:solidFill>
                  <a:srgbClr val="404040"/>
                </a:solidFill>
              </a:rPr>
              <a:t> </a:t>
            </a:r>
            <a:r>
              <a:rPr sz="2400" spc="-5" dirty="0">
                <a:solidFill>
                  <a:srgbClr val="404040"/>
                </a:solidFill>
              </a:rPr>
              <a:t>punish, </a:t>
            </a:r>
            <a:r>
              <a:rPr sz="2400" dirty="0">
                <a:solidFill>
                  <a:srgbClr val="404040"/>
                </a:solidFill>
              </a:rPr>
              <a:t>and in </a:t>
            </a:r>
            <a:r>
              <a:rPr sz="2400" spc="-15" dirty="0">
                <a:solidFill>
                  <a:srgbClr val="404040"/>
                </a:solidFill>
              </a:rPr>
              <a:t>fact </a:t>
            </a:r>
            <a:r>
              <a:rPr sz="2400" spc="-5" dirty="0">
                <a:solidFill>
                  <a:srgbClr val="404040"/>
                </a:solidFill>
              </a:rPr>
              <a:t>do nothing </a:t>
            </a:r>
            <a:r>
              <a:rPr sz="2400" spc="-15" dirty="0">
                <a:solidFill>
                  <a:srgbClr val="404040"/>
                </a:solidFill>
              </a:rPr>
              <a:t>except </a:t>
            </a:r>
            <a:r>
              <a:rPr sz="2400" spc="-5" dirty="0">
                <a:solidFill>
                  <a:srgbClr val="404040"/>
                </a:solidFill>
              </a:rPr>
              <a:t>be </a:t>
            </a:r>
            <a:r>
              <a:rPr sz="2400" spc="-10" dirty="0">
                <a:solidFill>
                  <a:srgbClr val="404040"/>
                </a:solidFill>
              </a:rPr>
              <a:t>present </a:t>
            </a:r>
            <a:r>
              <a:rPr sz="2400" dirty="0">
                <a:solidFill>
                  <a:srgbClr val="404040"/>
                </a:solidFill>
              </a:rPr>
              <a:t>as a </a:t>
            </a:r>
            <a:r>
              <a:rPr sz="2400" spc="-10" dirty="0">
                <a:solidFill>
                  <a:srgbClr val="404040"/>
                </a:solidFill>
              </a:rPr>
              <a:t>passive </a:t>
            </a:r>
            <a:r>
              <a:rPr sz="2400" spc="-5" dirty="0">
                <a:solidFill>
                  <a:srgbClr val="404040"/>
                </a:solidFill>
              </a:rPr>
              <a:t> audience.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2442972"/>
            <a:ext cx="6374892" cy="42504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4966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71952" y="631012"/>
            <a:ext cx="68326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alibri"/>
                <a:cs typeface="Calibri"/>
              </a:rPr>
              <a:t>Social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Facilitation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also</a:t>
            </a:r>
            <a:r>
              <a:rPr sz="3200" spc="-10" dirty="0">
                <a:latin typeface="Calibri"/>
                <a:cs typeface="Calibri"/>
              </a:rPr>
              <a:t> occurs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5" dirty="0">
                <a:latin typeface="Calibri"/>
                <a:cs typeface="Calibri"/>
              </a:rPr>
              <a:t> animals…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68270" y="2144394"/>
            <a:ext cx="812863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tabLst>
                <a:tab pos="2825750" algn="l"/>
              </a:tabLst>
            </a:pPr>
            <a:r>
              <a:rPr sz="2800" spc="2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800" spc="25" dirty="0">
                <a:solidFill>
                  <a:srgbClr val="404040"/>
                </a:solidFill>
                <a:latin typeface="Calibri"/>
                <a:cs typeface="Calibri"/>
              </a:rPr>
              <a:t>By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28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presence	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other</a:t>
            </a:r>
            <a:r>
              <a:rPr sz="28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species,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Ants</a:t>
            </a:r>
            <a:r>
              <a:rPr sz="28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Calibri"/>
                <a:cs typeface="Calibri"/>
              </a:rPr>
              <a:t>excavate</a:t>
            </a:r>
            <a:r>
              <a:rPr sz="28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more </a:t>
            </a:r>
            <a:r>
              <a:rPr sz="2800" spc="-6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sand,</a:t>
            </a:r>
            <a:r>
              <a:rPr sz="28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chicken</a:t>
            </a:r>
            <a:r>
              <a:rPr sz="2800" spc="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Calibri"/>
                <a:cs typeface="Calibri"/>
              </a:rPr>
              <a:t>eat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more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grain</a:t>
            </a:r>
            <a:r>
              <a:rPr sz="28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Calibri"/>
                <a:cs typeface="Calibri"/>
              </a:rPr>
              <a:t>etc.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9276" y="3544823"/>
            <a:ext cx="3256788" cy="2791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65847" y="3544823"/>
            <a:ext cx="4338828" cy="29032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270" y="1474978"/>
            <a:ext cx="8709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65" dirty="0">
                <a:solidFill>
                  <a:srgbClr val="4966AC"/>
                </a:solidFill>
                <a:latin typeface="Microsoft Sans Serif"/>
                <a:cs typeface="Microsoft Sans Serif"/>
              </a:rPr>
              <a:t>🠶</a:t>
            </a:r>
            <a:r>
              <a:rPr sz="2400" spc="-80" dirty="0">
                <a:solidFill>
                  <a:srgbClr val="4966AC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Bu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t Oth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r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studie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s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r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evealed</a:t>
            </a:r>
            <a:r>
              <a:rPr sz="2400" spc="-1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that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on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som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t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asks</a:t>
            </a:r>
            <a:r>
              <a:rPr sz="2400" spc="-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the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p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r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es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n</a:t>
            </a:r>
            <a:r>
              <a:rPr sz="2400" spc="-10" dirty="0">
                <a:solidFill>
                  <a:srgbClr val="404040"/>
                </a:solidFill>
                <a:latin typeface="Myanmar Text"/>
                <a:cs typeface="Myanmar Text"/>
              </a:rPr>
              <a:t>c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400" spc="-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of</a:t>
            </a:r>
            <a:endParaRPr sz="2400">
              <a:latin typeface="Myanmar Text"/>
              <a:cs typeface="Myanmar Tex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1170" y="1840738"/>
            <a:ext cx="47415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others </a:t>
            </a:r>
            <a:r>
              <a:rPr sz="2400" b="1" spc="-145" dirty="0">
                <a:solidFill>
                  <a:srgbClr val="FF0000"/>
                </a:solidFill>
                <a:latin typeface="Myanmar Text"/>
                <a:cs typeface="Myanmar Text"/>
              </a:rPr>
              <a:t>H</a:t>
            </a:r>
            <a:r>
              <a:rPr sz="2400" b="1" spc="-70" dirty="0">
                <a:solidFill>
                  <a:srgbClr val="FF0000"/>
                </a:solidFill>
                <a:latin typeface="Myanmar Text"/>
                <a:cs typeface="Myanmar Text"/>
              </a:rPr>
              <a:t>I</a:t>
            </a:r>
            <a:r>
              <a:rPr sz="2400" b="1" spc="-180" dirty="0">
                <a:solidFill>
                  <a:srgbClr val="FF0000"/>
                </a:solidFill>
                <a:latin typeface="Myanmar Text"/>
                <a:cs typeface="Myanmar Text"/>
              </a:rPr>
              <a:t>N</a:t>
            </a:r>
            <a:r>
              <a:rPr sz="2400" b="1" spc="-114" dirty="0">
                <a:solidFill>
                  <a:srgbClr val="FF0000"/>
                </a:solidFill>
                <a:latin typeface="Myanmar Text"/>
                <a:cs typeface="Myanmar Text"/>
              </a:rPr>
              <a:t>D</a:t>
            </a:r>
            <a:r>
              <a:rPr sz="2400" b="1" spc="-90" dirty="0">
                <a:solidFill>
                  <a:srgbClr val="FF0000"/>
                </a:solidFill>
                <a:latin typeface="Myanmar Text"/>
                <a:cs typeface="Myanmar Text"/>
              </a:rPr>
              <a:t>E</a:t>
            </a:r>
            <a:r>
              <a:rPr sz="2400" b="1" spc="-165" dirty="0">
                <a:solidFill>
                  <a:srgbClr val="FF0000"/>
                </a:solidFill>
                <a:latin typeface="Myanmar Text"/>
                <a:cs typeface="Myanmar Text"/>
              </a:rPr>
              <a:t>R</a:t>
            </a:r>
            <a:r>
              <a:rPr sz="2400" b="1" spc="-75" dirty="0">
                <a:solidFill>
                  <a:srgbClr val="FF0000"/>
                </a:solidFill>
                <a:latin typeface="Myanmar Text"/>
                <a:cs typeface="Myanmar Text"/>
              </a:rPr>
              <a:t>S</a:t>
            </a:r>
            <a:r>
              <a:rPr sz="2400" b="1" spc="-45" dirty="0">
                <a:solidFill>
                  <a:srgbClr val="FF0000"/>
                </a:solidFill>
                <a:latin typeface="Myanmar Text"/>
                <a:cs typeface="Myanmar Text"/>
              </a:rPr>
              <a:t>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their</a:t>
            </a:r>
            <a:r>
              <a:rPr sz="2400" spc="-20" dirty="0">
                <a:solidFill>
                  <a:srgbClr val="404040"/>
                </a:solidFill>
                <a:latin typeface="Myanmar Text"/>
                <a:cs typeface="Myanmar Text"/>
              </a:rPr>
              <a:t> 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p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e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r</a:t>
            </a:r>
            <a:r>
              <a:rPr sz="2400" spc="5" dirty="0">
                <a:solidFill>
                  <a:srgbClr val="404040"/>
                </a:solidFill>
                <a:latin typeface="Myanmar Text"/>
                <a:cs typeface="Myanmar Text"/>
              </a:rPr>
              <a:t>f</a:t>
            </a:r>
            <a:r>
              <a:rPr sz="2400" dirty="0">
                <a:solidFill>
                  <a:srgbClr val="404040"/>
                </a:solidFill>
                <a:latin typeface="Myanmar Text"/>
                <a:cs typeface="Myanmar Text"/>
              </a:rPr>
              <a:t>ormance.</a:t>
            </a:r>
            <a:endParaRPr sz="2400">
              <a:latin typeface="Myanmar Text"/>
              <a:cs typeface="Myanmar Tex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22264" y="2817876"/>
            <a:ext cx="5209032" cy="3471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897</Words>
  <Application>Microsoft Office PowerPoint</Application>
  <PresentationFormat>Widescreen</PresentationFormat>
  <Paragraphs>80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Calibri</vt:lpstr>
      <vt:lpstr>Microsoft Sans Serif</vt:lpstr>
      <vt:lpstr>Myanmar Text</vt:lpstr>
      <vt:lpstr>Times New Roman</vt:lpstr>
      <vt:lpstr>Office Theme</vt:lpstr>
      <vt:lpstr>Group Influence</vt:lpstr>
      <vt:lpstr>What is a Group?</vt:lpstr>
      <vt:lpstr>Different groups help us meet different human  needs…</vt:lpstr>
      <vt:lpstr>3 examples of Collective Influence</vt:lpstr>
      <vt:lpstr>Social Facilitation: How are we affected by the  presence of others?</vt:lpstr>
      <vt:lpstr>One of Norman Triplett’s study (1898)</vt:lpstr>
      <vt:lpstr>🠶Co-actors are people who are not competing, do not reward or  punish, and in fact do nothing except be present as a passive  audience.</vt:lpstr>
      <vt:lpstr>PowerPoint Presentation</vt:lpstr>
      <vt:lpstr>🠶 But Other studies revealed that on some tasks the presence of</vt:lpstr>
      <vt:lpstr>PowerPoint Presentation</vt:lpstr>
      <vt:lpstr>🠶 Increased arousal enhances  performances on easy tasks for  which the most likely –  “Dominant” – response is correct.</vt:lpstr>
      <vt:lpstr>🠶 But on complex tasks, for which  the correct answer is NOT  DOMINANT. Increased arousal  promotes Incorrect responding.</vt:lpstr>
      <vt:lpstr>Could this principle solve the mystery of Social  Facilitation?</vt:lpstr>
      <vt:lpstr>🠶But most of us can recall feeling tense in front of an  audience.</vt:lpstr>
      <vt:lpstr>Example: James Michaels study (1973)</vt:lpstr>
      <vt:lpstr>🠶“Social Arousal facilitates dominant responses and boost  performance on easy tasks and hurt performance on  difficult tasks, when other people are present”</vt:lpstr>
      <vt:lpstr>Crowding: The presence of many others</vt:lpstr>
      <vt:lpstr>PowerPoint Presentation</vt:lpstr>
      <vt:lpstr>Why are we aroused in the presence of  others?</vt:lpstr>
      <vt:lpstr>1. Evaluation Apprehension</vt:lpstr>
      <vt:lpstr>PowerPoint Presentation</vt:lpstr>
      <vt:lpstr>PowerPoint Presentation</vt:lpstr>
      <vt:lpstr>3. Mere Presence</vt:lpstr>
      <vt:lpstr>Social Loafing: Do individuals exert less</vt:lpstr>
      <vt:lpstr>Many hands make light work…</vt:lpstr>
      <vt:lpstr>Massachusetts &amp; Ingham (1974)</vt:lpstr>
      <vt:lpstr>PowerPoint Presentation</vt:lpstr>
      <vt:lpstr>🠶 “People may, however, put forth even more effort in a group when the goal is important, rewards are significant, and team spirit  exists”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Influence</dc:title>
  <dc:creator>clara clara</dc:creator>
  <cp:lastModifiedBy>Clara Moningka</cp:lastModifiedBy>
  <cp:revision>1</cp:revision>
  <dcterms:created xsi:type="dcterms:W3CDTF">2021-04-28T01:58:12Z</dcterms:created>
  <dcterms:modified xsi:type="dcterms:W3CDTF">2021-04-28T02:00:05Z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2021-04-28T00:00:00Z</vt:filetime>
  </property>
</Properties>
</file>