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4007" y="69722"/>
            <a:ext cx="9013317" cy="669343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4007" y="69722"/>
            <a:ext cx="9013825" cy="6693534"/>
          </a:xfrm>
          <a:custGeom>
            <a:avLst/>
            <a:gdLst/>
            <a:ahLst/>
            <a:cxnLst/>
            <a:rect l="l" t="t" r="r" b="b"/>
            <a:pathLst>
              <a:path w="9013825" h="6693534">
                <a:moveTo>
                  <a:pt x="0" y="329946"/>
                </a:moveTo>
                <a:lnTo>
                  <a:pt x="3577" y="281184"/>
                </a:lnTo>
                <a:lnTo>
                  <a:pt x="13968" y="234645"/>
                </a:lnTo>
                <a:lnTo>
                  <a:pt x="30664" y="190840"/>
                </a:lnTo>
                <a:lnTo>
                  <a:pt x="53153" y="150277"/>
                </a:lnTo>
                <a:lnTo>
                  <a:pt x="80925" y="113468"/>
                </a:lnTo>
                <a:lnTo>
                  <a:pt x="113469" y="80923"/>
                </a:lnTo>
                <a:lnTo>
                  <a:pt x="150276" y="53151"/>
                </a:lnTo>
                <a:lnTo>
                  <a:pt x="190835" y="30662"/>
                </a:lnTo>
                <a:lnTo>
                  <a:pt x="234636" y="13967"/>
                </a:lnTo>
                <a:lnTo>
                  <a:pt x="281168" y="3576"/>
                </a:lnTo>
                <a:lnTo>
                  <a:pt x="329920" y="0"/>
                </a:lnTo>
                <a:lnTo>
                  <a:pt x="8683498" y="0"/>
                </a:lnTo>
                <a:lnTo>
                  <a:pt x="8732228" y="3576"/>
                </a:lnTo>
                <a:lnTo>
                  <a:pt x="8778740" y="13967"/>
                </a:lnTo>
                <a:lnTo>
                  <a:pt x="8822525" y="30662"/>
                </a:lnTo>
                <a:lnTo>
                  <a:pt x="8863071" y="53151"/>
                </a:lnTo>
                <a:lnTo>
                  <a:pt x="8899868" y="80923"/>
                </a:lnTo>
                <a:lnTo>
                  <a:pt x="8932405" y="113468"/>
                </a:lnTo>
                <a:lnTo>
                  <a:pt x="8960172" y="150277"/>
                </a:lnTo>
                <a:lnTo>
                  <a:pt x="8982656" y="190840"/>
                </a:lnTo>
                <a:lnTo>
                  <a:pt x="8999349" y="234645"/>
                </a:lnTo>
                <a:lnTo>
                  <a:pt x="9009740" y="281184"/>
                </a:lnTo>
                <a:lnTo>
                  <a:pt x="9013317" y="329946"/>
                </a:lnTo>
                <a:lnTo>
                  <a:pt x="9013317" y="6363525"/>
                </a:lnTo>
                <a:lnTo>
                  <a:pt x="9009740" y="6412277"/>
                </a:lnTo>
                <a:lnTo>
                  <a:pt x="8999349" y="6458809"/>
                </a:lnTo>
                <a:lnTo>
                  <a:pt x="8982656" y="6502608"/>
                </a:lnTo>
                <a:lnTo>
                  <a:pt x="8960172" y="6543167"/>
                </a:lnTo>
                <a:lnTo>
                  <a:pt x="8932405" y="6579973"/>
                </a:lnTo>
                <a:lnTo>
                  <a:pt x="8899868" y="6612516"/>
                </a:lnTo>
                <a:lnTo>
                  <a:pt x="8863071" y="6640287"/>
                </a:lnTo>
                <a:lnTo>
                  <a:pt x="8822525" y="6662775"/>
                </a:lnTo>
                <a:lnTo>
                  <a:pt x="8778740" y="6679470"/>
                </a:lnTo>
                <a:lnTo>
                  <a:pt x="8732228" y="6689861"/>
                </a:lnTo>
                <a:lnTo>
                  <a:pt x="8683498" y="6693438"/>
                </a:lnTo>
                <a:lnTo>
                  <a:pt x="329920" y="6693439"/>
                </a:lnTo>
                <a:lnTo>
                  <a:pt x="281168" y="6689861"/>
                </a:lnTo>
                <a:lnTo>
                  <a:pt x="234636" y="6679470"/>
                </a:lnTo>
                <a:lnTo>
                  <a:pt x="190835" y="6662775"/>
                </a:lnTo>
                <a:lnTo>
                  <a:pt x="150276" y="6640287"/>
                </a:lnTo>
                <a:lnTo>
                  <a:pt x="113469" y="6612516"/>
                </a:lnTo>
                <a:lnTo>
                  <a:pt x="80925" y="6579973"/>
                </a:lnTo>
                <a:lnTo>
                  <a:pt x="53153" y="6543167"/>
                </a:lnTo>
                <a:lnTo>
                  <a:pt x="30664" y="6502608"/>
                </a:lnTo>
                <a:lnTo>
                  <a:pt x="13968" y="6458809"/>
                </a:lnTo>
                <a:lnTo>
                  <a:pt x="3577" y="6412277"/>
                </a:lnTo>
                <a:lnTo>
                  <a:pt x="0" y="6363525"/>
                </a:lnTo>
                <a:lnTo>
                  <a:pt x="0" y="32994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8390" y="295478"/>
            <a:ext cx="7167219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540" y="1471930"/>
            <a:ext cx="7416165" cy="4614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93444" y="6293433"/>
            <a:ext cx="343344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59092" y="6322085"/>
            <a:ext cx="2110104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31313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38048" y="6331533"/>
            <a:ext cx="274320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8963" y="63372"/>
            <a:ext cx="9026525" cy="6704965"/>
            <a:chOff x="58963" y="63372"/>
            <a:chExt cx="9026525" cy="670496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313" y="69722"/>
              <a:ext cx="9013408" cy="6692231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5313" y="69722"/>
              <a:ext cx="9013825" cy="6692265"/>
            </a:xfrm>
            <a:custGeom>
              <a:avLst/>
              <a:gdLst/>
              <a:ahLst/>
              <a:cxnLst/>
              <a:rect l="l" t="t" r="r" b="b"/>
              <a:pathLst>
                <a:path w="9013825" h="6692265">
                  <a:moveTo>
                    <a:pt x="0" y="329946"/>
                  </a:moveTo>
                  <a:lnTo>
                    <a:pt x="3576" y="281184"/>
                  </a:lnTo>
                  <a:lnTo>
                    <a:pt x="13965" y="234645"/>
                  </a:lnTo>
                  <a:lnTo>
                    <a:pt x="30657" y="190840"/>
                  </a:lnTo>
                  <a:lnTo>
                    <a:pt x="53141" y="150277"/>
                  </a:lnTo>
                  <a:lnTo>
                    <a:pt x="80907" y="113468"/>
                  </a:lnTo>
                  <a:lnTo>
                    <a:pt x="113445" y="80923"/>
                  </a:lnTo>
                  <a:lnTo>
                    <a:pt x="150245" y="53151"/>
                  </a:lnTo>
                  <a:lnTo>
                    <a:pt x="190796" y="30662"/>
                  </a:lnTo>
                  <a:lnTo>
                    <a:pt x="234589" y="13967"/>
                  </a:lnTo>
                  <a:lnTo>
                    <a:pt x="281114" y="3576"/>
                  </a:lnTo>
                  <a:lnTo>
                    <a:pt x="329859" y="0"/>
                  </a:lnTo>
                  <a:lnTo>
                    <a:pt x="8683462" y="0"/>
                  </a:lnTo>
                  <a:lnTo>
                    <a:pt x="8732224" y="3576"/>
                  </a:lnTo>
                  <a:lnTo>
                    <a:pt x="8778762" y="13967"/>
                  </a:lnTo>
                  <a:lnTo>
                    <a:pt x="8822568" y="30662"/>
                  </a:lnTo>
                  <a:lnTo>
                    <a:pt x="8863130" y="53151"/>
                  </a:lnTo>
                  <a:lnTo>
                    <a:pt x="8899939" y="80923"/>
                  </a:lnTo>
                  <a:lnTo>
                    <a:pt x="8932485" y="113468"/>
                  </a:lnTo>
                  <a:lnTo>
                    <a:pt x="8960257" y="150277"/>
                  </a:lnTo>
                  <a:lnTo>
                    <a:pt x="8982745" y="190840"/>
                  </a:lnTo>
                  <a:lnTo>
                    <a:pt x="8999440" y="234645"/>
                  </a:lnTo>
                  <a:lnTo>
                    <a:pt x="9009831" y="281184"/>
                  </a:lnTo>
                  <a:lnTo>
                    <a:pt x="9013408" y="329946"/>
                  </a:lnTo>
                  <a:lnTo>
                    <a:pt x="9013408" y="6362369"/>
                  </a:lnTo>
                  <a:lnTo>
                    <a:pt x="9009831" y="6411115"/>
                  </a:lnTo>
                  <a:lnTo>
                    <a:pt x="8999440" y="6457639"/>
                  </a:lnTo>
                  <a:lnTo>
                    <a:pt x="8982745" y="6501432"/>
                  </a:lnTo>
                  <a:lnTo>
                    <a:pt x="8960257" y="6541984"/>
                  </a:lnTo>
                  <a:lnTo>
                    <a:pt x="8932485" y="6578785"/>
                  </a:lnTo>
                  <a:lnTo>
                    <a:pt x="8899939" y="6611323"/>
                  </a:lnTo>
                  <a:lnTo>
                    <a:pt x="8863130" y="6639090"/>
                  </a:lnTo>
                  <a:lnTo>
                    <a:pt x="8822568" y="6661574"/>
                  </a:lnTo>
                  <a:lnTo>
                    <a:pt x="8778762" y="6678266"/>
                  </a:lnTo>
                  <a:lnTo>
                    <a:pt x="8732224" y="6688655"/>
                  </a:lnTo>
                  <a:lnTo>
                    <a:pt x="8683462" y="6692231"/>
                  </a:lnTo>
                  <a:lnTo>
                    <a:pt x="329859" y="6692231"/>
                  </a:lnTo>
                  <a:lnTo>
                    <a:pt x="281114" y="6688655"/>
                  </a:lnTo>
                  <a:lnTo>
                    <a:pt x="234589" y="6678266"/>
                  </a:lnTo>
                  <a:lnTo>
                    <a:pt x="190796" y="6661574"/>
                  </a:lnTo>
                  <a:lnTo>
                    <a:pt x="150245" y="6639090"/>
                  </a:lnTo>
                  <a:lnTo>
                    <a:pt x="113445" y="6611323"/>
                  </a:lnTo>
                  <a:lnTo>
                    <a:pt x="80907" y="6578785"/>
                  </a:lnTo>
                  <a:lnTo>
                    <a:pt x="53141" y="6541984"/>
                  </a:lnTo>
                  <a:lnTo>
                    <a:pt x="30657" y="6501432"/>
                  </a:lnTo>
                  <a:lnTo>
                    <a:pt x="13965" y="6457639"/>
                  </a:lnTo>
                  <a:lnTo>
                    <a:pt x="3576" y="6411115"/>
                  </a:lnTo>
                  <a:lnTo>
                    <a:pt x="0" y="6362369"/>
                  </a:lnTo>
                  <a:lnTo>
                    <a:pt x="0" y="32994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2931" y="1396688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9021572" y="0"/>
                </a:moveTo>
                <a:lnTo>
                  <a:pt x="0" y="0"/>
                </a:lnTo>
                <a:lnTo>
                  <a:pt x="0" y="120580"/>
                </a:lnTo>
                <a:lnTo>
                  <a:pt x="9021572" y="120580"/>
                </a:lnTo>
                <a:lnTo>
                  <a:pt x="9021572" y="0"/>
                </a:lnTo>
                <a:close/>
              </a:path>
            </a:pathLst>
          </a:custGeom>
          <a:solidFill>
            <a:srgbClr val="F6C0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2931" y="2976711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9021572" y="0"/>
                </a:moveTo>
                <a:lnTo>
                  <a:pt x="0" y="0"/>
                </a:lnTo>
                <a:lnTo>
                  <a:pt x="0" y="110531"/>
                </a:lnTo>
                <a:lnTo>
                  <a:pt x="9021572" y="110531"/>
                </a:lnTo>
                <a:lnTo>
                  <a:pt x="9021572" y="0"/>
                </a:lnTo>
                <a:close/>
              </a:path>
            </a:pathLst>
          </a:custGeom>
          <a:solidFill>
            <a:srgbClr val="5F47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55445" y="3185287"/>
            <a:ext cx="5680075" cy="1925320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12700" marR="5080" algn="ctr">
              <a:lnSpc>
                <a:spcPct val="90000"/>
              </a:lnSpc>
              <a:spcBef>
                <a:spcPts val="415"/>
              </a:spcBef>
            </a:pP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“Thaw</a:t>
            </a:r>
            <a:r>
              <a:rPr sz="2600" b="1" i="1" spc="-4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with her gentle</a:t>
            </a:r>
            <a:r>
              <a:rPr sz="2600" b="1" i="1" spc="-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spc="-5" dirty="0">
                <a:solidFill>
                  <a:srgbClr val="313131"/>
                </a:solidFill>
                <a:latin typeface="Arial"/>
                <a:cs typeface="Arial"/>
              </a:rPr>
              <a:t>persuasion</a:t>
            </a:r>
            <a:r>
              <a:rPr sz="2600" b="1" i="1" spc="-3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is </a:t>
            </a:r>
            <a:r>
              <a:rPr sz="2600" b="1" i="1" spc="-70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more powerful than Thor with his </a:t>
            </a:r>
            <a:r>
              <a:rPr sz="2600" b="1" i="1" spc="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spc="-20" dirty="0">
                <a:solidFill>
                  <a:srgbClr val="313131"/>
                </a:solidFill>
                <a:latin typeface="Arial"/>
                <a:cs typeface="Arial"/>
              </a:rPr>
              <a:t>hammer.</a:t>
            </a:r>
            <a:r>
              <a:rPr sz="2600" b="1" i="1" spc="-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The</a:t>
            </a:r>
            <a:r>
              <a:rPr sz="2600" b="1" i="1" spc="-3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one</a:t>
            </a:r>
            <a:r>
              <a:rPr sz="2600" b="1" i="1" spc="-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melts,</a:t>
            </a:r>
            <a:r>
              <a:rPr sz="2600" b="1" i="1" spc="-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the</a:t>
            </a:r>
            <a:r>
              <a:rPr sz="2600" b="1" i="1" spc="-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other</a:t>
            </a:r>
            <a:endParaRPr sz="2600">
              <a:latin typeface="Arial"/>
              <a:cs typeface="Arial"/>
            </a:endParaRPr>
          </a:p>
          <a:p>
            <a:pPr algn="ctr">
              <a:lnSpc>
                <a:spcPts val="2810"/>
              </a:lnSpc>
            </a:pP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breaks</a:t>
            </a:r>
            <a:r>
              <a:rPr sz="2600" b="1" i="1" spc="-4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into</a:t>
            </a:r>
            <a:r>
              <a:rPr sz="2600" b="1" i="1" spc="-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b="1" i="1" dirty="0">
                <a:solidFill>
                  <a:srgbClr val="313131"/>
                </a:solidFill>
                <a:latin typeface="Arial"/>
                <a:cs typeface="Arial"/>
              </a:rPr>
              <a:t>pieces.”</a:t>
            </a:r>
            <a:endParaRPr sz="2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2600" i="1" dirty="0">
                <a:solidFill>
                  <a:srgbClr val="313131"/>
                </a:solidFill>
                <a:latin typeface="Arial"/>
                <a:cs typeface="Arial"/>
              </a:rPr>
              <a:t>~</a:t>
            </a:r>
            <a:r>
              <a:rPr sz="2600" i="1" spc="-3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i="1" dirty="0">
                <a:solidFill>
                  <a:srgbClr val="313131"/>
                </a:solidFill>
                <a:latin typeface="Arial"/>
                <a:cs typeface="Arial"/>
              </a:rPr>
              <a:t>Henry</a:t>
            </a:r>
            <a:r>
              <a:rPr sz="2600" i="1" spc="-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i="1" dirty="0">
                <a:solidFill>
                  <a:srgbClr val="313131"/>
                </a:solidFill>
                <a:latin typeface="Arial"/>
                <a:cs typeface="Arial"/>
              </a:rPr>
              <a:t>David</a:t>
            </a:r>
            <a:r>
              <a:rPr sz="2600" i="1" spc="-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i="1" dirty="0">
                <a:solidFill>
                  <a:srgbClr val="313131"/>
                </a:solidFill>
                <a:latin typeface="Arial"/>
                <a:cs typeface="Arial"/>
              </a:rPr>
              <a:t>Thoreau</a:t>
            </a:r>
            <a:r>
              <a:rPr sz="2600" i="1" spc="-3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600" i="1" dirty="0">
                <a:solidFill>
                  <a:srgbClr val="313131"/>
                </a:solidFill>
                <a:latin typeface="Arial"/>
                <a:cs typeface="Arial"/>
              </a:rPr>
              <a:t>~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2931" y="1517269"/>
            <a:ext cx="9022080" cy="1459865"/>
          </a:xfrm>
          <a:prstGeom prst="rect">
            <a:avLst/>
          </a:prstGeom>
          <a:solidFill>
            <a:srgbClr val="EF7E09"/>
          </a:solidFill>
        </p:spPr>
        <p:txBody>
          <a:bodyPr vert="horz" wrap="square" lIns="0" tIns="126364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94"/>
              </a:spcBef>
            </a:pPr>
            <a:r>
              <a:rPr sz="7200" b="0" spc="-5" dirty="0">
                <a:solidFill>
                  <a:srgbClr val="FFFFFF"/>
                </a:solidFill>
                <a:latin typeface="Arial"/>
                <a:cs typeface="Arial"/>
              </a:rPr>
              <a:t>PERSUASION</a:t>
            </a:r>
            <a:endParaRPr sz="72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286816" y="6331533"/>
            <a:ext cx="1758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/>
                <a:cs typeface="Arial"/>
              </a:rPr>
              <a:t>1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7657" y="63372"/>
            <a:ext cx="9026525" cy="6706234"/>
            <a:chOff x="57657" y="63372"/>
            <a:chExt cx="9026525" cy="670623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007" y="69722"/>
              <a:ext cx="9013317" cy="6693439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4007" y="69722"/>
              <a:ext cx="9013825" cy="6693534"/>
            </a:xfrm>
            <a:custGeom>
              <a:avLst/>
              <a:gdLst/>
              <a:ahLst/>
              <a:cxnLst/>
              <a:rect l="l" t="t" r="r" b="b"/>
              <a:pathLst>
                <a:path w="9013825" h="6693534">
                  <a:moveTo>
                    <a:pt x="0" y="329946"/>
                  </a:moveTo>
                  <a:lnTo>
                    <a:pt x="3577" y="281184"/>
                  </a:lnTo>
                  <a:lnTo>
                    <a:pt x="13968" y="234645"/>
                  </a:lnTo>
                  <a:lnTo>
                    <a:pt x="30664" y="190840"/>
                  </a:lnTo>
                  <a:lnTo>
                    <a:pt x="53153" y="150277"/>
                  </a:lnTo>
                  <a:lnTo>
                    <a:pt x="80925" y="113468"/>
                  </a:lnTo>
                  <a:lnTo>
                    <a:pt x="113469" y="80923"/>
                  </a:lnTo>
                  <a:lnTo>
                    <a:pt x="150276" y="53151"/>
                  </a:lnTo>
                  <a:lnTo>
                    <a:pt x="190835" y="30662"/>
                  </a:lnTo>
                  <a:lnTo>
                    <a:pt x="234636" y="13967"/>
                  </a:lnTo>
                  <a:lnTo>
                    <a:pt x="281168" y="3576"/>
                  </a:lnTo>
                  <a:lnTo>
                    <a:pt x="329920" y="0"/>
                  </a:lnTo>
                  <a:lnTo>
                    <a:pt x="8683498" y="0"/>
                  </a:lnTo>
                  <a:lnTo>
                    <a:pt x="8732228" y="3576"/>
                  </a:lnTo>
                  <a:lnTo>
                    <a:pt x="8778740" y="13967"/>
                  </a:lnTo>
                  <a:lnTo>
                    <a:pt x="8822525" y="30662"/>
                  </a:lnTo>
                  <a:lnTo>
                    <a:pt x="8863071" y="53151"/>
                  </a:lnTo>
                  <a:lnTo>
                    <a:pt x="8899868" y="80923"/>
                  </a:lnTo>
                  <a:lnTo>
                    <a:pt x="8932405" y="113468"/>
                  </a:lnTo>
                  <a:lnTo>
                    <a:pt x="8960172" y="150277"/>
                  </a:lnTo>
                  <a:lnTo>
                    <a:pt x="8982656" y="190840"/>
                  </a:lnTo>
                  <a:lnTo>
                    <a:pt x="8999349" y="234645"/>
                  </a:lnTo>
                  <a:lnTo>
                    <a:pt x="9009740" y="281184"/>
                  </a:lnTo>
                  <a:lnTo>
                    <a:pt x="9013317" y="329946"/>
                  </a:lnTo>
                  <a:lnTo>
                    <a:pt x="9013317" y="6363525"/>
                  </a:lnTo>
                  <a:lnTo>
                    <a:pt x="9009740" y="6412277"/>
                  </a:lnTo>
                  <a:lnTo>
                    <a:pt x="8999349" y="6458809"/>
                  </a:lnTo>
                  <a:lnTo>
                    <a:pt x="8982656" y="6502608"/>
                  </a:lnTo>
                  <a:lnTo>
                    <a:pt x="8960172" y="6543167"/>
                  </a:lnTo>
                  <a:lnTo>
                    <a:pt x="8932405" y="6579973"/>
                  </a:lnTo>
                  <a:lnTo>
                    <a:pt x="8899868" y="6612516"/>
                  </a:lnTo>
                  <a:lnTo>
                    <a:pt x="8863071" y="6640287"/>
                  </a:lnTo>
                  <a:lnTo>
                    <a:pt x="8822525" y="6662775"/>
                  </a:lnTo>
                  <a:lnTo>
                    <a:pt x="8778740" y="6679470"/>
                  </a:lnTo>
                  <a:lnTo>
                    <a:pt x="8732228" y="6689861"/>
                  </a:lnTo>
                  <a:lnTo>
                    <a:pt x="8683498" y="6693438"/>
                  </a:lnTo>
                  <a:lnTo>
                    <a:pt x="329920" y="6693439"/>
                  </a:lnTo>
                  <a:lnTo>
                    <a:pt x="281168" y="6689861"/>
                  </a:lnTo>
                  <a:lnTo>
                    <a:pt x="234636" y="6679470"/>
                  </a:lnTo>
                  <a:lnTo>
                    <a:pt x="190835" y="6662775"/>
                  </a:lnTo>
                  <a:lnTo>
                    <a:pt x="150276" y="6640287"/>
                  </a:lnTo>
                  <a:lnTo>
                    <a:pt x="113469" y="6612516"/>
                  </a:lnTo>
                  <a:lnTo>
                    <a:pt x="80925" y="6579973"/>
                  </a:lnTo>
                  <a:lnTo>
                    <a:pt x="53153" y="6543167"/>
                  </a:lnTo>
                  <a:lnTo>
                    <a:pt x="30664" y="6502608"/>
                  </a:lnTo>
                  <a:lnTo>
                    <a:pt x="13968" y="6458809"/>
                  </a:lnTo>
                  <a:lnTo>
                    <a:pt x="3577" y="6412277"/>
                  </a:lnTo>
                  <a:lnTo>
                    <a:pt x="0" y="6363525"/>
                  </a:lnTo>
                  <a:lnTo>
                    <a:pt x="0" y="329946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7357109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0" dirty="0"/>
              <a:t>Types</a:t>
            </a:r>
            <a:r>
              <a:rPr sz="4000" spc="-10" dirty="0"/>
              <a:t> </a:t>
            </a:r>
            <a:r>
              <a:rPr sz="4000" spc="-5" dirty="0"/>
              <a:t>of</a:t>
            </a:r>
            <a:r>
              <a:rPr sz="4000" spc="-155" dirty="0"/>
              <a:t> </a:t>
            </a:r>
            <a:r>
              <a:rPr sz="4000" spc="-10" dirty="0"/>
              <a:t>Appeal</a:t>
            </a:r>
            <a:r>
              <a:rPr sz="4000" spc="15" dirty="0"/>
              <a:t> </a:t>
            </a:r>
            <a:r>
              <a:rPr sz="4000" spc="-5" dirty="0"/>
              <a:t>in</a:t>
            </a:r>
            <a:r>
              <a:rPr sz="4000" spc="-10" dirty="0"/>
              <a:t> </a:t>
            </a:r>
            <a:r>
              <a:rPr sz="4000" spc="-5" dirty="0"/>
              <a:t>Persuasion</a:t>
            </a:r>
            <a:endParaRPr sz="4000"/>
          </a:p>
        </p:txBody>
      </p:sp>
      <p:sp>
        <p:nvSpPr>
          <p:cNvPr id="6" name="object 6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993444" y="1471930"/>
            <a:ext cx="7451725" cy="35928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6385" marR="5080" indent="-274320">
              <a:lnSpc>
                <a:spcPct val="100000"/>
              </a:lnSpc>
              <a:spcBef>
                <a:spcPts val="10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Appeal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1: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Logical</a:t>
            </a:r>
            <a:r>
              <a:rPr sz="2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-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argument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based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on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facts,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statistics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&amp; research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 expert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opinion.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EF7E09"/>
              </a:buClr>
              <a:buFont typeface="Wingdings 2"/>
              <a:buChar char=""/>
            </a:pPr>
            <a:endParaRPr sz="2700">
              <a:latin typeface="Arial"/>
              <a:cs typeface="Arial"/>
            </a:endParaRPr>
          </a:p>
          <a:p>
            <a:pPr marL="286385" marR="629920" indent="-274320">
              <a:lnSpc>
                <a:spcPct val="100000"/>
              </a:lnSpc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  <a:tab pos="3758565" algn="l"/>
              </a:tabLst>
            </a:pPr>
            <a:r>
              <a:rPr sz="2600" dirty="0">
                <a:latin typeface="Arial"/>
                <a:cs typeface="Arial"/>
              </a:rPr>
              <a:t>Appeal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2: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Emotional</a:t>
            </a: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-	Getting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emotional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response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is another way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 convince.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EF7E09"/>
              </a:buClr>
              <a:buFont typeface="Wingdings 2"/>
              <a:buChar char=""/>
            </a:pPr>
            <a:endParaRPr sz="2700">
              <a:latin typeface="Arial"/>
              <a:cs typeface="Arial"/>
            </a:endParaRPr>
          </a:p>
          <a:p>
            <a:pPr marL="286385" marR="107314" indent="-274320">
              <a:lnSpc>
                <a:spcPct val="100000"/>
              </a:lnSpc>
              <a:spcBef>
                <a:spcPts val="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Appeal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3: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Moral</a:t>
            </a: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–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last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way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convince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is to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appeal </a:t>
            </a:r>
            <a:r>
              <a:rPr sz="2600" dirty="0">
                <a:latin typeface="Arial"/>
                <a:cs typeface="Arial"/>
              </a:rPr>
              <a:t>to </a:t>
            </a:r>
            <a:r>
              <a:rPr sz="2600" spc="-10" dirty="0">
                <a:latin typeface="Arial"/>
                <a:cs typeface="Arial"/>
              </a:rPr>
              <a:t>people’s </a:t>
            </a:r>
            <a:r>
              <a:rPr sz="2600" spc="-5" dirty="0">
                <a:latin typeface="Arial"/>
                <a:cs typeface="Arial"/>
              </a:rPr>
              <a:t>morals….for </a:t>
            </a:r>
            <a:r>
              <a:rPr sz="2600" dirty="0">
                <a:latin typeface="Arial"/>
                <a:cs typeface="Arial"/>
              </a:rPr>
              <a:t>them to </a:t>
            </a:r>
            <a:r>
              <a:rPr sz="2600" spc="-5" dirty="0">
                <a:latin typeface="Arial"/>
                <a:cs typeface="Arial"/>
              </a:rPr>
              <a:t>do the </a:t>
            </a:r>
            <a:r>
              <a:rPr sz="260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‘right’</a:t>
            </a:r>
            <a:r>
              <a:rPr sz="2600" spc="-1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thing…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20" dirty="0"/>
              <a:t>Monday,</a:t>
            </a:r>
            <a:r>
              <a:rPr spc="-50" dirty="0"/>
              <a:t> </a:t>
            </a:r>
            <a:r>
              <a:rPr dirty="0"/>
              <a:t>October</a:t>
            </a:r>
            <a:r>
              <a:rPr spc="-60" dirty="0"/>
              <a:t> </a:t>
            </a:r>
            <a:r>
              <a:rPr dirty="0"/>
              <a:t>29,</a:t>
            </a:r>
            <a:r>
              <a:rPr spc="-35" dirty="0"/>
              <a:t> </a:t>
            </a:r>
            <a:r>
              <a:rPr dirty="0"/>
              <a:t>2012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737679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5" dirty="0"/>
              <a:t>Tips</a:t>
            </a:r>
            <a:r>
              <a:rPr sz="4000" spc="-35" dirty="0"/>
              <a:t> </a:t>
            </a:r>
            <a:r>
              <a:rPr sz="4000" spc="-5" dirty="0"/>
              <a:t>to</a:t>
            </a:r>
            <a:r>
              <a:rPr sz="4000" spc="-15" dirty="0"/>
              <a:t> </a:t>
            </a:r>
            <a:r>
              <a:rPr sz="4000" spc="-5" dirty="0"/>
              <a:t>Successful</a:t>
            </a:r>
            <a:r>
              <a:rPr sz="4000" spc="5" dirty="0"/>
              <a:t> </a:t>
            </a:r>
            <a:r>
              <a:rPr sz="4000" spc="-5" dirty="0"/>
              <a:t>Persuasion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396339"/>
            <a:ext cx="6974205" cy="3653154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7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Focus</a:t>
            </a:r>
            <a:r>
              <a:rPr sz="2600" u="heavy" spc="-3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on</a:t>
            </a:r>
            <a:r>
              <a:rPr sz="26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needs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 the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other </a:t>
            </a:r>
            <a:r>
              <a:rPr sz="2600" spc="-35" dirty="0">
                <a:latin typeface="Arial"/>
                <a:cs typeface="Arial"/>
              </a:rPr>
              <a:t>party.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Argue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your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case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with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logic</a:t>
            </a:r>
            <a:r>
              <a:rPr sz="2600" dirty="0">
                <a:latin typeface="Arial"/>
                <a:cs typeface="Arial"/>
              </a:rPr>
              <a:t>.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</a:t>
            </a:r>
            <a:r>
              <a:rPr sz="2600" u="heavy" spc="-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positive</a:t>
            </a:r>
            <a:r>
              <a:rPr sz="2600" dirty="0">
                <a:latin typeface="Arial"/>
                <a:cs typeface="Arial"/>
              </a:rPr>
              <a:t> rather than negative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language.</a:t>
            </a:r>
            <a:endParaRPr sz="26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dirty="0">
                <a:latin typeface="Arial"/>
                <a:cs typeface="Arial"/>
              </a:rPr>
              <a:t>Subtly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compliment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other </a:t>
            </a:r>
            <a:r>
              <a:rPr sz="2600" spc="-35" dirty="0">
                <a:latin typeface="Arial"/>
                <a:cs typeface="Arial"/>
              </a:rPr>
              <a:t>party.</a:t>
            </a:r>
            <a:endParaRPr sz="2600">
              <a:latin typeface="Arial"/>
              <a:cs typeface="Arial"/>
            </a:endParaRPr>
          </a:p>
          <a:p>
            <a:pPr marL="286385" marR="5080" indent="-2743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Mirroring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 other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person's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mannerisms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(e.g.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hand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body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movements).</a:t>
            </a:r>
            <a:endParaRPr sz="2600">
              <a:latin typeface="Arial"/>
              <a:cs typeface="Arial"/>
            </a:endParaRPr>
          </a:p>
          <a:p>
            <a:pPr marL="286385" marR="168275" indent="-274320">
              <a:lnSpc>
                <a:spcPct val="100000"/>
              </a:lnSpc>
              <a:spcBef>
                <a:spcPts val="60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spc="-30" dirty="0">
                <a:latin typeface="Arial"/>
                <a:cs typeface="Arial"/>
              </a:rPr>
              <a:t>Try </a:t>
            </a:r>
            <a:r>
              <a:rPr sz="2600" dirty="0">
                <a:latin typeface="Arial"/>
                <a:cs typeface="Arial"/>
              </a:rPr>
              <a:t>to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remember</a:t>
            </a:r>
            <a:r>
              <a:rPr sz="2600" u="heavy" spc="-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names</a:t>
            </a:r>
            <a:r>
              <a:rPr sz="2600" dirty="0">
                <a:latin typeface="Arial"/>
                <a:cs typeface="Arial"/>
              </a:rPr>
              <a:t> of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everyone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you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meet.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11</a:t>
            </a:fld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49758"/>
            <a:ext cx="69335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Self</a:t>
            </a:r>
            <a:r>
              <a:rPr spc="-45" dirty="0"/>
              <a:t> </a:t>
            </a:r>
            <a:r>
              <a:rPr dirty="0"/>
              <a:t>Reflection</a:t>
            </a:r>
            <a:r>
              <a:rPr spc="-35" dirty="0"/>
              <a:t> </a:t>
            </a:r>
            <a:r>
              <a:rPr dirty="0"/>
              <a:t>on</a:t>
            </a:r>
            <a:r>
              <a:rPr spc="-15" dirty="0"/>
              <a:t> </a:t>
            </a:r>
            <a:r>
              <a:rPr dirty="0"/>
              <a:t>Persuasion</a:t>
            </a:r>
            <a:r>
              <a:rPr spc="-35" dirty="0"/>
              <a:t> </a:t>
            </a:r>
            <a:r>
              <a:rPr dirty="0"/>
              <a:t>&amp; </a:t>
            </a:r>
            <a:r>
              <a:rPr spc="-985" dirty="0"/>
              <a:t> </a:t>
            </a:r>
            <a:r>
              <a:rPr dirty="0"/>
              <a:t>Q</a:t>
            </a:r>
            <a:r>
              <a:rPr spc="-5" dirty="0"/>
              <a:t> &amp;</a:t>
            </a:r>
            <a:r>
              <a:rPr spc="-140" dirty="0"/>
              <a:t> </a:t>
            </a:r>
            <a:r>
              <a:rPr spc="-5" dirty="0"/>
              <a:t>A</a:t>
            </a:r>
            <a:r>
              <a:rPr spc="-145" dirty="0"/>
              <a:t> </a:t>
            </a:r>
            <a:r>
              <a:rPr spc="-5" dirty="0"/>
              <a:t>Session</a:t>
            </a: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40" y="1624330"/>
            <a:ext cx="7590790" cy="46907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442595" indent="-274955">
              <a:lnSpc>
                <a:spcPct val="100000"/>
              </a:lnSpc>
              <a:spcBef>
                <a:spcPts val="10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dirty="0">
                <a:latin typeface="Arial"/>
                <a:cs typeface="Arial"/>
              </a:rPr>
              <a:t>Persuasion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is a powerful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tool for someone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who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really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master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it.</a:t>
            </a:r>
            <a:endParaRPr sz="2600">
              <a:latin typeface="Arial"/>
              <a:cs typeface="Arial"/>
            </a:endParaRPr>
          </a:p>
          <a:p>
            <a:pPr marL="287020" marR="5080" indent="-274955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spc="-10" dirty="0">
                <a:latin typeface="Arial"/>
                <a:cs typeface="Arial"/>
              </a:rPr>
              <a:t>Women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are far better persuader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than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but are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more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easily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influenced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than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men.</a:t>
            </a:r>
            <a:endParaRPr sz="2600">
              <a:latin typeface="Arial"/>
              <a:cs typeface="Arial"/>
            </a:endParaRPr>
          </a:p>
          <a:p>
            <a:pPr marL="287020" marR="220345" indent="-274955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dirty="0">
                <a:latin typeface="Arial"/>
                <a:cs typeface="Arial"/>
              </a:rPr>
              <a:t>Persuasion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can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either be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for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positive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 negative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purpose.</a:t>
            </a:r>
            <a:endParaRPr sz="2600">
              <a:latin typeface="Arial"/>
              <a:cs typeface="Arial"/>
            </a:endParaRPr>
          </a:p>
          <a:p>
            <a:pPr marL="287020" marR="70485" indent="-274955">
              <a:lnSpc>
                <a:spcPct val="100000"/>
              </a:lnSpc>
              <a:spcBef>
                <a:spcPts val="60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dirty="0">
                <a:latin typeface="Arial"/>
                <a:cs typeface="Arial"/>
              </a:rPr>
              <a:t>Persuasion is more </a:t>
            </a:r>
            <a:r>
              <a:rPr sz="2600" spc="-5" dirty="0">
                <a:latin typeface="Arial"/>
                <a:cs typeface="Arial"/>
              </a:rPr>
              <a:t>effective </a:t>
            </a:r>
            <a:r>
              <a:rPr sz="2600" dirty="0">
                <a:latin typeface="Arial"/>
                <a:cs typeface="Arial"/>
              </a:rPr>
              <a:t>if you know when is 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right time,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right tone of voice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use, when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you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know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person.</a:t>
            </a:r>
            <a:endParaRPr sz="2600">
              <a:latin typeface="Arial"/>
              <a:cs typeface="Arial"/>
            </a:endParaRPr>
          </a:p>
          <a:p>
            <a:pPr marL="287020" marR="808990" indent="-274955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dirty="0">
                <a:latin typeface="Arial"/>
                <a:cs typeface="Arial"/>
              </a:rPr>
              <a:t>Can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either use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direct</a:t>
            </a:r>
            <a:r>
              <a:rPr sz="2600" i="1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i="1" dirty="0">
                <a:latin typeface="Arial"/>
                <a:cs typeface="Arial"/>
              </a:rPr>
              <a:t>indirect</a:t>
            </a:r>
            <a:r>
              <a:rPr sz="2600" i="1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/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different </a:t>
            </a:r>
            <a:r>
              <a:rPr sz="2600" dirty="0">
                <a:latin typeface="Arial"/>
                <a:cs typeface="Arial"/>
              </a:rPr>
              <a:t>layer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32937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u="heavy" spc="-5" dirty="0">
                <a:uFill>
                  <a:solidFill>
                    <a:srgbClr val="313131"/>
                  </a:solidFill>
                </a:uFill>
              </a:rPr>
              <a:t>Slide</a:t>
            </a:r>
            <a:r>
              <a:rPr sz="4000" u="heavy" spc="-55" dirty="0">
                <a:uFill>
                  <a:solidFill>
                    <a:srgbClr val="313131"/>
                  </a:solidFill>
                </a:uFill>
              </a:rPr>
              <a:t> </a:t>
            </a:r>
            <a:r>
              <a:rPr sz="4000" u="heavy" spc="-10" dirty="0">
                <a:uFill>
                  <a:solidFill>
                    <a:srgbClr val="313131"/>
                  </a:solidFill>
                </a:uFill>
              </a:rPr>
              <a:t>Content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40" y="1396339"/>
            <a:ext cx="6675755" cy="45986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7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Arial"/>
                <a:cs typeface="Arial"/>
              </a:rPr>
              <a:t>What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is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Persuasion?</a:t>
            </a:r>
            <a:endParaRPr sz="26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Arial"/>
                <a:cs typeface="Arial"/>
              </a:rPr>
              <a:t>Key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Elements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</a:t>
            </a:r>
            <a:endParaRPr sz="26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Arial"/>
                <a:cs typeface="Arial"/>
              </a:rPr>
              <a:t>Persuasion:</a:t>
            </a:r>
            <a:r>
              <a:rPr sz="2600" spc="-95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Traditional</a:t>
            </a:r>
            <a:r>
              <a:rPr sz="2600" spc="-1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Approach</a:t>
            </a:r>
            <a:endParaRPr sz="26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Arial"/>
                <a:cs typeface="Arial"/>
              </a:rPr>
              <a:t>Persuasion: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Cognitive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Response</a:t>
            </a:r>
            <a:r>
              <a:rPr sz="2600" spc="-18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Analysis</a:t>
            </a:r>
            <a:endParaRPr sz="26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Arial"/>
                <a:cs typeface="Arial"/>
              </a:rPr>
              <a:t>The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Paths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to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Persuasion: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ELM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(Central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Peripheral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route?)</a:t>
            </a:r>
            <a:endParaRPr sz="26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5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spc="-25" dirty="0">
                <a:latin typeface="Arial"/>
                <a:cs typeface="Arial"/>
              </a:rPr>
              <a:t>Types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-1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Appeal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</a:t>
            </a:r>
            <a:endParaRPr sz="260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spc="-25" dirty="0">
                <a:latin typeface="Arial"/>
                <a:cs typeface="Arial"/>
              </a:rPr>
              <a:t>Tips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Successful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Persuasion</a:t>
            </a:r>
            <a:endParaRPr sz="2600">
              <a:latin typeface="Arial"/>
              <a:cs typeface="Arial"/>
            </a:endParaRPr>
          </a:p>
          <a:p>
            <a:pPr marL="527685" marR="1490345" indent="-515620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dirty="0">
                <a:latin typeface="Arial"/>
                <a:cs typeface="Arial"/>
              </a:rPr>
              <a:t>Self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Reflection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on Persuasion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&amp;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Q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1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</a:t>
            </a:r>
            <a:r>
              <a:rPr sz="2600" spc="-14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Session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6816" y="6331533"/>
            <a:ext cx="1758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/>
                <a:cs typeface="Arial"/>
              </a:rPr>
              <a:t>2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50171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What</a:t>
            </a:r>
            <a:r>
              <a:rPr sz="4000" spc="-35" dirty="0"/>
              <a:t> </a:t>
            </a:r>
            <a:r>
              <a:rPr sz="4000" spc="-5" dirty="0"/>
              <a:t>is</a:t>
            </a:r>
            <a:r>
              <a:rPr sz="4000" spc="-30" dirty="0"/>
              <a:t> </a:t>
            </a:r>
            <a:r>
              <a:rPr sz="4000" spc="-5" dirty="0"/>
              <a:t>Persuasion?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80694" y="1356106"/>
            <a:ext cx="7582534" cy="4651375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287020" marR="5080" indent="-274320">
              <a:lnSpc>
                <a:spcPts val="2810"/>
              </a:lnSpc>
              <a:spcBef>
                <a:spcPts val="45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377825" algn="l"/>
                <a:tab pos="378460" algn="l"/>
              </a:tabLst>
            </a:pPr>
            <a:r>
              <a:rPr dirty="0"/>
              <a:t>	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act</a:t>
            </a:r>
            <a:r>
              <a:rPr sz="2600" dirty="0">
                <a:latin typeface="Arial"/>
                <a:cs typeface="Arial"/>
              </a:rPr>
              <a:t> of persuading or seeking to persuade; 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state</a:t>
            </a:r>
            <a:r>
              <a:rPr sz="2600" spc="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 fact of being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persuaded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 convinced</a:t>
            </a:r>
            <a:endParaRPr sz="2600">
              <a:latin typeface="Arial"/>
              <a:cs typeface="Arial"/>
            </a:endParaRPr>
          </a:p>
          <a:p>
            <a:pPr marL="287020">
              <a:lnSpc>
                <a:spcPts val="2765"/>
              </a:lnSpc>
            </a:pPr>
            <a:r>
              <a:rPr sz="2600" dirty="0">
                <a:latin typeface="Arial"/>
                <a:cs typeface="Arial"/>
              </a:rPr>
              <a:t>~</a:t>
            </a:r>
            <a:r>
              <a:rPr sz="2600" spc="-70" dirty="0">
                <a:latin typeface="Arial"/>
                <a:cs typeface="Arial"/>
              </a:rPr>
              <a:t> </a:t>
            </a:r>
            <a:r>
              <a:rPr sz="2600" spc="-10" dirty="0">
                <a:latin typeface="Arial"/>
                <a:cs typeface="Arial"/>
              </a:rPr>
              <a:t>Dictionary.com.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450">
              <a:latin typeface="Arial"/>
              <a:cs typeface="Arial"/>
            </a:endParaRPr>
          </a:p>
          <a:p>
            <a:pPr marL="287020" marR="100330" indent="-274320">
              <a:lnSpc>
                <a:spcPct val="90000"/>
              </a:lnSpc>
              <a:buClr>
                <a:srgbClr val="EF7E09"/>
              </a:buClr>
              <a:buSzPct val="84615"/>
              <a:buFont typeface="Wingdings 2"/>
              <a:buChar char=""/>
              <a:tabLst>
                <a:tab pos="377825" algn="l"/>
                <a:tab pos="378460" algn="l"/>
              </a:tabLst>
            </a:pPr>
            <a:r>
              <a:rPr dirty="0"/>
              <a:t>	</a:t>
            </a:r>
            <a:r>
              <a:rPr sz="2600" spc="-5" dirty="0">
                <a:latin typeface="Arial"/>
                <a:cs typeface="Arial"/>
              </a:rPr>
              <a:t>"...A </a:t>
            </a:r>
            <a:r>
              <a:rPr sz="2600" dirty="0">
                <a:latin typeface="Arial"/>
                <a:cs typeface="Arial"/>
              </a:rPr>
              <a:t>symbolic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process</a:t>
            </a:r>
            <a:r>
              <a:rPr sz="2600" dirty="0">
                <a:latin typeface="Arial"/>
                <a:cs typeface="Arial"/>
              </a:rPr>
              <a:t> in which communicators 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try to convince other people to change their 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attitudes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behaviors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regarding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issue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through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 transmission of a message in an atmosphere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of free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choice.“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~ </a:t>
            </a:r>
            <a:r>
              <a:rPr sz="2600" spc="-10" dirty="0">
                <a:latin typeface="Arial"/>
                <a:cs typeface="Arial"/>
              </a:rPr>
              <a:t>Perloff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(2003, p.8).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EF7E09"/>
              </a:buClr>
              <a:buFont typeface="Wingdings 2"/>
              <a:buChar char=""/>
            </a:pPr>
            <a:endParaRPr sz="3500">
              <a:latin typeface="Arial"/>
              <a:cs typeface="Arial"/>
            </a:endParaRPr>
          </a:p>
          <a:p>
            <a:pPr marL="287020" marR="7620" indent="-274320">
              <a:lnSpc>
                <a:spcPts val="2810"/>
              </a:lnSpc>
              <a:buClr>
                <a:srgbClr val="EF7E09"/>
              </a:buClr>
              <a:buSzPct val="84615"/>
              <a:buFont typeface="Wingdings 2"/>
              <a:buChar char=""/>
              <a:tabLst>
                <a:tab pos="377825" algn="l"/>
                <a:tab pos="378460" algn="l"/>
              </a:tabLst>
            </a:pPr>
            <a:r>
              <a:rPr dirty="0"/>
              <a:t>	</a:t>
            </a:r>
            <a:r>
              <a:rPr sz="2600" dirty="0">
                <a:latin typeface="Arial"/>
                <a:cs typeface="Arial"/>
              </a:rPr>
              <a:t>‘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art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getting someone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to </a:t>
            </a:r>
            <a:r>
              <a:rPr sz="2600" spc="5" dirty="0">
                <a:latin typeface="Arial"/>
                <a:cs typeface="Arial"/>
              </a:rPr>
              <a:t>do </a:t>
            </a:r>
            <a:r>
              <a:rPr sz="2600" dirty="0">
                <a:latin typeface="Arial"/>
                <a:cs typeface="Arial"/>
              </a:rPr>
              <a:t>something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they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wouldn't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ordinarily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do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if </a:t>
            </a:r>
            <a:r>
              <a:rPr sz="2600" dirty="0">
                <a:latin typeface="Arial"/>
                <a:cs typeface="Arial"/>
              </a:rPr>
              <a:t>you</a:t>
            </a:r>
            <a:r>
              <a:rPr sz="2600" spc="1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didn't</a:t>
            </a:r>
            <a:r>
              <a:rPr sz="2600" spc="5" dirty="0">
                <a:latin typeface="Arial"/>
                <a:cs typeface="Arial"/>
              </a:rPr>
              <a:t> ask’</a:t>
            </a:r>
            <a:r>
              <a:rPr sz="2600" spc="-1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~</a:t>
            </a:r>
            <a:r>
              <a:rPr sz="2600" spc="-1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Aristotle.</a:t>
            </a:r>
            <a:endParaRPr sz="26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286816" y="6331533"/>
            <a:ext cx="175895" cy="22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Arial"/>
                <a:cs typeface="Arial"/>
              </a:rPr>
              <a:t>3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682498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Key</a:t>
            </a:r>
            <a:r>
              <a:rPr sz="4000" spc="-25" dirty="0"/>
              <a:t> </a:t>
            </a:r>
            <a:r>
              <a:rPr sz="4000" spc="-5" dirty="0"/>
              <a:t>Elements</a:t>
            </a:r>
            <a:r>
              <a:rPr sz="4000" dirty="0"/>
              <a:t> </a:t>
            </a:r>
            <a:r>
              <a:rPr sz="4000" spc="-5" dirty="0"/>
              <a:t>in</a:t>
            </a:r>
            <a:r>
              <a:rPr sz="4000" spc="-10" dirty="0"/>
              <a:t> </a:t>
            </a:r>
            <a:r>
              <a:rPr sz="4000" spc="-5" dirty="0"/>
              <a:t>Persuasion</a:t>
            </a:r>
            <a:endParaRPr sz="4000"/>
          </a:p>
        </p:txBody>
      </p:sp>
      <p:sp>
        <p:nvSpPr>
          <p:cNvPr id="5" name="object 5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2216" y="6314643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1426209"/>
            <a:ext cx="7186930" cy="4614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685" marR="942975" indent="-515620">
              <a:lnSpc>
                <a:spcPct val="100000"/>
              </a:lnSpc>
              <a:spcBef>
                <a:spcPts val="105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6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Source </a:t>
            </a:r>
            <a:r>
              <a:rPr sz="2600" dirty="0">
                <a:latin typeface="Arial"/>
                <a:cs typeface="Arial"/>
              </a:rPr>
              <a:t>-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person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who sends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communication.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EF7E09"/>
              </a:buClr>
              <a:buFont typeface="Arial"/>
              <a:buAutoNum type="arabicPeriod"/>
            </a:pPr>
            <a:endParaRPr sz="3200">
              <a:latin typeface="Arial"/>
              <a:cs typeface="Arial"/>
            </a:endParaRPr>
          </a:p>
          <a:p>
            <a:pPr marL="527685" marR="459105" indent="-515620">
              <a:lnSpc>
                <a:spcPct val="100000"/>
              </a:lnSpc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6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Receiver</a:t>
            </a:r>
            <a:r>
              <a:rPr sz="2600" b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-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target</a:t>
            </a:r>
            <a:r>
              <a:rPr sz="26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 persuasive </a:t>
            </a:r>
            <a:r>
              <a:rPr sz="2600" spc="-7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message.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EF7E09"/>
              </a:buClr>
              <a:buFont typeface="Arial"/>
              <a:buAutoNum type="arabicPeriod"/>
            </a:pPr>
            <a:endParaRPr sz="3200">
              <a:latin typeface="Arial"/>
              <a:cs typeface="Arial"/>
            </a:endParaRPr>
          </a:p>
          <a:p>
            <a:pPr marL="527685" marR="645160" indent="-515620">
              <a:lnSpc>
                <a:spcPct val="100000"/>
              </a:lnSpc>
              <a:spcBef>
                <a:spcPts val="5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6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Message</a:t>
            </a:r>
            <a:r>
              <a:rPr sz="26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-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 content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 a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piece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of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communication.</a:t>
            </a:r>
            <a:endParaRPr sz="2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EF7E09"/>
              </a:buClr>
              <a:buFont typeface="Arial"/>
              <a:buAutoNum type="arabicPeriod"/>
            </a:pPr>
            <a:endParaRPr sz="3200">
              <a:latin typeface="Arial"/>
              <a:cs typeface="Arial"/>
            </a:endParaRPr>
          </a:p>
          <a:p>
            <a:pPr marL="527685" marR="5080" indent="-515620">
              <a:lnSpc>
                <a:spcPct val="100000"/>
              </a:lnSpc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26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Channel</a:t>
            </a:r>
            <a:r>
              <a:rPr sz="2600" b="1" spc="-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-</a:t>
            </a:r>
            <a:r>
              <a:rPr sz="2600" spc="-45" dirty="0"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The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medium</a:t>
            </a:r>
            <a:r>
              <a:rPr sz="26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used </a:t>
            </a:r>
            <a:r>
              <a:rPr sz="2600" dirty="0">
                <a:latin typeface="Arial"/>
                <a:cs typeface="Arial"/>
              </a:rPr>
              <a:t>to send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 </a:t>
            </a:r>
            <a:r>
              <a:rPr sz="2600" spc="-70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message.</a:t>
            </a:r>
            <a:endParaRPr sz="2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08505" y="6014415"/>
            <a:ext cx="695452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Eg.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Newspapers,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television,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the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Internet,</a:t>
            </a:r>
            <a:r>
              <a:rPr sz="2600" spc="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verbal</a:t>
            </a:r>
            <a:endParaRPr sz="2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08505" y="6410655"/>
            <a:ext cx="511492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&amp;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non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verbal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communication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(body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187274"/>
            <a:ext cx="563626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4000" spc="-5" dirty="0"/>
              <a:t>Persuasion:</a:t>
            </a:r>
            <a:r>
              <a:rPr sz="4000" spc="-60" dirty="0"/>
              <a:t> </a:t>
            </a:r>
            <a:r>
              <a:rPr sz="4000" spc="-25" dirty="0"/>
              <a:t>Traditional </a:t>
            </a:r>
            <a:r>
              <a:rPr sz="4000" spc="-1095" dirty="0"/>
              <a:t> </a:t>
            </a:r>
            <a:r>
              <a:rPr sz="4000" spc="-5" dirty="0"/>
              <a:t>Approach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993444" y="6276543"/>
            <a:ext cx="343344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313131"/>
                </a:solidFill>
                <a:latin typeface="Arial"/>
                <a:cs typeface="Arial"/>
              </a:rPr>
              <a:t>DC</a:t>
            </a:r>
            <a:r>
              <a:rPr sz="1400" spc="-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13131"/>
                </a:solidFill>
                <a:latin typeface="Arial"/>
                <a:cs typeface="Arial"/>
              </a:rPr>
              <a:t>203</a:t>
            </a:r>
            <a:r>
              <a:rPr sz="1400" spc="-2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13131"/>
                </a:solidFill>
                <a:latin typeface="Arial"/>
                <a:cs typeface="Arial"/>
              </a:rPr>
              <a:t>-</a:t>
            </a:r>
            <a:r>
              <a:rPr sz="1400" spc="-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13131"/>
                </a:solidFill>
                <a:latin typeface="Arial"/>
                <a:cs typeface="Arial"/>
              </a:rPr>
              <a:t>Introduction</a:t>
            </a:r>
            <a:r>
              <a:rPr sz="1400" spc="-9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spc="-85" dirty="0">
                <a:solidFill>
                  <a:srgbClr val="313131"/>
                </a:solidFill>
                <a:latin typeface="Arial"/>
                <a:cs typeface="Arial"/>
              </a:rPr>
              <a:t>To</a:t>
            </a:r>
            <a:r>
              <a:rPr sz="1400" spc="-1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313131"/>
                </a:solidFill>
                <a:latin typeface="Arial"/>
                <a:cs typeface="Arial"/>
              </a:rPr>
              <a:t>Social</a:t>
            </a:r>
            <a:r>
              <a:rPr sz="1400" spc="-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313131"/>
                </a:solidFill>
                <a:latin typeface="Arial"/>
                <a:cs typeface="Arial"/>
              </a:rPr>
              <a:t>Psychology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12216" y="6314643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3444" y="1397254"/>
            <a:ext cx="7425690" cy="462026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409"/>
              </a:spcBef>
              <a:buClr>
                <a:srgbClr val="EF7E09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dirty="0">
                <a:latin typeface="Arial"/>
                <a:cs typeface="Arial"/>
              </a:rPr>
              <a:t>Asks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‘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Who 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says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what 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to</a:t>
            </a:r>
            <a:r>
              <a:rPr sz="2400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whom</a:t>
            </a:r>
            <a:r>
              <a:rPr sz="2400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with</a:t>
            </a:r>
            <a:r>
              <a:rPr sz="2400"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what </a:t>
            </a:r>
            <a:r>
              <a:rPr sz="2400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effect?’</a:t>
            </a:r>
            <a:endParaRPr sz="2400">
              <a:latin typeface="Arial"/>
              <a:cs typeface="Arial"/>
            </a:endParaRPr>
          </a:p>
          <a:p>
            <a:pPr marL="286385" marR="28575" indent="-274320">
              <a:lnSpc>
                <a:spcPts val="2600"/>
              </a:lnSpc>
              <a:spcBef>
                <a:spcPts val="630"/>
              </a:spcBef>
              <a:buClr>
                <a:srgbClr val="EF7E09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spc="-5" dirty="0">
                <a:latin typeface="Arial"/>
                <a:cs typeface="Arial"/>
              </a:rPr>
              <a:t>Provides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wealth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information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about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when</a:t>
            </a:r>
            <a:r>
              <a:rPr sz="2400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6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how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persuasion.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735"/>
              </a:spcBef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Research</a:t>
            </a:r>
            <a:r>
              <a:rPr sz="2400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findings:</a:t>
            </a:r>
            <a:endParaRPr sz="2400">
              <a:latin typeface="Arial"/>
              <a:cs typeface="Arial"/>
            </a:endParaRPr>
          </a:p>
          <a:p>
            <a:pPr marL="286385" indent="-274320">
              <a:lnSpc>
                <a:spcPct val="100000"/>
              </a:lnSpc>
              <a:spcBef>
                <a:spcPts val="310"/>
              </a:spcBef>
              <a:buClr>
                <a:srgbClr val="EF7E09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Experts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</a:t>
            </a:r>
            <a:r>
              <a:rPr sz="24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more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persuasive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than non-experts.</a:t>
            </a:r>
            <a:endParaRPr sz="2400">
              <a:latin typeface="Arial"/>
              <a:cs typeface="Arial"/>
            </a:endParaRPr>
          </a:p>
          <a:p>
            <a:pPr marL="286385" marR="113664" indent="-274320">
              <a:lnSpc>
                <a:spcPts val="2590"/>
              </a:lnSpc>
              <a:spcBef>
                <a:spcPts val="640"/>
              </a:spcBef>
              <a:buClr>
                <a:srgbClr val="EF7E09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Messages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that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not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appear</a:t>
            </a:r>
            <a:r>
              <a:rPr sz="2400" u="heavy" spc="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designed</a:t>
            </a:r>
            <a:r>
              <a:rPr sz="2400" u="heavy" spc="3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to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change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our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attitudes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</a:t>
            </a:r>
            <a:r>
              <a:rPr sz="24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often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more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successful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than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ones</a:t>
            </a:r>
            <a:r>
              <a:rPr sz="2400" dirty="0">
                <a:latin typeface="Arial"/>
                <a:cs typeface="Arial"/>
              </a:rPr>
              <a:t> that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seem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intended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manipulate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their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fashion.</a:t>
            </a:r>
            <a:endParaRPr sz="2400">
              <a:latin typeface="Arial"/>
              <a:cs typeface="Arial"/>
            </a:endParaRPr>
          </a:p>
          <a:p>
            <a:pPr marL="286385" marR="280670" indent="-274320">
              <a:lnSpc>
                <a:spcPct val="90000"/>
              </a:lnSpc>
              <a:spcBef>
                <a:spcPts val="570"/>
              </a:spcBef>
              <a:buClr>
                <a:srgbClr val="EF7E09"/>
              </a:buClr>
              <a:buSzPct val="85416"/>
              <a:buFont typeface="Wingdings 2"/>
              <a:buChar char=""/>
              <a:tabLst>
                <a:tab pos="286385" algn="l"/>
                <a:tab pos="28702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Individuals</a:t>
            </a:r>
            <a:r>
              <a:rPr sz="2400" u="heavy" spc="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relatively</a:t>
            </a:r>
            <a:r>
              <a:rPr sz="2400" u="heavy" spc="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low</a:t>
            </a:r>
            <a:r>
              <a:rPr sz="24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</a:t>
            </a:r>
            <a:r>
              <a:rPr sz="2400" u="heavy" spc="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self-esteem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</a:t>
            </a:r>
            <a:r>
              <a:rPr sz="2400" u="heavy" spc="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often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easier</a:t>
            </a:r>
            <a:r>
              <a:rPr sz="2400" dirty="0">
                <a:latin typeface="Arial"/>
                <a:cs typeface="Arial"/>
              </a:rPr>
              <a:t> to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persuade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than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those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who are </a:t>
            </a:r>
            <a:r>
              <a:rPr sz="2400" spc="-5" dirty="0">
                <a:latin typeface="Arial"/>
                <a:cs typeface="Arial"/>
              </a:rPr>
              <a:t>high</a:t>
            </a:r>
            <a:r>
              <a:rPr sz="2400" dirty="0">
                <a:latin typeface="Arial"/>
                <a:cs typeface="Arial"/>
              </a:rPr>
              <a:t> 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self-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esteem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(audience's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self-esteem).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Persuasion:</a:t>
            </a:r>
            <a:r>
              <a:rPr spc="-10" dirty="0"/>
              <a:t> </a:t>
            </a:r>
            <a:r>
              <a:rPr spc="-5" dirty="0"/>
              <a:t>Cognitive</a:t>
            </a:r>
            <a:r>
              <a:rPr spc="10" dirty="0"/>
              <a:t> </a:t>
            </a:r>
            <a:r>
              <a:rPr spc="-5" dirty="0"/>
              <a:t>Response </a:t>
            </a:r>
            <a:r>
              <a:rPr spc="-985" dirty="0"/>
              <a:t> </a:t>
            </a:r>
            <a:r>
              <a:rPr spc="-5" dirty="0"/>
              <a:t>Analysis</a:t>
            </a: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12216" y="6314643"/>
            <a:ext cx="1250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7020" marR="5080" indent="-274955">
              <a:lnSpc>
                <a:spcPct val="100000"/>
              </a:lnSpc>
              <a:spcBef>
                <a:spcPts val="10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dirty="0"/>
              <a:t>A</a:t>
            </a:r>
            <a:r>
              <a:rPr spc="-155" dirty="0"/>
              <a:t> </a:t>
            </a:r>
            <a:r>
              <a:rPr dirty="0"/>
              <a:t>theory that attempts</a:t>
            </a:r>
            <a:r>
              <a:rPr spc="-5"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to</a:t>
            </a:r>
            <a:r>
              <a:rPr u="heavy" spc="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understand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how</a:t>
            </a:r>
            <a:r>
              <a:rPr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people </a:t>
            </a:r>
            <a:r>
              <a:rPr spc="-710"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acquire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and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change their attitude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in response to </a:t>
            </a:r>
            <a:r>
              <a:rPr spc="5" dirty="0"/>
              <a:t> </a:t>
            </a:r>
            <a:r>
              <a:rPr dirty="0"/>
              <a:t>persuasive</a:t>
            </a:r>
            <a:r>
              <a:rPr spc="-55" dirty="0"/>
              <a:t> </a:t>
            </a:r>
            <a:r>
              <a:rPr dirty="0"/>
              <a:t>communication.</a:t>
            </a:r>
          </a:p>
          <a:p>
            <a:pPr marL="287020" marR="41910" indent="-274955">
              <a:lnSpc>
                <a:spcPct val="100000"/>
              </a:lnSpc>
              <a:spcBef>
                <a:spcPts val="60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dirty="0"/>
              <a:t>It is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How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and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What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you think about a persuasive </a:t>
            </a:r>
            <a:r>
              <a:rPr spc="-715" dirty="0"/>
              <a:t> </a:t>
            </a:r>
            <a:r>
              <a:rPr dirty="0"/>
              <a:t>information.</a:t>
            </a:r>
          </a:p>
          <a:p>
            <a:pPr marL="287020" marR="23495" indent="-274955">
              <a:lnSpc>
                <a:spcPct val="100000"/>
              </a:lnSpc>
              <a:spcBef>
                <a:spcPts val="60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 cognitive response is a thought generated in </a:t>
            </a:r>
            <a:r>
              <a:rPr spc="5"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response to persuasive communication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spc="-30" dirty="0"/>
              <a:t>(Petty, </a:t>
            </a:r>
            <a:r>
              <a:rPr spc="-25" dirty="0"/>
              <a:t> </a:t>
            </a:r>
            <a:r>
              <a:rPr dirty="0"/>
              <a:t>1981)</a:t>
            </a:r>
            <a:r>
              <a:rPr spc="-25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therefore, triggers</a:t>
            </a:r>
            <a:r>
              <a:rPr spc="-15" dirty="0"/>
              <a:t> </a:t>
            </a:r>
            <a:r>
              <a:rPr dirty="0"/>
              <a:t>an</a:t>
            </a:r>
            <a:r>
              <a:rPr spc="5" dirty="0"/>
              <a:t> </a:t>
            </a:r>
            <a:r>
              <a:rPr dirty="0"/>
              <a:t>attitude change.</a:t>
            </a:r>
          </a:p>
          <a:p>
            <a:pPr marL="287020" marR="434975" indent="-274955">
              <a:lnSpc>
                <a:spcPct val="100000"/>
              </a:lnSpc>
              <a:spcBef>
                <a:spcPts val="595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dirty="0"/>
              <a:t>People do not passively accept persuasive </a:t>
            </a:r>
            <a:r>
              <a:rPr spc="5" dirty="0"/>
              <a:t> </a:t>
            </a:r>
            <a:r>
              <a:rPr dirty="0"/>
              <a:t>message,</a:t>
            </a:r>
            <a:r>
              <a:rPr spc="-35" dirty="0"/>
              <a:t> </a:t>
            </a:r>
            <a:r>
              <a:rPr dirty="0"/>
              <a:t>they</a:t>
            </a:r>
            <a:r>
              <a:rPr spc="5" dirty="0"/>
              <a:t> </a:t>
            </a:r>
            <a:r>
              <a:rPr dirty="0"/>
              <a:t>actively</a:t>
            </a:r>
            <a:r>
              <a:rPr spc="-20" dirty="0"/>
              <a:t> </a:t>
            </a:r>
            <a:r>
              <a:rPr dirty="0"/>
              <a:t>think</a:t>
            </a:r>
            <a:r>
              <a:rPr spc="5" dirty="0"/>
              <a:t> </a:t>
            </a:r>
            <a:r>
              <a:rPr dirty="0"/>
              <a:t>about</a:t>
            </a:r>
            <a:r>
              <a:rPr spc="-5" dirty="0"/>
              <a:t> </a:t>
            </a:r>
            <a:r>
              <a:rPr dirty="0"/>
              <a:t>them.</a:t>
            </a:r>
            <a:r>
              <a:rPr spc="-35"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This </a:t>
            </a:r>
            <a:r>
              <a:rPr spc="-705" dirty="0">
                <a:solidFill>
                  <a:srgbClr val="FF0000"/>
                </a:solid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thinking</a:t>
            </a:r>
            <a:r>
              <a:rPr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are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thought results</a:t>
            </a:r>
            <a:r>
              <a:rPr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either in</a:t>
            </a:r>
            <a:r>
              <a:rPr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attitude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68044" y="6124143"/>
            <a:ext cx="348424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400" spc="-490" dirty="0">
                <a:solidFill>
                  <a:srgbClr val="313131"/>
                </a:solidFill>
                <a:latin typeface="Arial"/>
                <a:cs typeface="Arial"/>
              </a:rPr>
              <a:t>D</a:t>
            </a:r>
            <a:r>
              <a:rPr sz="3900" spc="-735" baseline="10683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400" spc="-490" dirty="0">
                <a:solidFill>
                  <a:srgbClr val="313131"/>
                </a:solidFill>
                <a:latin typeface="Arial"/>
                <a:cs typeface="Arial"/>
              </a:rPr>
              <a:t>C</a:t>
            </a:r>
            <a:r>
              <a:rPr sz="3900" spc="-735" baseline="10683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1400" spc="-490" dirty="0">
                <a:solidFill>
                  <a:srgbClr val="313131"/>
                </a:solidFill>
                <a:latin typeface="Arial"/>
                <a:cs typeface="Arial"/>
              </a:rPr>
              <a:t>2</a:t>
            </a:r>
            <a:r>
              <a:rPr sz="3900" spc="-735" baseline="10683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spc="-490" dirty="0">
                <a:solidFill>
                  <a:srgbClr val="313131"/>
                </a:solidFill>
                <a:latin typeface="Arial"/>
                <a:cs typeface="Arial"/>
              </a:rPr>
              <a:t>03</a:t>
            </a:r>
            <a:r>
              <a:rPr sz="3900" spc="-735" baseline="10683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400" spc="-490" dirty="0">
                <a:solidFill>
                  <a:srgbClr val="313131"/>
                </a:solidFill>
                <a:latin typeface="Arial"/>
                <a:cs typeface="Arial"/>
              </a:rPr>
              <a:t>-</a:t>
            </a:r>
            <a:r>
              <a:rPr sz="1400" spc="-5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I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nt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rodu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ct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ion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re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To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S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o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ci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a</a:t>
            </a:r>
            <a:r>
              <a:rPr sz="3900" spc="-600" baseline="10683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400" spc="-400" dirty="0">
                <a:solidFill>
                  <a:srgbClr val="313131"/>
                </a:solidFill>
                <a:latin typeface="Arial"/>
                <a:cs typeface="Arial"/>
              </a:rPr>
              <a:t>l</a:t>
            </a:r>
            <a:r>
              <a:rPr sz="1400" spc="-20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1400" spc="-430" dirty="0">
                <a:solidFill>
                  <a:srgbClr val="313131"/>
                </a:solidFill>
                <a:latin typeface="Arial"/>
                <a:cs typeface="Arial"/>
              </a:rPr>
              <a:t>P</a:t>
            </a:r>
            <a:r>
              <a:rPr sz="3900" spc="-644" baseline="10683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1400" spc="-430" dirty="0">
                <a:solidFill>
                  <a:srgbClr val="313131"/>
                </a:solidFill>
                <a:latin typeface="Arial"/>
                <a:cs typeface="Arial"/>
              </a:rPr>
              <a:t>sy</a:t>
            </a:r>
            <a:r>
              <a:rPr sz="3900" spc="-644" baseline="10683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1400" spc="-430" dirty="0">
                <a:solidFill>
                  <a:srgbClr val="313131"/>
                </a:solidFill>
                <a:latin typeface="Arial"/>
                <a:cs typeface="Arial"/>
              </a:rPr>
              <a:t>ch</a:t>
            </a:r>
            <a:r>
              <a:rPr sz="3900" spc="-644" baseline="10683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1400" spc="-430" dirty="0">
                <a:solidFill>
                  <a:srgbClr val="313131"/>
                </a:solidFill>
                <a:latin typeface="Arial"/>
                <a:cs typeface="Arial"/>
              </a:rPr>
              <a:t>olo</a:t>
            </a:r>
            <a:r>
              <a:rPr sz="3900" spc="-644" baseline="10683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sz="1400" spc="-430" dirty="0">
                <a:solidFill>
                  <a:srgbClr val="313131"/>
                </a:solidFill>
                <a:latin typeface="Arial"/>
                <a:cs typeface="Arial"/>
              </a:rPr>
              <a:t>g</a:t>
            </a:r>
            <a:r>
              <a:rPr sz="3900" spc="-644" baseline="10683" dirty="0">
                <a:solidFill>
                  <a:srgbClr val="FF0000"/>
                </a:solidFill>
                <a:latin typeface="Arial"/>
                <a:cs typeface="Arial"/>
              </a:rPr>
              <a:t>o</a:t>
            </a:r>
            <a:r>
              <a:rPr sz="1400" spc="-430" dirty="0">
                <a:solidFill>
                  <a:srgbClr val="313131"/>
                </a:solidFill>
                <a:latin typeface="Arial"/>
                <a:cs typeface="Arial"/>
              </a:rPr>
              <a:t>y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051560" y="6437376"/>
            <a:ext cx="4617720" cy="24765"/>
          </a:xfrm>
          <a:custGeom>
            <a:avLst/>
            <a:gdLst/>
            <a:ahLst/>
            <a:cxnLst/>
            <a:rect l="l" t="t" r="r" b="b"/>
            <a:pathLst>
              <a:path w="4617720" h="24764">
                <a:moveTo>
                  <a:pt x="4617720" y="0"/>
                </a:moveTo>
                <a:lnTo>
                  <a:pt x="0" y="0"/>
                </a:lnTo>
                <a:lnTo>
                  <a:pt x="0" y="24384"/>
                </a:lnTo>
                <a:lnTo>
                  <a:pt x="4617720" y="24384"/>
                </a:lnTo>
                <a:lnTo>
                  <a:pt x="461772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541096" y="6060135"/>
            <a:ext cx="4053204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z="2600" spc="5" dirty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sz="260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600" spc="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60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600" spc="3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600" dirty="0">
                <a:latin typeface="Arial"/>
                <a:cs typeface="Arial"/>
              </a:rPr>
              <a:t>.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Ori</a:t>
            </a:r>
            <a:r>
              <a:rPr sz="2600" spc="-35" dirty="0">
                <a:latin typeface="Arial"/>
                <a:cs typeface="Arial"/>
              </a:rPr>
              <a:t>g</a:t>
            </a:r>
            <a:r>
              <a:rPr sz="2100" spc="-1710" baseline="-29761" dirty="0">
                <a:solidFill>
                  <a:srgbClr val="313131"/>
                </a:solidFill>
                <a:latin typeface="Arial"/>
                <a:cs typeface="Arial"/>
              </a:rPr>
              <a:t>M</a:t>
            </a:r>
            <a:r>
              <a:rPr sz="2600" dirty="0">
                <a:latin typeface="Arial"/>
                <a:cs typeface="Arial"/>
              </a:rPr>
              <a:t>i</a:t>
            </a:r>
            <a:r>
              <a:rPr sz="2600" spc="-900" dirty="0">
                <a:latin typeface="Arial"/>
                <a:cs typeface="Arial"/>
              </a:rPr>
              <a:t>n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o</a:t>
            </a:r>
            <a:r>
              <a:rPr sz="2100" spc="-1005" baseline="-29761" dirty="0">
                <a:solidFill>
                  <a:srgbClr val="313131"/>
                </a:solidFill>
                <a:latin typeface="Arial"/>
                <a:cs typeface="Arial"/>
              </a:rPr>
              <a:t>n</a:t>
            </a:r>
            <a:r>
              <a:rPr sz="2600" spc="-785" dirty="0">
                <a:latin typeface="Arial"/>
                <a:cs typeface="Arial"/>
              </a:rPr>
              <a:t>a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d</a:t>
            </a:r>
            <a:r>
              <a:rPr sz="2100" spc="-1162" baseline="-29761" dirty="0">
                <a:solidFill>
                  <a:srgbClr val="313131"/>
                </a:solidFill>
                <a:latin typeface="Arial"/>
                <a:cs typeface="Arial"/>
              </a:rPr>
              <a:t>a</a:t>
            </a:r>
            <a:r>
              <a:rPr sz="2600" dirty="0">
                <a:latin typeface="Arial"/>
                <a:cs typeface="Arial"/>
              </a:rPr>
              <a:t>l</a:t>
            </a:r>
            <a:r>
              <a:rPr sz="2600" spc="-530" dirty="0">
                <a:latin typeface="Arial"/>
                <a:cs typeface="Arial"/>
              </a:rPr>
              <a:t> </a:t>
            </a:r>
            <a:r>
              <a:rPr sz="2100" spc="-284" baseline="-29761" dirty="0">
                <a:solidFill>
                  <a:srgbClr val="313131"/>
                </a:solidFill>
                <a:latin typeface="Arial"/>
                <a:cs typeface="Arial"/>
              </a:rPr>
              <a:t>y</a:t>
            </a:r>
            <a:r>
              <a:rPr sz="2600" spc="-2110" dirty="0">
                <a:latin typeface="Arial"/>
                <a:cs typeface="Arial"/>
              </a:rPr>
              <a:t>m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,</a:t>
            </a:r>
            <a:r>
              <a:rPr sz="2100" spc="-44" baseline="-29761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O</a:t>
            </a:r>
            <a:r>
              <a:rPr sz="2100" spc="-660" baseline="-29761" dirty="0">
                <a:solidFill>
                  <a:srgbClr val="313131"/>
                </a:solidFill>
                <a:latin typeface="Arial"/>
                <a:cs typeface="Arial"/>
              </a:rPr>
              <a:t>c</a:t>
            </a:r>
            <a:r>
              <a:rPr sz="2600" spc="-1005" dirty="0">
                <a:latin typeface="Arial"/>
                <a:cs typeface="Arial"/>
              </a:rPr>
              <a:t>e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t</a:t>
            </a:r>
            <a:r>
              <a:rPr sz="2100" spc="-247" baseline="-29761" dirty="0">
                <a:solidFill>
                  <a:srgbClr val="313131"/>
                </a:solidFill>
                <a:latin typeface="Arial"/>
                <a:cs typeface="Arial"/>
              </a:rPr>
              <a:t>o</a:t>
            </a:r>
            <a:r>
              <a:rPr sz="2600" spc="-1140" dirty="0">
                <a:latin typeface="Arial"/>
                <a:cs typeface="Arial"/>
              </a:rPr>
              <a:t>s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b</a:t>
            </a:r>
            <a:r>
              <a:rPr sz="2100" spc="-637" baseline="-29761" dirty="0">
                <a:solidFill>
                  <a:srgbClr val="313131"/>
                </a:solidFill>
                <a:latin typeface="Arial"/>
                <a:cs typeface="Arial"/>
              </a:rPr>
              <a:t>e</a:t>
            </a:r>
            <a:r>
              <a:rPr sz="2600" spc="-880" dirty="0">
                <a:latin typeface="Arial"/>
                <a:cs typeface="Arial"/>
              </a:rPr>
              <a:t>s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r</a:t>
            </a:r>
            <a:r>
              <a:rPr sz="2100" spc="-67" baseline="-29761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100" spc="-1057" baseline="-29761" dirty="0">
                <a:solidFill>
                  <a:srgbClr val="313131"/>
                </a:solidFill>
                <a:latin typeface="Arial"/>
                <a:cs typeface="Arial"/>
              </a:rPr>
              <a:t>2</a:t>
            </a:r>
            <a:r>
              <a:rPr sz="2600" spc="-745" dirty="0">
                <a:latin typeface="Arial"/>
                <a:cs typeface="Arial"/>
              </a:rPr>
              <a:t>a</a:t>
            </a:r>
            <a:r>
              <a:rPr sz="2100" spc="-60" baseline="-29761" dirty="0">
                <a:solidFill>
                  <a:srgbClr val="313131"/>
                </a:solidFill>
                <a:latin typeface="Arial"/>
                <a:cs typeface="Arial"/>
              </a:rPr>
              <a:t>9</a:t>
            </a:r>
            <a:r>
              <a:rPr sz="2600" spc="-1415" dirty="0">
                <a:latin typeface="Arial"/>
                <a:cs typeface="Arial"/>
              </a:rPr>
              <a:t>g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,</a:t>
            </a:r>
            <a:r>
              <a:rPr sz="2100" spc="-22" baseline="-29761" dirty="0">
                <a:solidFill>
                  <a:srgbClr val="313131"/>
                </a:solidFill>
                <a:latin typeface="Arial"/>
                <a:cs typeface="Arial"/>
              </a:rPr>
              <a:t> </a:t>
            </a:r>
            <a:r>
              <a:rPr sz="2100" spc="-202" baseline="-29761" dirty="0">
                <a:solidFill>
                  <a:srgbClr val="313131"/>
                </a:solidFill>
                <a:latin typeface="Arial"/>
                <a:cs typeface="Arial"/>
              </a:rPr>
              <a:t>2</a:t>
            </a:r>
            <a:r>
              <a:rPr sz="2600" spc="-1320" dirty="0">
                <a:latin typeface="Arial"/>
                <a:cs typeface="Arial"/>
              </a:rPr>
              <a:t>e</a:t>
            </a:r>
            <a:r>
              <a:rPr sz="2100" baseline="-29761" dirty="0">
                <a:solidFill>
                  <a:srgbClr val="313131"/>
                </a:solidFill>
                <a:latin typeface="Arial"/>
                <a:cs typeface="Arial"/>
              </a:rPr>
              <a:t>012</a:t>
            </a:r>
            <a:endParaRPr sz="2100" baseline="-29761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39164" y="6456375"/>
            <a:ext cx="636968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often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elaborated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with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ideas</a:t>
            </a:r>
            <a:r>
              <a:rPr sz="2600" spc="-1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and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arguments.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203961"/>
            <a:ext cx="63988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Elaboration</a:t>
            </a:r>
            <a:r>
              <a:rPr spc="-10" dirty="0"/>
              <a:t> </a:t>
            </a:r>
            <a:r>
              <a:rPr spc="-5" dirty="0"/>
              <a:t>Likelihood</a:t>
            </a:r>
            <a:r>
              <a:rPr spc="5" dirty="0"/>
              <a:t> </a:t>
            </a:r>
            <a:r>
              <a:rPr spc="-5" dirty="0"/>
              <a:t>Model </a:t>
            </a:r>
            <a:r>
              <a:rPr spc="-985" dirty="0"/>
              <a:t> </a:t>
            </a:r>
            <a:r>
              <a:rPr spc="-5" dirty="0"/>
              <a:t>(ELM)</a:t>
            </a:r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40" y="1345378"/>
            <a:ext cx="7521575" cy="381698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527685" indent="-515620">
              <a:lnSpc>
                <a:spcPct val="100000"/>
              </a:lnSpc>
              <a:spcBef>
                <a:spcPts val="540"/>
              </a:spcBef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b="1" dirty="0">
                <a:latin typeface="Arial"/>
                <a:cs typeface="Arial"/>
              </a:rPr>
              <a:t>Central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route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happens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when:</a:t>
            </a:r>
            <a:endParaRPr sz="2600">
              <a:latin typeface="Arial"/>
              <a:cs typeface="Arial"/>
            </a:endParaRPr>
          </a:p>
          <a:p>
            <a:pPr marL="835660" lvl="1" indent="-229235">
              <a:lnSpc>
                <a:spcPct val="100000"/>
              </a:lnSpc>
              <a:spcBef>
                <a:spcPts val="405"/>
              </a:spcBef>
              <a:buClr>
                <a:srgbClr val="F6C0AA"/>
              </a:buClr>
              <a:buSzPct val="85416"/>
              <a:buFont typeface="Wingdings 2"/>
              <a:buChar char=""/>
              <a:tabLst>
                <a:tab pos="836294" algn="l"/>
              </a:tabLst>
            </a:pPr>
            <a:r>
              <a:rPr sz="2400" spc="-5" dirty="0">
                <a:latin typeface="Arial"/>
                <a:cs typeface="Arial"/>
              </a:rPr>
              <a:t>When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motivated</a:t>
            </a:r>
            <a:r>
              <a:rPr sz="2400" dirty="0">
                <a:latin typeface="Arial"/>
                <a:cs typeface="Arial"/>
              </a:rPr>
              <a:t> &amp; </a:t>
            </a:r>
            <a:r>
              <a:rPr sz="2400" spc="-5" dirty="0">
                <a:latin typeface="Arial"/>
                <a:cs typeface="Arial"/>
              </a:rPr>
              <a:t>pay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attention</a:t>
            </a:r>
            <a:endParaRPr sz="2400">
              <a:latin typeface="Arial"/>
              <a:cs typeface="Arial"/>
            </a:endParaRPr>
          </a:p>
          <a:p>
            <a:pPr marL="835660" lvl="1" indent="-229235">
              <a:lnSpc>
                <a:spcPct val="100000"/>
              </a:lnSpc>
              <a:spcBef>
                <a:spcPts val="395"/>
              </a:spcBef>
              <a:buClr>
                <a:srgbClr val="F6C0AA"/>
              </a:buClr>
              <a:buSzPct val="85416"/>
              <a:buFont typeface="Wingdings 2"/>
              <a:buChar char=""/>
              <a:tabLst>
                <a:tab pos="836294" algn="l"/>
              </a:tabLst>
            </a:pPr>
            <a:r>
              <a:rPr sz="2400" spc="-5" dirty="0">
                <a:latin typeface="Arial"/>
                <a:cs typeface="Arial"/>
              </a:rPr>
              <a:t>Logical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&amp;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conscious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thinking</a:t>
            </a:r>
            <a:endParaRPr sz="2400">
              <a:latin typeface="Arial"/>
              <a:cs typeface="Arial"/>
            </a:endParaRPr>
          </a:p>
          <a:p>
            <a:pPr marL="835660" lvl="1" indent="-229235">
              <a:lnSpc>
                <a:spcPct val="100000"/>
              </a:lnSpc>
              <a:spcBef>
                <a:spcPts val="409"/>
              </a:spcBef>
              <a:buClr>
                <a:srgbClr val="F6C0AA"/>
              </a:buClr>
              <a:buSzPct val="85416"/>
              <a:buFont typeface="Wingdings 2"/>
              <a:buChar char=""/>
              <a:tabLst>
                <a:tab pos="836294" algn="l"/>
              </a:tabLst>
            </a:pPr>
            <a:r>
              <a:rPr sz="2400" spc="-5" dirty="0">
                <a:latin typeface="Arial"/>
                <a:cs typeface="Arial"/>
              </a:rPr>
              <a:t>Can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leads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permanent</a:t>
            </a:r>
            <a:r>
              <a:rPr sz="2400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change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our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attitude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5"/>
              </a:spcBef>
              <a:buClr>
                <a:srgbClr val="F6C0AA"/>
              </a:buClr>
              <a:buFont typeface="Wingdings 2"/>
              <a:buChar char=""/>
            </a:pPr>
            <a:endParaRPr sz="3350">
              <a:latin typeface="Arial"/>
              <a:cs typeface="Arial"/>
            </a:endParaRPr>
          </a:p>
          <a:p>
            <a:pPr marL="527685" indent="-515620">
              <a:lnSpc>
                <a:spcPct val="100000"/>
              </a:lnSpc>
              <a:buClr>
                <a:srgbClr val="EF7E09"/>
              </a:buClr>
              <a:buSzPct val="84615"/>
              <a:buAutoNum type="arabicPeriod"/>
              <a:tabLst>
                <a:tab pos="527685" algn="l"/>
                <a:tab pos="528320" algn="l"/>
              </a:tabLst>
            </a:pPr>
            <a:r>
              <a:rPr sz="2600" b="1" dirty="0">
                <a:latin typeface="Arial"/>
                <a:cs typeface="Arial"/>
              </a:rPr>
              <a:t>Peripheral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route</a:t>
            </a:r>
            <a:r>
              <a:rPr sz="2600" b="1" spc="-1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happens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when:</a:t>
            </a:r>
            <a:endParaRPr sz="2600">
              <a:latin typeface="Arial"/>
              <a:cs typeface="Arial"/>
            </a:endParaRPr>
          </a:p>
          <a:p>
            <a:pPr marL="835660" marR="5080" lvl="1" indent="-228600">
              <a:lnSpc>
                <a:spcPct val="100000"/>
              </a:lnSpc>
              <a:spcBef>
                <a:spcPts val="405"/>
              </a:spcBef>
              <a:buClr>
                <a:srgbClr val="F6C0AA"/>
              </a:buClr>
              <a:buSzPct val="85416"/>
              <a:buFont typeface="Wingdings 2"/>
              <a:buChar char=""/>
              <a:tabLst>
                <a:tab pos="836294" algn="l"/>
              </a:tabLst>
            </a:pPr>
            <a:r>
              <a:rPr sz="2400" spc="-5" dirty="0">
                <a:latin typeface="Arial"/>
                <a:cs typeface="Arial"/>
              </a:rPr>
              <a:t>When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</a:t>
            </a:r>
            <a:r>
              <a:rPr sz="2400" dirty="0">
                <a:latin typeface="Arial"/>
                <a:cs typeface="Arial"/>
              </a:rPr>
              <a:t> not </a:t>
            </a:r>
            <a:r>
              <a:rPr sz="2400" spc="-5" dirty="0">
                <a:latin typeface="Arial"/>
                <a:cs typeface="Arial"/>
              </a:rPr>
              <a:t>pay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attention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but </a:t>
            </a:r>
            <a:r>
              <a:rPr sz="2400" spc="-5" dirty="0">
                <a:latin typeface="Arial"/>
                <a:cs typeface="Arial"/>
              </a:rPr>
              <a:t>sway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with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what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see</a:t>
            </a:r>
            <a:endParaRPr sz="2400">
              <a:latin typeface="Arial"/>
              <a:cs typeface="Arial"/>
            </a:endParaRPr>
          </a:p>
          <a:p>
            <a:pPr marL="835660" lvl="1" indent="-229235">
              <a:lnSpc>
                <a:spcPct val="100000"/>
              </a:lnSpc>
              <a:spcBef>
                <a:spcPts val="409"/>
              </a:spcBef>
              <a:buClr>
                <a:srgbClr val="F6C0AA"/>
              </a:buClr>
              <a:buSzPct val="85416"/>
              <a:buFont typeface="Wingdings 2"/>
              <a:buChar char=""/>
              <a:tabLst>
                <a:tab pos="836294" algn="l"/>
              </a:tabLst>
            </a:pPr>
            <a:r>
              <a:rPr sz="2400" spc="-5" dirty="0">
                <a:latin typeface="Arial"/>
                <a:cs typeface="Arial"/>
              </a:rPr>
              <a:t>Change is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"/>
                <a:cs typeface="Arial"/>
              </a:rPr>
              <a:t>temporary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6049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The</a:t>
            </a:r>
            <a:r>
              <a:rPr sz="4000" spc="-15" dirty="0"/>
              <a:t> </a:t>
            </a:r>
            <a:r>
              <a:rPr sz="4000" spc="-5" dirty="0"/>
              <a:t>Paths</a:t>
            </a:r>
            <a:r>
              <a:rPr sz="4000" spc="-15" dirty="0"/>
              <a:t> </a:t>
            </a:r>
            <a:r>
              <a:rPr sz="4000" spc="-160" dirty="0"/>
              <a:t>To</a:t>
            </a:r>
            <a:r>
              <a:rPr sz="4000" spc="-15" dirty="0"/>
              <a:t> </a:t>
            </a:r>
            <a:r>
              <a:rPr sz="4000" spc="-5" dirty="0"/>
              <a:t>Persuasion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64540" y="1416371"/>
            <a:ext cx="7418070" cy="4024629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7020" indent="-274955">
              <a:lnSpc>
                <a:spcPct val="100000"/>
              </a:lnSpc>
              <a:spcBef>
                <a:spcPts val="54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655" algn="l"/>
              </a:tabLst>
            </a:pPr>
            <a:r>
              <a:rPr sz="2600" b="1" dirty="0">
                <a:latin typeface="Arial"/>
                <a:cs typeface="Arial"/>
              </a:rPr>
              <a:t>Central</a:t>
            </a:r>
            <a:r>
              <a:rPr sz="2600" b="1" spc="-4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Route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is effective</a:t>
            </a:r>
            <a:r>
              <a:rPr sz="2600" b="1" spc="-10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when:</a:t>
            </a:r>
            <a:endParaRPr sz="2600">
              <a:latin typeface="Arial"/>
              <a:cs typeface="Arial"/>
            </a:endParaRPr>
          </a:p>
          <a:p>
            <a:pPr marL="561340" marR="795020" lvl="1" indent="-228600">
              <a:lnSpc>
                <a:spcPct val="100000"/>
              </a:lnSpc>
              <a:spcBef>
                <a:spcPts val="40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975" algn="l"/>
              </a:tabLst>
            </a:pPr>
            <a:r>
              <a:rPr sz="2400" spc="-5" dirty="0">
                <a:latin typeface="Arial"/>
                <a:cs typeface="Arial"/>
              </a:rPr>
              <a:t>people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message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personally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relevant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involving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61340" lvl="1" indent="-229235">
              <a:lnSpc>
                <a:spcPct val="100000"/>
              </a:lnSpc>
              <a:spcBef>
                <a:spcPts val="400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975" algn="l"/>
              </a:tabLst>
            </a:pPr>
            <a:r>
              <a:rPr sz="2400" spc="-5" dirty="0">
                <a:latin typeface="Arial"/>
                <a:cs typeface="Arial"/>
              </a:rPr>
              <a:t>people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high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need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cognition.</a:t>
            </a:r>
            <a:endParaRPr sz="2400">
              <a:latin typeface="Arial"/>
              <a:cs typeface="Arial"/>
            </a:endParaRPr>
          </a:p>
          <a:p>
            <a:pPr marL="561340" lvl="1" indent="-229235">
              <a:lnSpc>
                <a:spcPct val="100000"/>
              </a:lnSpc>
              <a:spcBef>
                <a:spcPts val="40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975" algn="l"/>
              </a:tabLst>
            </a:pPr>
            <a:r>
              <a:rPr sz="2400" spc="-5" dirty="0">
                <a:latin typeface="Arial"/>
                <a:cs typeface="Arial"/>
              </a:rPr>
              <a:t>people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 neutral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mildly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negative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mood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61340" lvl="1" indent="-229235">
              <a:lnSpc>
                <a:spcPct val="100000"/>
              </a:lnSpc>
              <a:spcBef>
                <a:spcPts val="39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975" algn="l"/>
              </a:tabLst>
            </a:pPr>
            <a:r>
              <a:rPr sz="2400" spc="-5" dirty="0">
                <a:latin typeface="Arial"/>
                <a:cs typeface="Arial"/>
              </a:rPr>
              <a:t>communicator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speaks</a:t>
            </a:r>
            <a:r>
              <a:rPr sz="2400" dirty="0">
                <a:latin typeface="Arial"/>
                <a:cs typeface="Arial"/>
              </a:rPr>
              <a:t> at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normal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speed.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9F2936"/>
              </a:buClr>
              <a:buFont typeface="Wingdings 2"/>
              <a:buChar char=""/>
            </a:pPr>
            <a:endParaRPr sz="2850">
              <a:latin typeface="Arial"/>
              <a:cs typeface="Arial"/>
            </a:endParaRPr>
          </a:p>
          <a:p>
            <a:pPr marL="561340" marR="5080" lvl="1" indent="-228600">
              <a:lnSpc>
                <a:spcPct val="100000"/>
              </a:lnSpc>
              <a:spcBef>
                <a:spcPts val="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975" algn="l"/>
              </a:tabLst>
            </a:pPr>
            <a:r>
              <a:rPr sz="2400" spc="-5" dirty="0">
                <a:latin typeface="Arial"/>
                <a:cs typeface="Arial"/>
              </a:rPr>
              <a:t>Eg.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after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hearing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political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debate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may </a:t>
            </a:r>
            <a:r>
              <a:rPr sz="2400" spc="-5" dirty="0">
                <a:latin typeface="Arial"/>
                <a:cs typeface="Arial"/>
              </a:rPr>
              <a:t>decide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vote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candidate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because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found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candidates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views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arguments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very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convincing.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444" y="492074"/>
            <a:ext cx="60496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The</a:t>
            </a:r>
            <a:r>
              <a:rPr sz="4000" spc="-15" dirty="0"/>
              <a:t> </a:t>
            </a:r>
            <a:r>
              <a:rPr sz="4000" spc="-5" dirty="0"/>
              <a:t>Paths</a:t>
            </a:r>
            <a:r>
              <a:rPr sz="4000" spc="-15" dirty="0"/>
              <a:t> </a:t>
            </a:r>
            <a:r>
              <a:rPr sz="4000" spc="-160" dirty="0"/>
              <a:t>To</a:t>
            </a:r>
            <a:r>
              <a:rPr sz="4000" spc="-15" dirty="0"/>
              <a:t> </a:t>
            </a:r>
            <a:r>
              <a:rPr sz="4000" spc="-5" dirty="0"/>
              <a:t>Persuasion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146304" y="6210300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28600" y="0"/>
                </a:moveTo>
                <a:lnTo>
                  <a:pt x="182529" y="4644"/>
                </a:lnTo>
                <a:lnTo>
                  <a:pt x="139619" y="17964"/>
                </a:lnTo>
                <a:lnTo>
                  <a:pt x="100788" y="39041"/>
                </a:lnTo>
                <a:lnTo>
                  <a:pt x="66955" y="66955"/>
                </a:lnTo>
                <a:lnTo>
                  <a:pt x="39041" y="100788"/>
                </a:lnTo>
                <a:lnTo>
                  <a:pt x="17964" y="139619"/>
                </a:lnTo>
                <a:lnTo>
                  <a:pt x="4644" y="182529"/>
                </a:lnTo>
                <a:lnTo>
                  <a:pt x="0" y="228600"/>
                </a:lnTo>
                <a:lnTo>
                  <a:pt x="4644" y="274670"/>
                </a:lnTo>
                <a:lnTo>
                  <a:pt x="17964" y="317580"/>
                </a:lnTo>
                <a:lnTo>
                  <a:pt x="39041" y="356411"/>
                </a:lnTo>
                <a:lnTo>
                  <a:pt x="66955" y="390244"/>
                </a:lnTo>
                <a:lnTo>
                  <a:pt x="100788" y="418158"/>
                </a:lnTo>
                <a:lnTo>
                  <a:pt x="139619" y="439235"/>
                </a:lnTo>
                <a:lnTo>
                  <a:pt x="182529" y="452555"/>
                </a:lnTo>
                <a:lnTo>
                  <a:pt x="228600" y="457200"/>
                </a:lnTo>
                <a:lnTo>
                  <a:pt x="274670" y="452555"/>
                </a:lnTo>
                <a:lnTo>
                  <a:pt x="317580" y="439235"/>
                </a:lnTo>
                <a:lnTo>
                  <a:pt x="356411" y="418158"/>
                </a:lnTo>
                <a:lnTo>
                  <a:pt x="390244" y="390244"/>
                </a:lnTo>
                <a:lnTo>
                  <a:pt x="418158" y="356411"/>
                </a:lnTo>
                <a:lnTo>
                  <a:pt x="439235" y="317580"/>
                </a:lnTo>
                <a:lnTo>
                  <a:pt x="452555" y="274670"/>
                </a:lnTo>
                <a:lnTo>
                  <a:pt x="457200" y="228600"/>
                </a:lnTo>
                <a:lnTo>
                  <a:pt x="452555" y="182529"/>
                </a:lnTo>
                <a:lnTo>
                  <a:pt x="439235" y="139619"/>
                </a:lnTo>
                <a:lnTo>
                  <a:pt x="418158" y="100788"/>
                </a:lnTo>
                <a:lnTo>
                  <a:pt x="390244" y="66955"/>
                </a:lnTo>
                <a:lnTo>
                  <a:pt x="356411" y="39041"/>
                </a:lnTo>
                <a:lnTo>
                  <a:pt x="317580" y="17964"/>
                </a:lnTo>
                <a:lnTo>
                  <a:pt x="274670" y="4644"/>
                </a:lnTo>
                <a:lnTo>
                  <a:pt x="228600" y="0"/>
                </a:lnTo>
                <a:close/>
              </a:path>
            </a:pathLst>
          </a:custGeom>
          <a:solidFill>
            <a:srgbClr val="EF7E0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93444" y="1416371"/>
            <a:ext cx="7417434" cy="4024629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6385" indent="-274320">
              <a:lnSpc>
                <a:spcPct val="100000"/>
              </a:lnSpc>
              <a:spcBef>
                <a:spcPts val="540"/>
              </a:spcBef>
              <a:buClr>
                <a:srgbClr val="EF7E09"/>
              </a:buClr>
              <a:buSzPct val="84615"/>
              <a:buFont typeface="Wingdings 2"/>
              <a:buChar char=""/>
              <a:tabLst>
                <a:tab pos="287020" algn="l"/>
              </a:tabLst>
            </a:pPr>
            <a:r>
              <a:rPr sz="2600" b="1" dirty="0">
                <a:latin typeface="Arial"/>
                <a:cs typeface="Arial"/>
              </a:rPr>
              <a:t>Peripheral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Route</a:t>
            </a:r>
            <a:r>
              <a:rPr sz="2600" b="1" spc="-25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is effective</a:t>
            </a:r>
            <a:r>
              <a:rPr sz="2600" b="1" spc="-20" dirty="0">
                <a:latin typeface="Arial"/>
                <a:cs typeface="Arial"/>
              </a:rPr>
              <a:t> </a:t>
            </a:r>
            <a:r>
              <a:rPr sz="2600" b="1" spc="5" dirty="0">
                <a:latin typeface="Arial"/>
                <a:cs typeface="Arial"/>
              </a:rPr>
              <a:t>when:</a:t>
            </a:r>
            <a:endParaRPr sz="26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40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people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find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message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irrelevant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and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non-involving</a:t>
            </a:r>
            <a:r>
              <a:rPr sz="2400" spc="4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400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people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low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need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cognition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40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people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are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positive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mood </a:t>
            </a:r>
            <a:r>
              <a:rPr sz="2400" dirty="0">
                <a:latin typeface="Arial"/>
                <a:cs typeface="Arial"/>
              </a:rPr>
              <a:t>.</a:t>
            </a:r>
            <a:endParaRPr sz="2400">
              <a:latin typeface="Arial"/>
              <a:cs typeface="Arial"/>
            </a:endParaRPr>
          </a:p>
          <a:p>
            <a:pPr marL="560705" lvl="1" indent="-229235">
              <a:lnSpc>
                <a:spcPct val="100000"/>
              </a:lnSpc>
              <a:spcBef>
                <a:spcPts val="39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communicator speaks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rapidly.</a:t>
            </a:r>
            <a:endParaRPr sz="24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Clr>
                <a:srgbClr val="9F2936"/>
              </a:buClr>
              <a:buFont typeface="Wingdings 2"/>
              <a:buChar char=""/>
            </a:pPr>
            <a:endParaRPr sz="2850">
              <a:latin typeface="Arial"/>
              <a:cs typeface="Arial"/>
            </a:endParaRPr>
          </a:p>
          <a:p>
            <a:pPr marL="560705" marR="5080" lvl="1" indent="-228600">
              <a:lnSpc>
                <a:spcPct val="100000"/>
              </a:lnSpc>
              <a:spcBef>
                <a:spcPts val="5"/>
              </a:spcBef>
              <a:buClr>
                <a:srgbClr val="9F2936"/>
              </a:buClr>
              <a:buSzPct val="85416"/>
              <a:buFont typeface="Wingdings 2"/>
              <a:buChar char=""/>
              <a:tabLst>
                <a:tab pos="561340" algn="l"/>
              </a:tabLst>
            </a:pPr>
            <a:r>
              <a:rPr sz="2400" spc="-5" dirty="0">
                <a:latin typeface="Arial"/>
                <a:cs typeface="Arial"/>
              </a:rPr>
              <a:t>Eg.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after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reading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political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debate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may </a:t>
            </a:r>
            <a:r>
              <a:rPr sz="2400" spc="-5" dirty="0">
                <a:latin typeface="Arial"/>
                <a:cs typeface="Arial"/>
              </a:rPr>
              <a:t>decide </a:t>
            </a:r>
            <a:r>
              <a:rPr sz="2400" spc="-65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-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vote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candidate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because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like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sound </a:t>
            </a:r>
            <a:r>
              <a:rPr sz="2400" spc="-65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of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person's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voice,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the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person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went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same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university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as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you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did.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spc="-5" dirty="0"/>
              <a:t>DC</a:t>
            </a:r>
            <a:r>
              <a:rPr spc="-15" dirty="0"/>
              <a:t> </a:t>
            </a:r>
            <a:r>
              <a:rPr dirty="0"/>
              <a:t>203</a:t>
            </a:r>
            <a:r>
              <a:rPr spc="-2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Introduction</a:t>
            </a:r>
            <a:r>
              <a:rPr spc="-90" dirty="0"/>
              <a:t> </a:t>
            </a:r>
            <a:r>
              <a:rPr spc="-85" dirty="0"/>
              <a:t>To</a:t>
            </a:r>
            <a:r>
              <a:rPr spc="-15" dirty="0"/>
              <a:t> </a:t>
            </a:r>
            <a:r>
              <a:rPr dirty="0"/>
              <a:t>Social</a:t>
            </a:r>
            <a:r>
              <a:rPr spc="-20" dirty="0"/>
              <a:t> </a:t>
            </a:r>
            <a:r>
              <a:rPr spc="-5" dirty="0"/>
              <a:t>Psychology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65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915</Words>
  <Application>Microsoft Office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 2</vt:lpstr>
      <vt:lpstr>Office Theme</vt:lpstr>
      <vt:lpstr>PERSUASION</vt:lpstr>
      <vt:lpstr>Slide Content</vt:lpstr>
      <vt:lpstr>What is Persuasion?</vt:lpstr>
      <vt:lpstr>Key Elements in Persuasion</vt:lpstr>
      <vt:lpstr>Persuasion: Traditional  Approach</vt:lpstr>
      <vt:lpstr>Persuasion: Cognitive Response  Analysis</vt:lpstr>
      <vt:lpstr>Elaboration Likelihood Model  (ELM)</vt:lpstr>
      <vt:lpstr>The Paths To Persuasion</vt:lpstr>
      <vt:lpstr>The Paths To Persuasion</vt:lpstr>
      <vt:lpstr>Types of Appeal in Persuasion</vt:lpstr>
      <vt:lpstr>Tips to Successful Persuasion</vt:lpstr>
      <vt:lpstr>Self Reflection on Persuasion &amp;  Q &amp; A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PERSUASION</dc:title>
  <cp:lastModifiedBy>Clara Moningka</cp:lastModifiedBy>
  <cp:revision>2</cp:revision>
  <dcterms:created xsi:type="dcterms:W3CDTF">2021-04-07T09:03:23Z</dcterms:created>
  <dcterms:modified xsi:type="dcterms:W3CDTF">2021-04-07T09:05:09Z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2012-10-29T00:00:00Z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2021-04-07T00:00:00Z</vt:filetime>
  </property>
</Properties>
</file>