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5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029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6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85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486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451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7787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620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064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373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465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618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03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397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995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359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255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9971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1752600"/>
            <a:ext cx="4419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D9D9D9"/>
                </a:solidFill>
                <a:latin typeface="Times New Roman"/>
                <a:cs typeface="Times New Roman"/>
              </a:rPr>
              <a:t>Social</a:t>
            </a:r>
            <a:r>
              <a:rPr sz="4400" b="1" spc="-4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D9D9D9"/>
                </a:solidFill>
                <a:latin typeface="Times New Roman"/>
                <a:cs typeface="Times New Roman"/>
              </a:rPr>
              <a:t>Cognition</a:t>
            </a: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71220"/>
            <a:ext cx="4560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Automatic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Priming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539355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55600" algn="l"/>
                <a:tab pos="1618615" algn="l"/>
                <a:tab pos="2520950" algn="l"/>
                <a:tab pos="591439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Effect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that	occurs when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stimuli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individuals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not consciously aware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alter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availability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various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traits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concepts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memory.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091" y="685800"/>
            <a:ext cx="73126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False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consensus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Effect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66541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tendency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assume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behave 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think as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do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greater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actually true.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94360"/>
            <a:ext cx="771144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1780" algn="l"/>
                <a:tab pos="5394325" algn="l"/>
              </a:tabLst>
            </a:pPr>
            <a:r>
              <a:rPr sz="2800" b="1" spc="160" dirty="0"/>
              <a:t>Potential	</a:t>
            </a:r>
            <a:r>
              <a:rPr sz="2800" b="1" spc="135" dirty="0"/>
              <a:t>Sources	</a:t>
            </a:r>
            <a:r>
              <a:rPr sz="2800" b="1" spc="-65" dirty="0"/>
              <a:t>of</a:t>
            </a:r>
          </a:p>
          <a:p>
            <a:pPr marL="12700">
              <a:lnSpc>
                <a:spcPct val="100000"/>
              </a:lnSpc>
              <a:tabLst>
                <a:tab pos="1688464" algn="l"/>
                <a:tab pos="2421255" algn="l"/>
                <a:tab pos="4429125" algn="l"/>
              </a:tabLst>
            </a:pPr>
            <a:r>
              <a:rPr sz="2800" b="1" spc="365" dirty="0"/>
              <a:t>E</a:t>
            </a:r>
            <a:r>
              <a:rPr sz="2800" b="1" spc="114" dirty="0"/>
              <a:t>r</a:t>
            </a:r>
            <a:r>
              <a:rPr sz="2800" b="1" spc="110" dirty="0"/>
              <a:t>r</a:t>
            </a:r>
            <a:r>
              <a:rPr sz="2800" b="1" spc="130" dirty="0"/>
              <a:t>o</a:t>
            </a:r>
            <a:r>
              <a:rPr sz="2800" b="1" spc="-250" dirty="0"/>
              <a:t>r</a:t>
            </a:r>
            <a:r>
              <a:rPr sz="2800" b="1" dirty="0"/>
              <a:t>	</a:t>
            </a:r>
            <a:r>
              <a:rPr sz="2800" b="1" spc="130" dirty="0"/>
              <a:t>i</a:t>
            </a:r>
            <a:r>
              <a:rPr sz="2800" b="1" spc="-245" dirty="0"/>
              <a:t>n</a:t>
            </a:r>
            <a:r>
              <a:rPr sz="2800" b="1" dirty="0"/>
              <a:t>	</a:t>
            </a:r>
            <a:r>
              <a:rPr sz="2800" b="1" spc="365" dirty="0"/>
              <a:t>S</a:t>
            </a:r>
            <a:r>
              <a:rPr sz="2800" b="1" spc="120" dirty="0"/>
              <a:t>oci</a:t>
            </a:r>
            <a:r>
              <a:rPr sz="2800" b="1" spc="375" dirty="0"/>
              <a:t>a</a:t>
            </a:r>
            <a:r>
              <a:rPr sz="2800" b="1" spc="-245" dirty="0"/>
              <a:t>l</a:t>
            </a:r>
            <a:r>
              <a:rPr sz="2800" b="1" dirty="0"/>
              <a:t>	</a:t>
            </a:r>
            <a:r>
              <a:rPr sz="2800" b="1" spc="365" dirty="0"/>
              <a:t>C</a:t>
            </a:r>
            <a:r>
              <a:rPr sz="2800" b="1" spc="120" dirty="0"/>
              <a:t>ogn</a:t>
            </a:r>
            <a:r>
              <a:rPr sz="2800" b="1" spc="130" dirty="0"/>
              <a:t>i</a:t>
            </a:r>
            <a:r>
              <a:rPr sz="2800" b="1" spc="114" dirty="0"/>
              <a:t>t</a:t>
            </a:r>
            <a:r>
              <a:rPr sz="2800" b="1" spc="130" dirty="0"/>
              <a:t>i</a:t>
            </a:r>
            <a:r>
              <a:rPr sz="2800" b="1" spc="120" dirty="0"/>
              <a:t>o</a:t>
            </a:r>
            <a:r>
              <a:rPr sz="2800" b="1" spc="-245" dirty="0"/>
              <a:t>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94360" y="2194560"/>
            <a:ext cx="7955280" cy="37471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2800" spc="-5" dirty="0"/>
              <a:t>Rational</a:t>
            </a:r>
            <a:r>
              <a:rPr sz="2800" spc="-10" dirty="0"/>
              <a:t> </a:t>
            </a:r>
            <a:r>
              <a:rPr sz="2800" dirty="0"/>
              <a:t>versus</a:t>
            </a:r>
            <a:r>
              <a:rPr sz="2800" spc="-10" dirty="0"/>
              <a:t> </a:t>
            </a:r>
            <a:r>
              <a:rPr sz="2800" spc="-5" dirty="0"/>
              <a:t>Intuitive</a:t>
            </a:r>
            <a:r>
              <a:rPr sz="2800" spc="-10" dirty="0"/>
              <a:t> </a:t>
            </a:r>
            <a:r>
              <a:rPr sz="2800" dirty="0"/>
              <a:t>Processing</a:t>
            </a: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2800" spc="-5" dirty="0"/>
              <a:t>Dealing</a:t>
            </a:r>
            <a:r>
              <a:rPr sz="2800" spc="-10" dirty="0"/>
              <a:t> </a:t>
            </a:r>
            <a:r>
              <a:rPr sz="2800" spc="-5" dirty="0"/>
              <a:t>with</a:t>
            </a:r>
            <a:r>
              <a:rPr sz="2800" spc="-10" dirty="0"/>
              <a:t> </a:t>
            </a:r>
            <a:r>
              <a:rPr sz="2800" dirty="0"/>
              <a:t>Inconsistent</a:t>
            </a:r>
            <a:r>
              <a:rPr sz="2800" spc="-10" dirty="0"/>
              <a:t> </a:t>
            </a:r>
            <a:r>
              <a:rPr sz="2800" spc="-5" dirty="0"/>
              <a:t>Information</a:t>
            </a:r>
            <a:endParaRPr sz="2800" dirty="0"/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2800" spc="-5" dirty="0"/>
              <a:t>The</a:t>
            </a:r>
            <a:r>
              <a:rPr sz="2800" spc="-15" dirty="0"/>
              <a:t> </a:t>
            </a:r>
            <a:r>
              <a:rPr sz="2800" spc="-5" dirty="0"/>
              <a:t>Planning</a:t>
            </a:r>
            <a:r>
              <a:rPr sz="2800" spc="-10" dirty="0"/>
              <a:t> </a:t>
            </a:r>
            <a:r>
              <a:rPr sz="2800" spc="-5" dirty="0"/>
              <a:t>Fallacy</a:t>
            </a:r>
            <a:endParaRPr sz="2800" dirty="0"/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2800" spc="-5" dirty="0"/>
              <a:t>The</a:t>
            </a:r>
            <a:r>
              <a:rPr sz="2800" spc="-10" dirty="0"/>
              <a:t> </a:t>
            </a:r>
            <a:r>
              <a:rPr sz="2800" spc="-5" dirty="0"/>
              <a:t>Potential</a:t>
            </a:r>
            <a:r>
              <a:rPr sz="2800" spc="-20" dirty="0"/>
              <a:t> </a:t>
            </a:r>
            <a:r>
              <a:rPr sz="2800" dirty="0"/>
              <a:t>Costs</a:t>
            </a:r>
            <a:r>
              <a:rPr sz="2800" spc="-10" dirty="0"/>
              <a:t> </a:t>
            </a:r>
            <a:r>
              <a:rPr sz="2800" dirty="0"/>
              <a:t>of</a:t>
            </a:r>
            <a:r>
              <a:rPr sz="2800" spc="-20" dirty="0"/>
              <a:t> </a:t>
            </a:r>
            <a:r>
              <a:rPr sz="2800" dirty="0"/>
              <a:t>Thinking</a:t>
            </a:r>
            <a:r>
              <a:rPr sz="2800" spc="-15" dirty="0"/>
              <a:t> </a:t>
            </a:r>
            <a:r>
              <a:rPr sz="2800" dirty="0"/>
              <a:t>Too</a:t>
            </a:r>
            <a:r>
              <a:rPr sz="2800" spc="-10" dirty="0"/>
              <a:t> </a:t>
            </a:r>
            <a:r>
              <a:rPr sz="2800" dirty="0"/>
              <a:t>Much</a:t>
            </a: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2800" dirty="0"/>
              <a:t>Counterfactual</a:t>
            </a:r>
            <a:r>
              <a:rPr sz="2800" spc="-55" dirty="0"/>
              <a:t> </a:t>
            </a:r>
            <a:r>
              <a:rPr sz="2800" dirty="0"/>
              <a:t>Thinking</a:t>
            </a: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2800" spc="-5" dirty="0"/>
              <a:t>Magical</a:t>
            </a:r>
            <a:r>
              <a:rPr sz="2800" spc="-40" dirty="0"/>
              <a:t> </a:t>
            </a:r>
            <a:r>
              <a:rPr sz="2800" dirty="0"/>
              <a:t>Thinking</a:t>
            </a: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2800" dirty="0"/>
              <a:t>Thought</a:t>
            </a:r>
            <a:r>
              <a:rPr sz="2800" spc="-50" dirty="0"/>
              <a:t> </a:t>
            </a:r>
            <a:r>
              <a:rPr sz="2800" dirty="0"/>
              <a:t>Suppression</a:t>
            </a:r>
          </a:p>
        </p:txBody>
      </p:sp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61954"/>
            <a:ext cx="738886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42235" algn="l"/>
                <a:tab pos="4772660" algn="l"/>
              </a:tabLst>
            </a:pPr>
            <a:r>
              <a:rPr spc="365" dirty="0"/>
              <a:t>Ra</a:t>
            </a:r>
            <a:r>
              <a:rPr spc="125" dirty="0"/>
              <a:t>t</a:t>
            </a:r>
            <a:r>
              <a:rPr spc="120" dirty="0"/>
              <a:t>ion</a:t>
            </a:r>
            <a:r>
              <a:rPr spc="365" dirty="0"/>
              <a:t>a</a:t>
            </a:r>
            <a:r>
              <a:rPr spc="-245" dirty="0"/>
              <a:t>l</a:t>
            </a:r>
            <a:r>
              <a:rPr dirty="0"/>
              <a:t>	</a:t>
            </a:r>
            <a:r>
              <a:rPr lang="en-US" dirty="0"/>
              <a:t> </a:t>
            </a:r>
            <a:r>
              <a:rPr spc="114" dirty="0"/>
              <a:t>v</a:t>
            </a:r>
            <a:r>
              <a:rPr spc="375" dirty="0"/>
              <a:t>e</a:t>
            </a:r>
            <a:r>
              <a:rPr spc="110" dirty="0"/>
              <a:t>r</a:t>
            </a:r>
            <a:r>
              <a:rPr spc="120" dirty="0"/>
              <a:t>su</a:t>
            </a:r>
            <a:r>
              <a:rPr spc="-250" dirty="0"/>
              <a:t>s</a:t>
            </a:r>
            <a:r>
              <a:rPr dirty="0"/>
              <a:t>	</a:t>
            </a:r>
            <a:r>
              <a:rPr spc="360" dirty="0"/>
              <a:t>I</a:t>
            </a:r>
            <a:r>
              <a:rPr spc="120" dirty="0"/>
              <a:t>n</a:t>
            </a:r>
            <a:r>
              <a:rPr spc="125" dirty="0"/>
              <a:t>t</a:t>
            </a:r>
            <a:r>
              <a:rPr spc="120" dirty="0"/>
              <a:t>u</a:t>
            </a:r>
            <a:r>
              <a:rPr spc="130" dirty="0"/>
              <a:t>i</a:t>
            </a:r>
            <a:r>
              <a:rPr spc="114" dirty="0"/>
              <a:t>t</a:t>
            </a:r>
            <a:r>
              <a:rPr spc="130" dirty="0"/>
              <a:t>i</a:t>
            </a:r>
            <a:r>
              <a:rPr spc="120" dirty="0"/>
              <a:t>v</a:t>
            </a:r>
            <a:r>
              <a:rPr dirty="0"/>
              <a:t>e  </a:t>
            </a:r>
            <a:r>
              <a:rPr spc="135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2503169"/>
            <a:ext cx="6680200" cy="220472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Going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guts</a:t>
            </a:r>
            <a:endParaRPr sz="32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Cognitive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Experiential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Self-Theory,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Epstein,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1994</a:t>
            </a:r>
            <a:endParaRPr sz="3200">
              <a:latin typeface="Arial"/>
              <a:cs typeface="Arial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lr>
                <a:srgbClr val="CCFFFF"/>
              </a:buClr>
              <a:buSzPct val="69642"/>
              <a:buFont typeface="Century Gothic"/>
              <a:buChar char="■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Deliberate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intuitive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thinking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71220"/>
            <a:ext cx="61379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8260" algn="l"/>
                <a:tab pos="4072254" algn="l"/>
              </a:tabLst>
            </a:pPr>
            <a:r>
              <a:rPr spc="160" dirty="0"/>
              <a:t>The	</a:t>
            </a:r>
            <a:r>
              <a:rPr spc="135" dirty="0"/>
              <a:t>Planning	</a:t>
            </a:r>
            <a:r>
              <a:rPr spc="170" dirty="0"/>
              <a:t>Fallacy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840" y="2014220"/>
            <a:ext cx="6562090" cy="266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3175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tendency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optimistic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predictions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concerning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completion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‘optimistic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bias’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  <a:tab pos="402717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we do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this?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factors.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46620"/>
            <a:ext cx="796670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18260" algn="l"/>
                <a:tab pos="2703195" algn="l"/>
                <a:tab pos="4007485" algn="l"/>
                <a:tab pos="4118610" algn="l"/>
                <a:tab pos="5984240" algn="l"/>
              </a:tabLst>
            </a:pPr>
            <a:r>
              <a:rPr sz="2800" b="1" spc="365" dirty="0"/>
              <a:t>T</a:t>
            </a:r>
            <a:r>
              <a:rPr sz="2800" b="1" spc="120" dirty="0"/>
              <a:t>h</a:t>
            </a:r>
            <a:r>
              <a:rPr sz="2800" b="1" dirty="0"/>
              <a:t>e	</a:t>
            </a:r>
            <a:r>
              <a:rPr sz="2800" b="1" spc="365" dirty="0"/>
              <a:t>P</a:t>
            </a:r>
            <a:r>
              <a:rPr sz="2800" b="1" spc="120" dirty="0"/>
              <a:t>o</a:t>
            </a:r>
            <a:r>
              <a:rPr sz="2800" b="1" spc="114" dirty="0"/>
              <a:t>t</a:t>
            </a:r>
            <a:r>
              <a:rPr sz="2800" b="1" spc="365" dirty="0"/>
              <a:t>e</a:t>
            </a:r>
            <a:r>
              <a:rPr sz="2800" b="1" spc="120" dirty="0"/>
              <a:t>n</a:t>
            </a:r>
            <a:r>
              <a:rPr sz="2800" b="1" spc="125" dirty="0"/>
              <a:t>t</a:t>
            </a:r>
            <a:r>
              <a:rPr sz="2800" b="1" spc="130" dirty="0"/>
              <a:t>i</a:t>
            </a:r>
            <a:r>
              <a:rPr sz="2800" b="1" spc="360" dirty="0"/>
              <a:t>a</a:t>
            </a:r>
            <a:r>
              <a:rPr sz="2800" b="1" spc="-245" dirty="0"/>
              <a:t>l</a:t>
            </a:r>
            <a:r>
              <a:rPr sz="2800" b="1" dirty="0"/>
              <a:t>		</a:t>
            </a:r>
            <a:r>
              <a:rPr sz="2800" b="1" spc="365" dirty="0"/>
              <a:t>C</a:t>
            </a:r>
            <a:r>
              <a:rPr sz="2800" b="1" spc="120" dirty="0"/>
              <a:t>os</a:t>
            </a:r>
            <a:r>
              <a:rPr sz="2800" b="1" spc="125" dirty="0"/>
              <a:t>t</a:t>
            </a:r>
            <a:r>
              <a:rPr sz="2800" b="1" spc="-250" dirty="0"/>
              <a:t>s</a:t>
            </a:r>
            <a:r>
              <a:rPr sz="2800" b="1" dirty="0"/>
              <a:t>	</a:t>
            </a:r>
            <a:r>
              <a:rPr sz="2800" b="1" spc="120" dirty="0"/>
              <a:t>o</a:t>
            </a:r>
            <a:r>
              <a:rPr sz="2800" b="1" spc="-225" dirty="0"/>
              <a:t>f </a:t>
            </a:r>
            <a:r>
              <a:rPr sz="2800" b="1" spc="-204" dirty="0"/>
              <a:t> </a:t>
            </a:r>
            <a:r>
              <a:rPr sz="2800" b="1" spc="105" dirty="0"/>
              <a:t>Thinking	</a:t>
            </a:r>
            <a:r>
              <a:rPr sz="2800" b="1" spc="80" dirty="0"/>
              <a:t>Too	</a:t>
            </a:r>
            <a:r>
              <a:rPr sz="2800" b="1" spc="95" dirty="0"/>
              <a:t>Much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50950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Why,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sometimes,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tendency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 as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little cognitive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justified.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71220"/>
            <a:ext cx="6962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07230" algn="l"/>
              </a:tabLst>
            </a:pPr>
            <a:r>
              <a:rPr spc="165" dirty="0"/>
              <a:t>Counterfactual	</a:t>
            </a:r>
            <a:r>
              <a:rPr spc="105" dirty="0"/>
              <a:t>Thinking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840" y="1912620"/>
            <a:ext cx="6726555" cy="2970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it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relates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Regret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Upward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Counterfactual Thinking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Downward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Counterfactual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Thinking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Inaction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Inertia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Overall,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71220"/>
            <a:ext cx="4925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0" algn="l"/>
              </a:tabLst>
            </a:pPr>
            <a:r>
              <a:rPr spc="175" dirty="0"/>
              <a:t>Magical	</a:t>
            </a:r>
            <a:r>
              <a:rPr spc="105" dirty="0"/>
              <a:t>Thinking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840" y="2014220"/>
            <a:ext cx="6854825" cy="36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5715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Thinking involving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assumptions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don’t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hold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rational scrutiny-for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example,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notion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that things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resemble one another share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properties.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magical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thinking.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Rozin,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Markwith,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Nemeroff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(1992)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905011"/>
            <a:ext cx="61829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2070" algn="l"/>
              </a:tabLst>
            </a:pPr>
            <a:r>
              <a:rPr spc="365" dirty="0"/>
              <a:t>T</a:t>
            </a:r>
            <a:r>
              <a:rPr spc="120" dirty="0"/>
              <a:t>hough</a:t>
            </a:r>
            <a:r>
              <a:rPr spc="-245" dirty="0"/>
              <a:t>t</a:t>
            </a:r>
            <a:r>
              <a:rPr dirty="0"/>
              <a:t>	</a:t>
            </a:r>
            <a:r>
              <a:rPr lang="en-US" dirty="0"/>
              <a:t> </a:t>
            </a:r>
            <a:r>
              <a:rPr spc="365" dirty="0"/>
              <a:t>S</a:t>
            </a:r>
            <a:r>
              <a:rPr spc="120" dirty="0"/>
              <a:t>up</a:t>
            </a:r>
            <a:r>
              <a:rPr spc="130" dirty="0"/>
              <a:t>p</a:t>
            </a:r>
            <a:r>
              <a:rPr spc="110" dirty="0"/>
              <a:t>r</a:t>
            </a:r>
            <a:r>
              <a:rPr spc="365" dirty="0"/>
              <a:t>e</a:t>
            </a:r>
            <a:r>
              <a:rPr spc="120" dirty="0"/>
              <a:t>ss</a:t>
            </a:r>
            <a:r>
              <a:rPr spc="130" dirty="0"/>
              <a:t>i</a:t>
            </a:r>
            <a:r>
              <a:rPr spc="120" dirty="0"/>
              <a:t>o</a:t>
            </a:r>
            <a:r>
              <a:rPr spc="-24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840" y="2014220"/>
            <a:ext cx="7421245" cy="320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Efforts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prevent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certain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thoughts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entering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consciousness.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this?</a:t>
            </a:r>
            <a:endParaRPr sz="3200">
              <a:latin typeface="Arial"/>
              <a:cs typeface="Arial"/>
            </a:endParaRPr>
          </a:p>
          <a:p>
            <a:pPr marL="768350" lvl="1" indent="-285750">
              <a:lnSpc>
                <a:spcPct val="100000"/>
              </a:lnSpc>
              <a:spcBef>
                <a:spcPts val="700"/>
              </a:spcBef>
              <a:buClr>
                <a:srgbClr val="CCFFFF"/>
              </a:buClr>
              <a:buSzPct val="69642"/>
              <a:buFont typeface="Century Gothic"/>
              <a:buChar char="■"/>
              <a:tabLst>
                <a:tab pos="7683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Automatic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  <a:p>
            <a:pPr marL="768350" lvl="1" indent="-285750">
              <a:lnSpc>
                <a:spcPct val="100000"/>
              </a:lnSpc>
              <a:spcBef>
                <a:spcPts val="700"/>
              </a:spcBef>
              <a:buClr>
                <a:srgbClr val="CCFFFF"/>
              </a:buClr>
              <a:buSzPct val="69642"/>
              <a:buFont typeface="Century Gothic"/>
              <a:buChar char="■"/>
              <a:tabLst>
                <a:tab pos="7683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71220"/>
            <a:ext cx="5951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5955" algn="l"/>
                <a:tab pos="3200400" algn="l"/>
              </a:tabLst>
            </a:pPr>
            <a:r>
              <a:rPr spc="120" dirty="0"/>
              <a:t>A</a:t>
            </a:r>
            <a:r>
              <a:rPr spc="125" dirty="0"/>
              <a:t>f</a:t>
            </a:r>
            <a:r>
              <a:rPr spc="114" dirty="0"/>
              <a:t>f</a:t>
            </a:r>
            <a:r>
              <a:rPr spc="365" dirty="0"/>
              <a:t>e</a:t>
            </a:r>
            <a:r>
              <a:rPr spc="120" dirty="0"/>
              <a:t>c</a:t>
            </a:r>
            <a:r>
              <a:rPr spc="-245" dirty="0"/>
              <a:t>t</a:t>
            </a:r>
            <a:r>
              <a:rPr dirty="0"/>
              <a:t>	</a:t>
            </a:r>
            <a:r>
              <a:rPr spc="360" dirty="0"/>
              <a:t>a</a:t>
            </a:r>
            <a:r>
              <a:rPr spc="130" dirty="0"/>
              <a:t>n</a:t>
            </a:r>
            <a:r>
              <a:rPr spc="-245" dirty="0"/>
              <a:t>d</a:t>
            </a:r>
            <a:r>
              <a:rPr dirty="0"/>
              <a:t>	</a:t>
            </a:r>
            <a:r>
              <a:rPr spc="365" dirty="0"/>
              <a:t>C</a:t>
            </a:r>
            <a:r>
              <a:rPr spc="120" dirty="0"/>
              <a:t>og</a:t>
            </a:r>
            <a:r>
              <a:rPr spc="130" dirty="0"/>
              <a:t>n</a:t>
            </a:r>
            <a:r>
              <a:rPr spc="120" dirty="0"/>
              <a:t>i</a:t>
            </a:r>
            <a:r>
              <a:rPr spc="125" dirty="0"/>
              <a:t>t</a:t>
            </a:r>
            <a:r>
              <a:rPr spc="120" dirty="0"/>
              <a:t>io</a:t>
            </a:r>
            <a:r>
              <a:rPr spc="-24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840" y="2014220"/>
            <a:ext cx="7466965" cy="374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27635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feelings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shape thought and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thought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shapes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feelings.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Affect: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feelings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moods.</a:t>
            </a:r>
            <a:endParaRPr sz="3200">
              <a:latin typeface="Arial"/>
              <a:cs typeface="Arial"/>
            </a:endParaRPr>
          </a:p>
          <a:p>
            <a:pPr marL="368300" marR="103505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Cognition: The ways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which we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process,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store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remember,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use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information.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reciprocal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relationship.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94165"/>
            <a:ext cx="6108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Social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Cognition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23389"/>
            <a:ext cx="211454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315" dirty="0">
                <a:solidFill>
                  <a:srgbClr val="CC99FF"/>
                </a:solidFill>
                <a:latin typeface="Century Gothic"/>
                <a:cs typeface="Century Gothic"/>
              </a:rPr>
              <a:t>■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190" y="1711959"/>
            <a:ext cx="824801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people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themselves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social world,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6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specifically,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select,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interpret,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remember,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social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judgments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decisions.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060700"/>
            <a:ext cx="161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20" dirty="0">
                <a:solidFill>
                  <a:srgbClr val="CCFFFF"/>
                </a:solidFill>
                <a:latin typeface="Century Gothic"/>
                <a:cs typeface="Century Gothic"/>
              </a:rPr>
              <a:t>■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611879"/>
            <a:ext cx="161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20" dirty="0">
                <a:solidFill>
                  <a:srgbClr val="CCFFFF"/>
                </a:solidFill>
                <a:latin typeface="Century Gothic"/>
                <a:cs typeface="Century Gothic"/>
              </a:rPr>
              <a:t>■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800" y="3032759"/>
            <a:ext cx="7770495" cy="11252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215900">
              <a:lnSpc>
                <a:spcPts val="1920"/>
              </a:lnSpc>
              <a:spcBef>
                <a:spcPts val="5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assumption is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 people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generally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trying to form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accurate </a:t>
            </a:r>
            <a:r>
              <a:rPr sz="20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impressions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world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do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 much of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time.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52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nature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thinking,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however,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sometimes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erroneous impressions.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4781550"/>
            <a:ext cx="13906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195" dirty="0">
                <a:solidFill>
                  <a:srgbClr val="CC99FF"/>
                </a:solidFill>
                <a:latin typeface="Century Gothic"/>
                <a:cs typeface="Century Gothic"/>
              </a:rPr>
              <a:t>■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2689" y="4748529"/>
            <a:ext cx="196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Automatic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Thinking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0339" y="5024120"/>
            <a:ext cx="6669405" cy="46355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93065" marR="5080" indent="-381000">
              <a:lnSpc>
                <a:spcPct val="79700"/>
              </a:lnSpc>
              <a:spcBef>
                <a:spcPts val="489"/>
              </a:spcBef>
              <a:tabLst>
                <a:tab pos="393065" algn="l"/>
              </a:tabLst>
            </a:pP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Quick and automatic,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“without thinking,” thinking that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nonconscious, </a:t>
            </a:r>
            <a:r>
              <a:rPr sz="16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unintentional,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involuntary,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effortless.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5496559"/>
            <a:ext cx="13906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195" dirty="0">
                <a:solidFill>
                  <a:srgbClr val="CC99FF"/>
                </a:solidFill>
                <a:latin typeface="Century Gothic"/>
                <a:cs typeface="Century Gothic"/>
              </a:rPr>
              <a:t>■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2689" y="5463540"/>
            <a:ext cx="191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thinking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0339" y="5740400"/>
            <a:ext cx="6732905" cy="46355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93065" marR="5080" indent="-381000">
              <a:lnSpc>
                <a:spcPct val="79700"/>
              </a:lnSpc>
              <a:spcBef>
                <a:spcPts val="489"/>
              </a:spcBef>
              <a:tabLst>
                <a:tab pos="393065" algn="l"/>
              </a:tabLst>
            </a:pP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Is effortful and deliberate, pausing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think about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self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environment, </a:t>
            </a:r>
            <a:r>
              <a:rPr sz="16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carefully selecting 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course of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action.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00659"/>
            <a:ext cx="664972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0275" algn="l"/>
                <a:tab pos="1318260" algn="l"/>
                <a:tab pos="4211320" algn="l"/>
                <a:tab pos="4972685" algn="l"/>
              </a:tabLst>
            </a:pPr>
            <a:r>
              <a:rPr spc="365" dirty="0"/>
              <a:t>T</a:t>
            </a:r>
            <a:r>
              <a:rPr spc="120" dirty="0"/>
              <a:t>h</a:t>
            </a:r>
            <a:r>
              <a:rPr dirty="0"/>
              <a:t>e	</a:t>
            </a:r>
            <a:r>
              <a:rPr spc="360" dirty="0"/>
              <a:t>I</a:t>
            </a:r>
            <a:r>
              <a:rPr spc="120" dirty="0"/>
              <a:t>n</a:t>
            </a:r>
            <a:r>
              <a:rPr spc="125" dirty="0"/>
              <a:t>f</a:t>
            </a:r>
            <a:r>
              <a:rPr spc="120" dirty="0"/>
              <a:t>lu</a:t>
            </a:r>
            <a:r>
              <a:rPr spc="365" dirty="0"/>
              <a:t>e</a:t>
            </a:r>
            <a:r>
              <a:rPr spc="120" dirty="0"/>
              <a:t>nc</a:t>
            </a:r>
            <a:r>
              <a:rPr dirty="0"/>
              <a:t>e	</a:t>
            </a:r>
            <a:r>
              <a:rPr spc="120" dirty="0"/>
              <a:t>o</a:t>
            </a:r>
            <a:r>
              <a:rPr spc="-245" dirty="0"/>
              <a:t>f</a:t>
            </a:r>
            <a:r>
              <a:rPr dirty="0"/>
              <a:t>	</a:t>
            </a:r>
            <a:r>
              <a:rPr spc="120" dirty="0"/>
              <a:t>A</a:t>
            </a:r>
            <a:r>
              <a:rPr spc="125" dirty="0"/>
              <a:t>f</a:t>
            </a:r>
            <a:r>
              <a:rPr spc="114" dirty="0"/>
              <a:t>f</a:t>
            </a:r>
            <a:r>
              <a:rPr spc="375" dirty="0"/>
              <a:t>e</a:t>
            </a:r>
            <a:r>
              <a:rPr spc="114" dirty="0"/>
              <a:t>c</a:t>
            </a:r>
            <a:r>
              <a:rPr spc="-225" dirty="0"/>
              <a:t>t </a:t>
            </a:r>
            <a:r>
              <a:rPr spc="-204" dirty="0"/>
              <a:t> </a:t>
            </a:r>
            <a:r>
              <a:rPr spc="-60" dirty="0"/>
              <a:t>on	</a:t>
            </a:r>
            <a:r>
              <a:rPr spc="110" dirty="0"/>
              <a:t>Cognition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840" y="2014220"/>
            <a:ext cx="7630160" cy="328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227965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Affect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style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we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adopt.</a:t>
            </a:r>
            <a:endParaRPr sz="3200" dirty="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Affect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3200" dirty="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Affect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intentions</a:t>
            </a:r>
            <a:endParaRPr sz="3200" dirty="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contamination</a:t>
            </a:r>
            <a:endParaRPr sz="3200" dirty="0">
              <a:latin typeface="Arial"/>
              <a:cs typeface="Arial"/>
            </a:endParaRPr>
          </a:p>
          <a:p>
            <a:pPr marL="768350" lvl="1" indent="-285750">
              <a:lnSpc>
                <a:spcPct val="100000"/>
              </a:lnSpc>
              <a:spcBef>
                <a:spcPts val="700"/>
              </a:spcBef>
              <a:buClr>
                <a:srgbClr val="CCFFFF"/>
              </a:buClr>
              <a:buSzPct val="69642"/>
              <a:buFont typeface="Century Gothic"/>
              <a:buChar char="■"/>
              <a:tabLst>
                <a:tab pos="7683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Edwards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Bryan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(1995)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61954"/>
            <a:ext cx="799846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0275" algn="l"/>
                <a:tab pos="2904490" algn="l"/>
                <a:tab pos="3667125" algn="l"/>
              </a:tabLst>
            </a:pPr>
            <a:r>
              <a:rPr spc="370" dirty="0"/>
              <a:t>I</a:t>
            </a:r>
            <a:r>
              <a:rPr spc="120" dirty="0"/>
              <a:t>n</a:t>
            </a:r>
            <a:r>
              <a:rPr spc="114" dirty="0"/>
              <a:t>f</a:t>
            </a:r>
            <a:r>
              <a:rPr spc="130" dirty="0"/>
              <a:t>l</a:t>
            </a:r>
            <a:r>
              <a:rPr spc="120" dirty="0"/>
              <a:t>u</a:t>
            </a:r>
            <a:r>
              <a:rPr spc="365" dirty="0"/>
              <a:t>e</a:t>
            </a:r>
            <a:r>
              <a:rPr spc="120" dirty="0"/>
              <a:t>nc</a:t>
            </a:r>
            <a:r>
              <a:rPr dirty="0"/>
              <a:t>e	</a:t>
            </a:r>
            <a:r>
              <a:rPr lang="en-US" dirty="0"/>
              <a:t> </a:t>
            </a:r>
            <a:r>
              <a:rPr spc="130" dirty="0"/>
              <a:t>o</a:t>
            </a:r>
            <a:r>
              <a:rPr spc="-245" dirty="0"/>
              <a:t>f</a:t>
            </a:r>
            <a:r>
              <a:rPr dirty="0"/>
              <a:t>	</a:t>
            </a:r>
            <a:r>
              <a:rPr spc="365" dirty="0"/>
              <a:t>C</a:t>
            </a:r>
            <a:r>
              <a:rPr spc="120" dirty="0"/>
              <a:t>ogn</a:t>
            </a:r>
            <a:r>
              <a:rPr spc="130" dirty="0"/>
              <a:t>i</a:t>
            </a:r>
            <a:r>
              <a:rPr spc="114" dirty="0"/>
              <a:t>t</a:t>
            </a:r>
            <a:r>
              <a:rPr spc="130" dirty="0"/>
              <a:t>i</a:t>
            </a:r>
            <a:r>
              <a:rPr spc="120" dirty="0"/>
              <a:t>o</a:t>
            </a:r>
            <a:r>
              <a:rPr spc="-175" dirty="0"/>
              <a:t>n </a:t>
            </a:r>
            <a:r>
              <a:rPr spc="-110" dirty="0"/>
              <a:t> </a:t>
            </a:r>
            <a:r>
              <a:rPr spc="-60" dirty="0"/>
              <a:t>on	</a:t>
            </a:r>
            <a:r>
              <a:rPr spc="100" dirty="0"/>
              <a:t>Affect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261859" cy="335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we are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going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99FF"/>
              </a:buClr>
              <a:buFont typeface="Century Gothic"/>
              <a:buChar char="■"/>
            </a:pPr>
            <a:endParaRPr sz="4700">
              <a:latin typeface="Arial"/>
              <a:cs typeface="Arial"/>
            </a:endParaRPr>
          </a:p>
          <a:p>
            <a:pPr marL="918844" lvl="1" indent="-563880">
              <a:lnSpc>
                <a:spcPct val="100000"/>
              </a:lnSpc>
              <a:buAutoNum type="arabicPeriod"/>
              <a:tabLst>
                <a:tab pos="918844" algn="l"/>
                <a:tab pos="9194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Activation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schemas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AutoNum type="arabicPeriod"/>
            </a:pPr>
            <a:endParaRPr sz="4700">
              <a:latin typeface="Arial"/>
              <a:cs typeface="Arial"/>
            </a:endParaRPr>
          </a:p>
          <a:p>
            <a:pPr marL="355600" marR="363855" lvl="1">
              <a:lnSpc>
                <a:spcPct val="100000"/>
              </a:lnSpc>
              <a:buAutoNum type="arabicPeriod"/>
              <a:tabLst>
                <a:tab pos="918844" algn="l"/>
                <a:tab pos="9194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Cognition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emotion-provoking </a:t>
            </a:r>
            <a:r>
              <a:rPr sz="3200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00659"/>
            <a:ext cx="74910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18260" algn="l"/>
                <a:tab pos="2233930" algn="l"/>
                <a:tab pos="3230245" algn="l"/>
                <a:tab pos="5767705" algn="l"/>
              </a:tabLst>
            </a:pPr>
            <a:r>
              <a:rPr spc="365" dirty="0"/>
              <a:t>T</a:t>
            </a:r>
            <a:r>
              <a:rPr spc="120" dirty="0"/>
              <a:t>h</a:t>
            </a:r>
            <a:r>
              <a:rPr dirty="0"/>
              <a:t>e	</a:t>
            </a:r>
            <a:r>
              <a:rPr spc="120" dirty="0"/>
              <a:t>A</a:t>
            </a:r>
            <a:r>
              <a:rPr spc="125" dirty="0"/>
              <a:t>f</a:t>
            </a:r>
            <a:r>
              <a:rPr spc="114" dirty="0"/>
              <a:t>f</a:t>
            </a:r>
            <a:r>
              <a:rPr spc="365" dirty="0"/>
              <a:t>e</a:t>
            </a:r>
            <a:r>
              <a:rPr spc="120" dirty="0"/>
              <a:t>c</a:t>
            </a:r>
            <a:r>
              <a:rPr spc="-245" dirty="0"/>
              <a:t>t</a:t>
            </a:r>
            <a:r>
              <a:rPr dirty="0"/>
              <a:t>	</a:t>
            </a:r>
            <a:r>
              <a:rPr spc="370" dirty="0"/>
              <a:t>I</a:t>
            </a:r>
            <a:r>
              <a:rPr spc="120" dirty="0"/>
              <a:t>n</a:t>
            </a:r>
            <a:r>
              <a:rPr spc="125" dirty="0"/>
              <a:t>f</a:t>
            </a:r>
            <a:r>
              <a:rPr spc="114" dirty="0"/>
              <a:t>u</a:t>
            </a:r>
            <a:r>
              <a:rPr spc="135" dirty="0"/>
              <a:t>s</a:t>
            </a:r>
            <a:r>
              <a:rPr spc="120" dirty="0"/>
              <a:t>io</a:t>
            </a:r>
            <a:r>
              <a:rPr spc="-245" dirty="0"/>
              <a:t>n</a:t>
            </a:r>
            <a:r>
              <a:rPr dirty="0"/>
              <a:t>	</a:t>
            </a:r>
            <a:r>
              <a:rPr spc="365" dirty="0"/>
              <a:t>M</a:t>
            </a:r>
            <a:r>
              <a:rPr spc="120" dirty="0"/>
              <a:t>od</a:t>
            </a:r>
            <a:r>
              <a:rPr spc="365" dirty="0"/>
              <a:t>e</a:t>
            </a:r>
            <a:r>
              <a:rPr spc="-245" dirty="0"/>
              <a:t>l  </a:t>
            </a:r>
            <a:r>
              <a:rPr spc="140" dirty="0"/>
              <a:t>Forgas	</a:t>
            </a:r>
            <a:r>
              <a:rPr spc="300" dirty="0"/>
              <a:t>(1995)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840" y="2014220"/>
            <a:ext cx="6856730" cy="262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  <a:tab pos="578993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Affect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influences social thought and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soc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ju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dge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  <a:p>
            <a:pPr marL="768350" lvl="1" indent="-285750">
              <a:lnSpc>
                <a:spcPct val="100000"/>
              </a:lnSpc>
              <a:spcBef>
                <a:spcPts val="690"/>
              </a:spcBef>
              <a:buClr>
                <a:srgbClr val="CCFFFF"/>
              </a:buClr>
              <a:buSzPct val="69642"/>
              <a:buFont typeface="Century Gothic"/>
              <a:buChar char="■"/>
              <a:tabLst>
                <a:tab pos="7683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Affect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serves as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trigger</a:t>
            </a:r>
            <a:endParaRPr sz="2800">
              <a:latin typeface="Arial"/>
              <a:cs typeface="Arial"/>
            </a:endParaRPr>
          </a:p>
          <a:p>
            <a:pPr marL="768350" lvl="1" indent="-285750">
              <a:lnSpc>
                <a:spcPct val="100000"/>
              </a:lnSpc>
              <a:spcBef>
                <a:spcPts val="700"/>
              </a:spcBef>
              <a:buClr>
                <a:srgbClr val="CCFFFF"/>
              </a:buClr>
              <a:buSzPct val="69642"/>
              <a:buFont typeface="Century Gothic"/>
              <a:buChar char="■"/>
              <a:tabLst>
                <a:tab pos="7683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Affect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occur?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71220"/>
            <a:ext cx="6182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2070" algn="l"/>
              </a:tabLst>
            </a:pPr>
            <a:r>
              <a:rPr spc="365" dirty="0"/>
              <a:t>T</a:t>
            </a:r>
            <a:r>
              <a:rPr spc="120" dirty="0"/>
              <a:t>hough</a:t>
            </a:r>
            <a:r>
              <a:rPr spc="-245" dirty="0"/>
              <a:t>t</a:t>
            </a:r>
            <a:r>
              <a:rPr dirty="0"/>
              <a:t>	</a:t>
            </a:r>
            <a:r>
              <a:rPr spc="365" dirty="0"/>
              <a:t>S</a:t>
            </a:r>
            <a:r>
              <a:rPr spc="120" dirty="0"/>
              <a:t>up</a:t>
            </a:r>
            <a:r>
              <a:rPr spc="130" dirty="0"/>
              <a:t>p</a:t>
            </a:r>
            <a:r>
              <a:rPr spc="110" dirty="0"/>
              <a:t>r</a:t>
            </a:r>
            <a:r>
              <a:rPr spc="365" dirty="0"/>
              <a:t>e</a:t>
            </a:r>
            <a:r>
              <a:rPr spc="120" dirty="0"/>
              <a:t>ss</a:t>
            </a:r>
            <a:r>
              <a:rPr spc="130" dirty="0"/>
              <a:t>i</a:t>
            </a:r>
            <a:r>
              <a:rPr spc="120" dirty="0"/>
              <a:t>o</a:t>
            </a:r>
            <a:r>
              <a:rPr spc="-24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39584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Efforts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prevent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certain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thoughts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entering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consciousness.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" y="714511"/>
            <a:ext cx="44132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Schemas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440" y="1657350"/>
            <a:ext cx="8462010" cy="48006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43535" marR="423545" indent="-318770">
              <a:lnSpc>
                <a:spcPct val="89900"/>
              </a:lnSpc>
              <a:spcBef>
                <a:spcPts val="509"/>
              </a:spcBef>
              <a:buClr>
                <a:srgbClr val="CC99FF"/>
              </a:buClr>
              <a:buSzPct val="79411"/>
              <a:buFont typeface="Century Gothic"/>
              <a:buChar char="■"/>
              <a:tabLst>
                <a:tab pos="344170" algn="l"/>
              </a:tabLst>
            </a:pP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structures</a:t>
            </a:r>
            <a:r>
              <a:rPr sz="3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organize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knowledge about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the social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world (about </a:t>
            </a:r>
            <a:r>
              <a:rPr sz="3400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people,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ourselves, social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roles,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events).</a:t>
            </a:r>
            <a:endParaRPr sz="3400" dirty="0">
              <a:latin typeface="Arial"/>
              <a:cs typeface="Arial"/>
            </a:endParaRPr>
          </a:p>
          <a:p>
            <a:pPr marL="664210" marR="107314" lvl="1" indent="-273050" algn="just">
              <a:lnSpc>
                <a:spcPts val="2590"/>
              </a:lnSpc>
              <a:spcBef>
                <a:spcPts val="640"/>
              </a:spcBef>
              <a:buClr>
                <a:srgbClr val="CCFFFF"/>
              </a:buClr>
              <a:buSzPct val="68750"/>
              <a:buFont typeface="Century Gothic"/>
              <a:buChar char="■"/>
              <a:tabLst>
                <a:tab pos="6642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Schemas are typically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useful for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helping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 organize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make sense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fill 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gaps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knowledge.</a:t>
            </a:r>
            <a:endParaRPr sz="2400" dirty="0">
              <a:latin typeface="Arial"/>
              <a:cs typeface="Arial"/>
            </a:endParaRPr>
          </a:p>
          <a:p>
            <a:pPr marL="664210" marR="257175" lvl="1" indent="-273050">
              <a:lnSpc>
                <a:spcPts val="2590"/>
              </a:lnSpc>
              <a:spcBef>
                <a:spcPts val="600"/>
              </a:spcBef>
              <a:buClr>
                <a:srgbClr val="CCFFFF"/>
              </a:buClr>
              <a:buSzPct val="68750"/>
              <a:buFont typeface="Century Gothic"/>
              <a:buChar char="■"/>
              <a:tabLst>
                <a:tab pos="6642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Schemas are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particularly important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encounter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can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interpreted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ways,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ambiguity.</a:t>
            </a:r>
            <a:endParaRPr sz="2400" dirty="0">
              <a:latin typeface="Arial"/>
              <a:cs typeface="Arial"/>
            </a:endParaRPr>
          </a:p>
          <a:p>
            <a:pPr marL="664210" marR="17780" lvl="1" indent="-273050">
              <a:lnSpc>
                <a:spcPts val="2590"/>
              </a:lnSpc>
              <a:spcBef>
                <a:spcPts val="600"/>
              </a:spcBef>
              <a:buClr>
                <a:srgbClr val="CCFFFF"/>
              </a:buClr>
              <a:buSzPct val="68750"/>
              <a:buFont typeface="Century Gothic"/>
              <a:buChar char="■"/>
              <a:tabLst>
                <a:tab pos="664210" algn="l"/>
                <a:tab pos="152908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consistent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schemas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remembered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more	(e.g., perseverance effect)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9220"/>
            <a:ext cx="5561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2970" algn="l"/>
                <a:tab pos="2934970" algn="l"/>
              </a:tabLst>
            </a:pPr>
            <a:r>
              <a:rPr spc="365" dirty="0"/>
              <a:t>Na</a:t>
            </a:r>
            <a:r>
              <a:rPr spc="125" dirty="0"/>
              <a:t>t</a:t>
            </a:r>
            <a:r>
              <a:rPr spc="120" dirty="0"/>
              <a:t>u</a:t>
            </a:r>
            <a:r>
              <a:rPr spc="110" dirty="0"/>
              <a:t>r</a:t>
            </a:r>
            <a:r>
              <a:rPr dirty="0"/>
              <a:t>e	</a:t>
            </a:r>
            <a:r>
              <a:rPr spc="120" dirty="0"/>
              <a:t>o</a:t>
            </a:r>
            <a:r>
              <a:rPr spc="-245" dirty="0"/>
              <a:t>f</a:t>
            </a:r>
            <a:r>
              <a:rPr dirty="0"/>
              <a:t>	</a:t>
            </a:r>
            <a:r>
              <a:rPr spc="380" dirty="0"/>
              <a:t>S</a:t>
            </a:r>
            <a:r>
              <a:rPr spc="114" dirty="0"/>
              <a:t>c</a:t>
            </a:r>
            <a:r>
              <a:rPr spc="130" dirty="0"/>
              <a:t>h</a:t>
            </a:r>
            <a:r>
              <a:rPr spc="360" dirty="0"/>
              <a:t>e</a:t>
            </a:r>
            <a:r>
              <a:rPr spc="125" dirty="0"/>
              <a:t>m</a:t>
            </a:r>
            <a:r>
              <a:rPr spc="365" dirty="0"/>
              <a:t>a</a:t>
            </a:r>
            <a:r>
              <a:rPr spc="-25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39" y="1841500"/>
            <a:ext cx="8964295" cy="477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81000" algn="l"/>
                <a:tab pos="3829050" algn="l"/>
                <a:tab pos="5332095" algn="l"/>
                <a:tab pos="5882640" algn="l"/>
              </a:tabLst>
            </a:pPr>
            <a:r>
              <a:rPr sz="3200" b="1" spc="110" dirty="0">
                <a:solidFill>
                  <a:srgbClr val="FFFFFF"/>
                </a:solidFill>
                <a:latin typeface="Arial"/>
                <a:cs typeface="Arial"/>
              </a:rPr>
              <a:t>Self-Confirming	</a:t>
            </a:r>
            <a:r>
              <a:rPr sz="3200" b="1" spc="100" dirty="0">
                <a:solidFill>
                  <a:srgbClr val="FFFFFF"/>
                </a:solidFill>
                <a:latin typeface="Arial"/>
                <a:cs typeface="Arial"/>
              </a:rPr>
              <a:t>nature	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sz="3200" b="1" spc="100" dirty="0">
                <a:solidFill>
                  <a:srgbClr val="FFFFFF"/>
                </a:solidFill>
                <a:latin typeface="Arial"/>
                <a:cs typeface="Arial"/>
              </a:rPr>
              <a:t>schemas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99FF"/>
              </a:buClr>
              <a:buFont typeface="Century Gothic"/>
              <a:buChar char="■"/>
            </a:pPr>
            <a:endParaRPr sz="4700">
              <a:latin typeface="Arial"/>
              <a:cs typeface="Arial"/>
            </a:endParaRPr>
          </a:p>
          <a:p>
            <a:pPr marL="781050" lvl="1" indent="-285750">
              <a:lnSpc>
                <a:spcPct val="100000"/>
              </a:lnSpc>
              <a:buClr>
                <a:srgbClr val="CCFFFF"/>
              </a:buClr>
              <a:buSzPct val="70312"/>
              <a:buFont typeface="Century Gothic"/>
              <a:buChar char="■"/>
              <a:tabLst>
                <a:tab pos="7810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Self-fulfilling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prophecies</a:t>
            </a:r>
            <a:endParaRPr sz="3200">
              <a:latin typeface="Arial"/>
              <a:cs typeface="Arial"/>
            </a:endParaRPr>
          </a:p>
          <a:p>
            <a:pPr marL="1181100" lvl="2" indent="-228600" algn="just">
              <a:lnSpc>
                <a:spcPct val="100000"/>
              </a:lnSpc>
              <a:spcBef>
                <a:spcPts val="600"/>
              </a:spcBef>
              <a:buClr>
                <a:srgbClr val="CC99FF"/>
              </a:buClr>
              <a:buSzPct val="64583"/>
              <a:buFont typeface="Century Gothic"/>
              <a:buChar char="■"/>
              <a:tabLst>
                <a:tab pos="11811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Predictions that,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sense, make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themselves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true.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lr>
                <a:srgbClr val="CC99FF"/>
              </a:buClr>
              <a:buFont typeface="Century Gothic"/>
              <a:buChar char="■"/>
            </a:pPr>
            <a:endParaRPr sz="3700">
              <a:latin typeface="Arial"/>
              <a:cs typeface="Arial"/>
            </a:endParaRPr>
          </a:p>
          <a:p>
            <a:pPr marL="781050" lvl="1" indent="-285750">
              <a:lnSpc>
                <a:spcPct val="100000"/>
              </a:lnSpc>
              <a:buClr>
                <a:srgbClr val="CCFFFF"/>
              </a:buClr>
              <a:buSzPct val="70312"/>
              <a:buFont typeface="Century Gothic"/>
              <a:buChar char="■"/>
              <a:tabLst>
                <a:tab pos="7810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Behavioral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confirmation</a:t>
            </a:r>
            <a:endParaRPr sz="3200">
              <a:latin typeface="Arial"/>
              <a:cs typeface="Arial"/>
            </a:endParaRPr>
          </a:p>
          <a:p>
            <a:pPr marL="1181100" marR="249554" lvl="2" indent="-228600" algn="just">
              <a:lnSpc>
                <a:spcPct val="100000"/>
              </a:lnSpc>
              <a:spcBef>
                <a:spcPts val="600"/>
              </a:spcBef>
              <a:buClr>
                <a:srgbClr val="CC99FF"/>
              </a:buClr>
              <a:buSzPct val="64583"/>
              <a:buFont typeface="Century Gothic"/>
              <a:buChar char="■"/>
              <a:tabLst>
                <a:tab pos="11811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self-fulfilling prophecy whereby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people’s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expectations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lead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ways that cause others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confirm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expectations.</a:t>
            </a:r>
            <a:endParaRPr sz="2400">
              <a:latin typeface="Arial"/>
              <a:cs typeface="Arial"/>
            </a:endParaRPr>
          </a:p>
          <a:p>
            <a:pPr marL="1181100" lvl="2" indent="-228600" algn="just">
              <a:lnSpc>
                <a:spcPct val="100000"/>
              </a:lnSpc>
              <a:spcBef>
                <a:spcPts val="600"/>
              </a:spcBef>
              <a:buClr>
                <a:srgbClr val="CC99FF"/>
              </a:buClr>
              <a:buSzPct val="64583"/>
              <a:buFont typeface="Century Gothic"/>
              <a:buChar char="■"/>
              <a:tabLst>
                <a:tab pos="11811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 get from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others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expect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them?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24459"/>
            <a:ext cx="73126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2160" algn="l"/>
              </a:tabLst>
            </a:pPr>
            <a:r>
              <a:rPr sz="4000" b="0" spc="-5" dirty="0">
                <a:latin typeface="Arial"/>
                <a:cs typeface="Arial"/>
              </a:rPr>
              <a:t>What do	schemas</a:t>
            </a:r>
            <a:r>
              <a:rPr sz="4000" b="0" spc="-8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do?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840" y="734059"/>
            <a:ext cx="8389620" cy="4832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5665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CFFFF"/>
                </a:solidFill>
                <a:latin typeface="Arial"/>
                <a:cs typeface="Arial"/>
              </a:rPr>
              <a:t>“The human mind must think with </a:t>
            </a:r>
            <a:r>
              <a:rPr sz="2400" dirty="0">
                <a:solidFill>
                  <a:srgbClr val="CC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CCFFFF"/>
                </a:solidFill>
                <a:latin typeface="Arial"/>
                <a:cs typeface="Arial"/>
              </a:rPr>
              <a:t>aid of </a:t>
            </a:r>
            <a:r>
              <a:rPr sz="2400" spc="-65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FFFF"/>
                </a:solidFill>
                <a:latin typeface="Arial"/>
                <a:cs typeface="Arial"/>
              </a:rPr>
              <a:t>categories…orderly </a:t>
            </a:r>
            <a:r>
              <a:rPr sz="2400" spc="-10" dirty="0">
                <a:solidFill>
                  <a:srgbClr val="CCFFFF"/>
                </a:solidFill>
                <a:latin typeface="Arial"/>
                <a:cs typeface="Arial"/>
              </a:rPr>
              <a:t>living</a:t>
            </a:r>
            <a:r>
              <a:rPr sz="2400" spc="-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FF"/>
                </a:solidFill>
                <a:latin typeface="Arial"/>
                <a:cs typeface="Arial"/>
              </a:rPr>
              <a:t>depends</a:t>
            </a:r>
            <a:r>
              <a:rPr sz="2400" spc="-5" dirty="0">
                <a:solidFill>
                  <a:srgbClr val="CCFFFF"/>
                </a:solidFill>
                <a:latin typeface="Arial"/>
                <a:cs typeface="Arial"/>
              </a:rPr>
              <a:t> upon it.”</a:t>
            </a:r>
            <a:endParaRPr sz="2400" dirty="0">
              <a:latin typeface="Arial"/>
              <a:cs typeface="Arial"/>
            </a:endParaRPr>
          </a:p>
          <a:p>
            <a:pPr marL="4597400">
              <a:lnSpc>
                <a:spcPct val="100000"/>
              </a:lnSpc>
            </a:pPr>
            <a:r>
              <a:rPr sz="2000" spc="-5" dirty="0">
                <a:solidFill>
                  <a:srgbClr val="CCFFFF"/>
                </a:solidFill>
                <a:latin typeface="Arial"/>
                <a:cs typeface="Arial"/>
              </a:rPr>
              <a:t>--Allport,</a:t>
            </a:r>
            <a:r>
              <a:rPr sz="2000" spc="-3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CFFFF"/>
                </a:solidFill>
                <a:latin typeface="Arial"/>
                <a:cs typeface="Arial"/>
              </a:rPr>
              <a:t>1954</a:t>
            </a:r>
            <a:endParaRPr sz="2000" dirty="0">
              <a:latin typeface="Arial"/>
              <a:cs typeface="Arial"/>
            </a:endParaRPr>
          </a:p>
          <a:p>
            <a:pPr marL="1549400" indent="-229235">
              <a:lnSpc>
                <a:spcPct val="100000"/>
              </a:lnSpc>
              <a:spcBef>
                <a:spcPts val="1920"/>
              </a:spcBef>
              <a:buClr>
                <a:srgbClr val="CC99FF"/>
              </a:buClr>
              <a:buSzPct val="64062"/>
              <a:buFont typeface="Century Gothic"/>
              <a:buChar char="■"/>
              <a:tabLst>
                <a:tab pos="15494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organize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2800" dirty="0">
              <a:latin typeface="Arial"/>
              <a:cs typeface="Arial"/>
            </a:endParaRPr>
          </a:p>
          <a:p>
            <a:pPr marL="1549400" indent="-229235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64062"/>
              <a:buFont typeface="Century Gothic"/>
              <a:buChar char="■"/>
              <a:tabLst>
                <a:tab pos="15494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remember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certain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endParaRPr sz="2800" dirty="0">
              <a:latin typeface="Arial"/>
              <a:cs typeface="Arial"/>
            </a:endParaRPr>
          </a:p>
          <a:p>
            <a:pPr marL="1548765" marR="62865" indent="-2286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64062"/>
              <a:buFont typeface="Century Gothic"/>
              <a:buChar char="■"/>
              <a:tabLst>
                <a:tab pos="15494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Help us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28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incomplete</a:t>
            </a:r>
            <a:endParaRPr sz="2800" dirty="0">
              <a:latin typeface="Arial"/>
              <a:cs typeface="Arial"/>
            </a:endParaRPr>
          </a:p>
          <a:p>
            <a:pPr marL="1549400" indent="-229235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64062"/>
              <a:buFont typeface="Century Gothic"/>
              <a:buChar char="■"/>
              <a:tabLst>
                <a:tab pos="15494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influence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behavior</a:t>
            </a:r>
            <a:endParaRPr sz="2800" dirty="0">
              <a:latin typeface="Arial"/>
              <a:cs typeface="Arial"/>
            </a:endParaRPr>
          </a:p>
          <a:p>
            <a:pPr marL="1548765" marR="356235" indent="-2286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64062"/>
              <a:buFont typeface="Century Gothic"/>
              <a:buChar char="■"/>
              <a:tabLst>
                <a:tab pos="15494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Help us to interpret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ambiguous </a:t>
            </a:r>
            <a:r>
              <a:rPr sz="28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behavior</a:t>
            </a:r>
            <a:endParaRPr sz="2800" dirty="0">
              <a:latin typeface="Arial"/>
              <a:cs typeface="Arial"/>
            </a:endParaRPr>
          </a:p>
          <a:p>
            <a:pPr marL="1548765" marR="514984" indent="-228600">
              <a:lnSpc>
                <a:spcPct val="100000"/>
              </a:lnSpc>
              <a:spcBef>
                <a:spcPts val="790"/>
              </a:spcBef>
              <a:buClr>
                <a:srgbClr val="CC99FF"/>
              </a:buClr>
              <a:buSzPct val="64062"/>
              <a:buFont typeface="Century Gothic"/>
              <a:buChar char="■"/>
              <a:tabLst>
                <a:tab pos="15494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Influence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8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attend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80"/>
            <a:ext cx="9144000" cy="6827520"/>
            <a:chOff x="0" y="30480"/>
            <a:chExt cx="9144000" cy="6827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83690"/>
              <a:ext cx="9144000" cy="52743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30480"/>
              <a:ext cx="2012950" cy="184277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447811"/>
            <a:ext cx="43408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Heuristics</a:t>
            </a:r>
          </a:p>
        </p:txBody>
      </p:sp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00659"/>
            <a:ext cx="576453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Re</a:t>
            </a:r>
            <a:r>
              <a:rPr spc="120" dirty="0"/>
              <a:t>p</a:t>
            </a:r>
            <a:r>
              <a:rPr spc="114" dirty="0"/>
              <a:t>r</a:t>
            </a:r>
            <a:r>
              <a:rPr spc="365" dirty="0"/>
              <a:t>e</a:t>
            </a:r>
            <a:r>
              <a:rPr spc="120" dirty="0"/>
              <a:t>s</a:t>
            </a:r>
            <a:r>
              <a:rPr spc="365" dirty="0"/>
              <a:t>e</a:t>
            </a:r>
            <a:r>
              <a:rPr spc="120" dirty="0"/>
              <a:t>n</a:t>
            </a:r>
            <a:r>
              <a:rPr spc="114" dirty="0"/>
              <a:t>t</a:t>
            </a:r>
            <a:r>
              <a:rPr spc="365" dirty="0"/>
              <a:t>a</a:t>
            </a:r>
            <a:r>
              <a:rPr spc="125" dirty="0"/>
              <a:t>t</a:t>
            </a:r>
            <a:r>
              <a:rPr spc="120" dirty="0"/>
              <a:t>i</a:t>
            </a:r>
            <a:r>
              <a:rPr spc="135" dirty="0"/>
              <a:t>v</a:t>
            </a:r>
            <a:r>
              <a:rPr spc="360" dirty="0"/>
              <a:t>e</a:t>
            </a:r>
            <a:r>
              <a:rPr spc="130" dirty="0"/>
              <a:t>n</a:t>
            </a:r>
            <a:r>
              <a:rPr spc="365" dirty="0"/>
              <a:t>e</a:t>
            </a:r>
            <a:r>
              <a:rPr spc="120" dirty="0"/>
              <a:t>s</a:t>
            </a:r>
            <a:r>
              <a:rPr spc="-190" dirty="0"/>
              <a:t>s </a:t>
            </a:r>
            <a:r>
              <a:rPr spc="-125" dirty="0"/>
              <a:t> </a:t>
            </a:r>
            <a:r>
              <a:rPr spc="135" dirty="0"/>
              <a:t>Heuristic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39" y="2014220"/>
            <a:ext cx="8689975" cy="207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999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strategy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judgments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based 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extent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which current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stimuli 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events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resemble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stimuli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categories.</a:t>
            </a:r>
            <a:endParaRPr sz="3200" dirty="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judgments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accurate?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71220"/>
            <a:ext cx="5984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0745" algn="l"/>
              </a:tabLst>
            </a:pPr>
            <a:r>
              <a:rPr spc="130" dirty="0"/>
              <a:t>Availability	</a:t>
            </a:r>
            <a:r>
              <a:rPr spc="135" dirty="0"/>
              <a:t>Heuristic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840" y="1912620"/>
            <a:ext cx="6969759" cy="26657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“If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it,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 must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important”</a:t>
            </a:r>
            <a:endParaRPr sz="3200">
              <a:latin typeface="Arial"/>
              <a:cs typeface="Arial"/>
            </a:endParaRPr>
          </a:p>
          <a:p>
            <a:pPr marL="368300" marR="17780" indent="-342900">
              <a:lnSpc>
                <a:spcPct val="99900"/>
              </a:lnSpc>
              <a:spcBef>
                <a:spcPts val="8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Suggests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easier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to bring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information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mind,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importance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 relevance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judgements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decisions.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905011"/>
            <a:ext cx="39598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P</a:t>
            </a:r>
            <a:r>
              <a:rPr spc="114" dirty="0"/>
              <a:t>r</a:t>
            </a:r>
            <a:r>
              <a:rPr spc="120" dirty="0"/>
              <a:t>i</a:t>
            </a:r>
            <a:r>
              <a:rPr spc="125" dirty="0"/>
              <a:t>m</a:t>
            </a:r>
            <a:r>
              <a:rPr spc="120" dirty="0"/>
              <a:t>in</a:t>
            </a:r>
            <a:r>
              <a:rPr spc="-245" dirty="0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148195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FF"/>
              </a:buClr>
              <a:buSzPct val="79687"/>
              <a:buFont typeface="Century Gothic"/>
              <a:buChar char="■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Increased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availability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information in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memory 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consciousness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resulting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specific stimuli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events.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</TotalTime>
  <Words>850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Times New Roman</vt:lpstr>
      <vt:lpstr>Vapor Trail</vt:lpstr>
      <vt:lpstr>PowerPoint Presentation</vt:lpstr>
      <vt:lpstr>Social Cognition</vt:lpstr>
      <vt:lpstr>Schemas</vt:lpstr>
      <vt:lpstr>Nature of Schemas</vt:lpstr>
      <vt:lpstr>What do schemas do?</vt:lpstr>
      <vt:lpstr>Heuristics</vt:lpstr>
      <vt:lpstr>Representativeness  Heuristic</vt:lpstr>
      <vt:lpstr>Availability Heuristic</vt:lpstr>
      <vt:lpstr>Priming</vt:lpstr>
      <vt:lpstr>Automatic Priming</vt:lpstr>
      <vt:lpstr>False consensus Effect</vt:lpstr>
      <vt:lpstr>Potential Sources of Error in Social Cognition</vt:lpstr>
      <vt:lpstr>Rational  versus Intuitive  Processing</vt:lpstr>
      <vt:lpstr>The Planning Fallacy</vt:lpstr>
      <vt:lpstr>The Potential  Costs of  Thinking Too Much</vt:lpstr>
      <vt:lpstr>Counterfactual Thinking</vt:lpstr>
      <vt:lpstr>Magical Thinking</vt:lpstr>
      <vt:lpstr>Thought  Suppression</vt:lpstr>
      <vt:lpstr>Affect and Cognition</vt:lpstr>
      <vt:lpstr>The Influence of Affect  on Cognition</vt:lpstr>
      <vt:lpstr>Influence  of Cognition  on Affect</vt:lpstr>
      <vt:lpstr>The Affect Infusion Model  Forgas (1995)</vt:lpstr>
      <vt:lpstr>Thought Suppression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Clara Moningka</cp:lastModifiedBy>
  <cp:revision>4</cp:revision>
  <dcterms:created xsi:type="dcterms:W3CDTF">2021-03-03T02:23:24Z</dcterms:created>
  <dcterms:modified xsi:type="dcterms:W3CDTF">2021-03-03T02:35:01Z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2012-12-24T00:00:00Z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2021-03-03T00:00:00Z</vt:filetime>
  </property>
</Properties>
</file>