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308" r:id="rId6"/>
    <p:sldId id="310" r:id="rId7"/>
    <p:sldId id="309" r:id="rId8"/>
    <p:sldId id="265" r:id="rId9"/>
    <p:sldId id="266" r:id="rId10"/>
    <p:sldId id="273" r:id="rId11"/>
    <p:sldId id="283" r:id="rId12"/>
    <p:sldId id="285" r:id="rId13"/>
    <p:sldId id="289" r:id="rId14"/>
    <p:sldId id="287" r:id="rId15"/>
    <p:sldId id="297" r:id="rId16"/>
    <p:sldId id="298" r:id="rId17"/>
    <p:sldId id="299" r:id="rId18"/>
    <p:sldId id="300" r:id="rId19"/>
    <p:sldId id="302" r:id="rId20"/>
    <p:sldId id="301" r:id="rId21"/>
    <p:sldId id="303" r:id="rId22"/>
    <p:sldId id="306" r:id="rId23"/>
    <p:sldId id="304" r:id="rId24"/>
    <p:sldId id="305" r:id="rId25"/>
    <p:sldId id="263" r:id="rId26"/>
    <p:sldId id="307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18" autoAdjust="0"/>
  </p:normalViewPr>
  <p:slideViewPr>
    <p:cSldViewPr>
      <p:cViewPr varScale="1">
        <p:scale>
          <a:sx n="65" d="100"/>
          <a:sy n="65" d="100"/>
        </p:scale>
        <p:origin x="130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6123-79E6-4DE8-A603-9C7E2A37E0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7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Cognitive function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ptmild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4445524"/>
            <a:ext cx="3128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pptmilds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24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pptsevere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995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pptseveres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1295400"/>
            <a:ext cx="3733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8"/>
          <p:cNvSpPr>
            <a:spLocks noGrp="1" noChangeArrowheads="1"/>
          </p:cNvSpPr>
          <p:nvPr>
            <p:ph type="title"/>
          </p:nvPr>
        </p:nvSpPr>
        <p:spPr>
          <a:xfrm>
            <a:off x="242888" y="152400"/>
            <a:ext cx="8077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34" charset="-128"/>
              </a:rPr>
              <a:t/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Mild-moderate AD              Severe AD</a:t>
            </a:r>
          </a:p>
        </p:txBody>
      </p:sp>
      <p:sp>
        <p:nvSpPr>
          <p:cNvPr id="49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2B05B6-59D6-44E0-8B6A-99D512AE27E4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10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 Clinical Features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Earliest cognitive symptoms are usually poor short term memory; loss of orientation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Smooth, usually slow decline without dramatic short-term fluctuations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Other domains involved with time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So common that many variations are seen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7866797-68C5-46C3-BD93-5EF16C0AA63B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11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2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AD: Behavioral &amp; Psych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Depression, anxiety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Irritability, hostility, apathy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Delusions, hallucinations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Sleep-wake changes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Sundowning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Agitation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D4A9FA1-BF47-4CB4-B41C-4730D80A8D64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12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Dementia with </a:t>
            </a:r>
            <a:r>
              <a:rPr lang="en-US" dirty="0" err="1">
                <a:solidFill>
                  <a:srgbClr val="FFC000"/>
                </a:solidFill>
                <a:ea typeface="ＭＳ Ｐゴシック" pitchFamily="-112" charset="-128"/>
              </a:rPr>
              <a:t>Lewy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Bodies (DLB)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153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Relatively earlier occipital and basal ganglia degeneration</a:t>
            </a:r>
          </a:p>
          <a:p>
            <a:pPr>
              <a:defRPr/>
            </a:pPr>
            <a:r>
              <a:rPr lang="en-US" sz="3000" dirty="0" smtClean="0"/>
              <a:t>Similar to </a:t>
            </a:r>
            <a:r>
              <a:rPr lang="en-US" sz="3000" dirty="0"/>
              <a:t>P</a:t>
            </a:r>
            <a:r>
              <a:rPr lang="en-US" sz="3000" dirty="0" smtClean="0"/>
              <a:t>arkinson disease dementia</a:t>
            </a:r>
          </a:p>
          <a:p>
            <a:pPr>
              <a:defRPr/>
            </a:pPr>
            <a:r>
              <a:rPr lang="el-GR" sz="3000" dirty="0" smtClean="0"/>
              <a:t>α</a:t>
            </a:r>
            <a:r>
              <a:rPr lang="en-US" sz="3000" dirty="0" smtClean="0"/>
              <a:t>-</a:t>
            </a:r>
            <a:r>
              <a:rPr lang="en-US" sz="3000" dirty="0" err="1" smtClean="0"/>
              <a:t>synuclein</a:t>
            </a:r>
            <a:r>
              <a:rPr lang="en-US" sz="3000" dirty="0" smtClean="0"/>
              <a:t> aggregates into </a:t>
            </a:r>
            <a:r>
              <a:rPr lang="en-US" sz="3000" dirty="0" err="1" smtClean="0"/>
              <a:t>Lewy</a:t>
            </a:r>
            <a:r>
              <a:rPr lang="en-US" sz="3000" dirty="0" smtClean="0"/>
              <a:t> bodies</a:t>
            </a:r>
          </a:p>
          <a:p>
            <a:pPr>
              <a:defRPr/>
            </a:pPr>
            <a:r>
              <a:rPr lang="en-US" sz="3000" dirty="0" smtClean="0"/>
              <a:t>Concurrent AD pathology is common</a:t>
            </a:r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225278A-0555-4959-8E75-E4974A651FC0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13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53" y="4343400"/>
            <a:ext cx="3276600" cy="2407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DLB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Clinical Features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772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 smtClean="0"/>
              <a:t>Dementia (early on, </a:t>
            </a:r>
            <a:r>
              <a:rPr lang="en-US" dirty="0" err="1" smtClean="0"/>
              <a:t>visuospatial</a:t>
            </a:r>
            <a:r>
              <a:rPr lang="en-US" dirty="0" smtClean="0"/>
              <a:t> and executive) PLUS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Core features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Parkinsonism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Recurrent early visual hallucinations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Fluctuations (clue: recurrent delirium evaluations)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Suggestive features include REM sleep disorder (dream enactment) &amp; neuroleptic sensitivity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6CDB17-14F1-41B3-BF4B-496AA8B4CCBE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14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C000"/>
                </a:solidFill>
                <a:ea typeface="ＭＳ Ｐゴシック" pitchFamily="-112" charset="-128"/>
              </a:rPr>
              <a:t>Frontotemporal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 Dementia (FTD)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Average age of onset 58, rather </a:t>
            </a:r>
            <a:r>
              <a:rPr lang="en-US" dirty="0"/>
              <a:t>than very old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Often </a:t>
            </a:r>
            <a:r>
              <a:rPr lang="en-US" dirty="0" smtClean="0"/>
              <a:t>familial (30-50%)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Overlap with progressive </a:t>
            </a:r>
            <a:r>
              <a:rPr lang="en-US" dirty="0" err="1"/>
              <a:t>supranuclear</a:t>
            </a:r>
            <a:r>
              <a:rPr lang="en-US" dirty="0"/>
              <a:t> palsy, ALS, and </a:t>
            </a:r>
            <a:r>
              <a:rPr lang="en-US" dirty="0" err="1"/>
              <a:t>corticobasal</a:t>
            </a:r>
            <a:r>
              <a:rPr lang="en-US" dirty="0"/>
              <a:t> </a:t>
            </a:r>
            <a:r>
              <a:rPr lang="en-US" dirty="0" smtClean="0"/>
              <a:t>degeneration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Pathologic aggregates of tau or TDP-43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Font typeface="Monotype Sorts" pitchFamily="-112" charset="2"/>
              <a:buChar char="u"/>
              <a:defRPr/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04B5D96-A377-4D7B-A188-B9CA8C039F2D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15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3679568" cy="2524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2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FTD 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c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linical features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Monotype Sorts" pitchFamily="-112" charset="2"/>
              <a:buChar char="u"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Behavior </a:t>
            </a:r>
            <a:r>
              <a:rPr lang="en-US" dirty="0"/>
              <a:t>and personality </a:t>
            </a:r>
            <a:r>
              <a:rPr lang="en-US" dirty="0" smtClean="0"/>
              <a:t>change (may be initially misdiagnosed as a psychiatric disorder)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Executive dysfunction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Progressive </a:t>
            </a:r>
            <a:r>
              <a:rPr lang="en-US" dirty="0" smtClean="0"/>
              <a:t>non-fluent aphasia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May see parkinsonism or muscle weakness</a:t>
            </a: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6720783-8405-490C-864B-B5657C8779D7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16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Vascular Dementia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Suspect when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Abrupt onset and/or stepwise decline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Fluctuating course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H/o stroke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Focal neurologic symptoms or signs</a:t>
            </a:r>
          </a:p>
          <a:p>
            <a:pPr>
              <a:defRPr/>
            </a:pPr>
            <a:r>
              <a:rPr lang="en-US" dirty="0" smtClean="0"/>
              <a:t>Usually see bilateral infarcts </a:t>
            </a:r>
          </a:p>
          <a:p>
            <a:pPr>
              <a:defRPr/>
            </a:pPr>
            <a:r>
              <a:rPr lang="en-US" dirty="0" smtClean="0"/>
              <a:t>Often associated with executive dysfunction, gait disorder, apathy, incontinence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9689750-7871-4123-9B2D-08EA92362DD3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17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“...evidence of  chronic small vessel ischemic disease involving subcortical white matter”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1064" r="11184" b="6540"/>
          <a:stretch/>
        </p:blipFill>
        <p:spPr>
          <a:xfrm>
            <a:off x="609600" y="1981200"/>
            <a:ext cx="3205899" cy="377227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nondiagnostic</a:t>
            </a:r>
            <a:r>
              <a:rPr lang="en-US" dirty="0" smtClean="0"/>
              <a:t> and very common with age</a:t>
            </a:r>
          </a:p>
          <a:p>
            <a:endParaRPr lang="en-US" dirty="0"/>
          </a:p>
          <a:p>
            <a:r>
              <a:rPr lang="en-US" dirty="0" smtClean="0"/>
              <a:t>Changes may or may not be symptomatic</a:t>
            </a:r>
          </a:p>
          <a:p>
            <a:endParaRPr lang="en-US" dirty="0" smtClean="0"/>
          </a:p>
          <a:p>
            <a:r>
              <a:rPr lang="en-US" dirty="0" smtClean="0"/>
              <a:t>≠ “</a:t>
            </a:r>
            <a:r>
              <a:rPr lang="en-US" dirty="0"/>
              <a:t>V</a:t>
            </a:r>
            <a:r>
              <a:rPr lang="en-US" dirty="0" smtClean="0"/>
              <a:t>ascular dementia”</a:t>
            </a:r>
          </a:p>
          <a:p>
            <a:endParaRPr lang="en-US" dirty="0"/>
          </a:p>
          <a:p>
            <a:r>
              <a:rPr lang="en-US" dirty="0" smtClean="0"/>
              <a:t>Don’t tell patients</a:t>
            </a:r>
          </a:p>
          <a:p>
            <a:pPr marL="0" indent="0">
              <a:buNone/>
            </a:pPr>
            <a:r>
              <a:rPr lang="en-US" dirty="0" smtClean="0"/>
              <a:t>“Your scan showed strokes.”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514600" y="1676400"/>
            <a:ext cx="4114800" cy="6096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     </a:t>
            </a:r>
            <a:r>
              <a:rPr lang="en-US" sz="2800" dirty="0" smtClean="0">
                <a:cs typeface="Arial" charset="0"/>
              </a:rPr>
              <a:t>Cognitive  decline</a:t>
            </a:r>
            <a:endParaRPr lang="en-US" sz="2800" dirty="0">
              <a:cs typeface="Arial" charset="0"/>
            </a:endParaRP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>
            <a:off x="1676400" y="2362200"/>
            <a:ext cx="1600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3429000" y="2362200"/>
            <a:ext cx="685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876800" y="2362200"/>
            <a:ext cx="609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5715000" y="2362200"/>
            <a:ext cx="1828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457200" y="3508898"/>
            <a:ext cx="1524000" cy="75830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Depression</a:t>
            </a:r>
          </a:p>
          <a:p>
            <a:r>
              <a:rPr lang="en-US" dirty="0" smtClean="0">
                <a:cs typeface="Arial" charset="0"/>
              </a:rPr>
              <a:t>Other psych</a:t>
            </a:r>
            <a:endParaRPr lang="en-US" dirty="0">
              <a:cs typeface="Arial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26670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Delirium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6482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Drug induced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19900" y="3545148"/>
            <a:ext cx="17145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Dementias </a:t>
            </a:r>
          </a:p>
          <a:p>
            <a:r>
              <a:rPr lang="en-US" dirty="0" smtClean="0">
                <a:cs typeface="Arial" charset="0"/>
              </a:rPr>
              <a:t>(“big four”)</a:t>
            </a:r>
            <a:endParaRPr lang="en-US" dirty="0">
              <a:cs typeface="Arial" charset="0"/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5600" y="4724400"/>
            <a:ext cx="1752600" cy="1905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Alzheimer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Vascular 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Lewy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body </a:t>
            </a:r>
            <a:r>
              <a:rPr lang="en-US" dirty="0" smtClean="0">
                <a:cs typeface="Arial" charset="0"/>
              </a:rPr>
              <a:t>/ PD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Frontotemporal</a:t>
            </a:r>
            <a:endParaRPr lang="en-US" dirty="0">
              <a:cs typeface="Arial" charset="0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648200" y="4724400"/>
            <a:ext cx="16002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Alcohol</a:t>
            </a:r>
          </a:p>
          <a:p>
            <a:r>
              <a:rPr lang="en-US" dirty="0">
                <a:cs typeface="Arial" charset="0"/>
              </a:rPr>
              <a:t>Recreational</a:t>
            </a:r>
          </a:p>
          <a:p>
            <a:r>
              <a:rPr lang="en-US" b="1" i="1" dirty="0" smtClean="0">
                <a:cs typeface="Arial" charset="0"/>
              </a:rPr>
              <a:t>Prescriptions !</a:t>
            </a:r>
            <a:endParaRPr lang="en-US" b="1" i="1" dirty="0">
              <a:cs typeface="Arial" charset="0"/>
            </a:endParaRP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2628900" y="4871991"/>
            <a:ext cx="1600200" cy="914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Many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causes!</a:t>
            </a:r>
            <a:endParaRPr lang="en-US" dirty="0">
              <a:cs typeface="Arial" charset="0"/>
            </a:endParaRP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457200" y="4876800"/>
            <a:ext cx="1752600" cy="990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Alone, or</a:t>
            </a:r>
          </a:p>
          <a:p>
            <a:r>
              <a:rPr lang="en-US" dirty="0" smtClean="0">
                <a:cs typeface="Arial" charset="0"/>
              </a:rPr>
              <a:t>With dementia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1299328" y="437168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34290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54102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7523825" y="4257582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296491"/>
            <a:ext cx="1600199" cy="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96842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3"/>
          <p:cNvSpPr>
            <a:spLocks noChangeShapeType="1"/>
          </p:cNvSpPr>
          <p:nvPr/>
        </p:nvSpPr>
        <p:spPr bwMode="auto">
          <a:xfrm flipH="1" flipV="1">
            <a:off x="1866900" y="1646983"/>
            <a:ext cx="533400" cy="1991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648" y="1477962"/>
            <a:ext cx="8596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06745" y="33121"/>
            <a:ext cx="1752600" cy="1263721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Trauma, tumor,</a:t>
            </a:r>
          </a:p>
          <a:p>
            <a:r>
              <a:rPr lang="en-US" dirty="0" smtClean="0">
                <a:cs typeface="Arial" charset="0"/>
              </a:rPr>
              <a:t>MS, HIV, syphilis,</a:t>
            </a:r>
          </a:p>
          <a:p>
            <a:r>
              <a:rPr lang="en-US" dirty="0" smtClean="0">
                <a:cs typeface="Arial" charset="0"/>
              </a:rPr>
              <a:t>NPH,  </a:t>
            </a:r>
            <a:r>
              <a:rPr lang="en-US" dirty="0" err="1" smtClean="0">
                <a:cs typeface="Arial" charset="0"/>
              </a:rPr>
              <a:t>subdurals</a:t>
            </a:r>
            <a:r>
              <a:rPr lang="en-US" dirty="0" smtClean="0">
                <a:cs typeface="Arial" charset="0"/>
              </a:rPr>
              <a:t>,</a:t>
            </a:r>
          </a:p>
          <a:p>
            <a:r>
              <a:rPr lang="en-US" dirty="0" err="1" smtClean="0">
                <a:cs typeface="Arial" charset="0"/>
              </a:rPr>
              <a:t>vasculitis</a:t>
            </a:r>
            <a:r>
              <a:rPr lang="en-US" dirty="0" smtClean="0">
                <a:cs typeface="Arial" charset="0"/>
              </a:rPr>
              <a:t>, CJD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47413" y="75849"/>
            <a:ext cx="1752600" cy="1220994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Hepatic, renal, or</a:t>
            </a:r>
          </a:p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hyroid disease</a:t>
            </a:r>
          </a:p>
          <a:p>
            <a:r>
              <a:rPr lang="en-US" dirty="0" smtClean="0">
                <a:cs typeface="Arial" charset="0"/>
              </a:rPr>
              <a:t>Deficiency (B12)</a:t>
            </a:r>
          </a:p>
          <a:p>
            <a:r>
              <a:rPr lang="en-US" dirty="0" smtClean="0">
                <a:cs typeface="Arial" charset="0"/>
              </a:rPr>
              <a:t>Toxins,  OSA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7307802" y="965033"/>
            <a:ext cx="284455" cy="2494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656425" y="1026996"/>
            <a:ext cx="324775" cy="182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Cognitive domains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function (frontal</a:t>
            </a:r>
            <a:r>
              <a:rPr lang="en-US" smtClean="0"/>
              <a:t>, hemispheric </a:t>
            </a:r>
            <a:r>
              <a:rPr lang="en-US" dirty="0" smtClean="0"/>
              <a:t>white matter)</a:t>
            </a:r>
          </a:p>
          <a:p>
            <a:r>
              <a:rPr lang="en-US" dirty="0" smtClean="0"/>
              <a:t>Memory (medial temporal lobes/ hippocampus)</a:t>
            </a:r>
          </a:p>
          <a:p>
            <a:r>
              <a:rPr lang="en-US" dirty="0" smtClean="0"/>
              <a:t>Language (left hemisphere, usually)</a:t>
            </a:r>
          </a:p>
          <a:p>
            <a:r>
              <a:rPr lang="en-US" dirty="0" err="1" smtClean="0"/>
              <a:t>Visuospatial</a:t>
            </a:r>
            <a:r>
              <a:rPr lang="en-US" dirty="0" smtClean="0"/>
              <a:t> (occipital, parietal)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HPI is critical 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Ask a close informant</a:t>
            </a:r>
          </a:p>
          <a:p>
            <a:r>
              <a:rPr lang="en-US" dirty="0" smtClean="0"/>
              <a:t>Duration, rate, smoothness?</a:t>
            </a:r>
          </a:p>
          <a:p>
            <a:r>
              <a:rPr lang="en-US" dirty="0" smtClean="0"/>
              <a:t>Associated symptoms (headache, trouble with vision, speech, strength, coordination, gait)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domains are affected?</a:t>
            </a:r>
          </a:p>
          <a:p>
            <a:pPr marL="0" indent="0">
              <a:buNone/>
            </a:pPr>
            <a:r>
              <a:rPr lang="en-US" sz="2800" dirty="0" smtClean="0"/>
              <a:t>Repeats self?  Forgets recent things?  Appointments?  Month &amp; year?</a:t>
            </a:r>
          </a:p>
          <a:p>
            <a:pPr marL="0" indent="0">
              <a:buNone/>
            </a:pPr>
            <a:r>
              <a:rPr lang="en-US" sz="2800" dirty="0" smtClean="0"/>
              <a:t>Trouble with appliances?  Trouble planning?</a:t>
            </a:r>
          </a:p>
          <a:p>
            <a:pPr marL="0" indent="0">
              <a:buNone/>
            </a:pPr>
            <a:r>
              <a:rPr lang="en-US" sz="2800" dirty="0" smtClean="0"/>
              <a:t>Change in personality, judgment, behavior?</a:t>
            </a:r>
          </a:p>
          <a:p>
            <a:pPr marL="0" indent="0">
              <a:buNone/>
            </a:pPr>
            <a:r>
              <a:rPr lang="en-US" sz="2800" dirty="0" smtClean="0"/>
              <a:t>Navigation problems? Hallucinations?</a:t>
            </a:r>
          </a:p>
          <a:p>
            <a:pPr marL="0" indent="0">
              <a:buNone/>
            </a:pPr>
            <a:r>
              <a:rPr lang="en-US" sz="2800" dirty="0" smtClean="0"/>
              <a:t>Word finding problems?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is function affected?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Finances, chores, hobbies, driving, occupation, social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Fill out the picture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Medical problems and risk factors?</a:t>
            </a:r>
          </a:p>
          <a:p>
            <a:r>
              <a:rPr lang="en-US" dirty="0" smtClean="0"/>
              <a:t>Neurologic history (stroke, trauma, infection)?</a:t>
            </a:r>
          </a:p>
          <a:p>
            <a:r>
              <a:rPr lang="en-US" dirty="0" smtClean="0"/>
              <a:t>Educational background?</a:t>
            </a:r>
          </a:p>
          <a:p>
            <a:r>
              <a:rPr lang="en-US" dirty="0" smtClean="0"/>
              <a:t>Family history?</a:t>
            </a:r>
          </a:p>
          <a:p>
            <a:r>
              <a:rPr lang="en-US" dirty="0" smtClean="0"/>
              <a:t>Alcohol and drugs?</a:t>
            </a:r>
          </a:p>
          <a:p>
            <a:r>
              <a:rPr lang="en-US" dirty="0" smtClean="0"/>
              <a:t>Medications?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Remember, your first goal is to exclude readily treatable causes…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9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Differential diagnosis in dementia: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Commoner treatable causes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Structural brain lesion (subdural bleed)</a:t>
            </a:r>
          </a:p>
          <a:p>
            <a:r>
              <a:rPr lang="en-US" dirty="0" smtClean="0"/>
              <a:t>Thyroid disease</a:t>
            </a:r>
          </a:p>
          <a:p>
            <a:r>
              <a:rPr lang="en-US" dirty="0" smtClean="0"/>
              <a:t>B12 deficiency</a:t>
            </a:r>
          </a:p>
          <a:p>
            <a:r>
              <a:rPr lang="en-US" dirty="0" smtClean="0"/>
              <a:t>Untreated sleep apnea</a:t>
            </a:r>
          </a:p>
          <a:p>
            <a:r>
              <a:rPr lang="en-US" dirty="0" smtClean="0"/>
              <a:t>Depression or anxiety</a:t>
            </a:r>
          </a:p>
          <a:p>
            <a:r>
              <a:rPr lang="en-US" dirty="0" smtClean="0"/>
              <a:t>Alcoholism</a:t>
            </a:r>
          </a:p>
          <a:p>
            <a:r>
              <a:rPr lang="en-US" dirty="0" smtClean="0"/>
              <a:t>Meds: </a:t>
            </a:r>
            <a:r>
              <a:rPr lang="en-US" dirty="0" err="1"/>
              <a:t>Benzos</a:t>
            </a:r>
            <a:r>
              <a:rPr lang="en-US" dirty="0"/>
              <a:t>, opioids, </a:t>
            </a:r>
            <a:r>
              <a:rPr lang="en-US" dirty="0" err="1" smtClean="0"/>
              <a:t>anticholinergics</a:t>
            </a:r>
            <a:r>
              <a:rPr lang="en-US" dirty="0" smtClean="0"/>
              <a:t> (diphenhydramine, bladder drugs, </a:t>
            </a:r>
            <a:r>
              <a:rPr lang="en-US" dirty="0" err="1" smtClean="0"/>
              <a:t>tricyclics</a:t>
            </a:r>
            <a:r>
              <a:rPr lang="en-US" dirty="0" smtClean="0"/>
              <a:t>), neuroleptics, </a:t>
            </a:r>
            <a:r>
              <a:rPr lang="en-US" dirty="0" err="1" smtClean="0"/>
              <a:t>dopaminergics</a:t>
            </a:r>
            <a:r>
              <a:rPr lang="en-US" dirty="0" smtClean="0"/>
              <a:t>, other sedatives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neurologic exam</a:t>
            </a:r>
          </a:p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 err="1" smtClean="0"/>
              <a:t>focalities</a:t>
            </a:r>
            <a:r>
              <a:rPr lang="en-US" dirty="0" smtClean="0"/>
              <a:t> that suggest stroke?  </a:t>
            </a:r>
          </a:p>
          <a:p>
            <a:pPr marL="0" indent="0">
              <a:buNone/>
            </a:pPr>
            <a:r>
              <a:rPr lang="en-US" dirty="0" smtClean="0"/>
              <a:t>Signs of parkinsonism or a gait disorder?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Cognitive screen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Mini-mental (MMSE)</a:t>
            </a:r>
          </a:p>
          <a:p>
            <a:pPr marL="0" indent="0">
              <a:buNone/>
            </a:pPr>
            <a:r>
              <a:rPr lang="en-US" dirty="0" smtClean="0"/>
              <a:t>Mini-cog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Montreal Cognitive Assessment (</a:t>
            </a:r>
            <a:r>
              <a:rPr lang="en-US" dirty="0" err="1" smtClean="0"/>
              <a:t>MoCA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11314"/>
          <a:stretch/>
        </p:blipFill>
        <p:spPr bwMode="auto">
          <a:xfrm>
            <a:off x="1828800" y="0"/>
            <a:ext cx="7180199" cy="63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4649" y="6384303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 charset="0"/>
              </a:rPr>
              <a:t>Holsinger</a:t>
            </a:r>
            <a:r>
              <a:rPr lang="en-US" dirty="0" smtClean="0">
                <a:latin typeface="Helvetica" charset="0"/>
              </a:rPr>
              <a:t> et al JAMA</a:t>
            </a:r>
            <a:r>
              <a:rPr lang="en-US" dirty="0">
                <a:latin typeface="Helvetica" charset="0"/>
              </a:rPr>
              <a:t>. 2007;297(21):2391-2404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52400" y="1421012"/>
            <a:ext cx="1600200" cy="45719"/>
          </a:xfrm>
          <a:prstGeom prst="rightArrow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5410200"/>
            <a:ext cx="1600200" cy="45719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" y="4418029"/>
            <a:ext cx="1600200" cy="45719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Diagnostic testing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There is no “dementia test panel”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For slowly progressive “typical” dementia in adults &gt;65, most essential tests: </a:t>
            </a:r>
            <a:r>
              <a:rPr lang="en-US" b="1" dirty="0" smtClean="0"/>
              <a:t>B</a:t>
            </a:r>
            <a:r>
              <a:rPr lang="en-US" b="1" baseline="-25000" dirty="0" smtClean="0"/>
              <a:t>12</a:t>
            </a:r>
            <a:r>
              <a:rPr lang="en-US" b="1" dirty="0" smtClean="0"/>
              <a:t>, TSH,  brain image (CT is ok)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Neuropsychology testing can help but not mandatory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FDG- PET approved to differentiate AD from FTD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Amyloid-PET has just been approved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PET studies have little value in most cases and are expensive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For younger patients, or rapid or atypical course, workup may be “tiered” to target range of diagnoses, emphasizing treatable causes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2FB071F-8354-46E2-A496-215F06176BB3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25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properly diagnose?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may be a readily treatable cause</a:t>
            </a:r>
          </a:p>
          <a:p>
            <a:r>
              <a:rPr lang="en-US" dirty="0" smtClean="0"/>
              <a:t>Some degenerative dementias do have symptomatic pharmacotherapies</a:t>
            </a:r>
          </a:p>
          <a:p>
            <a:r>
              <a:rPr lang="en-US" dirty="0" smtClean="0"/>
              <a:t>Patients and families want to know and understand what they are dealing with</a:t>
            </a:r>
          </a:p>
          <a:p>
            <a:r>
              <a:rPr lang="en-US" dirty="0" smtClean="0"/>
              <a:t>Helps long-term planning</a:t>
            </a:r>
          </a:p>
          <a:p>
            <a:r>
              <a:rPr lang="en-US" dirty="0" smtClean="0"/>
              <a:t>Facilitates research efforts</a:t>
            </a:r>
          </a:p>
          <a:p>
            <a:r>
              <a:rPr lang="en-US" dirty="0" smtClean="0"/>
              <a:t>Facilitates advocacy/ support group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rug treatment?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current treatment slows down neuronal loss in the brain</a:t>
            </a:r>
          </a:p>
          <a:p>
            <a:endParaRPr lang="en-US" sz="2800" dirty="0" smtClean="0"/>
          </a:p>
          <a:p>
            <a:r>
              <a:rPr lang="en-US" sz="2800" dirty="0" smtClean="0"/>
              <a:t>Cholinesterase inhibitors (donepezil, </a:t>
            </a:r>
            <a:r>
              <a:rPr lang="en-US" sz="2800" dirty="0" err="1" smtClean="0"/>
              <a:t>rivastigmine</a:t>
            </a:r>
            <a:r>
              <a:rPr lang="en-US" sz="2800" dirty="0" smtClean="0"/>
              <a:t>, </a:t>
            </a:r>
            <a:r>
              <a:rPr lang="en-US" sz="2800" dirty="0" err="1" smtClean="0"/>
              <a:t>galantamine</a:t>
            </a:r>
            <a:r>
              <a:rPr lang="en-US" sz="2800" dirty="0" smtClean="0"/>
              <a:t>)?</a:t>
            </a:r>
          </a:p>
          <a:p>
            <a:pPr marL="0" indent="0">
              <a:buNone/>
            </a:pPr>
            <a:r>
              <a:rPr lang="en-US" sz="2800" dirty="0" smtClean="0"/>
              <a:t>         - Modest symptom improvement in AD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- Sometimes marked improvements in PDD/ DLB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Memantine</a:t>
            </a:r>
            <a:r>
              <a:rPr lang="en-US" sz="2800" dirty="0" smtClean="0"/>
              <a:t>?    Modest benefit in 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Cerebral hemisphere and lobes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364182" cy="5053263"/>
          </a:xfrm>
        </p:spPr>
      </p:pic>
    </p:spTree>
    <p:extLst>
      <p:ext uri="{BB962C8B-B14F-4D97-AF65-F5344CB8AC3E}">
        <p14:creationId xmlns:p14="http://schemas.microsoft.com/office/powerpoint/2010/main" val="4262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What Is Dementia?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Impairment in intellectual function affecting more than one cognitive domains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Interferes with social or occupational function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Decline from a previous level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Not explained by delirium or major psychiatric disease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65B3CE7-37D1-4373-993B-17A28D64CAEA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4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Mild Cognitive Impairment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868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Cognitive decline abnormal for age and education but does not interfere with function and activities</a:t>
            </a:r>
          </a:p>
          <a:p>
            <a:pPr>
              <a:defRPr/>
            </a:pPr>
            <a:r>
              <a:rPr lang="en-US" dirty="0" smtClean="0"/>
              <a:t>“At risk” state to develop a degenerative dementia</a:t>
            </a:r>
          </a:p>
          <a:p>
            <a:pPr>
              <a:defRPr/>
            </a:pPr>
            <a:r>
              <a:rPr lang="en-US" dirty="0" smtClean="0"/>
              <a:t>When memory loss predominates, termed </a:t>
            </a:r>
            <a:r>
              <a:rPr lang="en-US" dirty="0"/>
              <a:t>A</a:t>
            </a:r>
            <a:r>
              <a:rPr lang="en-US" dirty="0" smtClean="0"/>
              <a:t>mnestic MCI. This has ~15% per year of conversion to AD.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D7EC7FC-86EE-4388-B738-4C57CC6FC661}" type="slidenum">
              <a:rPr lang="en-US" sz="1400" smtClean="0">
                <a:solidFill>
                  <a:schemeClr val="accent1"/>
                </a:solidFill>
                <a:latin typeface="Arial" pitchFamily="34" charset="0"/>
              </a:rPr>
              <a:pPr/>
              <a:t>5</a:t>
            </a:fld>
            <a:endParaRPr lang="en-US" sz="1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514600" y="1676400"/>
            <a:ext cx="4114800" cy="6096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     </a:t>
            </a:r>
            <a:r>
              <a:rPr lang="en-US" sz="2800" dirty="0" smtClean="0">
                <a:cs typeface="Arial" charset="0"/>
              </a:rPr>
              <a:t>Cognitive  decline</a:t>
            </a:r>
            <a:endParaRPr lang="en-US" sz="2800" dirty="0">
              <a:cs typeface="Arial" charset="0"/>
            </a:endParaRP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>
            <a:off x="1676400" y="2362200"/>
            <a:ext cx="1600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3429000" y="2362200"/>
            <a:ext cx="685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876800" y="2362200"/>
            <a:ext cx="609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5715000" y="2362200"/>
            <a:ext cx="1828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457200" y="3508898"/>
            <a:ext cx="1524000" cy="75830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Depression</a:t>
            </a:r>
          </a:p>
          <a:p>
            <a:r>
              <a:rPr lang="en-US" dirty="0" smtClean="0">
                <a:cs typeface="Arial" charset="0"/>
              </a:rPr>
              <a:t>Other psych</a:t>
            </a:r>
            <a:endParaRPr lang="en-US" dirty="0">
              <a:cs typeface="Arial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26670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Delirium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6482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Drug induced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19900" y="3545148"/>
            <a:ext cx="17145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Dementias </a:t>
            </a:r>
          </a:p>
          <a:p>
            <a:r>
              <a:rPr lang="en-US" dirty="0" smtClean="0">
                <a:cs typeface="Arial" charset="0"/>
              </a:rPr>
              <a:t>(“big four”)</a:t>
            </a:r>
            <a:endParaRPr lang="en-US" dirty="0">
              <a:cs typeface="Arial" charset="0"/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5600" y="4724400"/>
            <a:ext cx="1752600" cy="1905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Alzheimer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Vascular 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Lewy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body </a:t>
            </a:r>
            <a:r>
              <a:rPr lang="en-US" dirty="0" smtClean="0">
                <a:cs typeface="Arial" charset="0"/>
              </a:rPr>
              <a:t>/ PD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Frontotemporal</a:t>
            </a:r>
            <a:endParaRPr lang="en-US" dirty="0">
              <a:cs typeface="Arial" charset="0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648200" y="4724400"/>
            <a:ext cx="16002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Alcohol</a:t>
            </a:r>
          </a:p>
          <a:p>
            <a:r>
              <a:rPr lang="en-US" dirty="0">
                <a:cs typeface="Arial" charset="0"/>
              </a:rPr>
              <a:t>Recreational</a:t>
            </a:r>
          </a:p>
          <a:p>
            <a:r>
              <a:rPr lang="en-US" b="1" i="1" dirty="0" smtClean="0">
                <a:cs typeface="Arial" charset="0"/>
              </a:rPr>
              <a:t>Prescriptions !</a:t>
            </a:r>
            <a:endParaRPr lang="en-US" b="1" i="1" dirty="0">
              <a:cs typeface="Arial" charset="0"/>
            </a:endParaRP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2628900" y="4871991"/>
            <a:ext cx="1600200" cy="914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Many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causes!</a:t>
            </a:r>
            <a:endParaRPr lang="en-US" dirty="0">
              <a:cs typeface="Arial" charset="0"/>
            </a:endParaRP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457200" y="4876800"/>
            <a:ext cx="1752600" cy="990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Alone, or</a:t>
            </a:r>
          </a:p>
          <a:p>
            <a:r>
              <a:rPr lang="en-US" dirty="0" smtClean="0">
                <a:cs typeface="Arial" charset="0"/>
              </a:rPr>
              <a:t>With dementia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1299328" y="437168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34290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54102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7523825" y="4257582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296491"/>
            <a:ext cx="1600199" cy="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96842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3"/>
          <p:cNvSpPr>
            <a:spLocks noChangeShapeType="1"/>
          </p:cNvSpPr>
          <p:nvPr/>
        </p:nvSpPr>
        <p:spPr bwMode="auto">
          <a:xfrm flipH="1" flipV="1">
            <a:off x="1866900" y="1646983"/>
            <a:ext cx="533400" cy="1991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648" y="1477962"/>
            <a:ext cx="8596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06745" y="33121"/>
            <a:ext cx="1752600" cy="1263721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Trauma, tumor,</a:t>
            </a:r>
          </a:p>
          <a:p>
            <a:r>
              <a:rPr lang="en-US" dirty="0" smtClean="0">
                <a:cs typeface="Arial" charset="0"/>
              </a:rPr>
              <a:t>MS, HIV, syphilis,</a:t>
            </a:r>
          </a:p>
          <a:p>
            <a:r>
              <a:rPr lang="en-US" dirty="0" smtClean="0">
                <a:cs typeface="Arial" charset="0"/>
              </a:rPr>
              <a:t>NPH,  </a:t>
            </a:r>
            <a:r>
              <a:rPr lang="en-US" dirty="0" err="1" smtClean="0">
                <a:cs typeface="Arial" charset="0"/>
              </a:rPr>
              <a:t>subdurals</a:t>
            </a:r>
            <a:r>
              <a:rPr lang="en-US" dirty="0" smtClean="0">
                <a:cs typeface="Arial" charset="0"/>
              </a:rPr>
              <a:t>,</a:t>
            </a:r>
          </a:p>
          <a:p>
            <a:r>
              <a:rPr lang="en-US" dirty="0" err="1" smtClean="0">
                <a:cs typeface="Arial" charset="0"/>
              </a:rPr>
              <a:t>vasculitis</a:t>
            </a:r>
            <a:r>
              <a:rPr lang="en-US" dirty="0" smtClean="0">
                <a:cs typeface="Arial" charset="0"/>
              </a:rPr>
              <a:t>, CJD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47413" y="75849"/>
            <a:ext cx="1752600" cy="1220994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Hepatic, renal, or</a:t>
            </a:r>
          </a:p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hyroid disease</a:t>
            </a:r>
          </a:p>
          <a:p>
            <a:r>
              <a:rPr lang="en-US" dirty="0" smtClean="0">
                <a:cs typeface="Arial" charset="0"/>
              </a:rPr>
              <a:t>Deficiency (B12)</a:t>
            </a:r>
          </a:p>
          <a:p>
            <a:r>
              <a:rPr lang="en-US" dirty="0" smtClean="0">
                <a:cs typeface="Arial" charset="0"/>
              </a:rPr>
              <a:t>Toxins,  OSA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7307802" y="965033"/>
            <a:ext cx="284455" cy="2494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656425" y="1026996"/>
            <a:ext cx="324775" cy="182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“Primary” dementias: the big ones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AD= Alzheimer’s</a:t>
            </a:r>
          </a:p>
          <a:p>
            <a:r>
              <a:rPr lang="en-US" dirty="0" smtClean="0"/>
              <a:t>LBD= Lewy Body dementia</a:t>
            </a:r>
          </a:p>
          <a:p>
            <a:r>
              <a:rPr lang="en-US" dirty="0" smtClean="0"/>
              <a:t>PD= Parkinson disease dementia</a:t>
            </a:r>
          </a:p>
          <a:p>
            <a:r>
              <a:rPr lang="en-US" dirty="0" smtClean="0"/>
              <a:t>FTD= Frontotemporal dementia</a:t>
            </a:r>
          </a:p>
          <a:p>
            <a:r>
              <a:rPr lang="en-US" dirty="0" smtClean="0"/>
              <a:t>Vascular</a:t>
            </a:r>
            <a:endParaRPr lang="en-US" dirty="0"/>
          </a:p>
        </p:txBody>
      </p:sp>
      <p:pic>
        <p:nvPicPr>
          <p:cNvPr id="4" name="Picture 6" descr="Preva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292600" cy="42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Alzheimer Disease (AD)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220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 Commonest neurodegenerative and dementing disease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 Prevalence doubles every 5 years after 65; ~50% of those older than 85</a:t>
            </a:r>
          </a:p>
          <a:p>
            <a:pPr>
              <a:spcBef>
                <a:spcPts val="600"/>
              </a:spcBef>
              <a:buFont typeface="Monotype Sorts" pitchFamily="-112" charset="2"/>
              <a:buChar char="n"/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182BD7C-448A-4BF2-B572-D22EDB8E2AE9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8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5" y="3663885"/>
            <a:ext cx="3200400" cy="25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3733800"/>
            <a:ext cx="3827285" cy="25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 Risk Factors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Age!!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Mild cognitive impairment (MCI)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ApoE-e4 positivity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Family hx in first degree relative (especially if younger onset)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Vascular risk (diabetes, heart disease, etc.)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Low education and physical/social activity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Female sex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B064A4C-6CE4-4FF0-9565-FCB5F5732F5C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9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1030</Words>
  <Application>Microsoft Office PowerPoint</Application>
  <PresentationFormat>On-screen Show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Helvetica</vt:lpstr>
      <vt:lpstr>Monotype Sorts</vt:lpstr>
      <vt:lpstr>Wingdings</vt:lpstr>
      <vt:lpstr>Office Theme</vt:lpstr>
      <vt:lpstr>Cognitive function</vt:lpstr>
      <vt:lpstr>Cognitive domains</vt:lpstr>
      <vt:lpstr>Cerebral hemisphere and lobes</vt:lpstr>
      <vt:lpstr>What Is Dementia?</vt:lpstr>
      <vt:lpstr>Mild Cognitive Impairment</vt:lpstr>
      <vt:lpstr>PowerPoint Presentation</vt:lpstr>
      <vt:lpstr>“Primary” dementias: the big ones</vt:lpstr>
      <vt:lpstr>Alzheimer Disease (AD)</vt:lpstr>
      <vt:lpstr>AD Risk Factors</vt:lpstr>
      <vt:lpstr> Mild-moderate AD              Severe AD</vt:lpstr>
      <vt:lpstr>AD Clinical Features</vt:lpstr>
      <vt:lpstr>AD: Behavioral &amp; Psych</vt:lpstr>
      <vt:lpstr>Dementia with Lewy Bodies (DLB)</vt:lpstr>
      <vt:lpstr>DLB Clinical Features</vt:lpstr>
      <vt:lpstr>Frontotemporal Dementia (FTD)</vt:lpstr>
      <vt:lpstr>FTD clinical features</vt:lpstr>
      <vt:lpstr>Vascular Dementia</vt:lpstr>
      <vt:lpstr>“...evidence of  chronic small vessel ischemic disease involving subcortical white matter”</vt:lpstr>
      <vt:lpstr>PowerPoint Presentation</vt:lpstr>
      <vt:lpstr>The HPI is critical !</vt:lpstr>
      <vt:lpstr>Fill out the picture</vt:lpstr>
      <vt:lpstr>Differential diagnosis in dementia:  Commoner treatable causes</vt:lpstr>
      <vt:lpstr>Examination</vt:lpstr>
      <vt:lpstr>PowerPoint Presentation</vt:lpstr>
      <vt:lpstr>Diagnostic testing</vt:lpstr>
      <vt:lpstr>Why properly diagnose?</vt:lpstr>
      <vt:lpstr>Drug treatment?</vt:lpstr>
    </vt:vector>
  </TitlesOfParts>
  <Company>University of Michigan Hospital and Health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Dayalu, Praveen</dc:creator>
  <cp:lastModifiedBy>clara clara</cp:lastModifiedBy>
  <cp:revision>32</cp:revision>
  <dcterms:created xsi:type="dcterms:W3CDTF">2012-09-19T15:00:35Z</dcterms:created>
  <dcterms:modified xsi:type="dcterms:W3CDTF">2020-02-05T04:42:11Z</dcterms:modified>
</cp:coreProperties>
</file>