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81C5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rgbClr val="00269E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81C5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340350" y="2429510"/>
            <a:ext cx="3254375" cy="396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269E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81C5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6725" y="1600200"/>
            <a:ext cx="9134475" cy="95250"/>
          </a:xfrm>
          <a:custGeom>
            <a:avLst/>
            <a:gdLst/>
            <a:ahLst/>
            <a:cxnLst/>
            <a:rect l="l" t="t" r="r" b="b"/>
            <a:pathLst>
              <a:path w="9134475" h="95250">
                <a:moveTo>
                  <a:pt x="0" y="95250"/>
                </a:moveTo>
                <a:lnTo>
                  <a:pt x="9134475" y="95250"/>
                </a:lnTo>
                <a:lnTo>
                  <a:pt x="91344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0026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6725" y="1752600"/>
            <a:ext cx="9134475" cy="95250"/>
          </a:xfrm>
          <a:custGeom>
            <a:avLst/>
            <a:gdLst/>
            <a:ahLst/>
            <a:cxnLst/>
            <a:rect l="l" t="t" r="r" b="b"/>
            <a:pathLst>
              <a:path w="9134475" h="95250">
                <a:moveTo>
                  <a:pt x="0" y="95250"/>
                </a:moveTo>
                <a:lnTo>
                  <a:pt x="9134475" y="95250"/>
                </a:lnTo>
                <a:lnTo>
                  <a:pt x="91344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00B6A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97834" y="654050"/>
            <a:ext cx="4062730" cy="6997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81C5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9750" y="1892300"/>
            <a:ext cx="8921750" cy="4820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rgbClr val="00269E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920750" y="6883297"/>
            <a:ext cx="2987675" cy="248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rgbClr val="00269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693150" y="6679161"/>
            <a:ext cx="685800" cy="313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DB008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1" Type="http://schemas.openxmlformats.org/officeDocument/2006/relationships/image" Target="../media/image24.png"/><Relationship Id="rId12" Type="http://schemas.openxmlformats.org/officeDocument/2006/relationships/image" Target="../media/image25.png"/><Relationship Id="rId13" Type="http://schemas.openxmlformats.org/officeDocument/2006/relationships/image" Target="../media/image26.png"/><Relationship Id="rId14" Type="http://schemas.openxmlformats.org/officeDocument/2006/relationships/image" Target="../media/image27.png"/><Relationship Id="rId15" Type="http://schemas.openxmlformats.org/officeDocument/2006/relationships/image" Target="../media/image28.png"/><Relationship Id="rId16" Type="http://schemas.openxmlformats.org/officeDocument/2006/relationships/image" Target="../media/image29.png"/><Relationship Id="rId17" Type="http://schemas.openxmlformats.org/officeDocument/2006/relationships/image" Target="../media/image30.png"/><Relationship Id="rId18" Type="http://schemas.openxmlformats.org/officeDocument/2006/relationships/image" Target="../media/image31.png"/><Relationship Id="rId19" Type="http://schemas.openxmlformats.org/officeDocument/2006/relationships/image" Target="../media/image32.png"/><Relationship Id="rId20" Type="http://schemas.openxmlformats.org/officeDocument/2006/relationships/image" Target="../media/image33.png"/><Relationship Id="rId21" Type="http://schemas.openxmlformats.org/officeDocument/2006/relationships/image" Target="../media/image34.png"/><Relationship Id="rId22" Type="http://schemas.openxmlformats.org/officeDocument/2006/relationships/image" Target="../media/image35.png"/><Relationship Id="rId23" Type="http://schemas.openxmlformats.org/officeDocument/2006/relationships/image" Target="../media/image36.png"/><Relationship Id="rId24" Type="http://schemas.openxmlformats.org/officeDocument/2006/relationships/image" Target="../media/image37.png"/><Relationship Id="rId25" Type="http://schemas.openxmlformats.org/officeDocument/2006/relationships/image" Target="../media/image38.jpg"/><Relationship Id="rId26" Type="http://schemas.openxmlformats.org/officeDocument/2006/relationships/image" Target="../media/image39.png"/><Relationship Id="rId27" Type="http://schemas.openxmlformats.org/officeDocument/2006/relationships/image" Target="../media/image40.png"/><Relationship Id="rId28" Type="http://schemas.openxmlformats.org/officeDocument/2006/relationships/image" Target="../media/image41.png"/><Relationship Id="rId29" Type="http://schemas.openxmlformats.org/officeDocument/2006/relationships/image" Target="../media/image42.png"/><Relationship Id="rId30" Type="http://schemas.openxmlformats.org/officeDocument/2006/relationships/image" Target="../media/image43.png"/><Relationship Id="rId31" Type="http://schemas.openxmlformats.org/officeDocument/2006/relationships/image" Target="../media/image44.png"/><Relationship Id="rId32" Type="http://schemas.openxmlformats.org/officeDocument/2006/relationships/image" Target="../media/image45.png"/><Relationship Id="rId33" Type="http://schemas.openxmlformats.org/officeDocument/2006/relationships/image" Target="../media/image46.png"/><Relationship Id="rId34" Type="http://schemas.openxmlformats.org/officeDocument/2006/relationships/image" Target="../media/image4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9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0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1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Relationship Id="rId12" Type="http://schemas.openxmlformats.org/officeDocument/2006/relationships/image" Target="../media/image62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9" Type="http://schemas.openxmlformats.org/officeDocument/2006/relationships/image" Target="../media/image70.png"/><Relationship Id="rId10" Type="http://schemas.openxmlformats.org/officeDocument/2006/relationships/image" Target="../media/image71.png"/><Relationship Id="rId11" Type="http://schemas.openxmlformats.org/officeDocument/2006/relationships/image" Target="../media/image72.png"/><Relationship Id="rId12" Type="http://schemas.openxmlformats.org/officeDocument/2006/relationships/image" Target="../media/image73.png"/><Relationship Id="rId13" Type="http://schemas.openxmlformats.org/officeDocument/2006/relationships/image" Target="../media/image74.png"/><Relationship Id="rId14" Type="http://schemas.openxmlformats.org/officeDocument/2006/relationships/image" Target="../media/image75.png"/><Relationship Id="rId15" Type="http://schemas.openxmlformats.org/officeDocument/2006/relationships/image" Target="../media/image76.png"/><Relationship Id="rId16" Type="http://schemas.openxmlformats.org/officeDocument/2006/relationships/image" Target="../media/image77.png"/><Relationship Id="rId17" Type="http://schemas.openxmlformats.org/officeDocument/2006/relationships/image" Target="../media/image78.png"/><Relationship Id="rId18" Type="http://schemas.openxmlformats.org/officeDocument/2006/relationships/image" Target="../media/image79.png"/><Relationship Id="rId19" Type="http://schemas.openxmlformats.org/officeDocument/2006/relationships/image" Target="../media/image80.png"/><Relationship Id="rId20" Type="http://schemas.openxmlformats.org/officeDocument/2006/relationships/image" Target="../media/image81.png"/><Relationship Id="rId21" Type="http://schemas.openxmlformats.org/officeDocument/2006/relationships/image" Target="../media/image8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3450" y="6895997"/>
            <a:ext cx="2962275" cy="22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35"/>
              </a:lnSpc>
            </a:pPr>
            <a:r>
              <a:rPr dirty="0" sz="1550" spc="25">
                <a:solidFill>
                  <a:srgbClr val="00269E"/>
                </a:solidFill>
                <a:latin typeface="Arial"/>
                <a:cs typeface="Arial"/>
              </a:rPr>
              <a:t>Copyright </a:t>
            </a:r>
            <a:r>
              <a:rPr dirty="0" sz="1550" spc="20">
                <a:solidFill>
                  <a:srgbClr val="00269E"/>
                </a:solidFill>
                <a:latin typeface="Arial"/>
                <a:cs typeface="Arial"/>
              </a:rPr>
              <a:t>2001 by </a:t>
            </a:r>
            <a:r>
              <a:rPr dirty="0" sz="1550" spc="10">
                <a:solidFill>
                  <a:srgbClr val="00269E"/>
                </a:solidFill>
                <a:latin typeface="Arial"/>
                <a:cs typeface="Arial"/>
              </a:rPr>
              <a:t>Allyn </a:t>
            </a:r>
            <a:r>
              <a:rPr dirty="0" sz="1550" spc="15">
                <a:solidFill>
                  <a:srgbClr val="00269E"/>
                </a:solidFill>
                <a:latin typeface="Arial"/>
                <a:cs typeface="Arial"/>
              </a:rPr>
              <a:t>&amp;</a:t>
            </a:r>
            <a:r>
              <a:rPr dirty="0" sz="1550" spc="30">
                <a:solidFill>
                  <a:srgbClr val="00269E"/>
                </a:solidFill>
                <a:latin typeface="Arial"/>
                <a:cs typeface="Arial"/>
              </a:rPr>
              <a:t> </a:t>
            </a:r>
            <a:r>
              <a:rPr dirty="0" sz="1550">
                <a:solidFill>
                  <a:srgbClr val="00269E"/>
                </a:solidFill>
                <a:latin typeface="Arial"/>
                <a:cs typeface="Arial"/>
              </a:rPr>
              <a:t>Bacon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2775" y="2282825"/>
            <a:ext cx="6296025" cy="2709545"/>
          </a:xfrm>
          <a:prstGeom prst="rect"/>
        </p:spPr>
        <p:txBody>
          <a:bodyPr wrap="square" lIns="0" tIns="41275" rIns="0" bIns="0" rtlCol="0" vert="horz">
            <a:spAutoFit/>
          </a:bodyPr>
          <a:lstStyle/>
          <a:p>
            <a:pPr marL="12700" marR="5080" indent="1638300">
              <a:lnSpc>
                <a:spcPts val="5250"/>
              </a:lnSpc>
              <a:spcBef>
                <a:spcPts val="325"/>
              </a:spcBef>
            </a:pPr>
            <a:r>
              <a:rPr dirty="0" spc="-5" i="1">
                <a:solidFill>
                  <a:srgbClr val="DB0081"/>
                </a:solidFill>
                <a:latin typeface="Times New Roman"/>
                <a:cs typeface="Times New Roman"/>
              </a:rPr>
              <a:t>Carlson (7e)  </a:t>
            </a:r>
            <a:r>
              <a:rPr dirty="0" spc="-5"/>
              <a:t>PowerPoint Lecture Outline  </a:t>
            </a:r>
            <a:r>
              <a:rPr dirty="0" spc="-5">
                <a:solidFill>
                  <a:srgbClr val="00269E"/>
                </a:solidFill>
              </a:rPr>
              <a:t>Chapter </a:t>
            </a:r>
            <a:r>
              <a:rPr dirty="0">
                <a:solidFill>
                  <a:srgbClr val="00269E"/>
                </a:solidFill>
              </a:rPr>
              <a:t>10: </a:t>
            </a:r>
            <a:r>
              <a:rPr dirty="0" spc="-5">
                <a:solidFill>
                  <a:srgbClr val="00269E"/>
                </a:solidFill>
              </a:rPr>
              <a:t>Reproductive</a:t>
            </a:r>
          </a:p>
          <a:p>
            <a:pPr marL="2041525">
              <a:lnSpc>
                <a:spcPts val="5155"/>
              </a:lnSpc>
            </a:pPr>
            <a:r>
              <a:rPr dirty="0" spc="5">
                <a:solidFill>
                  <a:srgbClr val="00269E"/>
                </a:solidFill>
              </a:rPr>
              <a:t>Behavior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0750" y="5978525"/>
            <a:ext cx="5045710" cy="78359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1129030">
              <a:lnSpc>
                <a:spcPct val="105300"/>
              </a:lnSpc>
              <a:spcBef>
                <a:spcPts val="65"/>
              </a:spcBef>
            </a:pP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This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multimedia product and </a:t>
            </a:r>
            <a:r>
              <a:rPr dirty="0" sz="950" spc="10" b="1">
                <a:solidFill>
                  <a:srgbClr val="00269E"/>
                </a:solidFill>
                <a:latin typeface="Times New Roman"/>
                <a:cs typeface="Times New Roman"/>
              </a:rPr>
              <a:t>its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contents are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protected under copyright  </a:t>
            </a:r>
            <a:r>
              <a:rPr dirty="0" sz="950" spc="10" b="1">
                <a:solidFill>
                  <a:srgbClr val="00269E"/>
                </a:solidFill>
                <a:latin typeface="Times New Roman"/>
                <a:cs typeface="Times New Roman"/>
              </a:rPr>
              <a:t>law.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The following </a:t>
            </a:r>
            <a:r>
              <a:rPr dirty="0" sz="950" spc="10" b="1">
                <a:solidFill>
                  <a:srgbClr val="00269E"/>
                </a:solidFill>
                <a:latin typeface="Times New Roman"/>
                <a:cs typeface="Times New Roman"/>
              </a:rPr>
              <a:t>are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prohibited by law:</a:t>
            </a:r>
            <a:endParaRPr sz="950">
              <a:latin typeface="Times New Roman"/>
              <a:cs typeface="Times New Roman"/>
            </a:endParaRPr>
          </a:p>
          <a:p>
            <a:pPr marL="60325" indent="-47625">
              <a:lnSpc>
                <a:spcPct val="100000"/>
              </a:lnSpc>
              <a:spcBef>
                <a:spcPts val="60"/>
              </a:spcBef>
              <a:buSzPct val="89473"/>
              <a:buFont typeface="Times New Roman"/>
              <a:buChar char="•"/>
              <a:tabLst>
                <a:tab pos="60325" algn="l"/>
              </a:tabLst>
            </a:pP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any public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performance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or display, including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transmission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of any </a:t>
            </a:r>
            <a:r>
              <a:rPr dirty="0" sz="950" spc="30" b="1">
                <a:solidFill>
                  <a:srgbClr val="00269E"/>
                </a:solidFill>
                <a:latin typeface="Times New Roman"/>
                <a:cs typeface="Times New Roman"/>
              </a:rPr>
              <a:t>image over </a:t>
            </a:r>
            <a:r>
              <a:rPr dirty="0" sz="950" spc="10" b="1">
                <a:solidFill>
                  <a:srgbClr val="00269E"/>
                </a:solidFill>
                <a:latin typeface="Times New Roman"/>
                <a:cs typeface="Times New Roman"/>
              </a:rPr>
              <a:t>a</a:t>
            </a:r>
            <a:r>
              <a:rPr dirty="0" sz="950" spc="-10" b="1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00269E"/>
                </a:solidFill>
                <a:latin typeface="Times New Roman"/>
                <a:cs typeface="Times New Roman"/>
              </a:rPr>
              <a:t>network;</a:t>
            </a:r>
            <a:endParaRPr sz="950">
              <a:latin typeface="Times New Roman"/>
              <a:cs typeface="Times New Roman"/>
            </a:endParaRPr>
          </a:p>
          <a:p>
            <a:pPr marL="60325" indent="-47625">
              <a:lnSpc>
                <a:spcPct val="100000"/>
              </a:lnSpc>
              <a:spcBef>
                <a:spcPts val="60"/>
              </a:spcBef>
              <a:buSzPct val="89473"/>
              <a:buFont typeface="Times New Roman"/>
              <a:buChar char="•"/>
              <a:tabLst>
                <a:tab pos="60325" algn="l"/>
              </a:tabLst>
            </a:pP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preparation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of any derivative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work,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including extraction, in </a:t>
            </a:r>
            <a:r>
              <a:rPr dirty="0" sz="950" spc="35" b="1">
                <a:solidFill>
                  <a:srgbClr val="00269E"/>
                </a:solidFill>
                <a:latin typeface="Times New Roman"/>
                <a:cs typeface="Times New Roman"/>
              </a:rPr>
              <a:t>whole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or in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part, </a:t>
            </a: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any</a:t>
            </a:r>
            <a:r>
              <a:rPr dirty="0" sz="950" spc="-45" b="1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950" spc="25" b="1">
                <a:solidFill>
                  <a:srgbClr val="00269E"/>
                </a:solidFill>
                <a:latin typeface="Times New Roman"/>
                <a:cs typeface="Times New Roman"/>
              </a:rPr>
              <a:t>images;</a:t>
            </a:r>
            <a:endParaRPr sz="950">
              <a:latin typeface="Times New Roman"/>
              <a:cs typeface="Times New Roman"/>
            </a:endParaRPr>
          </a:p>
          <a:p>
            <a:pPr marL="60325" indent="-47625">
              <a:lnSpc>
                <a:spcPct val="100000"/>
              </a:lnSpc>
              <a:spcBef>
                <a:spcPts val="60"/>
              </a:spcBef>
              <a:buSzPct val="89473"/>
              <a:buFont typeface="Times New Roman"/>
              <a:buChar char="•"/>
              <a:tabLst>
                <a:tab pos="60325" algn="l"/>
              </a:tabLst>
            </a:pPr>
            <a:r>
              <a:rPr dirty="0" sz="950" spc="15" b="1">
                <a:solidFill>
                  <a:srgbClr val="00269E"/>
                </a:solidFill>
                <a:latin typeface="Times New Roman"/>
                <a:cs typeface="Times New Roman"/>
              </a:rPr>
              <a:t>any rental, lease, or lending of the</a:t>
            </a:r>
            <a:r>
              <a:rPr dirty="0" sz="950" spc="-90" b="1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950" spc="20" b="1">
                <a:solidFill>
                  <a:srgbClr val="00269E"/>
                </a:solidFill>
                <a:latin typeface="Times New Roman"/>
                <a:cs typeface="Times New Roman"/>
              </a:rPr>
              <a:t>program.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6781800"/>
            <a:ext cx="5181600" cy="533400"/>
          </a:xfrm>
          <a:custGeom>
            <a:avLst/>
            <a:gdLst/>
            <a:ahLst/>
            <a:cxnLst/>
            <a:rect l="l" t="t" r="r" b="b"/>
            <a:pathLst>
              <a:path w="5181600" h="533400">
                <a:moveTo>
                  <a:pt x="0" y="533400"/>
                </a:moveTo>
                <a:lnTo>
                  <a:pt x="5181600" y="533400"/>
                </a:lnTo>
                <a:lnTo>
                  <a:pt x="5181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2025" y="838200"/>
            <a:ext cx="813435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8900" y="1876425"/>
            <a:ext cx="4810125" cy="401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0050" y="654050"/>
            <a:ext cx="416814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Sexual</a:t>
            </a:r>
            <a:r>
              <a:rPr dirty="0" spc="-55"/>
              <a:t> </a:t>
            </a:r>
            <a:r>
              <a:rPr dirty="0" spc="-5"/>
              <a:t>Maturation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1852652"/>
            <a:ext cx="8826500" cy="513651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0">
                <a:solidFill>
                  <a:srgbClr val="DB0081"/>
                </a:solidFill>
                <a:latin typeface="Times New Roman"/>
                <a:cs typeface="Times New Roman"/>
              </a:rPr>
              <a:t>Secondary sexual </a:t>
            </a:r>
            <a:r>
              <a:rPr dirty="0" sz="2750" spc="5">
                <a:solidFill>
                  <a:srgbClr val="DB0081"/>
                </a:solidFill>
                <a:latin typeface="Times New Roman"/>
                <a:cs typeface="Times New Roman"/>
              </a:rPr>
              <a:t>characteristics</a:t>
            </a:r>
            <a:r>
              <a:rPr dirty="0" sz="2750" spc="95">
                <a:solidFill>
                  <a:srgbClr val="DB0081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include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Female: enlarged breasts, widened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hips;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Male: beard, deep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voice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4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Secondary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sex characteristics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appear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at</a:t>
            </a:r>
            <a:r>
              <a:rPr dirty="0" sz="2750" spc="-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puberty</a:t>
            </a:r>
            <a:endParaRPr sz="2750">
              <a:latin typeface="Times New Roman"/>
              <a:cs typeface="Times New Roman"/>
            </a:endParaRPr>
          </a:p>
          <a:p>
            <a:pPr lvl="1" marL="755650" marR="481330" indent="-285750">
              <a:lnSpc>
                <a:spcPts val="2550"/>
              </a:lnSpc>
              <a:spcBef>
                <a:spcPts val="63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Puberty is associated with secretion of gonadotropin-releasing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hormones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(GnRH)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6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GnRH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turn induces secretion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from 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anterior pituitary</a:t>
            </a:r>
            <a:r>
              <a:rPr dirty="0" sz="2000" spc="-5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of</a:t>
            </a:r>
            <a:endParaRPr sz="2000">
              <a:latin typeface="Times New Roman"/>
              <a:cs typeface="Times New Roman"/>
            </a:endParaRPr>
          </a:p>
          <a:p>
            <a:pPr lvl="3" marL="1612900" indent="-228600">
              <a:lnSpc>
                <a:spcPct val="100000"/>
              </a:lnSpc>
              <a:spcBef>
                <a:spcPts val="200"/>
              </a:spcBef>
              <a:buClr>
                <a:srgbClr val="DB0081"/>
              </a:buClr>
              <a:buSzPct val="69444"/>
              <a:buFont typeface="Wingdings"/>
              <a:buChar char=""/>
              <a:tabLst>
                <a:tab pos="1612900" algn="l"/>
              </a:tabLst>
            </a:pPr>
            <a:r>
              <a:rPr dirty="0" sz="1800" spc="-5">
                <a:solidFill>
                  <a:srgbClr val="00269E"/>
                </a:solidFill>
                <a:latin typeface="Times New Roman"/>
                <a:cs typeface="Times New Roman"/>
              </a:rPr>
              <a:t>Follicle-stimulating hormone </a:t>
            </a:r>
            <a:r>
              <a:rPr dirty="0" sz="1800" spc="-10">
                <a:solidFill>
                  <a:srgbClr val="00269E"/>
                </a:solidFill>
                <a:latin typeface="Times New Roman"/>
                <a:cs typeface="Times New Roman"/>
              </a:rPr>
              <a:t>(FSH)</a:t>
            </a:r>
            <a:endParaRPr sz="1800">
              <a:latin typeface="Times New Roman"/>
              <a:cs typeface="Times New Roman"/>
            </a:endParaRPr>
          </a:p>
          <a:p>
            <a:pPr lvl="3" marL="1612900" indent="-228600">
              <a:lnSpc>
                <a:spcPct val="100000"/>
              </a:lnSpc>
              <a:spcBef>
                <a:spcPts val="240"/>
              </a:spcBef>
              <a:buClr>
                <a:srgbClr val="DB0081"/>
              </a:buClr>
              <a:buSzPct val="69444"/>
              <a:buFont typeface="Wingdings"/>
              <a:buChar char=""/>
              <a:tabLst>
                <a:tab pos="1612900" algn="l"/>
              </a:tabLst>
            </a:pPr>
            <a:r>
              <a:rPr dirty="0" sz="1800">
                <a:solidFill>
                  <a:srgbClr val="00269E"/>
                </a:solidFill>
                <a:latin typeface="Times New Roman"/>
                <a:cs typeface="Times New Roman"/>
              </a:rPr>
              <a:t>Luteinizing </a:t>
            </a:r>
            <a:r>
              <a:rPr dirty="0" sz="1800" spc="-5">
                <a:solidFill>
                  <a:srgbClr val="00269E"/>
                </a:solidFill>
                <a:latin typeface="Times New Roman"/>
                <a:cs typeface="Times New Roman"/>
              </a:rPr>
              <a:t>hormone (LH)</a:t>
            </a:r>
            <a:endParaRPr sz="1800">
              <a:latin typeface="Times New Roman"/>
              <a:cs typeface="Times New Roman"/>
            </a:endParaRPr>
          </a:p>
          <a:p>
            <a:pPr lvl="1" marL="755650" marR="653415" indent="-285750">
              <a:lnSpc>
                <a:spcPts val="2630"/>
              </a:lnSpc>
              <a:spcBef>
                <a:spcPts val="53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FSH and LH are secreted in females (develop the ovum) and  males (stimulate development of sperm, secrete</a:t>
            </a:r>
            <a:r>
              <a:rPr dirty="0" sz="2400" spc="-7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testosterone)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Estradiol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secreted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by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gonads induces breast</a:t>
            </a:r>
            <a:r>
              <a:rPr dirty="0" sz="2000" spc="-3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development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Androgens stimulate facial hair, lowered voice, muscle</a:t>
            </a:r>
            <a:r>
              <a:rPr dirty="0" sz="2000" spc="-8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development</a:t>
            </a:r>
            <a:endParaRPr sz="20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5">
                <a:solidFill>
                  <a:srgbClr val="DB0081"/>
                </a:solidFill>
                <a:latin typeface="Arial"/>
                <a:cs typeface="Arial"/>
              </a:rPr>
              <a:t>12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3550" y="1816100"/>
            <a:ext cx="8903335" cy="485838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113030" indent="-342900">
              <a:lnSpc>
                <a:spcPts val="3000"/>
              </a:lnSpc>
              <a:spcBef>
                <a:spcPts val="4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Reproductive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cycles in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females involve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 fixed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sequence of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hormonal</a:t>
            </a:r>
            <a:r>
              <a:rPr dirty="0" sz="275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events</a:t>
            </a:r>
            <a:endParaRPr sz="2750">
              <a:latin typeface="Times New Roman"/>
              <a:cs typeface="Times New Roman"/>
            </a:endParaRPr>
          </a:p>
          <a:p>
            <a:pPr lvl="1" marL="755650" marR="671830" indent="-285750">
              <a:lnSpc>
                <a:spcPts val="2550"/>
              </a:lnSpc>
              <a:spcBef>
                <a:spcPts val="66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Primates: menstrual cycle of uterine lining growth (and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loss),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mating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is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not tied to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ovulation</a:t>
            </a:r>
            <a:endParaRPr sz="24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ts val="2630"/>
              </a:lnSpc>
              <a:spcBef>
                <a:spcPts val="53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Rats: estrous cycle is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four day cycle, no menses, mating is tied to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ovulation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19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Cycle starts with secretion of gonadotropins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from the ant.</a:t>
            </a:r>
            <a:r>
              <a:rPr dirty="0" sz="2400" spc="-6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pituitary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FSH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stimulates ovarian</a:t>
            </a:r>
            <a:r>
              <a:rPr dirty="0" sz="2000" spc="-5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follicles</a:t>
            </a:r>
            <a:endParaRPr sz="2000">
              <a:latin typeface="Times New Roman"/>
              <a:cs typeface="Times New Roman"/>
            </a:endParaRPr>
          </a:p>
          <a:p>
            <a:pPr lvl="2" marL="1155700" marR="782320" indent="-228600">
              <a:lnSpc>
                <a:spcPts val="2180"/>
              </a:lnSpc>
              <a:spcBef>
                <a:spcPts val="48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Follicles secrete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estadiol,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which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stimulates uterine lining growth</a:t>
            </a:r>
            <a:r>
              <a:rPr dirty="0" sz="2000" spc="-229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and  triggers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pulse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LH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from 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anterior</a:t>
            </a:r>
            <a:r>
              <a:rPr dirty="0" sz="2000" spc="-1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pituitary</a:t>
            </a:r>
            <a:endParaRPr sz="2000">
              <a:latin typeface="Times New Roman"/>
              <a:cs typeface="Times New Roman"/>
            </a:endParaRPr>
          </a:p>
          <a:p>
            <a:pPr lvl="2" marL="1155700" marR="481330" indent="-228600">
              <a:lnSpc>
                <a:spcPts val="2180"/>
              </a:lnSpc>
              <a:spcBef>
                <a:spcPts val="44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LH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surge induces ovulation, the ruptured follicle (corpus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luteum)  produces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estradiol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and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progesterone (which maintain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uterine</a:t>
            </a:r>
            <a:r>
              <a:rPr dirty="0" sz="2000" spc="-5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lining)</a:t>
            </a:r>
            <a:endParaRPr sz="2000">
              <a:latin typeface="Times New Roman"/>
              <a:cs typeface="Times New Roman"/>
            </a:endParaRPr>
          </a:p>
          <a:p>
            <a:pPr lvl="2" marL="1155700" marR="469265" indent="-228600">
              <a:lnSpc>
                <a:spcPts val="2180"/>
              </a:lnSpc>
              <a:spcBef>
                <a:spcPts val="44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If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pregnancy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does not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result,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corpus luteum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shuts down, resulting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 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menses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13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87525" y="654050"/>
            <a:ext cx="648271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Female Reproductive</a:t>
            </a:r>
            <a:r>
              <a:rPr dirty="0" spc="-10"/>
              <a:t> </a:t>
            </a:r>
            <a:r>
              <a:rPr dirty="0" spc="-5"/>
              <a:t>Cycles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0" y="654050"/>
            <a:ext cx="749236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Adult Sexual Behaviors</a:t>
            </a:r>
            <a:r>
              <a:rPr dirty="0" spc="15"/>
              <a:t> </a:t>
            </a:r>
            <a:r>
              <a:rPr dirty="0" spc="-5"/>
              <a:t>(Rodent)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13</a:t>
            </a:fld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4550" y="1922899"/>
            <a:ext cx="4021454" cy="2646680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-10">
                <a:solidFill>
                  <a:srgbClr val="00269E"/>
                </a:solidFill>
                <a:latin typeface="Times New Roman"/>
                <a:cs typeface="Times New Roman"/>
              </a:rPr>
              <a:t>Male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Intromission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Pelvic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thrusting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Ejaculation</a:t>
            </a:r>
            <a:endParaRPr sz="24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ts val="2850"/>
              </a:lnSpc>
              <a:spcBef>
                <a:spcPts val="69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Post-ejaculatory</a:t>
            </a:r>
            <a:r>
              <a:rPr dirty="0" sz="2400" spc="-10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refractory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period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3150" y="2006600"/>
            <a:ext cx="1416050" cy="44830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Female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85090" rIns="0" bIns="0" rtlCol="0" vert="horz">
            <a:spAutoFit/>
          </a:bodyPr>
          <a:lstStyle/>
          <a:p>
            <a:pPr algn="just" marL="298450" indent="-285750">
              <a:lnSpc>
                <a:spcPct val="100000"/>
              </a:lnSpc>
              <a:spcBef>
                <a:spcPts val="6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298450" algn="l"/>
              </a:tabLst>
            </a:pPr>
            <a:r>
              <a:rPr dirty="0"/>
              <a:t>Lordosis</a:t>
            </a:r>
            <a:r>
              <a:rPr dirty="0" spc="-80"/>
              <a:t> </a:t>
            </a:r>
            <a:r>
              <a:rPr dirty="0" spc="-10"/>
              <a:t>response</a:t>
            </a:r>
          </a:p>
          <a:p>
            <a:pPr algn="just" marL="298450" marR="5080" indent="-285750">
              <a:lnSpc>
                <a:spcPts val="2850"/>
              </a:lnSpc>
              <a:spcBef>
                <a:spcPts val="69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298450" algn="l"/>
              </a:tabLst>
            </a:pPr>
            <a:r>
              <a:rPr dirty="0" u="heavy" spc="-5">
                <a:uFill>
                  <a:solidFill>
                    <a:srgbClr val="00269E"/>
                  </a:solidFill>
                </a:uFill>
              </a:rPr>
              <a:t>Receptivity</a:t>
            </a:r>
            <a:r>
              <a:rPr dirty="0" spc="-5"/>
              <a:t>:</a:t>
            </a:r>
            <a:r>
              <a:rPr dirty="0" spc="-45"/>
              <a:t> </a:t>
            </a:r>
            <a:r>
              <a:rPr dirty="0" spc="-10"/>
              <a:t>willingness  </a:t>
            </a:r>
            <a:r>
              <a:rPr dirty="0" spc="-5"/>
              <a:t>to</a:t>
            </a:r>
            <a:r>
              <a:rPr dirty="0" spc="-10"/>
              <a:t> </a:t>
            </a:r>
            <a:r>
              <a:rPr dirty="0" spc="-5"/>
              <a:t>copulate</a:t>
            </a:r>
          </a:p>
          <a:p>
            <a:pPr algn="just" marL="298450" marR="33020" indent="-285750">
              <a:lnSpc>
                <a:spcPct val="100299"/>
              </a:lnSpc>
              <a:spcBef>
                <a:spcPts val="4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298450" algn="l"/>
              </a:tabLst>
            </a:pPr>
            <a:r>
              <a:rPr dirty="0" u="heavy">
                <a:uFill>
                  <a:solidFill>
                    <a:srgbClr val="00269E"/>
                  </a:solidFill>
                </a:uFill>
              </a:rPr>
              <a:t>Proceptivity</a:t>
            </a:r>
            <a:r>
              <a:rPr dirty="0"/>
              <a:t>: </a:t>
            </a:r>
            <a:r>
              <a:rPr dirty="0" spc="-5"/>
              <a:t>behaviors  </a:t>
            </a:r>
            <a:r>
              <a:rPr dirty="0" spc="-10"/>
              <a:t>that seek out and arouse  male sexual</a:t>
            </a:r>
            <a:r>
              <a:rPr dirty="0" spc="-30"/>
              <a:t> </a:t>
            </a:r>
            <a:r>
              <a:rPr dirty="0" spc="-10"/>
              <a:t>interest</a:t>
            </a:r>
          </a:p>
          <a:p>
            <a:pPr marL="298450" marR="80645" indent="-285750">
              <a:lnSpc>
                <a:spcPct val="99800"/>
              </a:lnSpc>
              <a:spcBef>
                <a:spcPts val="5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297815" algn="l"/>
                <a:tab pos="298450" algn="l"/>
              </a:tabLst>
            </a:pPr>
            <a:r>
              <a:rPr dirty="0" u="heavy" spc="-10">
                <a:uFill>
                  <a:solidFill>
                    <a:srgbClr val="00269E"/>
                  </a:solidFill>
                </a:uFill>
              </a:rPr>
              <a:t>Attractiveness</a:t>
            </a:r>
            <a:r>
              <a:rPr dirty="0" spc="-10"/>
              <a:t>:  </a:t>
            </a:r>
            <a:r>
              <a:rPr dirty="0" spc="-5"/>
              <a:t>physiological and  behavioral changes</a:t>
            </a:r>
            <a:r>
              <a:rPr dirty="0" spc="-95"/>
              <a:t> </a:t>
            </a:r>
            <a:r>
              <a:rPr dirty="0" spc="-5"/>
              <a:t>that  </a:t>
            </a:r>
            <a:r>
              <a:rPr dirty="0"/>
              <a:t>affect the male</a:t>
            </a:r>
            <a:r>
              <a:rPr dirty="0" spc="-55"/>
              <a:t> </a:t>
            </a:r>
            <a:r>
              <a:rPr dirty="0"/>
              <a:t>(odor)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4600" y="654050"/>
            <a:ext cx="765429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Hormones: </a:t>
            </a:r>
            <a:r>
              <a:rPr dirty="0"/>
              <a:t>Male </a:t>
            </a:r>
            <a:r>
              <a:rPr dirty="0" spc="-5"/>
              <a:t>Sexual</a:t>
            </a:r>
            <a:r>
              <a:rPr dirty="0" spc="10"/>
              <a:t> </a:t>
            </a:r>
            <a:r>
              <a:rPr dirty="0" spc="-5"/>
              <a:t>Behavior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13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4550" y="1772285"/>
            <a:ext cx="8379459" cy="477837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7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Male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sexual behavior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depends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on</a:t>
            </a:r>
            <a:r>
              <a:rPr dirty="0" sz="2750" spc="-9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testosterone</a:t>
            </a: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u="heavy" sz="2750" spc="1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Activational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effects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hormones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2750" spc="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male: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50"/>
              </a:spcBef>
              <a:buClr>
                <a:srgbClr val="DB0081"/>
              </a:buClr>
              <a:buSzPct val="5833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Male sexual behavior requires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testosterone</a:t>
            </a:r>
            <a:endParaRPr sz="2400">
              <a:latin typeface="Times New Roman"/>
              <a:cs typeface="Times New Roman"/>
            </a:endParaRPr>
          </a:p>
          <a:p>
            <a:pPr lvl="2" marL="1155700" marR="22225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Testosterone is converted to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estradiol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which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restores sexual behavior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castrated</a:t>
            </a:r>
            <a:r>
              <a:rPr dirty="0" sz="2000" spc="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male</a:t>
            </a:r>
            <a:endParaRPr sz="2000">
              <a:latin typeface="Times New Roman"/>
              <a:cs typeface="Times New Roman"/>
            </a:endParaRPr>
          </a:p>
          <a:p>
            <a:pPr lvl="2" marL="1155700" marR="471805" indent="-228600">
              <a:lnSpc>
                <a:spcPts val="2180"/>
              </a:lnSpc>
              <a:spcBef>
                <a:spcPts val="440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Drugs that block the conversion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testosterone to estadiol</a:t>
            </a:r>
            <a:r>
              <a:rPr dirty="0" sz="2000" spc="-2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reduces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male sexual</a:t>
            </a:r>
            <a:r>
              <a:rPr dirty="0" sz="2000" spc="-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behavior</a:t>
            </a:r>
            <a:endParaRPr sz="2000">
              <a:latin typeface="Times New Roman"/>
              <a:cs typeface="Times New Roman"/>
            </a:endParaRPr>
          </a:p>
          <a:p>
            <a:pPr lvl="1" marL="755650" marR="414020" indent="-285750">
              <a:lnSpc>
                <a:spcPts val="2550"/>
              </a:lnSpc>
              <a:spcBef>
                <a:spcPts val="595"/>
              </a:spcBef>
              <a:buClr>
                <a:srgbClr val="DB0081"/>
              </a:buClr>
              <a:buSzPct val="5833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Oxytocin may contribute to smooth muscle contract during  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orgasm</a:t>
            </a:r>
            <a:endParaRPr sz="2400">
              <a:latin typeface="Times New Roman"/>
              <a:cs typeface="Times New Roman"/>
            </a:endParaRPr>
          </a:p>
          <a:p>
            <a:pPr lvl="1" marL="755650" marR="62230" indent="-285750">
              <a:lnSpc>
                <a:spcPts val="2630"/>
              </a:lnSpc>
              <a:spcBef>
                <a:spcPts val="535"/>
              </a:spcBef>
              <a:buClr>
                <a:srgbClr val="DB0081"/>
              </a:buClr>
              <a:buSzPct val="5833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Prolactin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is released during ejaculation and may mediate male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sexual refractory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period</a:t>
            </a:r>
            <a:endParaRPr sz="24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ts val="2630"/>
              </a:lnSpc>
              <a:spcBef>
                <a:spcPts val="515"/>
              </a:spcBef>
              <a:buClr>
                <a:srgbClr val="DB0081"/>
              </a:buClr>
              <a:buSzPct val="5833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The endogenous opiate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dynorphin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may also contribute to male 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sexual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satiety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6950" y="577850"/>
            <a:ext cx="814959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Hormones: Female Sexual</a:t>
            </a:r>
            <a:r>
              <a:rPr dirty="0" spc="-50"/>
              <a:t> </a:t>
            </a:r>
            <a:r>
              <a:rPr dirty="0"/>
              <a:t>Behavior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13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150" y="1958975"/>
            <a:ext cx="8263890" cy="431546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355600" marR="369570" indent="-342900">
              <a:lnSpc>
                <a:spcPts val="3450"/>
              </a:lnSpc>
              <a:spcBef>
                <a:spcPts val="565"/>
              </a:spcBef>
              <a:buClr>
                <a:srgbClr val="DB0081"/>
              </a:buClr>
              <a:buSzPct val="6718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Sexual behavior in the mammalian female  </a:t>
            </a:r>
            <a:r>
              <a:rPr dirty="0" sz="3200" spc="10">
                <a:solidFill>
                  <a:srgbClr val="00269E"/>
                </a:solidFill>
                <a:latin typeface="Times New Roman"/>
                <a:cs typeface="Times New Roman"/>
              </a:rPr>
              <a:t>depends on </a:t>
            </a:r>
            <a:r>
              <a:rPr dirty="0" sz="3200" spc="5">
                <a:solidFill>
                  <a:srgbClr val="00269E"/>
                </a:solidFill>
                <a:latin typeface="Times New Roman"/>
                <a:cs typeface="Times New Roman"/>
              </a:rPr>
              <a:t>gonadal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hormones secreted</a:t>
            </a:r>
            <a:r>
              <a:rPr dirty="0" sz="3200" spc="-27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during  </a:t>
            </a:r>
            <a:r>
              <a:rPr dirty="0" sz="3200" spc="10">
                <a:solidFill>
                  <a:srgbClr val="00269E"/>
                </a:solidFill>
                <a:latin typeface="Times New Roman"/>
                <a:cs typeface="Times New Roman"/>
              </a:rPr>
              <a:t>estrus</a:t>
            </a:r>
            <a:endParaRPr sz="3200">
              <a:latin typeface="Times New Roman"/>
              <a:cs typeface="Times New Roman"/>
            </a:endParaRPr>
          </a:p>
          <a:p>
            <a:pPr lvl="1" marL="841375" indent="-371475">
              <a:lnSpc>
                <a:spcPct val="100000"/>
              </a:lnSpc>
              <a:spcBef>
                <a:spcPts val="310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840740" algn="l"/>
                <a:tab pos="841375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Estrogen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is secreted,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followed by</a:t>
            </a:r>
            <a:r>
              <a:rPr dirty="0" sz="2750" spc="1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progesterone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75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Ovariectomized rats are not sexually</a:t>
            </a:r>
            <a:r>
              <a:rPr dirty="0" sz="2750" spc="1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receptive</a:t>
            </a:r>
            <a:endParaRPr sz="2750">
              <a:latin typeface="Times New Roman"/>
              <a:cs typeface="Times New Roman"/>
            </a:endParaRPr>
          </a:p>
          <a:p>
            <a:pPr lvl="2" marL="1155700" marR="661670" indent="-228600">
              <a:lnSpc>
                <a:spcPts val="2550"/>
              </a:lnSpc>
              <a:spcBef>
                <a:spcPts val="710"/>
              </a:spcBef>
              <a:buClr>
                <a:srgbClr val="DB0081"/>
              </a:buClr>
              <a:buSzPct val="64583"/>
              <a:buFont typeface="Wingdings"/>
              <a:buChar char=""/>
              <a:tabLst>
                <a:tab pos="115570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Restoration of receptivity requires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small amount of  estradiol followed by large levels of</a:t>
            </a:r>
            <a:r>
              <a:rPr dirty="0" sz="2400" spc="-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progesterone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40"/>
              </a:spcBef>
              <a:buClr>
                <a:srgbClr val="DB0081"/>
              </a:buClr>
              <a:buSzPct val="64583"/>
              <a:buFont typeface="Wingdings"/>
              <a:buChar char=""/>
              <a:tabLst>
                <a:tab pos="115570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Female mice that lack estrogen receptors are not</a:t>
            </a:r>
            <a:r>
              <a:rPr dirty="0" sz="2400" spc="-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receptive</a:t>
            </a:r>
            <a:endParaRPr sz="24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ts val="3000"/>
              </a:lnSpc>
              <a:spcBef>
                <a:spcPts val="795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Oxytocin: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contributes to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smooth muscle contractions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during</a:t>
            </a:r>
            <a:r>
              <a:rPr dirty="0" sz="275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orgasm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7100" y="320675"/>
            <a:ext cx="5670550" cy="1366520"/>
          </a:xfrm>
          <a:prstGeom prst="rect"/>
        </p:spPr>
        <p:txBody>
          <a:bodyPr wrap="square" lIns="0" tIns="41275" rIns="0" bIns="0" rtlCol="0" vert="horz">
            <a:spAutoFit/>
          </a:bodyPr>
          <a:lstStyle/>
          <a:p>
            <a:pPr marL="1403350" marR="5080" indent="-1390650">
              <a:lnSpc>
                <a:spcPts val="5250"/>
              </a:lnSpc>
              <a:spcBef>
                <a:spcPts val="325"/>
              </a:spcBef>
            </a:pPr>
            <a:r>
              <a:rPr dirty="0"/>
              <a:t>Organizational Effects</a:t>
            </a:r>
            <a:r>
              <a:rPr dirty="0" spc="-145"/>
              <a:t> </a:t>
            </a:r>
            <a:r>
              <a:rPr dirty="0"/>
              <a:t>of  </a:t>
            </a:r>
            <a:r>
              <a:rPr dirty="0" spc="10"/>
              <a:t>Testosterone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2035175"/>
            <a:ext cx="3702685" cy="389636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355600" marR="147955" indent="-342900">
              <a:lnSpc>
                <a:spcPts val="3450"/>
              </a:lnSpc>
              <a:spcBef>
                <a:spcPts val="565"/>
              </a:spcBef>
              <a:buClr>
                <a:srgbClr val="DB0081"/>
              </a:buClr>
              <a:buSzPct val="6718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3200" spc="-5">
                <a:solidFill>
                  <a:srgbClr val="00269E"/>
                </a:solidFill>
                <a:latin typeface="Times New Roman"/>
                <a:cs typeface="Times New Roman"/>
              </a:rPr>
              <a:t>Early androgen 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exposure</a:t>
            </a:r>
            <a:r>
              <a:rPr dirty="0" sz="3200" spc="-1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promotes:</a:t>
            </a:r>
            <a:endParaRPr sz="32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ct val="92000"/>
              </a:lnSpc>
              <a:spcBef>
                <a:spcPts val="575"/>
              </a:spcBef>
              <a:buClr>
                <a:srgbClr val="DB0081"/>
              </a:buClr>
              <a:buSzPct val="5636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Behavioral </a:t>
            </a:r>
            <a:r>
              <a:rPr dirty="0" u="heavy" sz="2750" spc="1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750" spc="15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defeminization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as</a:t>
            </a:r>
            <a:r>
              <a:rPr dirty="0" sz="2750" spc="-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an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adult</a:t>
            </a:r>
            <a:endParaRPr sz="2750">
              <a:latin typeface="Times New Roman"/>
              <a:cs typeface="Times New Roman"/>
            </a:endParaRPr>
          </a:p>
          <a:p>
            <a:pPr lvl="1" marL="755650" marR="700405" indent="-285750">
              <a:lnSpc>
                <a:spcPts val="3000"/>
              </a:lnSpc>
              <a:spcBef>
                <a:spcPts val="725"/>
              </a:spcBef>
              <a:buClr>
                <a:srgbClr val="DB0081"/>
              </a:buClr>
              <a:buSzPct val="5636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Behavioral </a:t>
            </a:r>
            <a:r>
              <a:rPr dirty="0" u="heavy" sz="2750" spc="1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750" spc="1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masculinization</a:t>
            </a:r>
            <a:endParaRPr sz="2750">
              <a:latin typeface="Times New Roman"/>
              <a:cs typeface="Times New Roman"/>
            </a:endParaRPr>
          </a:p>
          <a:p>
            <a:pPr lvl="1" marL="755650" marR="561975" indent="-285750">
              <a:lnSpc>
                <a:spcPts val="3000"/>
              </a:lnSpc>
              <a:spcBef>
                <a:spcPts val="750"/>
              </a:spcBef>
              <a:buClr>
                <a:srgbClr val="DB0081"/>
              </a:buClr>
              <a:buSzPct val="5636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Involve</a:t>
            </a:r>
            <a:r>
              <a:rPr dirty="0" sz="2750" spc="-6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estrogen 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receptors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33925" y="2133600"/>
            <a:ext cx="581025" cy="104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62575" y="2133600"/>
            <a:ext cx="628650" cy="104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14875" y="2428875"/>
            <a:ext cx="1895475" cy="28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34050" y="2657475"/>
            <a:ext cx="361950" cy="104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153150" y="2667000"/>
            <a:ext cx="152400" cy="95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353175" y="2657475"/>
            <a:ext cx="85725" cy="1047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24400" y="2647950"/>
            <a:ext cx="762000" cy="266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34050" y="2819400"/>
            <a:ext cx="247650" cy="133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29450" y="2819400"/>
            <a:ext cx="590550" cy="1333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667625" y="2819400"/>
            <a:ext cx="1038225" cy="1047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29325" y="2847975"/>
            <a:ext cx="371475" cy="1047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14875" y="3057525"/>
            <a:ext cx="4210050" cy="285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91225" y="3390900"/>
            <a:ext cx="76200" cy="10477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43575" y="3390900"/>
            <a:ext cx="76200" cy="1047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10550" y="3381375"/>
            <a:ext cx="323850" cy="952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591550" y="3400425"/>
            <a:ext cx="142875" cy="762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33925" y="3390900"/>
            <a:ext cx="323850" cy="9525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67400" y="3429000"/>
            <a:ext cx="66675" cy="666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14875" y="3333750"/>
            <a:ext cx="3143250" cy="6381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34050" y="3590925"/>
            <a:ext cx="809625" cy="1047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210550" y="3600450"/>
            <a:ext cx="323850" cy="1047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33925" y="3609975"/>
            <a:ext cx="323850" cy="1047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591550" y="3629025"/>
            <a:ext cx="142875" cy="762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14875" y="3971925"/>
            <a:ext cx="1895475" cy="5715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220075" y="4724400"/>
            <a:ext cx="323850" cy="9525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601075" y="4743450"/>
            <a:ext cx="142875" cy="762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91225" y="4743450"/>
            <a:ext cx="76200" cy="104775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743575" y="4743450"/>
            <a:ext cx="66675" cy="104775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4400" y="4752975"/>
            <a:ext cx="819150" cy="1047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67400" y="4772025"/>
            <a:ext cx="66675" cy="762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33925" y="4943475"/>
            <a:ext cx="809625" cy="10477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43575" y="4943475"/>
            <a:ext cx="809625" cy="104775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14875" y="4657725"/>
            <a:ext cx="4219575" cy="142875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13</a:t>
            </a:fld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1775" y="654050"/>
            <a:ext cx="706374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Pheromone Actions in</a:t>
            </a:r>
            <a:r>
              <a:rPr dirty="0" spc="-60"/>
              <a:t> </a:t>
            </a:r>
            <a:r>
              <a:rPr dirty="0"/>
              <a:t>Animals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1816100"/>
            <a:ext cx="8855075" cy="517271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520065" indent="-342900">
              <a:lnSpc>
                <a:spcPts val="3000"/>
              </a:lnSpc>
              <a:spcBef>
                <a:spcPts val="475"/>
              </a:spcBef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DB0081"/>
                </a:solidFill>
                <a:latin typeface="Times New Roman"/>
                <a:cs typeface="Times New Roman"/>
              </a:rPr>
              <a:t>Pheromones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are chemicals that transmit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message from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one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animal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to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another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0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Pheromones can alter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reproduction</a:t>
            </a:r>
            <a:endParaRPr sz="2400">
              <a:latin typeface="Times New Roman"/>
              <a:cs typeface="Times New Roman"/>
            </a:endParaRPr>
          </a:p>
          <a:p>
            <a:pPr lvl="2" marL="1155700" marR="28702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u="heavy" sz="2000" spc="-5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Lee-Boot </a:t>
            </a:r>
            <a:r>
              <a:rPr dirty="0" u="heavy" sz="200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effec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t: 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estrous cycle stops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when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groups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female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mice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are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housed</a:t>
            </a:r>
            <a:r>
              <a:rPr dirty="0" sz="2000" spc="-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together</a:t>
            </a:r>
            <a:endParaRPr sz="2000">
              <a:latin typeface="Times New Roman"/>
              <a:cs typeface="Times New Roman"/>
            </a:endParaRPr>
          </a:p>
          <a:p>
            <a:pPr lvl="2" marL="1155700" marR="455295" indent="-228600">
              <a:lnSpc>
                <a:spcPts val="2180"/>
              </a:lnSpc>
              <a:spcBef>
                <a:spcPts val="44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u="heavy" sz="200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Whitten </a:t>
            </a:r>
            <a:r>
              <a:rPr dirty="0" u="heavy" sz="2000" spc="-15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effect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: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estrous cycle restarts in synchrony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when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group</a:t>
            </a:r>
            <a:r>
              <a:rPr dirty="0" sz="2000" spc="-30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female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mice are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exposed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to 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urine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male</a:t>
            </a:r>
            <a:r>
              <a:rPr dirty="0" sz="2000" spc="-1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mouse</a:t>
            </a:r>
            <a:endParaRPr sz="2000">
              <a:latin typeface="Times New Roman"/>
              <a:cs typeface="Times New Roman"/>
            </a:endParaRPr>
          </a:p>
          <a:p>
            <a:pPr lvl="2" marL="1155700" marR="104775" indent="-228600">
              <a:lnSpc>
                <a:spcPct val="89100"/>
              </a:lnSpc>
              <a:spcBef>
                <a:spcPts val="44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  <a:tab pos="2602230" algn="l"/>
              </a:tabLst>
            </a:pPr>
            <a:r>
              <a:rPr dirty="0" u="heavy" sz="200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Bruce</a:t>
            </a:r>
            <a:r>
              <a:rPr dirty="0" u="heavy" sz="2000" spc="30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000" spc="-15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effect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:	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involves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failure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pregnancy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when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recently 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impregnated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mouse is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exposed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to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normal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male mouse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(other than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2000" spc="-27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one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with which she</a:t>
            </a:r>
            <a:r>
              <a:rPr dirty="0" sz="2000" spc="-3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mated)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5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400" spc="-5">
                <a:solidFill>
                  <a:srgbClr val="DB0081"/>
                </a:solidFill>
                <a:latin typeface="Times New Roman"/>
                <a:cs typeface="Times New Roman"/>
              </a:rPr>
              <a:t>vomeronasal </a:t>
            </a:r>
            <a:r>
              <a:rPr dirty="0" sz="2400">
                <a:solidFill>
                  <a:srgbClr val="DB0081"/>
                </a:solidFill>
                <a:latin typeface="Times New Roman"/>
                <a:cs typeface="Times New Roman"/>
              </a:rPr>
              <a:t>organ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detects nonvolatile chemicals in</a:t>
            </a:r>
            <a:r>
              <a:rPr dirty="0" sz="2400" spc="-3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urine</a:t>
            </a:r>
            <a:endParaRPr sz="2400">
              <a:latin typeface="Times New Roman"/>
              <a:cs typeface="Times New Roman"/>
            </a:endParaRPr>
          </a:p>
          <a:p>
            <a:pPr lvl="2" marL="1155700" marR="508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vomeronasal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organ projects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to the accessory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olfactory bulb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which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turn projects to the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amygdala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which has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connections with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2000" spc="-1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hypothalamus</a:t>
            </a:r>
            <a:endParaRPr sz="2000">
              <a:latin typeface="Times New Roman"/>
              <a:cs typeface="Times New Roman"/>
            </a:endParaRPr>
          </a:p>
          <a:p>
            <a:pPr lvl="2" marL="1155700" marR="182245" indent="-228600">
              <a:lnSpc>
                <a:spcPts val="2180"/>
              </a:lnSpc>
              <a:spcBef>
                <a:spcPts val="44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Lesions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accessory olfactory bulb disrupt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Lee-Boot,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Whitten 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and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Bruce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effects</a:t>
            </a:r>
            <a:endParaRPr sz="2000">
              <a:latin typeface="Times New Roman"/>
              <a:cs typeface="Times New Roman"/>
            </a:endParaRPr>
          </a:p>
          <a:p>
            <a:pPr algn="r" marR="33020">
              <a:lnSpc>
                <a:spcPts val="1610"/>
              </a:lnSpc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5">
                <a:solidFill>
                  <a:srgbClr val="DB0081"/>
                </a:solidFill>
                <a:latin typeface="Arial"/>
                <a:cs typeface="Arial"/>
              </a:rPr>
              <a:t>18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47950" y="1876425"/>
            <a:ext cx="4772025" cy="401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0" y="654050"/>
            <a:ext cx="543496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Reproductive</a:t>
            </a:r>
            <a:r>
              <a:rPr dirty="0" spc="-45"/>
              <a:t> </a:t>
            </a:r>
            <a:r>
              <a:rPr dirty="0" spc="-5"/>
              <a:t>Behaviors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93150" y="6679161"/>
            <a:ext cx="543560" cy="313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10.</a:t>
            </a:r>
            <a:fld id="{81D60167-4931-47E6-BA6A-407CBD079E47}" type="slidenum"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2</a:t>
            </a:fld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1958975"/>
            <a:ext cx="8893810" cy="406781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355600" marR="5080" indent="-342900">
              <a:lnSpc>
                <a:spcPts val="3450"/>
              </a:lnSpc>
              <a:spcBef>
                <a:spcPts val="565"/>
              </a:spcBef>
              <a:buClr>
                <a:srgbClr val="DB0081"/>
              </a:buClr>
              <a:buSzPct val="6718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Reproductive behaviors are social behaviors that are  </a:t>
            </a:r>
            <a:r>
              <a:rPr dirty="0" sz="3200" spc="-5">
                <a:solidFill>
                  <a:srgbClr val="00269E"/>
                </a:solidFill>
                <a:latin typeface="Times New Roman"/>
                <a:cs typeface="Times New Roman"/>
              </a:rPr>
              <a:t>critical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for survival </a:t>
            </a:r>
            <a:r>
              <a:rPr dirty="0" sz="3200" spc="5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3200" spc="-8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species</a:t>
            </a:r>
            <a:endParaRPr sz="32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10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Courting, mating, parental</a:t>
            </a:r>
            <a:r>
              <a:rPr dirty="0" sz="2750" spc="-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behavior</a:t>
            </a:r>
            <a:endParaRPr sz="2750">
              <a:latin typeface="Times New Roman"/>
              <a:cs typeface="Times New Roman"/>
            </a:endParaRPr>
          </a:p>
          <a:p>
            <a:pPr algn="r" marL="342265" marR="825500" indent="-342265">
              <a:lnSpc>
                <a:spcPct val="100000"/>
              </a:lnSpc>
              <a:spcBef>
                <a:spcPts val="375"/>
              </a:spcBef>
              <a:buClr>
                <a:srgbClr val="DB0081"/>
              </a:buClr>
              <a:buSzPct val="67187"/>
              <a:buFont typeface="Wingdings"/>
              <a:buChar char=""/>
              <a:tabLst>
                <a:tab pos="342265" algn="l"/>
                <a:tab pos="342900" algn="l"/>
              </a:tabLst>
            </a:pP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Reproductive behaviors are sexually</a:t>
            </a:r>
            <a:r>
              <a:rPr dirty="0" sz="3200" spc="-1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dimorphic</a:t>
            </a:r>
            <a:endParaRPr sz="3200">
              <a:latin typeface="Times New Roman"/>
              <a:cs typeface="Times New Roman"/>
            </a:endParaRPr>
          </a:p>
          <a:p>
            <a:pPr algn="r" lvl="1" marL="285750" marR="777875" indent="-285750">
              <a:lnSpc>
                <a:spcPct val="100000"/>
              </a:lnSpc>
              <a:spcBef>
                <a:spcPts val="434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28575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Behaviors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vary systematically in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males and</a:t>
            </a:r>
            <a:r>
              <a:rPr dirty="0" sz="2750" spc="1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females</a:t>
            </a:r>
            <a:endParaRPr sz="275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"/>
              <a:tabLst>
                <a:tab pos="115570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Most forms of aggressive behavior are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dimorphic</a:t>
            </a:r>
            <a:endParaRPr sz="2400">
              <a:latin typeface="Times New Roman"/>
              <a:cs typeface="Times New Roman"/>
            </a:endParaRPr>
          </a:p>
          <a:p>
            <a:pPr lvl="1" marL="755650" marR="218440" indent="-285750">
              <a:lnSpc>
                <a:spcPct val="92000"/>
              </a:lnSpc>
              <a:spcBef>
                <a:spcPts val="630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Early hormone experience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plays a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prominent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role in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the  development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and control of sexually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dimorphic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behaviors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2025" y="838200"/>
            <a:ext cx="813435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654050"/>
            <a:ext cx="703580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Pheromone Actions in</a:t>
            </a:r>
            <a:r>
              <a:rPr dirty="0" spc="-50"/>
              <a:t> </a:t>
            </a:r>
            <a:r>
              <a:rPr dirty="0"/>
              <a:t>Humans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21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1924685"/>
            <a:ext cx="8874125" cy="464502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7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Humans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possess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vomeronasal</a:t>
            </a:r>
            <a:r>
              <a:rPr dirty="0" sz="2750" spc="-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organ</a:t>
            </a:r>
            <a:endParaRPr sz="2750">
              <a:latin typeface="Times New Roman"/>
              <a:cs typeface="Times New Roman"/>
            </a:endParaRPr>
          </a:p>
          <a:p>
            <a:pPr marL="355600" marR="701675" indent="-342900">
              <a:lnSpc>
                <a:spcPts val="3080"/>
              </a:lnSpc>
              <a:spcBef>
                <a:spcPts val="66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Exposure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to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chemical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present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sweat can alter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human  behavior</a:t>
            </a:r>
            <a:endParaRPr sz="2750">
              <a:latin typeface="Times New Roman"/>
              <a:cs typeface="Times New Roman"/>
            </a:endParaRPr>
          </a:p>
          <a:p>
            <a:pPr lvl="1" marL="755650" marR="137795" indent="-285750">
              <a:lnSpc>
                <a:spcPts val="2550"/>
              </a:lnSpc>
              <a:spcBef>
                <a:spcPts val="56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McClintock studied the menstrual cycles of women who attended  an all-female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college</a:t>
            </a:r>
            <a:endParaRPr sz="2400">
              <a:latin typeface="Times New Roman"/>
              <a:cs typeface="Times New Roman"/>
            </a:endParaRPr>
          </a:p>
          <a:p>
            <a:pPr lvl="2" marL="1155700" marR="5080" indent="-228600">
              <a:lnSpc>
                <a:spcPts val="2100"/>
              </a:lnSpc>
              <a:spcBef>
                <a:spcPts val="58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Women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who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spent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time together showed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synchronization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their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menstrual  cycles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8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Women who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spent time with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men showed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shorter</a:t>
            </a:r>
            <a:r>
              <a:rPr dirty="0" sz="2000" spc="-1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cycles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Exposure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to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underarm sweat elicited</a:t>
            </a:r>
            <a:r>
              <a:rPr dirty="0" sz="2000" spc="-6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synchronization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Pheromones present in human sweat can alter social</a:t>
            </a:r>
            <a:r>
              <a:rPr dirty="0" sz="2400" spc="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behavior</a:t>
            </a:r>
            <a:endParaRPr sz="2400">
              <a:latin typeface="Times New Roman"/>
              <a:cs typeface="Times New Roman"/>
            </a:endParaRPr>
          </a:p>
          <a:p>
            <a:pPr lvl="2" marL="1155700" marR="2413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Androstenol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placed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on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necklace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had no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effect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social interactions</a:t>
            </a:r>
            <a:r>
              <a:rPr dirty="0" sz="2000" spc="-28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 men, but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women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exposed to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androstenol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showed more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interactions with  </a:t>
            </a:r>
            <a:r>
              <a:rPr dirty="0" sz="2000" spc="20">
                <a:solidFill>
                  <a:srgbClr val="00269E"/>
                </a:solidFill>
                <a:latin typeface="Times New Roman"/>
                <a:cs typeface="Times New Roman"/>
              </a:rPr>
              <a:t>men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1475" y="654050"/>
            <a:ext cx="422529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Sexual</a:t>
            </a:r>
            <a:r>
              <a:rPr dirty="0" spc="-60"/>
              <a:t> </a:t>
            </a:r>
            <a:r>
              <a:rPr dirty="0" spc="-5"/>
              <a:t>Orientation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9750" y="1816100"/>
            <a:ext cx="8900795" cy="517271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1070610" indent="-342900">
              <a:lnSpc>
                <a:spcPts val="3000"/>
              </a:lnSpc>
              <a:spcBef>
                <a:spcPts val="475"/>
              </a:spcBef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DB0081"/>
                </a:solidFill>
                <a:latin typeface="Times New Roman"/>
                <a:cs typeface="Times New Roman"/>
              </a:rPr>
              <a:t>Sexual </a:t>
            </a:r>
            <a:r>
              <a:rPr dirty="0" sz="2750" spc="10">
                <a:solidFill>
                  <a:srgbClr val="DB0081"/>
                </a:solidFill>
                <a:latin typeface="Times New Roman"/>
                <a:cs typeface="Times New Roman"/>
              </a:rPr>
              <a:t>orientation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relates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to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the gender of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person’s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preferred sexual</a:t>
            </a:r>
            <a:r>
              <a:rPr dirty="0" sz="2750" spc="3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partner</a:t>
            </a:r>
            <a:endParaRPr sz="2750">
              <a:latin typeface="Times New Roman"/>
              <a:cs typeface="Times New Roman"/>
            </a:endParaRPr>
          </a:p>
          <a:p>
            <a:pPr lvl="1" marL="755650" marR="202565" indent="-285750">
              <a:lnSpc>
                <a:spcPts val="2550"/>
              </a:lnSpc>
              <a:spcBef>
                <a:spcPts val="66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Only humans are </a:t>
            </a:r>
            <a:r>
              <a:rPr dirty="0" u="heavy" sz="2400" spc="-5">
                <a:solidFill>
                  <a:srgbClr val="00269E"/>
                </a:solidFill>
                <a:uFill>
                  <a:solidFill>
                    <a:srgbClr val="00269E"/>
                  </a:solidFill>
                </a:uFill>
                <a:latin typeface="Times New Roman"/>
                <a:cs typeface="Times New Roman"/>
              </a:rPr>
              <a:t>exclusively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homosexual (prefer a partner of the 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same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sex)</a:t>
            </a:r>
            <a:endParaRPr sz="2400">
              <a:latin typeface="Times New Roman"/>
              <a:cs typeface="Times New Roman"/>
            </a:endParaRPr>
          </a:p>
          <a:p>
            <a:pPr lvl="1" marL="755650" marR="774065" indent="-285750">
              <a:lnSpc>
                <a:spcPts val="2630"/>
              </a:lnSpc>
              <a:spcBef>
                <a:spcPts val="53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Homosexuality does not appear to be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product of childhood  experiences (domineering mother, submissive</a:t>
            </a:r>
            <a:r>
              <a:rPr dirty="0" sz="2400" spc="-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father)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Self-reports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homosexual feelings predate homosexual</a:t>
            </a:r>
            <a:r>
              <a:rPr dirty="0" sz="2000" spc="-204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activity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Prenatal hormone exposure may play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role in sexual</a:t>
            </a:r>
            <a:r>
              <a:rPr dirty="0" sz="2400" spc="-5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orientation</a:t>
            </a:r>
            <a:endParaRPr sz="2400">
              <a:latin typeface="Times New Roman"/>
              <a:cs typeface="Times New Roman"/>
            </a:endParaRPr>
          </a:p>
          <a:p>
            <a:pPr lvl="2" marL="1155700" marR="508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Congenital adrenal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hyperplasia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(CAH)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results in exposure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female fetus</a:t>
            </a:r>
            <a:r>
              <a:rPr dirty="0" sz="2000" spc="-2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to 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high levels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of</a:t>
            </a:r>
            <a:r>
              <a:rPr dirty="0" sz="2000" spc="-1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androgens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18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37-48%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CAH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women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reported themselves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to be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bisexual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or</a:t>
            </a:r>
            <a:r>
              <a:rPr dirty="0" sz="2000" spc="-17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00269E"/>
                </a:solidFill>
                <a:latin typeface="Times New Roman"/>
                <a:cs typeface="Times New Roman"/>
              </a:rPr>
              <a:t>homosexual</a:t>
            </a:r>
            <a:endParaRPr sz="2000">
              <a:latin typeface="Times New Roman"/>
              <a:cs typeface="Times New Roman"/>
            </a:endParaRPr>
          </a:p>
          <a:p>
            <a:pPr lvl="1" marL="755650" marR="554990" indent="-285750">
              <a:lnSpc>
                <a:spcPts val="263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Twin studies indicate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higher concordance for homosexuality  among monozygotic twins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than for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dizygotic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twins</a:t>
            </a:r>
            <a:endParaRPr sz="2400">
              <a:latin typeface="Times New Roman"/>
              <a:cs typeface="Times New Roman"/>
            </a:endParaRPr>
          </a:p>
          <a:p>
            <a:pPr algn="r" marR="78740">
              <a:lnSpc>
                <a:spcPct val="100000"/>
              </a:lnSpc>
              <a:spcBef>
                <a:spcPts val="1220"/>
              </a:spcBef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5">
                <a:solidFill>
                  <a:srgbClr val="DB0081"/>
                </a:solidFill>
                <a:latin typeface="Arial"/>
                <a:cs typeface="Arial"/>
              </a:rPr>
              <a:t>22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6350" y="2514600"/>
            <a:ext cx="7505700" cy="2752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9300" y="1876425"/>
            <a:ext cx="6029325" cy="401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8000" y="654050"/>
            <a:ext cx="650176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5"/>
              <a:t>Male </a:t>
            </a:r>
            <a:r>
              <a:rPr dirty="0"/>
              <a:t>Spinal Sexual</a:t>
            </a:r>
            <a:r>
              <a:rPr dirty="0" spc="-95"/>
              <a:t> </a:t>
            </a:r>
            <a:r>
              <a:rPr dirty="0"/>
              <a:t>Reflexes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25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5950" y="1892300"/>
            <a:ext cx="8359140" cy="437261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348615" indent="-342900">
              <a:lnSpc>
                <a:spcPts val="3000"/>
              </a:lnSpc>
              <a:spcBef>
                <a:spcPts val="4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spinal cord contains circuitry that is sufficient for  certain sexual reflexes in the</a:t>
            </a:r>
            <a:r>
              <a:rPr dirty="0" sz="2750" spc="6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male</a:t>
            </a:r>
            <a:endParaRPr sz="2750">
              <a:latin typeface="Times New Roman"/>
              <a:cs typeface="Times New Roman"/>
            </a:endParaRPr>
          </a:p>
          <a:p>
            <a:pPr lvl="1" marL="755650" marR="203200" indent="-285750">
              <a:lnSpc>
                <a:spcPts val="2550"/>
              </a:lnSpc>
              <a:spcBef>
                <a:spcPts val="66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Erection and ejaculation can occur in animals and humans in  which the spinal cord has been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transected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4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transection eliminates the experience of</a:t>
            </a:r>
            <a:r>
              <a:rPr dirty="0" sz="2400" spc="-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orgasm</a:t>
            </a:r>
            <a:endParaRPr sz="2400">
              <a:latin typeface="Times New Roman"/>
              <a:cs typeface="Times New Roman"/>
            </a:endParaRPr>
          </a:p>
          <a:p>
            <a:pPr lvl="1" marL="755650" marR="184785" indent="-285750">
              <a:lnSpc>
                <a:spcPts val="2630"/>
              </a:lnSpc>
              <a:spcBef>
                <a:spcPts val="56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Circuitry for these reflexes is located beneath the level of the  transection</a:t>
            </a:r>
            <a:endParaRPr sz="2400">
              <a:latin typeface="Times New Roman"/>
              <a:cs typeface="Times New Roman"/>
            </a:endParaRPr>
          </a:p>
          <a:p>
            <a:pPr lvl="1" marL="755650" marR="614045" indent="-285750">
              <a:lnSpc>
                <a:spcPts val="2630"/>
              </a:lnSpc>
              <a:spcBef>
                <a:spcPts val="51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Spinal cord neurons that participate in sexual reflexes are  sexually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dimorphic</a:t>
            </a:r>
            <a:endParaRPr sz="2400">
              <a:latin typeface="Times New Roman"/>
              <a:cs typeface="Times New Roman"/>
            </a:endParaRPr>
          </a:p>
          <a:p>
            <a:pPr lvl="2" marL="1155700" marR="5080" indent="-228600">
              <a:lnSpc>
                <a:spcPts val="2180"/>
              </a:lnSpc>
              <a:spcBef>
                <a:spcPts val="42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Spinal nucleus of the</a:t>
            </a:r>
            <a:r>
              <a:rPr dirty="0" sz="2000" spc="-37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bulbocavernosus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(SNB) is larger in males than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 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females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18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Development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the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SNB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requires androgen</a:t>
            </a:r>
            <a:r>
              <a:rPr dirty="0" sz="2000" spc="-8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exposure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6675" y="654050"/>
            <a:ext cx="484505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5"/>
              <a:t>Medial </a:t>
            </a:r>
            <a:r>
              <a:rPr dirty="0"/>
              <a:t>Preoptic</a:t>
            </a:r>
            <a:r>
              <a:rPr dirty="0" spc="-95"/>
              <a:t> </a:t>
            </a:r>
            <a:r>
              <a:rPr dirty="0" spc="15"/>
              <a:t>Area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pc="15"/>
              <a:t>10.</a:t>
            </a:r>
            <a:fld id="{81D60167-4931-47E6-BA6A-407CBD079E47}" type="slidenum">
              <a:rPr dirty="0" spc="15"/>
              <a:t>25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150" y="1816100"/>
            <a:ext cx="8236584" cy="451548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701675" indent="-342900">
              <a:lnSpc>
                <a:spcPts val="3000"/>
              </a:lnSpc>
              <a:spcBef>
                <a:spcPts val="4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750" spc="20">
                <a:solidFill>
                  <a:srgbClr val="DB0081"/>
                </a:solidFill>
                <a:latin typeface="Times New Roman"/>
                <a:cs typeface="Times New Roman"/>
              </a:rPr>
              <a:t>medial </a:t>
            </a:r>
            <a:r>
              <a:rPr dirty="0" sz="2750" spc="10">
                <a:solidFill>
                  <a:srgbClr val="DB0081"/>
                </a:solidFill>
                <a:latin typeface="Times New Roman"/>
                <a:cs typeface="Times New Roman"/>
              </a:rPr>
              <a:t>preoptic </a:t>
            </a:r>
            <a:r>
              <a:rPr dirty="0" sz="2750" spc="-5">
                <a:solidFill>
                  <a:srgbClr val="DB0081"/>
                </a:solidFill>
                <a:latin typeface="Times New Roman"/>
                <a:cs typeface="Times New Roman"/>
              </a:rPr>
              <a:t>area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(MPA)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is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involved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the 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control of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male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sexual</a:t>
            </a:r>
            <a:r>
              <a:rPr dirty="0" sz="275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behavior: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0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MPA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contains testosterone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receptors</a:t>
            </a:r>
            <a:endParaRPr sz="2400">
              <a:latin typeface="Times New Roman"/>
              <a:cs typeface="Times New Roman"/>
            </a:endParaRPr>
          </a:p>
          <a:p>
            <a:pPr lvl="2" marL="1155700" marR="24130" indent="-228600">
              <a:lnSpc>
                <a:spcPts val="2180"/>
              </a:lnSpc>
              <a:spcBef>
                <a:spcPts val="475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Infusions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testosterone into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MPA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restore copulation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in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castrated  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rats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34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MPA neurons are active during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copulation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19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As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indexed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by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firing rate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and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by 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c-</a:t>
            </a:r>
            <a:r>
              <a:rPr dirty="0" sz="2000" spc="-15" i="1">
                <a:solidFill>
                  <a:srgbClr val="00269E"/>
                </a:solidFill>
                <a:latin typeface="Times New Roman"/>
                <a:cs typeface="Times New Roman"/>
              </a:rPr>
              <a:t>fos</a:t>
            </a:r>
            <a:r>
              <a:rPr dirty="0" sz="2000" spc="-65" i="1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00269E"/>
                </a:solidFill>
                <a:latin typeface="Times New Roman"/>
                <a:cs typeface="Times New Roman"/>
              </a:rPr>
              <a:t>studies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Electrical stimulation of the MPA induces</a:t>
            </a:r>
            <a:r>
              <a:rPr dirty="0" sz="2400" spc="-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copulation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Lesions of the MPA disrupt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copulation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MPA receives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input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from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vomeronasal</a:t>
            </a:r>
            <a:r>
              <a:rPr dirty="0" sz="2400" spc="-3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organ</a:t>
            </a:r>
            <a:endParaRPr sz="2400">
              <a:latin typeface="Times New Roman"/>
              <a:cs typeface="Times New Roman"/>
            </a:endParaRPr>
          </a:p>
          <a:p>
            <a:pPr lvl="1" marL="755650" marR="5080" indent="-285750">
              <a:lnSpc>
                <a:spcPts val="2550"/>
              </a:lnSpc>
              <a:spcBef>
                <a:spcPts val="70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The MPA has outputs to the motor neurons of the spinal cord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that control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pelvic organs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involved in</a:t>
            </a:r>
            <a:r>
              <a:rPr dirty="0" sz="2400" spc="-2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copulation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05025" y="5686425"/>
            <a:ext cx="38100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48000" y="5686425"/>
            <a:ext cx="266700" cy="19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62325" y="5686425"/>
            <a:ext cx="209550" cy="19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67275" y="5686425"/>
            <a:ext cx="409575" cy="190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34000" y="5686425"/>
            <a:ext cx="609600" cy="47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6025" y="5686425"/>
            <a:ext cx="609600" cy="1714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00550" y="5686425"/>
            <a:ext cx="838200" cy="2000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05025" y="5772150"/>
            <a:ext cx="323850" cy="857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43250" y="5762625"/>
            <a:ext cx="180975" cy="952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52850" y="5762625"/>
            <a:ext cx="257175" cy="952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71850" y="5762625"/>
            <a:ext cx="333375" cy="1143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750" y="6864350"/>
            <a:ext cx="2987675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5">
                <a:solidFill>
                  <a:srgbClr val="00269E"/>
                </a:solidFill>
                <a:latin typeface="Arial"/>
                <a:cs typeface="Arial"/>
              </a:rPr>
              <a:t>Copyright </a:t>
            </a:r>
            <a:r>
              <a:rPr dirty="0" sz="1550" spc="20">
                <a:solidFill>
                  <a:srgbClr val="00269E"/>
                </a:solidFill>
                <a:latin typeface="Arial"/>
                <a:cs typeface="Arial"/>
              </a:rPr>
              <a:t>2001 by </a:t>
            </a:r>
            <a:r>
              <a:rPr dirty="0" sz="1550" spc="10">
                <a:solidFill>
                  <a:srgbClr val="00269E"/>
                </a:solidFill>
                <a:latin typeface="Arial"/>
                <a:cs typeface="Arial"/>
              </a:rPr>
              <a:t>Allyn </a:t>
            </a:r>
            <a:r>
              <a:rPr dirty="0" sz="1550" spc="15">
                <a:solidFill>
                  <a:srgbClr val="00269E"/>
                </a:solidFill>
                <a:latin typeface="Arial"/>
                <a:cs typeface="Arial"/>
              </a:rPr>
              <a:t>&amp;</a:t>
            </a:r>
            <a:r>
              <a:rPr dirty="0" sz="1550" spc="30">
                <a:solidFill>
                  <a:srgbClr val="00269E"/>
                </a:solidFill>
                <a:latin typeface="Arial"/>
                <a:cs typeface="Arial"/>
              </a:rPr>
              <a:t> </a:t>
            </a:r>
            <a:r>
              <a:rPr dirty="0" sz="1550">
                <a:solidFill>
                  <a:srgbClr val="00269E"/>
                </a:solidFill>
                <a:latin typeface="Arial"/>
                <a:cs typeface="Arial"/>
              </a:rPr>
              <a:t>Bacon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3775" y="654050"/>
            <a:ext cx="553021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Female Sexual</a:t>
            </a:r>
            <a:r>
              <a:rPr dirty="0" spc="-20"/>
              <a:t> </a:t>
            </a:r>
            <a:r>
              <a:rPr dirty="0"/>
              <a:t>Behavior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0325" rIns="0" bIns="0" rtlCol="0" vert="horz">
            <a:spAutoFit/>
          </a:bodyPr>
          <a:lstStyle/>
          <a:p>
            <a:pPr marL="355600" marR="294005" indent="-342900">
              <a:lnSpc>
                <a:spcPts val="3000"/>
              </a:lnSpc>
              <a:spcBef>
                <a:spcPts val="4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pc="35"/>
              <a:t>The </a:t>
            </a:r>
            <a:r>
              <a:rPr dirty="0" spc="10">
                <a:solidFill>
                  <a:srgbClr val="DB0081"/>
                </a:solidFill>
              </a:rPr>
              <a:t>ventromedial </a:t>
            </a:r>
            <a:r>
              <a:rPr dirty="0" spc="25">
                <a:solidFill>
                  <a:srgbClr val="DB0081"/>
                </a:solidFill>
              </a:rPr>
              <a:t>hypothalamus </a:t>
            </a:r>
            <a:r>
              <a:rPr dirty="0" spc="15"/>
              <a:t>(VMH) </a:t>
            </a:r>
            <a:r>
              <a:rPr dirty="0" spc="10"/>
              <a:t>has a critical role  in </a:t>
            </a:r>
            <a:r>
              <a:rPr dirty="0" spc="15"/>
              <a:t>modulating female </a:t>
            </a:r>
            <a:r>
              <a:rPr dirty="0" spc="10"/>
              <a:t>sexual </a:t>
            </a:r>
            <a:r>
              <a:rPr dirty="0" spc="15"/>
              <a:t>behavior </a:t>
            </a:r>
            <a:r>
              <a:rPr dirty="0" spc="10"/>
              <a:t>in</a:t>
            </a:r>
            <a:r>
              <a:rPr dirty="0" spc="45"/>
              <a:t> </a:t>
            </a:r>
            <a:r>
              <a:rPr dirty="0" spc="10"/>
              <a:t>rats</a:t>
            </a:r>
          </a:p>
          <a:p>
            <a:pPr lvl="1" marL="755650" marR="5080" indent="-285750">
              <a:lnSpc>
                <a:spcPts val="2550"/>
              </a:lnSpc>
              <a:spcBef>
                <a:spcPts val="66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VMH lesions block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lordosis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in female rats which is not restored by  estrogen/progesterone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4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Electrical stimulation of VMH facilitates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lordosis</a:t>
            </a:r>
            <a:endParaRPr sz="2400">
              <a:latin typeface="Times New Roman"/>
              <a:cs typeface="Times New Roman"/>
            </a:endParaRPr>
          </a:p>
          <a:p>
            <a:pPr lvl="1" marL="755650" marR="594995" indent="-285750">
              <a:lnSpc>
                <a:spcPts val="2630"/>
              </a:lnSpc>
              <a:spcBef>
                <a:spcPts val="56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Copulation is associated with </a:t>
            </a:r>
            <a:r>
              <a:rPr dirty="0" sz="2400" spc="-10" i="1">
                <a:solidFill>
                  <a:srgbClr val="00269E"/>
                </a:solidFill>
                <a:latin typeface="Times New Roman"/>
                <a:cs typeface="Times New Roman"/>
              </a:rPr>
              <a:t>fos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production in the VMH (and  amygdala)</a:t>
            </a:r>
            <a:endParaRPr sz="2400">
              <a:latin typeface="Times New Roman"/>
              <a:cs typeface="Times New Roman"/>
            </a:endParaRPr>
          </a:p>
          <a:p>
            <a:pPr lvl="1" marL="755650" marR="442595" indent="-285750">
              <a:lnSpc>
                <a:spcPct val="89800"/>
              </a:lnSpc>
              <a:spcBef>
                <a:spcPts val="509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Removal of the ovaries reduces female sexual behavior,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this 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behavior is restored when estrogen and progesterone are placed  directly into the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VMH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Estrogen increases the number of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hypothalamic progesterone</a:t>
            </a:r>
            <a:r>
              <a:rPr dirty="0" sz="2000" spc="-13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receptors</a:t>
            </a:r>
            <a:endParaRPr sz="2000">
              <a:latin typeface="Times New Roman"/>
              <a:cs typeface="Times New Roman"/>
            </a:endParaRPr>
          </a:p>
          <a:p>
            <a:pPr lvl="1" marL="755650" marR="147320" indent="-285750">
              <a:lnSpc>
                <a:spcPts val="2630"/>
              </a:lnSpc>
              <a:spcBef>
                <a:spcPts val="5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The VMH projects to the PAG, which projects to the medulla and  spinal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cord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93150" y="6654800"/>
            <a:ext cx="673100" cy="3340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5">
                <a:solidFill>
                  <a:srgbClr val="DB0081"/>
                </a:solidFill>
                <a:latin typeface="Arial"/>
                <a:cs typeface="Arial"/>
              </a:rPr>
              <a:t>28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57750" y="5553075"/>
            <a:ext cx="219075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229350" y="5553075"/>
            <a:ext cx="590550" cy="19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877050" y="5553075"/>
            <a:ext cx="381000" cy="190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33975" y="5553075"/>
            <a:ext cx="809625" cy="476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315200" y="5553075"/>
            <a:ext cx="504825" cy="190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86700" y="5553075"/>
            <a:ext cx="95250" cy="190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09950" y="5553075"/>
            <a:ext cx="657225" cy="571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48025" y="5553075"/>
            <a:ext cx="95250" cy="571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9375" y="5562600"/>
            <a:ext cx="581025" cy="476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43100" y="5562600"/>
            <a:ext cx="619125" cy="476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76725" y="5553075"/>
            <a:ext cx="600075" cy="2000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29350" y="5629275"/>
            <a:ext cx="923925" cy="952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210425" y="5638800"/>
            <a:ext cx="247650" cy="857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28825" y="5657850"/>
            <a:ext cx="438150" cy="1047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33650" y="5657850"/>
            <a:ext cx="581025" cy="1047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71825" y="5657850"/>
            <a:ext cx="361950" cy="1047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43100" y="5819775"/>
            <a:ext cx="609600" cy="9525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00325" y="5819775"/>
            <a:ext cx="438150" cy="9525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05125" y="5657850"/>
            <a:ext cx="1123950" cy="43815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38350" y="5972175"/>
            <a:ext cx="809625" cy="1238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2475" y="654050"/>
            <a:ext cx="345440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0"/>
              <a:t>Markers </a:t>
            </a:r>
            <a:r>
              <a:rPr dirty="0" spc="-5"/>
              <a:t>of</a:t>
            </a:r>
            <a:r>
              <a:rPr dirty="0" spc="-140"/>
              <a:t> </a:t>
            </a:r>
            <a:r>
              <a:rPr dirty="0" spc="-15"/>
              <a:t>Sex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4550" y="1968500"/>
            <a:ext cx="8379459" cy="502031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355600" marR="349885" indent="-342900">
              <a:lnSpc>
                <a:spcPts val="3000"/>
              </a:lnSpc>
              <a:spcBef>
                <a:spcPts val="4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  <a:tab pos="2647315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Chromosomal:	XX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or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XY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(23rd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chromosome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pair) is  determined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at</a:t>
            </a:r>
            <a:r>
              <a:rPr dirty="0" sz="2750" spc="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conception</a:t>
            </a: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  <a:tab pos="183007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Gonadal:	</a:t>
            </a: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testes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or ovaries</a:t>
            </a: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Hormonal:</a:t>
            </a:r>
            <a:r>
              <a:rPr dirty="0" sz="275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Estrogen/androgen</a:t>
            </a: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Internal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reproductive</a:t>
            </a:r>
            <a:r>
              <a:rPr dirty="0" sz="2750" spc="1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structures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35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  <a:tab pos="3113405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Mullerian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system:	Fallopian tubes, uterus, inner 2/3 of</a:t>
            </a:r>
            <a:r>
              <a:rPr dirty="0" sz="2400" spc="-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vagina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Wolffian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system: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epididymis,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vas deferens, seminal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vesicles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External reproductive</a:t>
            </a:r>
            <a:r>
              <a:rPr dirty="0" sz="2750" spc="3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structures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Males: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penis/scrotum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Females: labia, clitoris, outer 1/3 of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vagina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10">
                <a:solidFill>
                  <a:srgbClr val="DB0081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750" y="6864350"/>
            <a:ext cx="2987675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5">
                <a:solidFill>
                  <a:srgbClr val="00269E"/>
                </a:solidFill>
                <a:latin typeface="Arial"/>
                <a:cs typeface="Arial"/>
              </a:rPr>
              <a:t>Copyright </a:t>
            </a:r>
            <a:r>
              <a:rPr dirty="0" sz="1550" spc="20">
                <a:solidFill>
                  <a:srgbClr val="00269E"/>
                </a:solidFill>
                <a:latin typeface="Arial"/>
                <a:cs typeface="Arial"/>
              </a:rPr>
              <a:t>2001 by </a:t>
            </a:r>
            <a:r>
              <a:rPr dirty="0" sz="1550" spc="10">
                <a:solidFill>
                  <a:srgbClr val="00269E"/>
                </a:solidFill>
                <a:latin typeface="Arial"/>
                <a:cs typeface="Arial"/>
              </a:rPr>
              <a:t>Allyn </a:t>
            </a:r>
            <a:r>
              <a:rPr dirty="0" sz="1550" spc="15">
                <a:solidFill>
                  <a:srgbClr val="00269E"/>
                </a:solidFill>
                <a:latin typeface="Arial"/>
                <a:cs typeface="Arial"/>
              </a:rPr>
              <a:t>&amp;</a:t>
            </a:r>
            <a:r>
              <a:rPr dirty="0" sz="1550" spc="30">
                <a:solidFill>
                  <a:srgbClr val="00269E"/>
                </a:solidFill>
                <a:latin typeface="Arial"/>
                <a:cs typeface="Arial"/>
              </a:rPr>
              <a:t> </a:t>
            </a:r>
            <a:r>
              <a:rPr dirty="0" sz="1550">
                <a:solidFill>
                  <a:srgbClr val="00269E"/>
                </a:solidFill>
                <a:latin typeface="Arial"/>
                <a:cs typeface="Arial"/>
              </a:rPr>
              <a:t>Bacon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/>
              <a:t>Parental</a:t>
            </a:r>
            <a:r>
              <a:rPr dirty="0" spc="-55"/>
              <a:t> </a:t>
            </a:r>
            <a:r>
              <a:rPr dirty="0"/>
              <a:t>Behavior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750" y="1848485"/>
            <a:ext cx="8769350" cy="425450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Parental behavior serves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to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protect and nourish</a:t>
            </a:r>
            <a:r>
              <a:rPr dirty="0" sz="2750" spc="-1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offspring</a:t>
            </a: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Maternal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behavior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in</a:t>
            </a:r>
            <a:r>
              <a:rPr dirty="0" sz="2750" spc="-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rodents</a:t>
            </a:r>
            <a:endParaRPr sz="275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Pregnant female rats and mice build nests to house their</a:t>
            </a:r>
            <a:r>
              <a:rPr dirty="0" sz="2400" spc="-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offspring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Maternal behaviors that occur at the time of parturition</a:t>
            </a:r>
            <a:r>
              <a:rPr dirty="0" sz="2400" spc="-8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5">
                <a:solidFill>
                  <a:srgbClr val="00269E"/>
                </a:solidFill>
                <a:latin typeface="Times New Roman"/>
                <a:cs typeface="Times New Roman"/>
              </a:rPr>
              <a:t>(birth):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59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Delivering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2000" spc="-5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offspring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45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Removing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placental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and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fetal</a:t>
            </a:r>
            <a:r>
              <a:rPr dirty="0" sz="2000" spc="-17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membranes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45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Stimulating defecation/urination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by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licking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anogenital</a:t>
            </a:r>
            <a:r>
              <a:rPr dirty="0" sz="2000" spc="-8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15">
                <a:solidFill>
                  <a:srgbClr val="00269E"/>
                </a:solidFill>
                <a:latin typeface="Times New Roman"/>
                <a:cs typeface="Times New Roman"/>
              </a:rPr>
              <a:t>region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52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Retrieval of pups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into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the</a:t>
            </a:r>
            <a:r>
              <a:rPr dirty="0" sz="2000" spc="2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10">
                <a:solidFill>
                  <a:srgbClr val="00269E"/>
                </a:solidFill>
                <a:latin typeface="Times New Roman"/>
                <a:cs typeface="Times New Roman"/>
              </a:rPr>
              <a:t>nest</a:t>
            </a:r>
            <a:endParaRPr sz="20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0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Olfaction plays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role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in maternal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behavior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Lesions of the MPA disrupt maternal</a:t>
            </a:r>
            <a:r>
              <a:rPr dirty="0" sz="2400" spc="-2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behavior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93150" y="6654800"/>
            <a:ext cx="673100" cy="3340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5">
                <a:solidFill>
                  <a:srgbClr val="DB0081"/>
                </a:solidFill>
                <a:latin typeface="Arial"/>
                <a:cs typeface="Arial"/>
              </a:rPr>
              <a:t>30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2025" y="838200"/>
            <a:ext cx="813435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2025" y="838200"/>
            <a:ext cx="813435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2875" y="654050"/>
            <a:ext cx="471106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Sexual</a:t>
            </a:r>
            <a:r>
              <a:rPr dirty="0" spc="-40"/>
              <a:t> </a:t>
            </a:r>
            <a:r>
              <a:rPr dirty="0"/>
              <a:t>Development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93150" y="6679161"/>
            <a:ext cx="543560" cy="313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10.</a:t>
            </a:r>
            <a:fld id="{81D60167-4931-47E6-BA6A-407CBD079E47}" type="slidenum"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6</a:t>
            </a:fld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150" y="1852652"/>
            <a:ext cx="8435975" cy="463169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lr>
                <a:srgbClr val="DB0081"/>
              </a:buClr>
              <a:buSzPct val="70909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“Nature’s Impulse </a:t>
            </a: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is to create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a</a:t>
            </a:r>
            <a:r>
              <a:rPr dirty="0" sz="2750" spc="1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female”</a:t>
            </a:r>
            <a:endParaRPr sz="2750">
              <a:latin typeface="Times New Roman"/>
              <a:cs typeface="Times New Roman"/>
            </a:endParaRPr>
          </a:p>
          <a:p>
            <a:pPr lvl="1" marL="755650" marR="24130" indent="-285750">
              <a:lnSpc>
                <a:spcPts val="2630"/>
              </a:lnSpc>
              <a:spcBef>
                <a:spcPts val="57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The internal reproductive structures can develop into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a 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male or 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female</a:t>
            </a: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pattern</a:t>
            </a:r>
            <a:endParaRPr sz="24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220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Male testes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secrete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0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Anti-Mullerian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hormone prevents development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Mullerian</a:t>
            </a:r>
            <a:r>
              <a:rPr dirty="0" sz="2000" spc="-254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00269E"/>
                </a:solidFill>
                <a:latin typeface="Times New Roman"/>
                <a:cs typeface="Times New Roman"/>
              </a:rPr>
              <a:t>system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DB0081"/>
              </a:buClr>
              <a:buSzPct val="675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Androgens promote development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of </a:t>
            </a: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Wolffian</a:t>
            </a:r>
            <a:r>
              <a:rPr dirty="0" sz="2000" spc="-28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system</a:t>
            </a:r>
            <a:endParaRPr sz="2000">
              <a:latin typeface="Times New Roman"/>
              <a:cs typeface="Times New Roman"/>
            </a:endParaRPr>
          </a:p>
          <a:p>
            <a:pPr lvl="3" marL="1612900" indent="-228600">
              <a:lnSpc>
                <a:spcPct val="100000"/>
              </a:lnSpc>
              <a:spcBef>
                <a:spcPts val="275"/>
              </a:spcBef>
              <a:buClr>
                <a:srgbClr val="DB0081"/>
              </a:buClr>
              <a:buSzPct val="69444"/>
              <a:buFont typeface="Wingdings"/>
              <a:buChar char=""/>
              <a:tabLst>
                <a:tab pos="1612900" algn="l"/>
              </a:tabLst>
            </a:pPr>
            <a:r>
              <a:rPr dirty="0" sz="1800" spc="5">
                <a:solidFill>
                  <a:srgbClr val="00269E"/>
                </a:solidFill>
                <a:latin typeface="Times New Roman"/>
                <a:cs typeface="Times New Roman"/>
              </a:rPr>
              <a:t>Testosterone</a:t>
            </a:r>
            <a:endParaRPr sz="1800">
              <a:latin typeface="Times New Roman"/>
              <a:cs typeface="Times New Roman"/>
            </a:endParaRPr>
          </a:p>
          <a:p>
            <a:pPr lvl="3" marL="1612900" indent="-228600">
              <a:lnSpc>
                <a:spcPct val="100000"/>
              </a:lnSpc>
              <a:spcBef>
                <a:spcPts val="240"/>
              </a:spcBef>
              <a:buClr>
                <a:srgbClr val="DB0081"/>
              </a:buClr>
              <a:buSzPct val="69444"/>
              <a:buFont typeface="Wingdings"/>
              <a:buChar char=""/>
              <a:tabLst>
                <a:tab pos="1612900" algn="l"/>
              </a:tabLst>
            </a:pPr>
            <a:r>
              <a:rPr dirty="0" sz="1800" spc="5">
                <a:solidFill>
                  <a:srgbClr val="00269E"/>
                </a:solidFill>
                <a:latin typeface="Times New Roman"/>
                <a:cs typeface="Times New Roman"/>
              </a:rPr>
              <a:t>Dihydrotestosterone</a:t>
            </a:r>
            <a:endParaRPr sz="1800">
              <a:latin typeface="Times New Roman"/>
              <a:cs typeface="Times New Roman"/>
            </a:endParaRPr>
          </a:p>
          <a:p>
            <a:pPr lvl="1" marL="755650" marR="290195" indent="-285750">
              <a:lnSpc>
                <a:spcPts val="2630"/>
              </a:lnSpc>
              <a:spcBef>
                <a:spcPts val="535"/>
              </a:spcBef>
              <a:buClr>
                <a:srgbClr val="DB0081"/>
              </a:buClr>
              <a:buSzPct val="64583"/>
              <a:buFont typeface="Wingdings"/>
              <a:buChar char="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In the absence of androgen secreted by testes, female pattern  </a:t>
            </a:r>
            <a:r>
              <a:rPr dirty="0" sz="2400" spc="-15">
                <a:solidFill>
                  <a:srgbClr val="00269E"/>
                </a:solidFill>
                <a:latin typeface="Times New Roman"/>
                <a:cs typeface="Times New Roman"/>
              </a:rPr>
              <a:t>develops: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170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 spc="5">
                <a:solidFill>
                  <a:srgbClr val="00269E"/>
                </a:solidFill>
                <a:latin typeface="Times New Roman"/>
                <a:cs typeface="Times New Roman"/>
              </a:rPr>
              <a:t>Mullerian</a:t>
            </a:r>
            <a:r>
              <a:rPr dirty="0" sz="2000" spc="-6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00269E"/>
                </a:solidFill>
                <a:latin typeface="Times New Roman"/>
                <a:cs typeface="Times New Roman"/>
              </a:rPr>
              <a:t>system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>
                <a:solidFill>
                  <a:srgbClr val="00269E"/>
                </a:solidFill>
                <a:latin typeface="Times New Roman"/>
                <a:cs typeface="Times New Roman"/>
              </a:rPr>
              <a:t>External</a:t>
            </a:r>
            <a:r>
              <a:rPr dirty="0" sz="2000" spc="-6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genitalia</a:t>
            </a:r>
            <a:endParaRPr sz="20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225"/>
              </a:spcBef>
              <a:buClr>
                <a:srgbClr val="DB0081"/>
              </a:buClr>
              <a:buSzPct val="60000"/>
              <a:buFont typeface="Wingdings"/>
              <a:buChar char=""/>
              <a:tabLst>
                <a:tab pos="1155700" algn="l"/>
              </a:tabLst>
            </a:pPr>
            <a:r>
              <a:rPr dirty="0" sz="2000" spc="-5">
                <a:solidFill>
                  <a:srgbClr val="00269E"/>
                </a:solidFill>
                <a:latin typeface="Times New Roman"/>
                <a:cs typeface="Times New Roman"/>
              </a:rPr>
              <a:t>Brain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5175" y="654050"/>
            <a:ext cx="5996940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5"/>
              <a:t>Male </a:t>
            </a:r>
            <a:r>
              <a:rPr dirty="0"/>
              <a:t>Sexual</a:t>
            </a:r>
            <a:r>
              <a:rPr dirty="0" spc="-35"/>
              <a:t> </a:t>
            </a:r>
            <a:r>
              <a:rPr dirty="0"/>
              <a:t>Development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93150" y="6679161"/>
            <a:ext cx="543560" cy="313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35"/>
              </a:lnSpc>
            </a:pPr>
            <a:r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10.</a:t>
            </a:r>
            <a:fld id="{81D60167-4931-47E6-BA6A-407CBD079E47}" type="slidenum">
              <a:rPr dirty="0" sz="2000" spc="15">
                <a:solidFill>
                  <a:srgbClr val="DB0081"/>
                </a:solidFill>
                <a:latin typeface="Arial"/>
                <a:cs typeface="Arial"/>
              </a:rPr>
              <a:t>6</a:t>
            </a:fld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4550" y="1997075"/>
            <a:ext cx="7607300" cy="333438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355600" marR="829310" indent="-342900">
              <a:lnSpc>
                <a:spcPts val="3829"/>
              </a:lnSpc>
              <a:spcBef>
                <a:spcPts val="260"/>
              </a:spcBef>
              <a:buClr>
                <a:srgbClr val="DB0081"/>
              </a:buClr>
              <a:buSzPct val="67187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dirty="0" sz="3200" spc="5">
                <a:solidFill>
                  <a:srgbClr val="00269E"/>
                </a:solidFill>
                <a:latin typeface="Times New Roman"/>
                <a:cs typeface="Times New Roman"/>
              </a:rPr>
              <a:t>SRY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gene </a:t>
            </a:r>
            <a:r>
              <a:rPr dirty="0" sz="3200" spc="5">
                <a:solidFill>
                  <a:srgbClr val="00269E"/>
                </a:solidFill>
                <a:latin typeface="Times New Roman"/>
                <a:cs typeface="Times New Roman"/>
              </a:rPr>
              <a:t>on </a:t>
            </a:r>
            <a:r>
              <a:rPr dirty="0" sz="3200" spc="10">
                <a:solidFill>
                  <a:srgbClr val="00269E"/>
                </a:solidFill>
                <a:latin typeface="Times New Roman"/>
                <a:cs typeface="Times New Roman"/>
              </a:rPr>
              <a:t>XY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chromosome</a:t>
            </a:r>
            <a:r>
              <a:rPr dirty="0" sz="3200" spc="-9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269E"/>
                </a:solidFill>
                <a:latin typeface="Times New Roman"/>
                <a:cs typeface="Times New Roman"/>
              </a:rPr>
              <a:t>induces  development </a:t>
            </a:r>
            <a:r>
              <a:rPr dirty="0" sz="3200" spc="5">
                <a:solidFill>
                  <a:srgbClr val="00269E"/>
                </a:solidFill>
                <a:latin typeface="Times New Roman"/>
                <a:cs typeface="Times New Roman"/>
              </a:rPr>
              <a:t>of</a:t>
            </a:r>
            <a:r>
              <a:rPr dirty="0" sz="3200" spc="-4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00269E"/>
                </a:solidFill>
                <a:latin typeface="Times New Roman"/>
                <a:cs typeface="Times New Roman"/>
              </a:rPr>
              <a:t>testis</a:t>
            </a:r>
            <a:endParaRPr sz="3200">
              <a:latin typeface="Times New Roman"/>
              <a:cs typeface="Times New Roman"/>
            </a:endParaRPr>
          </a:p>
          <a:p>
            <a:pPr lvl="1" marL="755650" indent="-285750">
              <a:lnSpc>
                <a:spcPct val="100000"/>
              </a:lnSpc>
              <a:spcBef>
                <a:spcPts val="605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Testes</a:t>
            </a:r>
            <a:r>
              <a:rPr dirty="0" sz="2750" spc="55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>
                <a:solidFill>
                  <a:srgbClr val="00269E"/>
                </a:solidFill>
                <a:latin typeface="Times New Roman"/>
                <a:cs typeface="Times New Roman"/>
              </a:rPr>
              <a:t>secrete:</a:t>
            </a:r>
            <a:endParaRPr sz="275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575"/>
              </a:spcBef>
              <a:buClr>
                <a:srgbClr val="DB0081"/>
              </a:buClr>
              <a:buSzPct val="58333"/>
              <a:buFont typeface="Wingdings"/>
              <a:buChar char=""/>
              <a:tabLst>
                <a:tab pos="115570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Anti-Mullerian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hormone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(defeminizing</a:t>
            </a:r>
            <a:r>
              <a:rPr dirty="0" sz="2400" spc="5">
                <a:solidFill>
                  <a:srgbClr val="00269E"/>
                </a:solidFill>
                <a:latin typeface="Times New Roman"/>
                <a:cs typeface="Times New Roman"/>
              </a:rPr>
              <a:t> effect)</a:t>
            </a:r>
            <a:endParaRPr sz="2400">
              <a:latin typeface="Times New Roman"/>
              <a:cs typeface="Times New Roman"/>
            </a:endParaRPr>
          </a:p>
          <a:p>
            <a:pPr lvl="2" marL="1155700" indent="-228600">
              <a:lnSpc>
                <a:spcPct val="100000"/>
              </a:lnSpc>
              <a:spcBef>
                <a:spcPts val="570"/>
              </a:spcBef>
              <a:buClr>
                <a:srgbClr val="DB0081"/>
              </a:buClr>
              <a:buSzPct val="58333"/>
              <a:buFont typeface="Wingdings"/>
              <a:buChar char=""/>
              <a:tabLst>
                <a:tab pos="1155700" algn="l"/>
              </a:tabLst>
            </a:pPr>
            <a:r>
              <a:rPr dirty="0" sz="2400" spc="-5">
                <a:solidFill>
                  <a:srgbClr val="00269E"/>
                </a:solidFill>
                <a:latin typeface="Times New Roman"/>
                <a:cs typeface="Times New Roman"/>
              </a:rPr>
              <a:t>Androgens: stimulate </a:t>
            </a:r>
            <a:r>
              <a:rPr dirty="0" sz="2400">
                <a:solidFill>
                  <a:srgbClr val="00269E"/>
                </a:solidFill>
                <a:latin typeface="Times New Roman"/>
                <a:cs typeface="Times New Roman"/>
              </a:rPr>
              <a:t>Wolffiian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system</a:t>
            </a:r>
            <a:r>
              <a:rPr dirty="0" sz="2400" spc="-4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269E"/>
                </a:solidFill>
                <a:latin typeface="Times New Roman"/>
                <a:cs typeface="Times New Roman"/>
              </a:rPr>
              <a:t>development</a:t>
            </a:r>
            <a:endParaRPr sz="2400">
              <a:latin typeface="Times New Roman"/>
              <a:cs typeface="Times New Roman"/>
            </a:endParaRPr>
          </a:p>
          <a:p>
            <a:pPr lvl="1" marL="755650" marR="429895" indent="-285750">
              <a:lnSpc>
                <a:spcPct val="102299"/>
              </a:lnSpc>
              <a:spcBef>
                <a:spcPts val="670"/>
              </a:spcBef>
              <a:buClr>
                <a:srgbClr val="DB0081"/>
              </a:buClr>
              <a:buSzPct val="70909"/>
              <a:buFont typeface="Wingdings"/>
              <a:buChar char=""/>
              <a:tabLst>
                <a:tab pos="755650" algn="l"/>
              </a:tabLst>
            </a:pP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External male reproductive </a:t>
            </a:r>
            <a:r>
              <a:rPr dirty="0" sz="2750" spc="5">
                <a:solidFill>
                  <a:srgbClr val="00269E"/>
                </a:solidFill>
                <a:latin typeface="Times New Roman"/>
                <a:cs typeface="Times New Roman"/>
              </a:rPr>
              <a:t>structures </a:t>
            </a:r>
            <a:r>
              <a:rPr dirty="0" sz="2750" spc="10">
                <a:solidFill>
                  <a:srgbClr val="00269E"/>
                </a:solidFill>
                <a:latin typeface="Times New Roman"/>
                <a:cs typeface="Times New Roman"/>
              </a:rPr>
              <a:t>require  </a:t>
            </a:r>
            <a:r>
              <a:rPr dirty="0" sz="2750" spc="15">
                <a:solidFill>
                  <a:srgbClr val="00269E"/>
                </a:solidFill>
                <a:latin typeface="Times New Roman"/>
                <a:cs typeface="Times New Roman"/>
              </a:rPr>
              <a:t>dihyrotestosterone</a:t>
            </a:r>
            <a:r>
              <a:rPr dirty="0" sz="2750" spc="-80">
                <a:solidFill>
                  <a:srgbClr val="00269E"/>
                </a:solidFill>
                <a:latin typeface="Times New Roman"/>
                <a:cs typeface="Times New Roman"/>
              </a:rPr>
              <a:t> </a:t>
            </a:r>
            <a:r>
              <a:rPr dirty="0" sz="2750" spc="20">
                <a:solidFill>
                  <a:srgbClr val="00269E"/>
                </a:solidFill>
                <a:latin typeface="Times New Roman"/>
                <a:cs typeface="Times New Roman"/>
              </a:rPr>
              <a:t>(androgen)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800" y="654050"/>
            <a:ext cx="7435215" cy="69977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Internal </a:t>
            </a:r>
            <a:r>
              <a:rPr dirty="0" spc="5"/>
              <a:t>Sex </a:t>
            </a:r>
            <a:r>
              <a:rPr dirty="0"/>
              <a:t>Organ</a:t>
            </a:r>
            <a:r>
              <a:rPr dirty="0" spc="-155"/>
              <a:t> </a:t>
            </a:r>
            <a:r>
              <a:rPr dirty="0"/>
              <a:t>Development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93150" y="6654800"/>
            <a:ext cx="530860" cy="3340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5">
                <a:solidFill>
                  <a:srgbClr val="DB0081"/>
                </a:solidFill>
                <a:latin typeface="Arial"/>
                <a:cs typeface="Arial"/>
              </a:rPr>
              <a:t>10</a:t>
            </a:r>
            <a:r>
              <a:rPr dirty="0" sz="2000" spc="65">
                <a:solidFill>
                  <a:srgbClr val="DB0081"/>
                </a:solidFill>
                <a:latin typeface="Arial"/>
                <a:cs typeface="Arial"/>
              </a:rPr>
              <a:t>.</a:t>
            </a:r>
            <a:r>
              <a:rPr dirty="0" sz="2000" spc="10">
                <a:solidFill>
                  <a:srgbClr val="DB0081"/>
                </a:solidFill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95575" y="2400300"/>
            <a:ext cx="762000" cy="85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67475" y="2362200"/>
            <a:ext cx="2438400" cy="3524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28925" y="2543175"/>
            <a:ext cx="495300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77000" y="2714625"/>
            <a:ext cx="0" cy="638175"/>
          </a:xfrm>
          <a:custGeom>
            <a:avLst/>
            <a:gdLst/>
            <a:ahLst/>
            <a:cxnLst/>
            <a:rect l="l" t="t" r="r" b="b"/>
            <a:pathLst>
              <a:path w="0" h="638175">
                <a:moveTo>
                  <a:pt x="0" y="0"/>
                </a:moveTo>
                <a:lnTo>
                  <a:pt x="0" y="638175"/>
                </a:lnTo>
              </a:path>
            </a:pathLst>
          </a:custGeom>
          <a:ln w="19050">
            <a:solidFill>
              <a:srgbClr val="1E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2525" y="2724150"/>
            <a:ext cx="1019175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095875" y="2714625"/>
            <a:ext cx="3810000" cy="952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05400" y="3219450"/>
            <a:ext cx="400050" cy="95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43000" y="2362200"/>
            <a:ext cx="3876675" cy="23907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77000" y="3657600"/>
            <a:ext cx="0" cy="600075"/>
          </a:xfrm>
          <a:custGeom>
            <a:avLst/>
            <a:gdLst/>
            <a:ahLst/>
            <a:cxnLst/>
            <a:rect l="l" t="t" r="r" b="b"/>
            <a:pathLst>
              <a:path w="0" h="600075">
                <a:moveTo>
                  <a:pt x="0" y="0"/>
                </a:moveTo>
                <a:lnTo>
                  <a:pt x="0" y="600075"/>
                </a:lnTo>
              </a:path>
            </a:pathLst>
          </a:custGeom>
          <a:ln w="19050">
            <a:solidFill>
              <a:srgbClr val="1E191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19750" y="3667125"/>
            <a:ext cx="809625" cy="2952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467475" y="3657600"/>
            <a:ext cx="2447925" cy="10858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81450" y="1885950"/>
            <a:ext cx="2076450" cy="401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67425" y="1885950"/>
            <a:ext cx="0" cy="4010025"/>
          </a:xfrm>
          <a:custGeom>
            <a:avLst/>
            <a:gdLst/>
            <a:ahLst/>
            <a:cxnLst/>
            <a:rect l="l" t="t" r="r" b="b"/>
            <a:pathLst>
              <a:path w="0" h="4010025">
                <a:moveTo>
                  <a:pt x="0" y="0"/>
                </a:moveTo>
                <a:lnTo>
                  <a:pt x="0" y="4010025"/>
                </a:lnTo>
              </a:path>
            </a:pathLst>
          </a:custGeom>
          <a:ln w="1905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35"/>
              </a:lnSpc>
            </a:pPr>
            <a:r>
              <a:rPr dirty="0" spc="25"/>
              <a:t>Copyright </a:t>
            </a:r>
            <a:r>
              <a:rPr dirty="0" spc="20"/>
              <a:t>2001 by </a:t>
            </a:r>
            <a:r>
              <a:rPr dirty="0" spc="10"/>
              <a:t>Allyn </a:t>
            </a:r>
            <a:r>
              <a:rPr dirty="0" spc="15"/>
              <a:t>&amp;</a:t>
            </a:r>
            <a:r>
              <a:rPr dirty="0" spc="30"/>
              <a:t> </a:t>
            </a:r>
            <a:r>
              <a:rPr dirty="0"/>
              <a:t>Bacon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rlloyd</dc:creator>
  <dc:title>Sex.PDF</dc:title>
  <dcterms:created xsi:type="dcterms:W3CDTF">2020-02-05T04:22:42Z</dcterms:created>
  <dcterms:modified xsi:type="dcterms:W3CDTF">2020-02-05T04:22:42Z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2004-04-23T00:00:00Z</vt:filetime>
  </property>
  <property fmtid="{D5CDD505-2E9C-101B-9397-08002B2CF9AE}" pid="3" name="Creator">
    <vt:lpwstr>Microsoft PowerPoint </vt:lpwstr>
  </property>
  <property fmtid="{D5CDD505-2E9C-101B-9397-08002B2CF9AE}" pid="4" name="LastSaved">
    <vt:filetime>2004-04-23T00:00:00Z</vt:filetime>
  </property>
</Properties>
</file>