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jpg" ContentType="image/jpg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Default Extension="png" ContentType="image/png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</p:sldIdLst>
  <p:sldSz cx="10058400" cy="7772400"/>
  <p:notesSz cx="10058400" cy="7772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550" b="0" i="0">
                <a:solidFill>
                  <a:srgbClr val="00269E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835"/>
              </a:lnSpc>
            </a:pPr>
            <a:r>
              <a:rPr dirty="0" spc="25"/>
              <a:t>Copyright </a:t>
            </a:r>
            <a:r>
              <a:rPr dirty="0" spc="20"/>
              <a:t>2001 by </a:t>
            </a:r>
            <a:r>
              <a:rPr dirty="0" spc="10"/>
              <a:t>Allyn </a:t>
            </a:r>
            <a:r>
              <a:rPr dirty="0" spc="15"/>
              <a:t>&amp;</a:t>
            </a:r>
            <a:r>
              <a:rPr dirty="0" spc="30"/>
              <a:t> </a:t>
            </a:r>
            <a:r>
              <a:rPr dirty="0"/>
              <a:t>Bacon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DB008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2335"/>
              </a:lnSpc>
            </a:pPr>
            <a:r>
              <a:rPr dirty="0" spc="15"/>
              <a:t>10.</a:t>
            </a:r>
            <a:fld id="{81D60167-4931-47E6-BA6A-407CBD079E47}" type="slidenum">
              <a:rPr dirty="0" spc="15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081C58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750" b="0" i="0">
                <a:solidFill>
                  <a:srgbClr val="00269E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550" b="0" i="0">
                <a:solidFill>
                  <a:srgbClr val="00269E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835"/>
              </a:lnSpc>
            </a:pPr>
            <a:r>
              <a:rPr dirty="0" spc="25"/>
              <a:t>Copyright </a:t>
            </a:r>
            <a:r>
              <a:rPr dirty="0" spc="20"/>
              <a:t>2001 by </a:t>
            </a:r>
            <a:r>
              <a:rPr dirty="0" spc="10"/>
              <a:t>Allyn </a:t>
            </a:r>
            <a:r>
              <a:rPr dirty="0" spc="15"/>
              <a:t>&amp;</a:t>
            </a:r>
            <a:r>
              <a:rPr dirty="0" spc="30"/>
              <a:t> </a:t>
            </a:r>
            <a:r>
              <a:rPr dirty="0"/>
              <a:t>Bacon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DB008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2335"/>
              </a:lnSpc>
            </a:pPr>
            <a:r>
              <a:rPr dirty="0" spc="15"/>
              <a:t>10.</a:t>
            </a:r>
            <a:fld id="{81D60167-4931-47E6-BA6A-407CBD079E47}" type="slidenum">
              <a:rPr dirty="0" spc="15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081C58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340350" y="2429510"/>
            <a:ext cx="3254375" cy="3968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00269E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550" b="0" i="0">
                <a:solidFill>
                  <a:srgbClr val="00269E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835"/>
              </a:lnSpc>
            </a:pPr>
            <a:r>
              <a:rPr dirty="0" spc="25"/>
              <a:t>Copyright </a:t>
            </a:r>
            <a:r>
              <a:rPr dirty="0" spc="20"/>
              <a:t>2001 by </a:t>
            </a:r>
            <a:r>
              <a:rPr dirty="0" spc="10"/>
              <a:t>Allyn </a:t>
            </a:r>
            <a:r>
              <a:rPr dirty="0" spc="15"/>
              <a:t>&amp;</a:t>
            </a:r>
            <a:r>
              <a:rPr dirty="0" spc="30"/>
              <a:t> </a:t>
            </a:r>
            <a:r>
              <a:rPr dirty="0"/>
              <a:t>Bacon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DB008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2335"/>
              </a:lnSpc>
            </a:pPr>
            <a:r>
              <a:rPr dirty="0" spc="15"/>
              <a:t>10.</a:t>
            </a:r>
            <a:fld id="{81D60167-4931-47E6-BA6A-407CBD079E47}" type="slidenum">
              <a:rPr dirty="0" spc="15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081C58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550" b="0" i="0">
                <a:solidFill>
                  <a:srgbClr val="00269E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835"/>
              </a:lnSpc>
            </a:pPr>
            <a:r>
              <a:rPr dirty="0" spc="25"/>
              <a:t>Copyright </a:t>
            </a:r>
            <a:r>
              <a:rPr dirty="0" spc="20"/>
              <a:t>2001 by </a:t>
            </a:r>
            <a:r>
              <a:rPr dirty="0" spc="10"/>
              <a:t>Allyn </a:t>
            </a:r>
            <a:r>
              <a:rPr dirty="0" spc="15"/>
              <a:t>&amp;</a:t>
            </a:r>
            <a:r>
              <a:rPr dirty="0" spc="30"/>
              <a:t> </a:t>
            </a:r>
            <a:r>
              <a:rPr dirty="0"/>
              <a:t>Bacon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DB008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2335"/>
              </a:lnSpc>
            </a:pPr>
            <a:r>
              <a:rPr dirty="0" spc="15"/>
              <a:t>10.</a:t>
            </a:r>
            <a:fld id="{81D60167-4931-47E6-BA6A-407CBD079E47}" type="slidenum">
              <a:rPr dirty="0" spc="15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550" b="0" i="0">
                <a:solidFill>
                  <a:srgbClr val="00269E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835"/>
              </a:lnSpc>
            </a:pPr>
            <a:r>
              <a:rPr dirty="0" spc="25"/>
              <a:t>Copyright </a:t>
            </a:r>
            <a:r>
              <a:rPr dirty="0" spc="20"/>
              <a:t>2001 by </a:t>
            </a:r>
            <a:r>
              <a:rPr dirty="0" spc="10"/>
              <a:t>Allyn </a:t>
            </a:r>
            <a:r>
              <a:rPr dirty="0" spc="15"/>
              <a:t>&amp;</a:t>
            </a:r>
            <a:r>
              <a:rPr dirty="0" spc="30"/>
              <a:t> </a:t>
            </a:r>
            <a:r>
              <a:rPr dirty="0"/>
              <a:t>Bacon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DB008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2335"/>
              </a:lnSpc>
            </a:pPr>
            <a:r>
              <a:rPr dirty="0" spc="15"/>
              <a:t>10.</a:t>
            </a:r>
            <a:fld id="{81D60167-4931-47E6-BA6A-407CBD079E47}" type="slidenum">
              <a:rPr dirty="0" spc="15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6725" y="1600200"/>
            <a:ext cx="9134475" cy="95250"/>
          </a:xfrm>
          <a:custGeom>
            <a:avLst/>
            <a:gdLst/>
            <a:ahLst/>
            <a:cxnLst/>
            <a:rect l="l" t="t" r="r" b="b"/>
            <a:pathLst>
              <a:path w="9134475" h="95250">
                <a:moveTo>
                  <a:pt x="0" y="95250"/>
                </a:moveTo>
                <a:lnTo>
                  <a:pt x="9134475" y="95250"/>
                </a:lnTo>
                <a:lnTo>
                  <a:pt x="9134475" y="0"/>
                </a:lnTo>
                <a:lnTo>
                  <a:pt x="0" y="0"/>
                </a:lnTo>
                <a:lnTo>
                  <a:pt x="0" y="95250"/>
                </a:lnTo>
                <a:close/>
              </a:path>
            </a:pathLst>
          </a:custGeom>
          <a:solidFill>
            <a:srgbClr val="00269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466725" y="1752600"/>
            <a:ext cx="9134475" cy="95250"/>
          </a:xfrm>
          <a:custGeom>
            <a:avLst/>
            <a:gdLst/>
            <a:ahLst/>
            <a:cxnLst/>
            <a:rect l="l" t="t" r="r" b="b"/>
            <a:pathLst>
              <a:path w="9134475" h="95250">
                <a:moveTo>
                  <a:pt x="0" y="95250"/>
                </a:moveTo>
                <a:lnTo>
                  <a:pt x="9134475" y="95250"/>
                </a:lnTo>
                <a:lnTo>
                  <a:pt x="9134475" y="0"/>
                </a:lnTo>
                <a:lnTo>
                  <a:pt x="0" y="0"/>
                </a:lnTo>
                <a:lnTo>
                  <a:pt x="0" y="95250"/>
                </a:lnTo>
                <a:close/>
              </a:path>
            </a:pathLst>
          </a:custGeom>
          <a:solidFill>
            <a:srgbClr val="00B6A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997834" y="654050"/>
            <a:ext cx="4062730" cy="69976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081C58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9750" y="1892300"/>
            <a:ext cx="8921750" cy="48202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750" b="0" i="0">
                <a:solidFill>
                  <a:srgbClr val="00269E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920750" y="6883297"/>
            <a:ext cx="2987675" cy="248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550" b="0" i="0">
                <a:solidFill>
                  <a:srgbClr val="00269E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835"/>
              </a:lnSpc>
            </a:pPr>
            <a:r>
              <a:rPr dirty="0" spc="25"/>
              <a:t>Copyright </a:t>
            </a:r>
            <a:r>
              <a:rPr dirty="0" spc="20"/>
              <a:t>2001 by </a:t>
            </a:r>
            <a:r>
              <a:rPr dirty="0" spc="10"/>
              <a:t>Allyn </a:t>
            </a:r>
            <a:r>
              <a:rPr dirty="0" spc="15"/>
              <a:t>&amp;</a:t>
            </a:r>
            <a:r>
              <a:rPr dirty="0" spc="30"/>
              <a:t> </a:t>
            </a:r>
            <a:r>
              <a:rPr dirty="0"/>
              <a:t>Bacon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693150" y="6679161"/>
            <a:ext cx="685800" cy="3130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rgbClr val="DB008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2335"/>
              </a:lnSpc>
            </a:pPr>
            <a:r>
              <a:rPr dirty="0" spc="15"/>
              <a:t>10.</a:t>
            </a:r>
            <a:fld id="{81D60167-4931-47E6-BA6A-407CBD079E47}" type="slidenum">
              <a:rPr dirty="0" spc="15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3.jp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4.jp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Relationship Id="rId3" Type="http://schemas.openxmlformats.org/officeDocument/2006/relationships/image" Target="../media/image16.png"/><Relationship Id="rId4" Type="http://schemas.openxmlformats.org/officeDocument/2006/relationships/image" Target="../media/image17.png"/><Relationship Id="rId5" Type="http://schemas.openxmlformats.org/officeDocument/2006/relationships/image" Target="../media/image18.png"/><Relationship Id="rId6" Type="http://schemas.openxmlformats.org/officeDocument/2006/relationships/image" Target="../media/image19.png"/><Relationship Id="rId7" Type="http://schemas.openxmlformats.org/officeDocument/2006/relationships/image" Target="../media/image20.png"/><Relationship Id="rId8" Type="http://schemas.openxmlformats.org/officeDocument/2006/relationships/image" Target="../media/image21.png"/><Relationship Id="rId9" Type="http://schemas.openxmlformats.org/officeDocument/2006/relationships/image" Target="../media/image22.png"/><Relationship Id="rId10" Type="http://schemas.openxmlformats.org/officeDocument/2006/relationships/image" Target="../media/image23.png"/><Relationship Id="rId11" Type="http://schemas.openxmlformats.org/officeDocument/2006/relationships/image" Target="../media/image24.png"/><Relationship Id="rId12" Type="http://schemas.openxmlformats.org/officeDocument/2006/relationships/image" Target="../media/image25.png"/><Relationship Id="rId13" Type="http://schemas.openxmlformats.org/officeDocument/2006/relationships/image" Target="../media/image26.png"/><Relationship Id="rId14" Type="http://schemas.openxmlformats.org/officeDocument/2006/relationships/image" Target="../media/image27.png"/><Relationship Id="rId15" Type="http://schemas.openxmlformats.org/officeDocument/2006/relationships/image" Target="../media/image28.png"/><Relationship Id="rId16" Type="http://schemas.openxmlformats.org/officeDocument/2006/relationships/image" Target="../media/image29.png"/><Relationship Id="rId17" Type="http://schemas.openxmlformats.org/officeDocument/2006/relationships/image" Target="../media/image30.png"/><Relationship Id="rId18" Type="http://schemas.openxmlformats.org/officeDocument/2006/relationships/image" Target="../media/image31.png"/><Relationship Id="rId19" Type="http://schemas.openxmlformats.org/officeDocument/2006/relationships/image" Target="../media/image32.png"/><Relationship Id="rId20" Type="http://schemas.openxmlformats.org/officeDocument/2006/relationships/image" Target="../media/image33.png"/><Relationship Id="rId21" Type="http://schemas.openxmlformats.org/officeDocument/2006/relationships/image" Target="../media/image34.png"/><Relationship Id="rId22" Type="http://schemas.openxmlformats.org/officeDocument/2006/relationships/image" Target="../media/image35.png"/><Relationship Id="rId23" Type="http://schemas.openxmlformats.org/officeDocument/2006/relationships/image" Target="../media/image36.png"/><Relationship Id="rId24" Type="http://schemas.openxmlformats.org/officeDocument/2006/relationships/image" Target="../media/image37.png"/><Relationship Id="rId25" Type="http://schemas.openxmlformats.org/officeDocument/2006/relationships/image" Target="../media/image38.jpg"/><Relationship Id="rId26" Type="http://schemas.openxmlformats.org/officeDocument/2006/relationships/image" Target="../media/image39.png"/><Relationship Id="rId27" Type="http://schemas.openxmlformats.org/officeDocument/2006/relationships/image" Target="../media/image40.png"/><Relationship Id="rId28" Type="http://schemas.openxmlformats.org/officeDocument/2006/relationships/image" Target="../media/image41.png"/><Relationship Id="rId29" Type="http://schemas.openxmlformats.org/officeDocument/2006/relationships/image" Target="../media/image42.png"/><Relationship Id="rId30" Type="http://schemas.openxmlformats.org/officeDocument/2006/relationships/image" Target="../media/image43.png"/><Relationship Id="rId31" Type="http://schemas.openxmlformats.org/officeDocument/2006/relationships/image" Target="../media/image44.png"/><Relationship Id="rId32" Type="http://schemas.openxmlformats.org/officeDocument/2006/relationships/image" Target="../media/image45.png"/><Relationship Id="rId33" Type="http://schemas.openxmlformats.org/officeDocument/2006/relationships/image" Target="../media/image46.png"/><Relationship Id="rId34" Type="http://schemas.openxmlformats.org/officeDocument/2006/relationships/image" Target="../media/image47.png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8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9.jpg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0.jpg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1.jpg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2.png"/><Relationship Id="rId3" Type="http://schemas.openxmlformats.org/officeDocument/2006/relationships/image" Target="../media/image53.png"/><Relationship Id="rId4" Type="http://schemas.openxmlformats.org/officeDocument/2006/relationships/image" Target="../media/image54.png"/><Relationship Id="rId5" Type="http://schemas.openxmlformats.org/officeDocument/2006/relationships/image" Target="../media/image55.png"/><Relationship Id="rId6" Type="http://schemas.openxmlformats.org/officeDocument/2006/relationships/image" Target="../media/image56.png"/><Relationship Id="rId7" Type="http://schemas.openxmlformats.org/officeDocument/2006/relationships/image" Target="../media/image57.png"/><Relationship Id="rId8" Type="http://schemas.openxmlformats.org/officeDocument/2006/relationships/image" Target="../media/image58.png"/><Relationship Id="rId9" Type="http://schemas.openxmlformats.org/officeDocument/2006/relationships/image" Target="../media/image59.png"/><Relationship Id="rId10" Type="http://schemas.openxmlformats.org/officeDocument/2006/relationships/image" Target="../media/image60.png"/><Relationship Id="rId11" Type="http://schemas.openxmlformats.org/officeDocument/2006/relationships/image" Target="../media/image61.png"/><Relationship Id="rId12" Type="http://schemas.openxmlformats.org/officeDocument/2006/relationships/image" Target="../media/image62.png"/></Relationships>
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3.png"/><Relationship Id="rId3" Type="http://schemas.openxmlformats.org/officeDocument/2006/relationships/image" Target="../media/image64.png"/><Relationship Id="rId4" Type="http://schemas.openxmlformats.org/officeDocument/2006/relationships/image" Target="../media/image65.png"/><Relationship Id="rId5" Type="http://schemas.openxmlformats.org/officeDocument/2006/relationships/image" Target="../media/image66.png"/><Relationship Id="rId6" Type="http://schemas.openxmlformats.org/officeDocument/2006/relationships/image" Target="../media/image67.png"/><Relationship Id="rId7" Type="http://schemas.openxmlformats.org/officeDocument/2006/relationships/image" Target="../media/image68.png"/><Relationship Id="rId8" Type="http://schemas.openxmlformats.org/officeDocument/2006/relationships/image" Target="../media/image69.png"/><Relationship Id="rId9" Type="http://schemas.openxmlformats.org/officeDocument/2006/relationships/image" Target="../media/image70.png"/><Relationship Id="rId10" Type="http://schemas.openxmlformats.org/officeDocument/2006/relationships/image" Target="../media/image71.png"/><Relationship Id="rId11" Type="http://schemas.openxmlformats.org/officeDocument/2006/relationships/image" Target="../media/image72.png"/><Relationship Id="rId12" Type="http://schemas.openxmlformats.org/officeDocument/2006/relationships/image" Target="../media/image73.png"/><Relationship Id="rId13" Type="http://schemas.openxmlformats.org/officeDocument/2006/relationships/image" Target="../media/image74.png"/><Relationship Id="rId14" Type="http://schemas.openxmlformats.org/officeDocument/2006/relationships/image" Target="../media/image75.png"/><Relationship Id="rId15" Type="http://schemas.openxmlformats.org/officeDocument/2006/relationships/image" Target="../media/image76.png"/><Relationship Id="rId16" Type="http://schemas.openxmlformats.org/officeDocument/2006/relationships/image" Target="../media/image77.png"/><Relationship Id="rId17" Type="http://schemas.openxmlformats.org/officeDocument/2006/relationships/image" Target="../media/image78.png"/><Relationship Id="rId18" Type="http://schemas.openxmlformats.org/officeDocument/2006/relationships/image" Target="../media/image79.png"/><Relationship Id="rId19" Type="http://schemas.openxmlformats.org/officeDocument/2006/relationships/image" Target="../media/image80.png"/><Relationship Id="rId20" Type="http://schemas.openxmlformats.org/officeDocument/2006/relationships/image" Target="../media/image81.png"/><Relationship Id="rId21" Type="http://schemas.openxmlformats.org/officeDocument/2006/relationships/image" Target="../media/image82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png"/><Relationship Id="rId9" Type="http://schemas.openxmlformats.org/officeDocument/2006/relationships/image" Target="../media/image10.png"/><Relationship Id="rId10" Type="http://schemas.openxmlformats.org/officeDocument/2006/relationships/image" Target="../media/image11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2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3450" y="6895997"/>
            <a:ext cx="2962275" cy="2235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735"/>
              </a:lnSpc>
            </a:pPr>
            <a:r>
              <a:rPr dirty="0" sz="1550" spc="25">
                <a:solidFill>
                  <a:srgbClr val="00269E"/>
                </a:solidFill>
                <a:latin typeface="Arial"/>
                <a:cs typeface="Arial"/>
              </a:rPr>
              <a:t>Copyright </a:t>
            </a:r>
            <a:r>
              <a:rPr dirty="0" sz="1550" spc="20">
                <a:solidFill>
                  <a:srgbClr val="00269E"/>
                </a:solidFill>
                <a:latin typeface="Arial"/>
                <a:cs typeface="Arial"/>
              </a:rPr>
              <a:t>2001 by </a:t>
            </a:r>
            <a:r>
              <a:rPr dirty="0" sz="1550" spc="10">
                <a:solidFill>
                  <a:srgbClr val="00269E"/>
                </a:solidFill>
                <a:latin typeface="Arial"/>
                <a:cs typeface="Arial"/>
              </a:rPr>
              <a:t>Allyn </a:t>
            </a:r>
            <a:r>
              <a:rPr dirty="0" sz="1550" spc="15">
                <a:solidFill>
                  <a:srgbClr val="00269E"/>
                </a:solidFill>
                <a:latin typeface="Arial"/>
                <a:cs typeface="Arial"/>
              </a:rPr>
              <a:t>&amp;</a:t>
            </a:r>
            <a:r>
              <a:rPr dirty="0" sz="1550" spc="30">
                <a:solidFill>
                  <a:srgbClr val="00269E"/>
                </a:solidFill>
                <a:latin typeface="Arial"/>
                <a:cs typeface="Arial"/>
              </a:rPr>
              <a:t> </a:t>
            </a:r>
            <a:r>
              <a:rPr dirty="0" sz="1550">
                <a:solidFill>
                  <a:srgbClr val="00269E"/>
                </a:solidFill>
                <a:latin typeface="Arial"/>
                <a:cs typeface="Arial"/>
              </a:rPr>
              <a:t>Bacon</a:t>
            </a:r>
            <a:endParaRPr sz="155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82775" y="2282825"/>
            <a:ext cx="6296025" cy="2709545"/>
          </a:xfrm>
          <a:prstGeom prst="rect"/>
        </p:spPr>
        <p:txBody>
          <a:bodyPr wrap="square" lIns="0" tIns="41275" rIns="0" bIns="0" rtlCol="0" vert="horz">
            <a:spAutoFit/>
          </a:bodyPr>
          <a:lstStyle/>
          <a:p>
            <a:pPr marL="12700" marR="5080" indent="1638300">
              <a:lnSpc>
                <a:spcPts val="5250"/>
              </a:lnSpc>
              <a:spcBef>
                <a:spcPts val="325"/>
              </a:spcBef>
            </a:pPr>
            <a:r>
              <a:rPr dirty="0" spc="-5" i="1">
                <a:solidFill>
                  <a:srgbClr val="DB0081"/>
                </a:solidFill>
                <a:latin typeface="Times New Roman"/>
                <a:cs typeface="Times New Roman"/>
              </a:rPr>
              <a:t>Carlson (7e)  </a:t>
            </a:r>
            <a:r>
              <a:rPr dirty="0" spc="-5"/>
              <a:t>PowerPoint Lecture Outline  </a:t>
            </a:r>
            <a:r>
              <a:rPr dirty="0" spc="-5">
                <a:solidFill>
                  <a:srgbClr val="00269E"/>
                </a:solidFill>
              </a:rPr>
              <a:t>Chapter </a:t>
            </a:r>
            <a:r>
              <a:rPr dirty="0">
                <a:solidFill>
                  <a:srgbClr val="00269E"/>
                </a:solidFill>
              </a:rPr>
              <a:t>10: </a:t>
            </a:r>
            <a:r>
              <a:rPr dirty="0" spc="-5">
                <a:solidFill>
                  <a:srgbClr val="00269E"/>
                </a:solidFill>
              </a:rPr>
              <a:t>Reproductive</a:t>
            </a:r>
          </a:p>
          <a:p>
            <a:pPr marL="2041525">
              <a:lnSpc>
                <a:spcPts val="5155"/>
              </a:lnSpc>
            </a:pPr>
            <a:r>
              <a:rPr dirty="0" spc="5">
                <a:solidFill>
                  <a:srgbClr val="00269E"/>
                </a:solidFill>
              </a:rPr>
              <a:t>Behavior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20750" y="5978525"/>
            <a:ext cx="5045710" cy="783590"/>
          </a:xfrm>
          <a:prstGeom prst="rect">
            <a:avLst/>
          </a:prstGeom>
        </p:spPr>
        <p:txBody>
          <a:bodyPr wrap="square" lIns="0" tIns="8255" rIns="0" bIns="0" rtlCol="0" vert="horz">
            <a:spAutoFit/>
          </a:bodyPr>
          <a:lstStyle/>
          <a:p>
            <a:pPr marL="12700" marR="1129030">
              <a:lnSpc>
                <a:spcPct val="105300"/>
              </a:lnSpc>
              <a:spcBef>
                <a:spcPts val="65"/>
              </a:spcBef>
            </a:pPr>
            <a:r>
              <a:rPr dirty="0" sz="950" spc="15" b="1">
                <a:solidFill>
                  <a:srgbClr val="00269E"/>
                </a:solidFill>
                <a:latin typeface="Times New Roman"/>
                <a:cs typeface="Times New Roman"/>
              </a:rPr>
              <a:t>This </a:t>
            </a:r>
            <a:r>
              <a:rPr dirty="0" sz="950" spc="20" b="1">
                <a:solidFill>
                  <a:srgbClr val="00269E"/>
                </a:solidFill>
                <a:latin typeface="Times New Roman"/>
                <a:cs typeface="Times New Roman"/>
              </a:rPr>
              <a:t>multimedia product and </a:t>
            </a:r>
            <a:r>
              <a:rPr dirty="0" sz="950" spc="10" b="1">
                <a:solidFill>
                  <a:srgbClr val="00269E"/>
                </a:solidFill>
                <a:latin typeface="Times New Roman"/>
                <a:cs typeface="Times New Roman"/>
              </a:rPr>
              <a:t>its </a:t>
            </a:r>
            <a:r>
              <a:rPr dirty="0" sz="950" spc="15" b="1">
                <a:solidFill>
                  <a:srgbClr val="00269E"/>
                </a:solidFill>
                <a:latin typeface="Times New Roman"/>
                <a:cs typeface="Times New Roman"/>
              </a:rPr>
              <a:t>contents are </a:t>
            </a:r>
            <a:r>
              <a:rPr dirty="0" sz="950" spc="20" b="1">
                <a:solidFill>
                  <a:srgbClr val="00269E"/>
                </a:solidFill>
                <a:latin typeface="Times New Roman"/>
                <a:cs typeface="Times New Roman"/>
              </a:rPr>
              <a:t>protected under copyright  </a:t>
            </a:r>
            <a:r>
              <a:rPr dirty="0" sz="950" spc="10" b="1">
                <a:solidFill>
                  <a:srgbClr val="00269E"/>
                </a:solidFill>
                <a:latin typeface="Times New Roman"/>
                <a:cs typeface="Times New Roman"/>
              </a:rPr>
              <a:t>law. </a:t>
            </a:r>
            <a:r>
              <a:rPr dirty="0" sz="950" spc="15" b="1">
                <a:solidFill>
                  <a:srgbClr val="00269E"/>
                </a:solidFill>
                <a:latin typeface="Times New Roman"/>
                <a:cs typeface="Times New Roman"/>
              </a:rPr>
              <a:t>The following </a:t>
            </a:r>
            <a:r>
              <a:rPr dirty="0" sz="950" spc="10" b="1">
                <a:solidFill>
                  <a:srgbClr val="00269E"/>
                </a:solidFill>
                <a:latin typeface="Times New Roman"/>
                <a:cs typeface="Times New Roman"/>
              </a:rPr>
              <a:t>are </a:t>
            </a:r>
            <a:r>
              <a:rPr dirty="0" sz="950" spc="15" b="1">
                <a:solidFill>
                  <a:srgbClr val="00269E"/>
                </a:solidFill>
                <a:latin typeface="Times New Roman"/>
                <a:cs typeface="Times New Roman"/>
              </a:rPr>
              <a:t>prohibited by law:</a:t>
            </a:r>
            <a:endParaRPr sz="950">
              <a:latin typeface="Times New Roman"/>
              <a:cs typeface="Times New Roman"/>
            </a:endParaRPr>
          </a:p>
          <a:p>
            <a:pPr marL="60325" indent="-47625">
              <a:lnSpc>
                <a:spcPct val="100000"/>
              </a:lnSpc>
              <a:spcBef>
                <a:spcPts val="60"/>
              </a:spcBef>
              <a:buSzPct val="89473"/>
              <a:buFont typeface="Times New Roman"/>
              <a:buChar char="•"/>
              <a:tabLst>
                <a:tab pos="60325" algn="l"/>
              </a:tabLst>
            </a:pPr>
            <a:r>
              <a:rPr dirty="0" sz="950" spc="15" b="1">
                <a:solidFill>
                  <a:srgbClr val="00269E"/>
                </a:solidFill>
                <a:latin typeface="Times New Roman"/>
                <a:cs typeface="Times New Roman"/>
              </a:rPr>
              <a:t>any public </a:t>
            </a:r>
            <a:r>
              <a:rPr dirty="0" sz="950" spc="20" b="1">
                <a:solidFill>
                  <a:srgbClr val="00269E"/>
                </a:solidFill>
                <a:latin typeface="Times New Roman"/>
                <a:cs typeface="Times New Roman"/>
              </a:rPr>
              <a:t>performance </a:t>
            </a:r>
            <a:r>
              <a:rPr dirty="0" sz="950" spc="15" b="1">
                <a:solidFill>
                  <a:srgbClr val="00269E"/>
                </a:solidFill>
                <a:latin typeface="Times New Roman"/>
                <a:cs typeface="Times New Roman"/>
              </a:rPr>
              <a:t>or display, including </a:t>
            </a:r>
            <a:r>
              <a:rPr dirty="0" sz="950" spc="20" b="1">
                <a:solidFill>
                  <a:srgbClr val="00269E"/>
                </a:solidFill>
                <a:latin typeface="Times New Roman"/>
                <a:cs typeface="Times New Roman"/>
              </a:rPr>
              <a:t>transmission </a:t>
            </a:r>
            <a:r>
              <a:rPr dirty="0" sz="950" spc="15" b="1">
                <a:solidFill>
                  <a:srgbClr val="00269E"/>
                </a:solidFill>
                <a:latin typeface="Times New Roman"/>
                <a:cs typeface="Times New Roman"/>
              </a:rPr>
              <a:t>of any </a:t>
            </a:r>
            <a:r>
              <a:rPr dirty="0" sz="950" spc="30" b="1">
                <a:solidFill>
                  <a:srgbClr val="00269E"/>
                </a:solidFill>
                <a:latin typeface="Times New Roman"/>
                <a:cs typeface="Times New Roman"/>
              </a:rPr>
              <a:t>image over </a:t>
            </a:r>
            <a:r>
              <a:rPr dirty="0" sz="950" spc="10" b="1">
                <a:solidFill>
                  <a:srgbClr val="00269E"/>
                </a:solidFill>
                <a:latin typeface="Times New Roman"/>
                <a:cs typeface="Times New Roman"/>
              </a:rPr>
              <a:t>a</a:t>
            </a:r>
            <a:r>
              <a:rPr dirty="0" sz="950" spc="-10" b="1">
                <a:solidFill>
                  <a:srgbClr val="00269E"/>
                </a:solidFill>
                <a:latin typeface="Times New Roman"/>
                <a:cs typeface="Times New Roman"/>
              </a:rPr>
              <a:t> </a:t>
            </a:r>
            <a:r>
              <a:rPr dirty="0" sz="950" spc="35" b="1">
                <a:solidFill>
                  <a:srgbClr val="00269E"/>
                </a:solidFill>
                <a:latin typeface="Times New Roman"/>
                <a:cs typeface="Times New Roman"/>
              </a:rPr>
              <a:t>network;</a:t>
            </a:r>
            <a:endParaRPr sz="950">
              <a:latin typeface="Times New Roman"/>
              <a:cs typeface="Times New Roman"/>
            </a:endParaRPr>
          </a:p>
          <a:p>
            <a:pPr marL="60325" indent="-47625">
              <a:lnSpc>
                <a:spcPct val="100000"/>
              </a:lnSpc>
              <a:spcBef>
                <a:spcPts val="60"/>
              </a:spcBef>
              <a:buSzPct val="89473"/>
              <a:buFont typeface="Times New Roman"/>
              <a:buChar char="•"/>
              <a:tabLst>
                <a:tab pos="60325" algn="l"/>
              </a:tabLst>
            </a:pPr>
            <a:r>
              <a:rPr dirty="0" sz="950" spc="20" b="1">
                <a:solidFill>
                  <a:srgbClr val="00269E"/>
                </a:solidFill>
                <a:latin typeface="Times New Roman"/>
                <a:cs typeface="Times New Roman"/>
              </a:rPr>
              <a:t>preparation </a:t>
            </a:r>
            <a:r>
              <a:rPr dirty="0" sz="950" spc="15" b="1">
                <a:solidFill>
                  <a:srgbClr val="00269E"/>
                </a:solidFill>
                <a:latin typeface="Times New Roman"/>
                <a:cs typeface="Times New Roman"/>
              </a:rPr>
              <a:t>of any derivative </a:t>
            </a:r>
            <a:r>
              <a:rPr dirty="0" sz="950" spc="20" b="1">
                <a:solidFill>
                  <a:srgbClr val="00269E"/>
                </a:solidFill>
                <a:latin typeface="Times New Roman"/>
                <a:cs typeface="Times New Roman"/>
              </a:rPr>
              <a:t>work, </a:t>
            </a:r>
            <a:r>
              <a:rPr dirty="0" sz="950" spc="15" b="1">
                <a:solidFill>
                  <a:srgbClr val="00269E"/>
                </a:solidFill>
                <a:latin typeface="Times New Roman"/>
                <a:cs typeface="Times New Roman"/>
              </a:rPr>
              <a:t>including extraction, in </a:t>
            </a:r>
            <a:r>
              <a:rPr dirty="0" sz="950" spc="35" b="1">
                <a:solidFill>
                  <a:srgbClr val="00269E"/>
                </a:solidFill>
                <a:latin typeface="Times New Roman"/>
                <a:cs typeface="Times New Roman"/>
              </a:rPr>
              <a:t>whole </a:t>
            </a:r>
            <a:r>
              <a:rPr dirty="0" sz="950" spc="15" b="1">
                <a:solidFill>
                  <a:srgbClr val="00269E"/>
                </a:solidFill>
                <a:latin typeface="Times New Roman"/>
                <a:cs typeface="Times New Roman"/>
              </a:rPr>
              <a:t>or in </a:t>
            </a:r>
            <a:r>
              <a:rPr dirty="0" sz="950" spc="20" b="1">
                <a:solidFill>
                  <a:srgbClr val="00269E"/>
                </a:solidFill>
                <a:latin typeface="Times New Roman"/>
                <a:cs typeface="Times New Roman"/>
              </a:rPr>
              <a:t>part, </a:t>
            </a:r>
            <a:r>
              <a:rPr dirty="0" sz="950" spc="15" b="1">
                <a:solidFill>
                  <a:srgbClr val="00269E"/>
                </a:solidFill>
                <a:latin typeface="Times New Roman"/>
                <a:cs typeface="Times New Roman"/>
              </a:rPr>
              <a:t>of </a:t>
            </a:r>
            <a:r>
              <a:rPr dirty="0" sz="950" spc="20" b="1">
                <a:solidFill>
                  <a:srgbClr val="00269E"/>
                </a:solidFill>
                <a:latin typeface="Times New Roman"/>
                <a:cs typeface="Times New Roman"/>
              </a:rPr>
              <a:t>any</a:t>
            </a:r>
            <a:r>
              <a:rPr dirty="0" sz="950" spc="-45" b="1">
                <a:solidFill>
                  <a:srgbClr val="00269E"/>
                </a:solidFill>
                <a:latin typeface="Times New Roman"/>
                <a:cs typeface="Times New Roman"/>
              </a:rPr>
              <a:t> </a:t>
            </a:r>
            <a:r>
              <a:rPr dirty="0" sz="950" spc="25" b="1">
                <a:solidFill>
                  <a:srgbClr val="00269E"/>
                </a:solidFill>
                <a:latin typeface="Times New Roman"/>
                <a:cs typeface="Times New Roman"/>
              </a:rPr>
              <a:t>images;</a:t>
            </a:r>
            <a:endParaRPr sz="950">
              <a:latin typeface="Times New Roman"/>
              <a:cs typeface="Times New Roman"/>
            </a:endParaRPr>
          </a:p>
          <a:p>
            <a:pPr marL="60325" indent="-47625">
              <a:lnSpc>
                <a:spcPct val="100000"/>
              </a:lnSpc>
              <a:spcBef>
                <a:spcPts val="60"/>
              </a:spcBef>
              <a:buSzPct val="89473"/>
              <a:buFont typeface="Times New Roman"/>
              <a:buChar char="•"/>
              <a:tabLst>
                <a:tab pos="60325" algn="l"/>
              </a:tabLst>
            </a:pPr>
            <a:r>
              <a:rPr dirty="0" sz="950" spc="15" b="1">
                <a:solidFill>
                  <a:srgbClr val="00269E"/>
                </a:solidFill>
                <a:latin typeface="Times New Roman"/>
                <a:cs typeface="Times New Roman"/>
              </a:rPr>
              <a:t>any rental, lease, or lending of the</a:t>
            </a:r>
            <a:r>
              <a:rPr dirty="0" sz="950" spc="-90" b="1">
                <a:solidFill>
                  <a:srgbClr val="00269E"/>
                </a:solidFill>
                <a:latin typeface="Times New Roman"/>
                <a:cs typeface="Times New Roman"/>
              </a:rPr>
              <a:t> </a:t>
            </a:r>
            <a:r>
              <a:rPr dirty="0" sz="950" spc="20" b="1">
                <a:solidFill>
                  <a:srgbClr val="00269E"/>
                </a:solidFill>
                <a:latin typeface="Times New Roman"/>
                <a:cs typeface="Times New Roman"/>
              </a:rPr>
              <a:t>program.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38200" y="6781800"/>
            <a:ext cx="5181600" cy="533400"/>
          </a:xfrm>
          <a:custGeom>
            <a:avLst/>
            <a:gdLst/>
            <a:ahLst/>
            <a:cxnLst/>
            <a:rect l="l" t="t" r="r" b="b"/>
            <a:pathLst>
              <a:path w="5181600" h="533400">
                <a:moveTo>
                  <a:pt x="0" y="533400"/>
                </a:moveTo>
                <a:lnTo>
                  <a:pt x="5181600" y="533400"/>
                </a:lnTo>
                <a:lnTo>
                  <a:pt x="5181600" y="0"/>
                </a:lnTo>
                <a:lnTo>
                  <a:pt x="0" y="0"/>
                </a:lnTo>
                <a:lnTo>
                  <a:pt x="0" y="5334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62025" y="838200"/>
            <a:ext cx="8134350" cy="609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835"/>
              </a:lnSpc>
            </a:pPr>
            <a:r>
              <a:rPr dirty="0" spc="25"/>
              <a:t>Copyright </a:t>
            </a:r>
            <a:r>
              <a:rPr dirty="0" spc="20"/>
              <a:t>2001 by </a:t>
            </a:r>
            <a:r>
              <a:rPr dirty="0" spc="10"/>
              <a:t>Allyn </a:t>
            </a:r>
            <a:r>
              <a:rPr dirty="0" spc="15"/>
              <a:t>&amp;</a:t>
            </a:r>
            <a:r>
              <a:rPr dirty="0" spc="30"/>
              <a:t> </a:t>
            </a:r>
            <a:r>
              <a:rPr dirty="0"/>
              <a:t>Bacon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628900" y="1876425"/>
            <a:ext cx="4810125" cy="40195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835"/>
              </a:lnSpc>
            </a:pPr>
            <a:r>
              <a:rPr dirty="0" spc="25"/>
              <a:t>Copyright </a:t>
            </a:r>
            <a:r>
              <a:rPr dirty="0" spc="20"/>
              <a:t>2001 by </a:t>
            </a:r>
            <a:r>
              <a:rPr dirty="0" spc="10"/>
              <a:t>Allyn </a:t>
            </a:r>
            <a:r>
              <a:rPr dirty="0" spc="15"/>
              <a:t>&amp;</a:t>
            </a:r>
            <a:r>
              <a:rPr dirty="0" spc="30"/>
              <a:t> </a:t>
            </a:r>
            <a:r>
              <a:rPr dirty="0"/>
              <a:t>Bacon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40050" y="654050"/>
            <a:ext cx="4168140" cy="699770"/>
          </a:xfrm>
          <a:prstGeom prst="rect"/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pc="-5"/>
              <a:t>Sexual</a:t>
            </a:r>
            <a:r>
              <a:rPr dirty="0" spc="-55"/>
              <a:t> </a:t>
            </a:r>
            <a:r>
              <a:rPr dirty="0" spc="-5"/>
              <a:t>Maturation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835"/>
              </a:lnSpc>
            </a:pPr>
            <a:r>
              <a:rPr dirty="0" spc="25"/>
              <a:t>Copyright </a:t>
            </a:r>
            <a:r>
              <a:rPr dirty="0" spc="20"/>
              <a:t>2001 by </a:t>
            </a:r>
            <a:r>
              <a:rPr dirty="0" spc="10"/>
              <a:t>Allyn </a:t>
            </a:r>
            <a:r>
              <a:rPr dirty="0" spc="15"/>
              <a:t>&amp;</a:t>
            </a:r>
            <a:r>
              <a:rPr dirty="0" spc="30"/>
              <a:t> </a:t>
            </a:r>
            <a:r>
              <a:rPr dirty="0"/>
              <a:t>Bacon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9750" y="1852652"/>
            <a:ext cx="8826500" cy="5136515"/>
          </a:xfrm>
          <a:prstGeom prst="rect">
            <a:avLst/>
          </a:prstGeom>
        </p:spPr>
        <p:txBody>
          <a:bodyPr wrap="square" lIns="0" tIns="55244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34"/>
              </a:spcBef>
              <a:buSzPct val="70909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dirty="0" sz="2750" spc="10">
                <a:solidFill>
                  <a:srgbClr val="DB0081"/>
                </a:solidFill>
                <a:latin typeface="Times New Roman"/>
                <a:cs typeface="Times New Roman"/>
              </a:rPr>
              <a:t>Secondary sexual </a:t>
            </a:r>
            <a:r>
              <a:rPr dirty="0" sz="2750" spc="5">
                <a:solidFill>
                  <a:srgbClr val="DB0081"/>
                </a:solidFill>
                <a:latin typeface="Times New Roman"/>
                <a:cs typeface="Times New Roman"/>
              </a:rPr>
              <a:t>characteristics</a:t>
            </a:r>
            <a:r>
              <a:rPr dirty="0" sz="2750" spc="95">
                <a:solidFill>
                  <a:srgbClr val="DB0081"/>
                </a:solidFill>
                <a:latin typeface="Times New Roman"/>
                <a:cs typeface="Times New Roman"/>
              </a:rPr>
              <a:t> </a:t>
            </a:r>
            <a:r>
              <a:rPr dirty="0" sz="2750" spc="20">
                <a:solidFill>
                  <a:srgbClr val="00269E"/>
                </a:solidFill>
                <a:latin typeface="Times New Roman"/>
                <a:cs typeface="Times New Roman"/>
              </a:rPr>
              <a:t>include</a:t>
            </a:r>
            <a:endParaRPr sz="275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spcBef>
                <a:spcPts val="275"/>
              </a:spcBef>
              <a:buClr>
                <a:srgbClr val="DB0081"/>
              </a:buClr>
              <a:buSzPct val="64583"/>
              <a:buFont typeface="Wingdings"/>
              <a:buChar char=""/>
              <a:tabLst>
                <a:tab pos="755015" algn="l"/>
                <a:tab pos="755650" algn="l"/>
              </a:tabLst>
            </a:pPr>
            <a:r>
              <a:rPr dirty="0" sz="2400" spc="-10">
                <a:solidFill>
                  <a:srgbClr val="00269E"/>
                </a:solidFill>
                <a:latin typeface="Times New Roman"/>
                <a:cs typeface="Times New Roman"/>
              </a:rPr>
              <a:t>Female: enlarged breasts, widened</a:t>
            </a:r>
            <a:r>
              <a:rPr dirty="0" sz="2400" spc="-20">
                <a:solidFill>
                  <a:srgbClr val="00269E"/>
                </a:solidFill>
                <a:latin typeface="Times New Roman"/>
                <a:cs typeface="Times New Roman"/>
              </a:rPr>
              <a:t> </a:t>
            </a:r>
            <a:r>
              <a:rPr dirty="0" sz="2400" spc="-10">
                <a:solidFill>
                  <a:srgbClr val="00269E"/>
                </a:solidFill>
                <a:latin typeface="Times New Roman"/>
                <a:cs typeface="Times New Roman"/>
              </a:rPr>
              <a:t>hips;</a:t>
            </a:r>
            <a:endParaRPr sz="24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spcBef>
                <a:spcPts val="270"/>
              </a:spcBef>
              <a:buClr>
                <a:srgbClr val="DB0081"/>
              </a:buClr>
              <a:buSzPct val="64583"/>
              <a:buFont typeface="Wingdings"/>
              <a:buChar char=""/>
              <a:tabLst>
                <a:tab pos="755015" algn="l"/>
                <a:tab pos="755650" algn="l"/>
              </a:tabLst>
            </a:pPr>
            <a:r>
              <a:rPr dirty="0" sz="2400" spc="-10">
                <a:solidFill>
                  <a:srgbClr val="00269E"/>
                </a:solidFill>
                <a:latin typeface="Times New Roman"/>
                <a:cs typeface="Times New Roman"/>
              </a:rPr>
              <a:t>Male: beard, deep</a:t>
            </a:r>
            <a:r>
              <a:rPr dirty="0" sz="2400" spc="-15">
                <a:solidFill>
                  <a:srgbClr val="00269E"/>
                </a:solidFill>
                <a:latin typeface="Times New Roman"/>
                <a:cs typeface="Times New Roman"/>
              </a:rPr>
              <a:t> </a:t>
            </a:r>
            <a:r>
              <a:rPr dirty="0" sz="2400" spc="-10">
                <a:solidFill>
                  <a:srgbClr val="00269E"/>
                </a:solidFill>
                <a:latin typeface="Times New Roman"/>
                <a:cs typeface="Times New Roman"/>
              </a:rPr>
              <a:t>voice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445"/>
              </a:spcBef>
              <a:buClr>
                <a:srgbClr val="DB0081"/>
              </a:buClr>
              <a:buSzPct val="70909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dirty="0" sz="2750" spc="15">
                <a:solidFill>
                  <a:srgbClr val="00269E"/>
                </a:solidFill>
                <a:latin typeface="Times New Roman"/>
                <a:cs typeface="Times New Roman"/>
              </a:rPr>
              <a:t>Secondary </a:t>
            </a:r>
            <a:r>
              <a:rPr dirty="0" sz="2750" spc="10">
                <a:solidFill>
                  <a:srgbClr val="00269E"/>
                </a:solidFill>
                <a:latin typeface="Times New Roman"/>
                <a:cs typeface="Times New Roman"/>
              </a:rPr>
              <a:t>sex characteristics </a:t>
            </a:r>
            <a:r>
              <a:rPr dirty="0" sz="2750" spc="15">
                <a:solidFill>
                  <a:srgbClr val="00269E"/>
                </a:solidFill>
                <a:latin typeface="Times New Roman"/>
                <a:cs typeface="Times New Roman"/>
              </a:rPr>
              <a:t>appear </a:t>
            </a:r>
            <a:r>
              <a:rPr dirty="0" sz="2750" spc="10">
                <a:solidFill>
                  <a:srgbClr val="00269E"/>
                </a:solidFill>
                <a:latin typeface="Times New Roman"/>
                <a:cs typeface="Times New Roman"/>
              </a:rPr>
              <a:t>at</a:t>
            </a:r>
            <a:r>
              <a:rPr dirty="0" sz="2750" spc="-30">
                <a:solidFill>
                  <a:srgbClr val="00269E"/>
                </a:solidFill>
                <a:latin typeface="Times New Roman"/>
                <a:cs typeface="Times New Roman"/>
              </a:rPr>
              <a:t> </a:t>
            </a:r>
            <a:r>
              <a:rPr dirty="0" sz="2750" spc="15">
                <a:solidFill>
                  <a:srgbClr val="00269E"/>
                </a:solidFill>
                <a:latin typeface="Times New Roman"/>
                <a:cs typeface="Times New Roman"/>
              </a:rPr>
              <a:t>puberty</a:t>
            </a:r>
            <a:endParaRPr sz="2750">
              <a:latin typeface="Times New Roman"/>
              <a:cs typeface="Times New Roman"/>
            </a:endParaRPr>
          </a:p>
          <a:p>
            <a:pPr lvl="1" marL="755650" marR="481330" indent="-285750">
              <a:lnSpc>
                <a:spcPts val="2550"/>
              </a:lnSpc>
              <a:spcBef>
                <a:spcPts val="635"/>
              </a:spcBef>
              <a:buClr>
                <a:srgbClr val="DB0081"/>
              </a:buClr>
              <a:buSzPct val="64583"/>
              <a:buFont typeface="Wingdings"/>
              <a:buChar char=""/>
              <a:tabLst>
                <a:tab pos="755015" algn="l"/>
                <a:tab pos="755650" algn="l"/>
              </a:tabLst>
            </a:pPr>
            <a:r>
              <a:rPr dirty="0" sz="2400" spc="-5">
                <a:solidFill>
                  <a:srgbClr val="00269E"/>
                </a:solidFill>
                <a:latin typeface="Times New Roman"/>
                <a:cs typeface="Times New Roman"/>
              </a:rPr>
              <a:t>Puberty is associated with secretion of gonadotropin-releasing  </a:t>
            </a:r>
            <a:r>
              <a:rPr dirty="0" sz="2400">
                <a:solidFill>
                  <a:srgbClr val="00269E"/>
                </a:solidFill>
                <a:latin typeface="Times New Roman"/>
                <a:cs typeface="Times New Roman"/>
              </a:rPr>
              <a:t>hormones</a:t>
            </a:r>
            <a:r>
              <a:rPr dirty="0" sz="2400" spc="-5">
                <a:solidFill>
                  <a:srgbClr val="00269E"/>
                </a:solidFill>
                <a:latin typeface="Times New Roman"/>
                <a:cs typeface="Times New Roman"/>
              </a:rPr>
              <a:t> </a:t>
            </a:r>
            <a:r>
              <a:rPr dirty="0" sz="2400" spc="-15">
                <a:solidFill>
                  <a:srgbClr val="00269E"/>
                </a:solidFill>
                <a:latin typeface="Times New Roman"/>
                <a:cs typeface="Times New Roman"/>
              </a:rPr>
              <a:t>(GnRH)</a:t>
            </a:r>
            <a:endParaRPr sz="2400">
              <a:latin typeface="Times New Roman"/>
              <a:cs typeface="Times New Roman"/>
            </a:endParaRPr>
          </a:p>
          <a:p>
            <a:pPr lvl="2" marL="1155700" indent="-228600">
              <a:lnSpc>
                <a:spcPct val="100000"/>
              </a:lnSpc>
              <a:spcBef>
                <a:spcPts val="265"/>
              </a:spcBef>
              <a:buClr>
                <a:srgbClr val="DB0081"/>
              </a:buClr>
              <a:buSzPct val="67500"/>
              <a:buFont typeface="Wingdings"/>
              <a:buChar char=""/>
              <a:tabLst>
                <a:tab pos="1155700" algn="l"/>
              </a:tabLst>
            </a:pPr>
            <a:r>
              <a:rPr dirty="0" sz="2000" spc="5">
                <a:solidFill>
                  <a:srgbClr val="00269E"/>
                </a:solidFill>
                <a:latin typeface="Times New Roman"/>
                <a:cs typeface="Times New Roman"/>
              </a:rPr>
              <a:t>GnRH </a:t>
            </a:r>
            <a:r>
              <a:rPr dirty="0" sz="2000">
                <a:solidFill>
                  <a:srgbClr val="00269E"/>
                </a:solidFill>
                <a:latin typeface="Times New Roman"/>
                <a:cs typeface="Times New Roman"/>
              </a:rPr>
              <a:t>in </a:t>
            </a:r>
            <a:r>
              <a:rPr dirty="0" sz="2000" spc="-5">
                <a:solidFill>
                  <a:srgbClr val="00269E"/>
                </a:solidFill>
                <a:latin typeface="Times New Roman"/>
                <a:cs typeface="Times New Roman"/>
              </a:rPr>
              <a:t>turn induces secretion </a:t>
            </a:r>
            <a:r>
              <a:rPr dirty="0" sz="2000">
                <a:solidFill>
                  <a:srgbClr val="00269E"/>
                </a:solidFill>
                <a:latin typeface="Times New Roman"/>
                <a:cs typeface="Times New Roman"/>
              </a:rPr>
              <a:t>from the </a:t>
            </a:r>
            <a:r>
              <a:rPr dirty="0" sz="2000" spc="-5">
                <a:solidFill>
                  <a:srgbClr val="00269E"/>
                </a:solidFill>
                <a:latin typeface="Times New Roman"/>
                <a:cs typeface="Times New Roman"/>
              </a:rPr>
              <a:t>anterior pituitary</a:t>
            </a:r>
            <a:r>
              <a:rPr dirty="0" sz="2000" spc="-55">
                <a:solidFill>
                  <a:srgbClr val="00269E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00269E"/>
                </a:solidFill>
                <a:latin typeface="Times New Roman"/>
                <a:cs typeface="Times New Roman"/>
              </a:rPr>
              <a:t>of</a:t>
            </a:r>
            <a:endParaRPr sz="2000">
              <a:latin typeface="Times New Roman"/>
              <a:cs typeface="Times New Roman"/>
            </a:endParaRPr>
          </a:p>
          <a:p>
            <a:pPr lvl="3" marL="1612900" indent="-228600">
              <a:lnSpc>
                <a:spcPct val="100000"/>
              </a:lnSpc>
              <a:spcBef>
                <a:spcPts val="200"/>
              </a:spcBef>
              <a:buClr>
                <a:srgbClr val="DB0081"/>
              </a:buClr>
              <a:buSzPct val="69444"/>
              <a:buFont typeface="Wingdings"/>
              <a:buChar char=""/>
              <a:tabLst>
                <a:tab pos="1612900" algn="l"/>
              </a:tabLst>
            </a:pPr>
            <a:r>
              <a:rPr dirty="0" sz="1800" spc="-5">
                <a:solidFill>
                  <a:srgbClr val="00269E"/>
                </a:solidFill>
                <a:latin typeface="Times New Roman"/>
                <a:cs typeface="Times New Roman"/>
              </a:rPr>
              <a:t>Follicle-stimulating hormone </a:t>
            </a:r>
            <a:r>
              <a:rPr dirty="0" sz="1800" spc="-10">
                <a:solidFill>
                  <a:srgbClr val="00269E"/>
                </a:solidFill>
                <a:latin typeface="Times New Roman"/>
                <a:cs typeface="Times New Roman"/>
              </a:rPr>
              <a:t>(FSH)</a:t>
            </a:r>
            <a:endParaRPr sz="1800">
              <a:latin typeface="Times New Roman"/>
              <a:cs typeface="Times New Roman"/>
            </a:endParaRPr>
          </a:p>
          <a:p>
            <a:pPr lvl="3" marL="1612900" indent="-228600">
              <a:lnSpc>
                <a:spcPct val="100000"/>
              </a:lnSpc>
              <a:spcBef>
                <a:spcPts val="240"/>
              </a:spcBef>
              <a:buClr>
                <a:srgbClr val="DB0081"/>
              </a:buClr>
              <a:buSzPct val="69444"/>
              <a:buFont typeface="Wingdings"/>
              <a:buChar char=""/>
              <a:tabLst>
                <a:tab pos="1612900" algn="l"/>
              </a:tabLst>
            </a:pPr>
            <a:r>
              <a:rPr dirty="0" sz="1800">
                <a:solidFill>
                  <a:srgbClr val="00269E"/>
                </a:solidFill>
                <a:latin typeface="Times New Roman"/>
                <a:cs typeface="Times New Roman"/>
              </a:rPr>
              <a:t>Luteinizing </a:t>
            </a:r>
            <a:r>
              <a:rPr dirty="0" sz="1800" spc="-5">
                <a:solidFill>
                  <a:srgbClr val="00269E"/>
                </a:solidFill>
                <a:latin typeface="Times New Roman"/>
                <a:cs typeface="Times New Roman"/>
              </a:rPr>
              <a:t>hormone (LH)</a:t>
            </a:r>
            <a:endParaRPr sz="1800">
              <a:latin typeface="Times New Roman"/>
              <a:cs typeface="Times New Roman"/>
            </a:endParaRPr>
          </a:p>
          <a:p>
            <a:pPr lvl="1" marL="755650" marR="653415" indent="-285750">
              <a:lnSpc>
                <a:spcPts val="2630"/>
              </a:lnSpc>
              <a:spcBef>
                <a:spcPts val="535"/>
              </a:spcBef>
              <a:buClr>
                <a:srgbClr val="DB0081"/>
              </a:buClr>
              <a:buSzPct val="64583"/>
              <a:buFont typeface="Wingdings"/>
              <a:buChar char=""/>
              <a:tabLst>
                <a:tab pos="755015" algn="l"/>
                <a:tab pos="755650" algn="l"/>
              </a:tabLst>
            </a:pPr>
            <a:r>
              <a:rPr dirty="0" sz="2400" spc="-5">
                <a:solidFill>
                  <a:srgbClr val="00269E"/>
                </a:solidFill>
                <a:latin typeface="Times New Roman"/>
                <a:cs typeface="Times New Roman"/>
              </a:rPr>
              <a:t>FSH and LH are secreted in females (develop the ovum) and  males (stimulate development of sperm, secrete</a:t>
            </a:r>
            <a:r>
              <a:rPr dirty="0" sz="2400" spc="-75">
                <a:solidFill>
                  <a:srgbClr val="00269E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00269E"/>
                </a:solidFill>
                <a:latin typeface="Times New Roman"/>
                <a:cs typeface="Times New Roman"/>
              </a:rPr>
              <a:t>testosterone)</a:t>
            </a:r>
            <a:endParaRPr sz="2400">
              <a:latin typeface="Times New Roman"/>
              <a:cs typeface="Times New Roman"/>
            </a:endParaRPr>
          </a:p>
          <a:p>
            <a:pPr lvl="2" marL="1155700" indent="-228600">
              <a:lnSpc>
                <a:spcPct val="100000"/>
              </a:lnSpc>
              <a:spcBef>
                <a:spcPts val="170"/>
              </a:spcBef>
              <a:buClr>
                <a:srgbClr val="DB0081"/>
              </a:buClr>
              <a:buSzPct val="67500"/>
              <a:buFont typeface="Wingdings"/>
              <a:buChar char=""/>
              <a:tabLst>
                <a:tab pos="1155700" algn="l"/>
              </a:tabLst>
            </a:pPr>
            <a:r>
              <a:rPr dirty="0" sz="2000" spc="5">
                <a:solidFill>
                  <a:srgbClr val="00269E"/>
                </a:solidFill>
                <a:latin typeface="Times New Roman"/>
                <a:cs typeface="Times New Roman"/>
              </a:rPr>
              <a:t>Estradiol </a:t>
            </a:r>
            <a:r>
              <a:rPr dirty="0" sz="2000">
                <a:solidFill>
                  <a:srgbClr val="00269E"/>
                </a:solidFill>
                <a:latin typeface="Times New Roman"/>
                <a:cs typeface="Times New Roman"/>
              </a:rPr>
              <a:t>secreted </a:t>
            </a:r>
            <a:r>
              <a:rPr dirty="0" sz="2000" spc="5">
                <a:solidFill>
                  <a:srgbClr val="00269E"/>
                </a:solidFill>
                <a:latin typeface="Times New Roman"/>
                <a:cs typeface="Times New Roman"/>
              </a:rPr>
              <a:t>by </a:t>
            </a:r>
            <a:r>
              <a:rPr dirty="0" sz="2000">
                <a:solidFill>
                  <a:srgbClr val="00269E"/>
                </a:solidFill>
                <a:latin typeface="Times New Roman"/>
                <a:cs typeface="Times New Roman"/>
              </a:rPr>
              <a:t>the gonads induces breast</a:t>
            </a:r>
            <a:r>
              <a:rPr dirty="0" sz="2000" spc="-315">
                <a:solidFill>
                  <a:srgbClr val="00269E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00269E"/>
                </a:solidFill>
                <a:latin typeface="Times New Roman"/>
                <a:cs typeface="Times New Roman"/>
              </a:rPr>
              <a:t>development</a:t>
            </a:r>
            <a:endParaRPr sz="2000">
              <a:latin typeface="Times New Roman"/>
              <a:cs typeface="Times New Roman"/>
            </a:endParaRPr>
          </a:p>
          <a:p>
            <a:pPr lvl="2" marL="1155700" indent="-228600">
              <a:lnSpc>
                <a:spcPct val="100000"/>
              </a:lnSpc>
              <a:spcBef>
                <a:spcPts val="225"/>
              </a:spcBef>
              <a:buClr>
                <a:srgbClr val="DB0081"/>
              </a:buClr>
              <a:buSzPct val="67500"/>
              <a:buFont typeface="Wingdings"/>
              <a:buChar char=""/>
              <a:tabLst>
                <a:tab pos="1155700" algn="l"/>
              </a:tabLst>
            </a:pPr>
            <a:r>
              <a:rPr dirty="0" sz="2000" spc="-5">
                <a:solidFill>
                  <a:srgbClr val="00269E"/>
                </a:solidFill>
                <a:latin typeface="Times New Roman"/>
                <a:cs typeface="Times New Roman"/>
              </a:rPr>
              <a:t>Androgens stimulate facial hair, lowered voice, muscle</a:t>
            </a:r>
            <a:r>
              <a:rPr dirty="0" sz="2000" spc="-80">
                <a:solidFill>
                  <a:srgbClr val="00269E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00269E"/>
                </a:solidFill>
                <a:latin typeface="Times New Roman"/>
                <a:cs typeface="Times New Roman"/>
              </a:rPr>
              <a:t>development</a:t>
            </a:r>
            <a:endParaRPr sz="2000">
              <a:latin typeface="Times New Roman"/>
              <a:cs typeface="Times New Roman"/>
            </a:endParaRPr>
          </a:p>
          <a:p>
            <a:pPr algn="r" marR="5080">
              <a:lnSpc>
                <a:spcPct val="100000"/>
              </a:lnSpc>
            </a:pPr>
            <a:r>
              <a:rPr dirty="0" sz="2000" spc="-5">
                <a:solidFill>
                  <a:srgbClr val="DB0081"/>
                </a:solidFill>
                <a:latin typeface="Arial"/>
                <a:cs typeface="Arial"/>
              </a:rPr>
              <a:t>10</a:t>
            </a:r>
            <a:r>
              <a:rPr dirty="0" sz="2000" spc="65">
                <a:solidFill>
                  <a:srgbClr val="DB0081"/>
                </a:solidFill>
                <a:latin typeface="Arial"/>
                <a:cs typeface="Arial"/>
              </a:rPr>
              <a:t>.</a:t>
            </a:r>
            <a:r>
              <a:rPr dirty="0" sz="2000" spc="5">
                <a:solidFill>
                  <a:srgbClr val="DB0081"/>
                </a:solidFill>
                <a:latin typeface="Arial"/>
                <a:cs typeface="Arial"/>
              </a:rPr>
              <a:t>12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63550" y="1816100"/>
            <a:ext cx="8903335" cy="4858385"/>
          </a:xfrm>
          <a:prstGeom prst="rect">
            <a:avLst/>
          </a:prstGeom>
        </p:spPr>
        <p:txBody>
          <a:bodyPr wrap="square" lIns="0" tIns="60325" rIns="0" bIns="0" rtlCol="0" vert="horz">
            <a:spAutoFit/>
          </a:bodyPr>
          <a:lstStyle/>
          <a:p>
            <a:pPr marL="355600" marR="113030" indent="-342900">
              <a:lnSpc>
                <a:spcPts val="3000"/>
              </a:lnSpc>
              <a:spcBef>
                <a:spcPts val="475"/>
              </a:spcBef>
              <a:buClr>
                <a:srgbClr val="DB0081"/>
              </a:buClr>
              <a:buSzPct val="70909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dirty="0" sz="2750" spc="15">
                <a:solidFill>
                  <a:srgbClr val="00269E"/>
                </a:solidFill>
                <a:latin typeface="Times New Roman"/>
                <a:cs typeface="Times New Roman"/>
              </a:rPr>
              <a:t>Reproductive </a:t>
            </a:r>
            <a:r>
              <a:rPr dirty="0" sz="2750" spc="10">
                <a:solidFill>
                  <a:srgbClr val="00269E"/>
                </a:solidFill>
                <a:latin typeface="Times New Roman"/>
                <a:cs typeface="Times New Roman"/>
              </a:rPr>
              <a:t>cycles in </a:t>
            </a:r>
            <a:r>
              <a:rPr dirty="0" sz="2750" spc="15">
                <a:solidFill>
                  <a:srgbClr val="00269E"/>
                </a:solidFill>
                <a:latin typeface="Times New Roman"/>
                <a:cs typeface="Times New Roman"/>
              </a:rPr>
              <a:t>females involve </a:t>
            </a:r>
            <a:r>
              <a:rPr dirty="0" sz="2750" spc="10">
                <a:solidFill>
                  <a:srgbClr val="00269E"/>
                </a:solidFill>
                <a:latin typeface="Times New Roman"/>
                <a:cs typeface="Times New Roman"/>
              </a:rPr>
              <a:t>a fixed </a:t>
            </a:r>
            <a:r>
              <a:rPr dirty="0" sz="2750" spc="15">
                <a:solidFill>
                  <a:srgbClr val="00269E"/>
                </a:solidFill>
                <a:latin typeface="Times New Roman"/>
                <a:cs typeface="Times New Roman"/>
              </a:rPr>
              <a:t>sequence of  </a:t>
            </a:r>
            <a:r>
              <a:rPr dirty="0" sz="2750" spc="10">
                <a:solidFill>
                  <a:srgbClr val="00269E"/>
                </a:solidFill>
                <a:latin typeface="Times New Roman"/>
                <a:cs typeface="Times New Roman"/>
              </a:rPr>
              <a:t>hormonal</a:t>
            </a:r>
            <a:r>
              <a:rPr dirty="0" sz="2750" spc="-15">
                <a:solidFill>
                  <a:srgbClr val="00269E"/>
                </a:solidFill>
                <a:latin typeface="Times New Roman"/>
                <a:cs typeface="Times New Roman"/>
              </a:rPr>
              <a:t> </a:t>
            </a:r>
            <a:r>
              <a:rPr dirty="0" sz="2750" spc="10">
                <a:solidFill>
                  <a:srgbClr val="00269E"/>
                </a:solidFill>
                <a:latin typeface="Times New Roman"/>
                <a:cs typeface="Times New Roman"/>
              </a:rPr>
              <a:t>events</a:t>
            </a:r>
            <a:endParaRPr sz="2750">
              <a:latin typeface="Times New Roman"/>
              <a:cs typeface="Times New Roman"/>
            </a:endParaRPr>
          </a:p>
          <a:p>
            <a:pPr lvl="1" marL="755650" marR="671830" indent="-285750">
              <a:lnSpc>
                <a:spcPts val="2550"/>
              </a:lnSpc>
              <a:spcBef>
                <a:spcPts val="660"/>
              </a:spcBef>
              <a:buClr>
                <a:srgbClr val="DB0081"/>
              </a:buClr>
              <a:buSzPct val="64583"/>
              <a:buFont typeface="Wingdings"/>
              <a:buChar char=""/>
              <a:tabLst>
                <a:tab pos="755015" algn="l"/>
                <a:tab pos="755650" algn="l"/>
              </a:tabLst>
            </a:pPr>
            <a:r>
              <a:rPr dirty="0" sz="2400" spc="-5">
                <a:solidFill>
                  <a:srgbClr val="00269E"/>
                </a:solidFill>
                <a:latin typeface="Times New Roman"/>
                <a:cs typeface="Times New Roman"/>
              </a:rPr>
              <a:t>Primates: menstrual cycle of uterine lining growth (and </a:t>
            </a:r>
            <a:r>
              <a:rPr dirty="0" sz="2400" spc="-10">
                <a:solidFill>
                  <a:srgbClr val="00269E"/>
                </a:solidFill>
                <a:latin typeface="Times New Roman"/>
                <a:cs typeface="Times New Roman"/>
              </a:rPr>
              <a:t>loss),  </a:t>
            </a:r>
            <a:r>
              <a:rPr dirty="0" sz="2400">
                <a:solidFill>
                  <a:srgbClr val="00269E"/>
                </a:solidFill>
                <a:latin typeface="Times New Roman"/>
                <a:cs typeface="Times New Roman"/>
              </a:rPr>
              <a:t>mating </a:t>
            </a:r>
            <a:r>
              <a:rPr dirty="0" sz="2400" spc="-5">
                <a:solidFill>
                  <a:srgbClr val="00269E"/>
                </a:solidFill>
                <a:latin typeface="Times New Roman"/>
                <a:cs typeface="Times New Roman"/>
              </a:rPr>
              <a:t>is </a:t>
            </a:r>
            <a:r>
              <a:rPr dirty="0" sz="2400">
                <a:solidFill>
                  <a:srgbClr val="00269E"/>
                </a:solidFill>
                <a:latin typeface="Times New Roman"/>
                <a:cs typeface="Times New Roman"/>
              </a:rPr>
              <a:t>not tied to</a:t>
            </a:r>
            <a:r>
              <a:rPr dirty="0" sz="2400" spc="-5">
                <a:solidFill>
                  <a:srgbClr val="00269E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269E"/>
                </a:solidFill>
                <a:latin typeface="Times New Roman"/>
                <a:cs typeface="Times New Roman"/>
              </a:rPr>
              <a:t>ovulation</a:t>
            </a:r>
            <a:endParaRPr sz="2400">
              <a:latin typeface="Times New Roman"/>
              <a:cs typeface="Times New Roman"/>
            </a:endParaRPr>
          </a:p>
          <a:p>
            <a:pPr lvl="1" marL="755650" marR="5080" indent="-285750">
              <a:lnSpc>
                <a:spcPts val="2630"/>
              </a:lnSpc>
              <a:spcBef>
                <a:spcPts val="535"/>
              </a:spcBef>
              <a:buClr>
                <a:srgbClr val="DB0081"/>
              </a:buClr>
              <a:buSzPct val="64583"/>
              <a:buFont typeface="Wingdings"/>
              <a:buChar char=""/>
              <a:tabLst>
                <a:tab pos="755015" algn="l"/>
                <a:tab pos="755650" algn="l"/>
              </a:tabLst>
            </a:pPr>
            <a:r>
              <a:rPr dirty="0" sz="2400" spc="-5">
                <a:solidFill>
                  <a:srgbClr val="00269E"/>
                </a:solidFill>
                <a:latin typeface="Times New Roman"/>
                <a:cs typeface="Times New Roman"/>
              </a:rPr>
              <a:t>Rats: estrous cycle is </a:t>
            </a:r>
            <a:r>
              <a:rPr dirty="0" sz="2400">
                <a:solidFill>
                  <a:srgbClr val="00269E"/>
                </a:solidFill>
                <a:latin typeface="Times New Roman"/>
                <a:cs typeface="Times New Roman"/>
              </a:rPr>
              <a:t>a </a:t>
            </a:r>
            <a:r>
              <a:rPr dirty="0" sz="2400" spc="-5">
                <a:solidFill>
                  <a:srgbClr val="00269E"/>
                </a:solidFill>
                <a:latin typeface="Times New Roman"/>
                <a:cs typeface="Times New Roman"/>
              </a:rPr>
              <a:t>four day cycle, no menses, mating is tied to  </a:t>
            </a:r>
            <a:r>
              <a:rPr dirty="0" sz="2400">
                <a:solidFill>
                  <a:srgbClr val="00269E"/>
                </a:solidFill>
                <a:latin typeface="Times New Roman"/>
                <a:cs typeface="Times New Roman"/>
              </a:rPr>
              <a:t>ovulation</a:t>
            </a:r>
            <a:endParaRPr sz="24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spcBef>
                <a:spcPts val="219"/>
              </a:spcBef>
              <a:buClr>
                <a:srgbClr val="DB0081"/>
              </a:buClr>
              <a:buSzPct val="64583"/>
              <a:buFont typeface="Wingdings"/>
              <a:buChar char=""/>
              <a:tabLst>
                <a:tab pos="755015" algn="l"/>
                <a:tab pos="755650" algn="l"/>
              </a:tabLst>
            </a:pPr>
            <a:r>
              <a:rPr dirty="0" sz="2400" spc="-5">
                <a:solidFill>
                  <a:srgbClr val="00269E"/>
                </a:solidFill>
                <a:latin typeface="Times New Roman"/>
                <a:cs typeface="Times New Roman"/>
              </a:rPr>
              <a:t>Cycle starts with secretion of gonadotropins </a:t>
            </a:r>
            <a:r>
              <a:rPr dirty="0" sz="2400">
                <a:solidFill>
                  <a:srgbClr val="00269E"/>
                </a:solidFill>
                <a:latin typeface="Times New Roman"/>
                <a:cs typeface="Times New Roman"/>
              </a:rPr>
              <a:t>from the ant.</a:t>
            </a:r>
            <a:r>
              <a:rPr dirty="0" sz="2400" spc="-60">
                <a:solidFill>
                  <a:srgbClr val="00269E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269E"/>
                </a:solidFill>
                <a:latin typeface="Times New Roman"/>
                <a:cs typeface="Times New Roman"/>
              </a:rPr>
              <a:t>pituitary</a:t>
            </a:r>
            <a:endParaRPr sz="2400">
              <a:latin typeface="Times New Roman"/>
              <a:cs typeface="Times New Roman"/>
            </a:endParaRPr>
          </a:p>
          <a:p>
            <a:pPr lvl="2" marL="1155700" indent="-228600">
              <a:lnSpc>
                <a:spcPct val="100000"/>
              </a:lnSpc>
              <a:spcBef>
                <a:spcPts val="219"/>
              </a:spcBef>
              <a:buClr>
                <a:srgbClr val="DB0081"/>
              </a:buClr>
              <a:buSzPct val="67500"/>
              <a:buFont typeface="Wingdings"/>
              <a:buChar char=""/>
              <a:tabLst>
                <a:tab pos="1155700" algn="l"/>
              </a:tabLst>
            </a:pPr>
            <a:r>
              <a:rPr dirty="0" sz="2000" spc="5">
                <a:solidFill>
                  <a:srgbClr val="00269E"/>
                </a:solidFill>
                <a:latin typeface="Times New Roman"/>
                <a:cs typeface="Times New Roman"/>
              </a:rPr>
              <a:t>FSH </a:t>
            </a:r>
            <a:r>
              <a:rPr dirty="0" sz="2000" spc="-5">
                <a:solidFill>
                  <a:srgbClr val="00269E"/>
                </a:solidFill>
                <a:latin typeface="Times New Roman"/>
                <a:cs typeface="Times New Roman"/>
              </a:rPr>
              <a:t>stimulates ovarian</a:t>
            </a:r>
            <a:r>
              <a:rPr dirty="0" sz="2000" spc="-50">
                <a:solidFill>
                  <a:srgbClr val="00269E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00269E"/>
                </a:solidFill>
                <a:latin typeface="Times New Roman"/>
                <a:cs typeface="Times New Roman"/>
              </a:rPr>
              <a:t>follicles</a:t>
            </a:r>
            <a:endParaRPr sz="2000">
              <a:latin typeface="Times New Roman"/>
              <a:cs typeface="Times New Roman"/>
            </a:endParaRPr>
          </a:p>
          <a:p>
            <a:pPr lvl="2" marL="1155700" marR="782320" indent="-228600">
              <a:lnSpc>
                <a:spcPts val="2180"/>
              </a:lnSpc>
              <a:spcBef>
                <a:spcPts val="480"/>
              </a:spcBef>
              <a:buClr>
                <a:srgbClr val="DB0081"/>
              </a:buClr>
              <a:buSzPct val="67500"/>
              <a:buFont typeface="Wingdings"/>
              <a:buChar char=""/>
              <a:tabLst>
                <a:tab pos="1155700" algn="l"/>
              </a:tabLst>
            </a:pPr>
            <a:r>
              <a:rPr dirty="0" sz="2000" spc="5">
                <a:solidFill>
                  <a:srgbClr val="00269E"/>
                </a:solidFill>
                <a:latin typeface="Times New Roman"/>
                <a:cs typeface="Times New Roman"/>
              </a:rPr>
              <a:t>Follicles secrete </a:t>
            </a:r>
            <a:r>
              <a:rPr dirty="0" sz="2000" spc="-5">
                <a:solidFill>
                  <a:srgbClr val="00269E"/>
                </a:solidFill>
                <a:latin typeface="Times New Roman"/>
                <a:cs typeface="Times New Roman"/>
              </a:rPr>
              <a:t>estadiol, </a:t>
            </a:r>
            <a:r>
              <a:rPr dirty="0" sz="2000">
                <a:solidFill>
                  <a:srgbClr val="00269E"/>
                </a:solidFill>
                <a:latin typeface="Times New Roman"/>
                <a:cs typeface="Times New Roman"/>
              </a:rPr>
              <a:t>which </a:t>
            </a:r>
            <a:r>
              <a:rPr dirty="0" sz="2000" spc="-5">
                <a:solidFill>
                  <a:srgbClr val="00269E"/>
                </a:solidFill>
                <a:latin typeface="Times New Roman"/>
                <a:cs typeface="Times New Roman"/>
              </a:rPr>
              <a:t>stimulates uterine lining growth</a:t>
            </a:r>
            <a:r>
              <a:rPr dirty="0" sz="2000" spc="-229">
                <a:solidFill>
                  <a:srgbClr val="00269E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00269E"/>
                </a:solidFill>
                <a:latin typeface="Times New Roman"/>
                <a:cs typeface="Times New Roman"/>
              </a:rPr>
              <a:t>and  triggers </a:t>
            </a:r>
            <a:r>
              <a:rPr dirty="0" sz="2000" spc="10">
                <a:solidFill>
                  <a:srgbClr val="00269E"/>
                </a:solidFill>
                <a:latin typeface="Times New Roman"/>
                <a:cs typeface="Times New Roman"/>
              </a:rPr>
              <a:t>a </a:t>
            </a:r>
            <a:r>
              <a:rPr dirty="0" sz="2000" spc="-5">
                <a:solidFill>
                  <a:srgbClr val="00269E"/>
                </a:solidFill>
                <a:latin typeface="Times New Roman"/>
                <a:cs typeface="Times New Roman"/>
              </a:rPr>
              <a:t>pulse </a:t>
            </a:r>
            <a:r>
              <a:rPr dirty="0" sz="2000">
                <a:solidFill>
                  <a:srgbClr val="00269E"/>
                </a:solidFill>
                <a:latin typeface="Times New Roman"/>
                <a:cs typeface="Times New Roman"/>
              </a:rPr>
              <a:t>of </a:t>
            </a:r>
            <a:r>
              <a:rPr dirty="0" sz="2000" spc="5">
                <a:solidFill>
                  <a:srgbClr val="00269E"/>
                </a:solidFill>
                <a:latin typeface="Times New Roman"/>
                <a:cs typeface="Times New Roman"/>
              </a:rPr>
              <a:t>LH </a:t>
            </a:r>
            <a:r>
              <a:rPr dirty="0" sz="2000">
                <a:solidFill>
                  <a:srgbClr val="00269E"/>
                </a:solidFill>
                <a:latin typeface="Times New Roman"/>
                <a:cs typeface="Times New Roman"/>
              </a:rPr>
              <a:t>from the </a:t>
            </a:r>
            <a:r>
              <a:rPr dirty="0" sz="2000" spc="-5">
                <a:solidFill>
                  <a:srgbClr val="00269E"/>
                </a:solidFill>
                <a:latin typeface="Times New Roman"/>
                <a:cs typeface="Times New Roman"/>
              </a:rPr>
              <a:t>anterior</a:t>
            </a:r>
            <a:r>
              <a:rPr dirty="0" sz="2000" spc="-165">
                <a:solidFill>
                  <a:srgbClr val="00269E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00269E"/>
                </a:solidFill>
                <a:latin typeface="Times New Roman"/>
                <a:cs typeface="Times New Roman"/>
              </a:rPr>
              <a:t>pituitary</a:t>
            </a:r>
            <a:endParaRPr sz="2000">
              <a:latin typeface="Times New Roman"/>
              <a:cs typeface="Times New Roman"/>
            </a:endParaRPr>
          </a:p>
          <a:p>
            <a:pPr lvl="2" marL="1155700" marR="481330" indent="-228600">
              <a:lnSpc>
                <a:spcPts val="2180"/>
              </a:lnSpc>
              <a:spcBef>
                <a:spcPts val="440"/>
              </a:spcBef>
              <a:buClr>
                <a:srgbClr val="DB0081"/>
              </a:buClr>
              <a:buSzPct val="67500"/>
              <a:buFont typeface="Wingdings"/>
              <a:buChar char=""/>
              <a:tabLst>
                <a:tab pos="1155700" algn="l"/>
              </a:tabLst>
            </a:pPr>
            <a:r>
              <a:rPr dirty="0" sz="2000" spc="5">
                <a:solidFill>
                  <a:srgbClr val="00269E"/>
                </a:solidFill>
                <a:latin typeface="Times New Roman"/>
                <a:cs typeface="Times New Roman"/>
              </a:rPr>
              <a:t>The </a:t>
            </a:r>
            <a:r>
              <a:rPr dirty="0" sz="2000" spc="10">
                <a:solidFill>
                  <a:srgbClr val="00269E"/>
                </a:solidFill>
                <a:latin typeface="Times New Roman"/>
                <a:cs typeface="Times New Roman"/>
              </a:rPr>
              <a:t>LH </a:t>
            </a:r>
            <a:r>
              <a:rPr dirty="0" sz="2000">
                <a:solidFill>
                  <a:srgbClr val="00269E"/>
                </a:solidFill>
                <a:latin typeface="Times New Roman"/>
                <a:cs typeface="Times New Roman"/>
              </a:rPr>
              <a:t>surge induces ovulation, the ruptured follicle (corpus </a:t>
            </a:r>
            <a:r>
              <a:rPr dirty="0" sz="2000" spc="5">
                <a:solidFill>
                  <a:srgbClr val="00269E"/>
                </a:solidFill>
                <a:latin typeface="Times New Roman"/>
                <a:cs typeface="Times New Roman"/>
              </a:rPr>
              <a:t>luteum)  produces </a:t>
            </a:r>
            <a:r>
              <a:rPr dirty="0" sz="2000" spc="-10">
                <a:solidFill>
                  <a:srgbClr val="00269E"/>
                </a:solidFill>
                <a:latin typeface="Times New Roman"/>
                <a:cs typeface="Times New Roman"/>
              </a:rPr>
              <a:t>estradiol </a:t>
            </a:r>
            <a:r>
              <a:rPr dirty="0" sz="2000">
                <a:solidFill>
                  <a:srgbClr val="00269E"/>
                </a:solidFill>
                <a:latin typeface="Times New Roman"/>
                <a:cs typeface="Times New Roman"/>
              </a:rPr>
              <a:t>and </a:t>
            </a:r>
            <a:r>
              <a:rPr dirty="0" sz="2000" spc="-5">
                <a:solidFill>
                  <a:srgbClr val="00269E"/>
                </a:solidFill>
                <a:latin typeface="Times New Roman"/>
                <a:cs typeface="Times New Roman"/>
              </a:rPr>
              <a:t>progesterone (which maintain </a:t>
            </a:r>
            <a:r>
              <a:rPr dirty="0" sz="2000">
                <a:solidFill>
                  <a:srgbClr val="00269E"/>
                </a:solidFill>
                <a:latin typeface="Times New Roman"/>
                <a:cs typeface="Times New Roman"/>
              </a:rPr>
              <a:t>the </a:t>
            </a:r>
            <a:r>
              <a:rPr dirty="0" sz="2000" spc="-5">
                <a:solidFill>
                  <a:srgbClr val="00269E"/>
                </a:solidFill>
                <a:latin typeface="Times New Roman"/>
                <a:cs typeface="Times New Roman"/>
              </a:rPr>
              <a:t>uterine</a:t>
            </a:r>
            <a:r>
              <a:rPr dirty="0" sz="2000" spc="-55">
                <a:solidFill>
                  <a:srgbClr val="00269E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00269E"/>
                </a:solidFill>
                <a:latin typeface="Times New Roman"/>
                <a:cs typeface="Times New Roman"/>
              </a:rPr>
              <a:t>lining)</a:t>
            </a:r>
            <a:endParaRPr sz="2000">
              <a:latin typeface="Times New Roman"/>
              <a:cs typeface="Times New Roman"/>
            </a:endParaRPr>
          </a:p>
          <a:p>
            <a:pPr lvl="2" marL="1155700" marR="469265" indent="-228600">
              <a:lnSpc>
                <a:spcPts val="2180"/>
              </a:lnSpc>
              <a:spcBef>
                <a:spcPts val="440"/>
              </a:spcBef>
              <a:buClr>
                <a:srgbClr val="DB0081"/>
              </a:buClr>
              <a:buSzPct val="67500"/>
              <a:buFont typeface="Wingdings"/>
              <a:buChar char=""/>
              <a:tabLst>
                <a:tab pos="1155700" algn="l"/>
              </a:tabLst>
            </a:pPr>
            <a:r>
              <a:rPr dirty="0" sz="2000">
                <a:solidFill>
                  <a:srgbClr val="00269E"/>
                </a:solidFill>
                <a:latin typeface="Times New Roman"/>
                <a:cs typeface="Times New Roman"/>
              </a:rPr>
              <a:t>If </a:t>
            </a:r>
            <a:r>
              <a:rPr dirty="0" sz="2000" spc="-5">
                <a:solidFill>
                  <a:srgbClr val="00269E"/>
                </a:solidFill>
                <a:latin typeface="Times New Roman"/>
                <a:cs typeface="Times New Roman"/>
              </a:rPr>
              <a:t>pregnancy </a:t>
            </a:r>
            <a:r>
              <a:rPr dirty="0" sz="2000">
                <a:solidFill>
                  <a:srgbClr val="00269E"/>
                </a:solidFill>
                <a:latin typeface="Times New Roman"/>
                <a:cs typeface="Times New Roman"/>
              </a:rPr>
              <a:t>does not </a:t>
            </a:r>
            <a:r>
              <a:rPr dirty="0" sz="2000" spc="-5">
                <a:solidFill>
                  <a:srgbClr val="00269E"/>
                </a:solidFill>
                <a:latin typeface="Times New Roman"/>
                <a:cs typeface="Times New Roman"/>
              </a:rPr>
              <a:t>result, </a:t>
            </a:r>
            <a:r>
              <a:rPr dirty="0" sz="2000">
                <a:solidFill>
                  <a:srgbClr val="00269E"/>
                </a:solidFill>
                <a:latin typeface="Times New Roman"/>
                <a:cs typeface="Times New Roman"/>
              </a:rPr>
              <a:t>the </a:t>
            </a:r>
            <a:r>
              <a:rPr dirty="0" sz="2000" spc="-5">
                <a:solidFill>
                  <a:srgbClr val="00269E"/>
                </a:solidFill>
                <a:latin typeface="Times New Roman"/>
                <a:cs typeface="Times New Roman"/>
              </a:rPr>
              <a:t>corpus luteum </a:t>
            </a:r>
            <a:r>
              <a:rPr dirty="0" sz="2000">
                <a:solidFill>
                  <a:srgbClr val="00269E"/>
                </a:solidFill>
                <a:latin typeface="Times New Roman"/>
                <a:cs typeface="Times New Roman"/>
              </a:rPr>
              <a:t>shuts down, resulting </a:t>
            </a:r>
            <a:r>
              <a:rPr dirty="0" sz="2000" spc="-5">
                <a:solidFill>
                  <a:srgbClr val="00269E"/>
                </a:solidFill>
                <a:latin typeface="Times New Roman"/>
                <a:cs typeface="Times New Roman"/>
              </a:rPr>
              <a:t>in  </a:t>
            </a:r>
            <a:r>
              <a:rPr dirty="0" sz="2000" spc="-10">
                <a:solidFill>
                  <a:srgbClr val="00269E"/>
                </a:solidFill>
                <a:latin typeface="Times New Roman"/>
                <a:cs typeface="Times New Roman"/>
              </a:rPr>
              <a:t>menses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335"/>
              </a:lnSpc>
            </a:pPr>
            <a:r>
              <a:rPr dirty="0" spc="15"/>
              <a:t>10.</a:t>
            </a:r>
            <a:fld id="{81D60167-4931-47E6-BA6A-407CBD079E47}" type="slidenum">
              <a:rPr dirty="0" spc="15"/>
              <a:t>13</a:t>
            </a:fld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835"/>
              </a:lnSpc>
            </a:pPr>
            <a:r>
              <a:rPr dirty="0" spc="25"/>
              <a:t>Copyright </a:t>
            </a:r>
            <a:r>
              <a:rPr dirty="0" spc="20"/>
              <a:t>2001 by </a:t>
            </a:r>
            <a:r>
              <a:rPr dirty="0" spc="10"/>
              <a:t>Allyn </a:t>
            </a:r>
            <a:r>
              <a:rPr dirty="0" spc="15"/>
              <a:t>&amp;</a:t>
            </a:r>
            <a:r>
              <a:rPr dirty="0" spc="30"/>
              <a:t> </a:t>
            </a:r>
            <a:r>
              <a:rPr dirty="0"/>
              <a:t>Bacon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87525" y="654050"/>
            <a:ext cx="6482715" cy="699770"/>
          </a:xfrm>
          <a:prstGeom prst="rect"/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pc="-5"/>
              <a:t>Female Reproductive</a:t>
            </a:r>
            <a:r>
              <a:rPr dirty="0" spc="-10"/>
              <a:t> </a:t>
            </a:r>
            <a:r>
              <a:rPr dirty="0" spc="-5"/>
              <a:t>Cycles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82700" y="654050"/>
            <a:ext cx="7492365" cy="699770"/>
          </a:xfrm>
          <a:prstGeom prst="rect"/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pc="-5"/>
              <a:t>Adult Sexual Behaviors</a:t>
            </a:r>
            <a:r>
              <a:rPr dirty="0" spc="15"/>
              <a:t> </a:t>
            </a:r>
            <a:r>
              <a:rPr dirty="0" spc="-5"/>
              <a:t>(Rodent)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335"/>
              </a:lnSpc>
            </a:pPr>
            <a:r>
              <a:rPr dirty="0" spc="15"/>
              <a:t>10.</a:t>
            </a:r>
            <a:fld id="{81D60167-4931-47E6-BA6A-407CBD079E47}" type="slidenum">
              <a:rPr dirty="0" spc="15"/>
              <a:t>13</a:t>
            </a:fld>
          </a:p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835"/>
              </a:lnSpc>
            </a:pPr>
            <a:r>
              <a:rPr dirty="0" spc="25"/>
              <a:t>Copyright </a:t>
            </a:r>
            <a:r>
              <a:rPr dirty="0" spc="20"/>
              <a:t>2001 by </a:t>
            </a:r>
            <a:r>
              <a:rPr dirty="0" spc="10"/>
              <a:t>Allyn </a:t>
            </a:r>
            <a:r>
              <a:rPr dirty="0" spc="15"/>
              <a:t>&amp;</a:t>
            </a:r>
            <a:r>
              <a:rPr dirty="0" spc="30"/>
              <a:t> </a:t>
            </a:r>
            <a:r>
              <a:rPr dirty="0"/>
              <a:t>Bacon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44550" y="1922899"/>
            <a:ext cx="4021454" cy="2646680"/>
          </a:xfrm>
          <a:prstGeom prst="rect">
            <a:avLst/>
          </a:prstGeom>
        </p:spPr>
        <p:txBody>
          <a:bodyPr wrap="square" lIns="0" tIns="99695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85"/>
              </a:spcBef>
              <a:buClr>
                <a:srgbClr val="DB0081"/>
              </a:buClr>
              <a:buSzPct val="70909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dirty="0" sz="2750" spc="-10">
                <a:solidFill>
                  <a:srgbClr val="00269E"/>
                </a:solidFill>
                <a:latin typeface="Times New Roman"/>
                <a:cs typeface="Times New Roman"/>
              </a:rPr>
              <a:t>Male</a:t>
            </a:r>
            <a:endParaRPr sz="275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spcBef>
                <a:spcPts val="575"/>
              </a:spcBef>
              <a:buClr>
                <a:srgbClr val="DB0081"/>
              </a:buClr>
              <a:buSzPct val="64583"/>
              <a:buFont typeface="Wingdings"/>
              <a:buChar char=""/>
              <a:tabLst>
                <a:tab pos="755015" algn="l"/>
                <a:tab pos="755650" algn="l"/>
              </a:tabLst>
            </a:pPr>
            <a:r>
              <a:rPr dirty="0" sz="2400">
                <a:solidFill>
                  <a:srgbClr val="00269E"/>
                </a:solidFill>
                <a:latin typeface="Times New Roman"/>
                <a:cs typeface="Times New Roman"/>
              </a:rPr>
              <a:t>Intromission</a:t>
            </a:r>
            <a:endParaRPr sz="24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spcBef>
                <a:spcPts val="570"/>
              </a:spcBef>
              <a:buClr>
                <a:srgbClr val="DB0081"/>
              </a:buClr>
              <a:buSzPct val="64583"/>
              <a:buFont typeface="Wingdings"/>
              <a:buChar char=""/>
              <a:tabLst>
                <a:tab pos="755015" algn="l"/>
                <a:tab pos="755650" algn="l"/>
              </a:tabLst>
            </a:pPr>
            <a:r>
              <a:rPr dirty="0" sz="2400">
                <a:solidFill>
                  <a:srgbClr val="00269E"/>
                </a:solidFill>
                <a:latin typeface="Times New Roman"/>
                <a:cs typeface="Times New Roman"/>
              </a:rPr>
              <a:t>Pelvic</a:t>
            </a:r>
            <a:r>
              <a:rPr dirty="0" sz="2400" spc="-10">
                <a:solidFill>
                  <a:srgbClr val="00269E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269E"/>
                </a:solidFill>
                <a:latin typeface="Times New Roman"/>
                <a:cs typeface="Times New Roman"/>
              </a:rPr>
              <a:t>thrusting</a:t>
            </a:r>
            <a:endParaRPr sz="24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spcBef>
                <a:spcPts val="570"/>
              </a:spcBef>
              <a:buClr>
                <a:srgbClr val="DB0081"/>
              </a:buClr>
              <a:buSzPct val="64583"/>
              <a:buFont typeface="Wingdings"/>
              <a:buChar char=""/>
              <a:tabLst>
                <a:tab pos="755015" algn="l"/>
                <a:tab pos="755650" algn="l"/>
              </a:tabLst>
            </a:pPr>
            <a:r>
              <a:rPr dirty="0" sz="2400">
                <a:solidFill>
                  <a:srgbClr val="00269E"/>
                </a:solidFill>
                <a:latin typeface="Times New Roman"/>
                <a:cs typeface="Times New Roman"/>
              </a:rPr>
              <a:t>Ejaculation</a:t>
            </a:r>
            <a:endParaRPr sz="2400">
              <a:latin typeface="Times New Roman"/>
              <a:cs typeface="Times New Roman"/>
            </a:endParaRPr>
          </a:p>
          <a:p>
            <a:pPr lvl="1" marL="755650" marR="5080" indent="-285750">
              <a:lnSpc>
                <a:spcPts val="2850"/>
              </a:lnSpc>
              <a:spcBef>
                <a:spcPts val="690"/>
              </a:spcBef>
              <a:buClr>
                <a:srgbClr val="DB0081"/>
              </a:buClr>
              <a:buSzPct val="64583"/>
              <a:buFont typeface="Wingdings"/>
              <a:buChar char=""/>
              <a:tabLst>
                <a:tab pos="755015" algn="l"/>
                <a:tab pos="755650" algn="l"/>
              </a:tabLst>
            </a:pPr>
            <a:r>
              <a:rPr dirty="0" sz="2400" spc="-5">
                <a:solidFill>
                  <a:srgbClr val="00269E"/>
                </a:solidFill>
                <a:latin typeface="Times New Roman"/>
                <a:cs typeface="Times New Roman"/>
              </a:rPr>
              <a:t>Post-ejaculatory</a:t>
            </a:r>
            <a:r>
              <a:rPr dirty="0" sz="2400" spc="-100">
                <a:solidFill>
                  <a:srgbClr val="00269E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00269E"/>
                </a:solidFill>
                <a:latin typeface="Times New Roman"/>
                <a:cs typeface="Times New Roman"/>
              </a:rPr>
              <a:t>refractory  </a:t>
            </a:r>
            <a:r>
              <a:rPr dirty="0" sz="2400">
                <a:solidFill>
                  <a:srgbClr val="00269E"/>
                </a:solidFill>
                <a:latin typeface="Times New Roman"/>
                <a:cs typeface="Times New Roman"/>
              </a:rPr>
              <a:t>period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883150" y="2006600"/>
            <a:ext cx="1416050" cy="448309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25"/>
              </a:spcBef>
              <a:buClr>
                <a:srgbClr val="DB0081"/>
              </a:buClr>
              <a:buSzPct val="70909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dirty="0" sz="2750" spc="20">
                <a:solidFill>
                  <a:srgbClr val="00269E"/>
                </a:solidFill>
                <a:latin typeface="Times New Roman"/>
                <a:cs typeface="Times New Roman"/>
              </a:rPr>
              <a:t>Female</a:t>
            </a:r>
            <a:endParaRPr sz="27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idx="3" sz="half"/>
          </p:nvPr>
        </p:nvSpPr>
        <p:spPr>
          <a:prstGeom prst="rect"/>
        </p:spPr>
        <p:txBody>
          <a:bodyPr wrap="square" lIns="0" tIns="85090" rIns="0" bIns="0" rtlCol="0" vert="horz">
            <a:spAutoFit/>
          </a:bodyPr>
          <a:lstStyle/>
          <a:p>
            <a:pPr algn="just" marL="298450" indent="-285750">
              <a:lnSpc>
                <a:spcPct val="100000"/>
              </a:lnSpc>
              <a:spcBef>
                <a:spcPts val="670"/>
              </a:spcBef>
              <a:buClr>
                <a:srgbClr val="DB0081"/>
              </a:buClr>
              <a:buSzPct val="64583"/>
              <a:buFont typeface="Wingdings"/>
              <a:buChar char=""/>
              <a:tabLst>
                <a:tab pos="298450" algn="l"/>
              </a:tabLst>
            </a:pPr>
            <a:r>
              <a:rPr dirty="0"/>
              <a:t>Lordosis</a:t>
            </a:r>
            <a:r>
              <a:rPr dirty="0" spc="-80"/>
              <a:t> </a:t>
            </a:r>
            <a:r>
              <a:rPr dirty="0" spc="-10"/>
              <a:t>response</a:t>
            </a:r>
          </a:p>
          <a:p>
            <a:pPr algn="just" marL="298450" marR="5080" indent="-285750">
              <a:lnSpc>
                <a:spcPts val="2850"/>
              </a:lnSpc>
              <a:spcBef>
                <a:spcPts val="690"/>
              </a:spcBef>
              <a:buClr>
                <a:srgbClr val="DB0081"/>
              </a:buClr>
              <a:buSzPct val="64583"/>
              <a:buFont typeface="Wingdings"/>
              <a:buChar char=""/>
              <a:tabLst>
                <a:tab pos="298450" algn="l"/>
              </a:tabLst>
            </a:pPr>
            <a:r>
              <a:rPr dirty="0" u="heavy" spc="-5">
                <a:uFill>
                  <a:solidFill>
                    <a:srgbClr val="00269E"/>
                  </a:solidFill>
                </a:uFill>
              </a:rPr>
              <a:t>Receptivity</a:t>
            </a:r>
            <a:r>
              <a:rPr dirty="0" spc="-5"/>
              <a:t>:</a:t>
            </a:r>
            <a:r>
              <a:rPr dirty="0" spc="-45"/>
              <a:t> </a:t>
            </a:r>
            <a:r>
              <a:rPr dirty="0" spc="-10"/>
              <a:t>willingness  </a:t>
            </a:r>
            <a:r>
              <a:rPr dirty="0" spc="-5"/>
              <a:t>to</a:t>
            </a:r>
            <a:r>
              <a:rPr dirty="0" spc="-10"/>
              <a:t> </a:t>
            </a:r>
            <a:r>
              <a:rPr dirty="0" spc="-5"/>
              <a:t>copulate</a:t>
            </a:r>
          </a:p>
          <a:p>
            <a:pPr algn="just" marL="298450" marR="33020" indent="-285750">
              <a:lnSpc>
                <a:spcPct val="100299"/>
              </a:lnSpc>
              <a:spcBef>
                <a:spcPts val="470"/>
              </a:spcBef>
              <a:buClr>
                <a:srgbClr val="DB0081"/>
              </a:buClr>
              <a:buSzPct val="64583"/>
              <a:buFont typeface="Wingdings"/>
              <a:buChar char=""/>
              <a:tabLst>
                <a:tab pos="298450" algn="l"/>
              </a:tabLst>
            </a:pPr>
            <a:r>
              <a:rPr dirty="0" u="heavy">
                <a:uFill>
                  <a:solidFill>
                    <a:srgbClr val="00269E"/>
                  </a:solidFill>
                </a:uFill>
              </a:rPr>
              <a:t>Proceptivity</a:t>
            </a:r>
            <a:r>
              <a:rPr dirty="0"/>
              <a:t>: </a:t>
            </a:r>
            <a:r>
              <a:rPr dirty="0" spc="-5"/>
              <a:t>behaviors  </a:t>
            </a:r>
            <a:r>
              <a:rPr dirty="0" spc="-10"/>
              <a:t>that seek out and arouse  male sexual</a:t>
            </a:r>
            <a:r>
              <a:rPr dirty="0" spc="-30"/>
              <a:t> </a:t>
            </a:r>
            <a:r>
              <a:rPr dirty="0" spc="-10"/>
              <a:t>interest</a:t>
            </a:r>
          </a:p>
          <a:p>
            <a:pPr marL="298450" marR="80645" indent="-285750">
              <a:lnSpc>
                <a:spcPct val="99800"/>
              </a:lnSpc>
              <a:spcBef>
                <a:spcPts val="575"/>
              </a:spcBef>
              <a:buClr>
                <a:srgbClr val="DB0081"/>
              </a:buClr>
              <a:buSzPct val="64583"/>
              <a:buFont typeface="Wingdings"/>
              <a:buChar char=""/>
              <a:tabLst>
                <a:tab pos="297815" algn="l"/>
                <a:tab pos="298450" algn="l"/>
              </a:tabLst>
            </a:pPr>
            <a:r>
              <a:rPr dirty="0" u="heavy" spc="-10">
                <a:uFill>
                  <a:solidFill>
                    <a:srgbClr val="00269E"/>
                  </a:solidFill>
                </a:uFill>
              </a:rPr>
              <a:t>Attractiveness</a:t>
            </a:r>
            <a:r>
              <a:rPr dirty="0" spc="-10"/>
              <a:t>:  </a:t>
            </a:r>
            <a:r>
              <a:rPr dirty="0" spc="-5"/>
              <a:t>physiological and  behavioral changes</a:t>
            </a:r>
            <a:r>
              <a:rPr dirty="0" spc="-95"/>
              <a:t> </a:t>
            </a:r>
            <a:r>
              <a:rPr dirty="0" spc="-5"/>
              <a:t>that  </a:t>
            </a:r>
            <a:r>
              <a:rPr dirty="0"/>
              <a:t>affect the male</a:t>
            </a:r>
            <a:r>
              <a:rPr dirty="0" spc="-55"/>
              <a:t> </a:t>
            </a:r>
            <a:r>
              <a:rPr dirty="0"/>
              <a:t>(odor)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44600" y="654050"/>
            <a:ext cx="7654290" cy="699770"/>
          </a:xfrm>
          <a:prstGeom prst="rect"/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pc="-5"/>
              <a:t>Hormones: </a:t>
            </a:r>
            <a:r>
              <a:rPr dirty="0"/>
              <a:t>Male </a:t>
            </a:r>
            <a:r>
              <a:rPr dirty="0" spc="-5"/>
              <a:t>Sexual</a:t>
            </a:r>
            <a:r>
              <a:rPr dirty="0" spc="10"/>
              <a:t> </a:t>
            </a:r>
            <a:r>
              <a:rPr dirty="0" spc="-5"/>
              <a:t>Behavior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335"/>
              </a:lnSpc>
            </a:pPr>
            <a:r>
              <a:rPr dirty="0" spc="15"/>
              <a:t>10.</a:t>
            </a:r>
            <a:fld id="{81D60167-4931-47E6-BA6A-407CBD079E47}" type="slidenum">
              <a:rPr dirty="0" spc="15"/>
              <a:t>13</a:t>
            </a:fld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835"/>
              </a:lnSpc>
            </a:pPr>
            <a:r>
              <a:rPr dirty="0" spc="25"/>
              <a:t>Copyright </a:t>
            </a:r>
            <a:r>
              <a:rPr dirty="0" spc="20"/>
              <a:t>2001 by </a:t>
            </a:r>
            <a:r>
              <a:rPr dirty="0" spc="10"/>
              <a:t>Allyn </a:t>
            </a:r>
            <a:r>
              <a:rPr dirty="0" spc="15"/>
              <a:t>&amp;</a:t>
            </a:r>
            <a:r>
              <a:rPr dirty="0" spc="30"/>
              <a:t> </a:t>
            </a:r>
            <a:r>
              <a:rPr dirty="0"/>
              <a:t>Bacon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44550" y="1772285"/>
            <a:ext cx="8379459" cy="4778375"/>
          </a:xfrm>
          <a:prstGeom prst="rect">
            <a:avLst/>
          </a:prstGeom>
        </p:spPr>
        <p:txBody>
          <a:bodyPr wrap="square" lIns="0" tIns="5969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70"/>
              </a:spcBef>
              <a:buClr>
                <a:srgbClr val="DB0081"/>
              </a:buClr>
              <a:buSzPct val="70909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dirty="0" sz="2750" spc="20">
                <a:solidFill>
                  <a:srgbClr val="00269E"/>
                </a:solidFill>
                <a:latin typeface="Times New Roman"/>
                <a:cs typeface="Times New Roman"/>
              </a:rPr>
              <a:t>Male </a:t>
            </a:r>
            <a:r>
              <a:rPr dirty="0" sz="2750" spc="15">
                <a:solidFill>
                  <a:srgbClr val="00269E"/>
                </a:solidFill>
                <a:latin typeface="Times New Roman"/>
                <a:cs typeface="Times New Roman"/>
              </a:rPr>
              <a:t>sexual behavior </a:t>
            </a:r>
            <a:r>
              <a:rPr dirty="0" sz="2750" spc="20">
                <a:solidFill>
                  <a:srgbClr val="00269E"/>
                </a:solidFill>
                <a:latin typeface="Times New Roman"/>
                <a:cs typeface="Times New Roman"/>
              </a:rPr>
              <a:t>depends </a:t>
            </a:r>
            <a:r>
              <a:rPr dirty="0" sz="2750" spc="15">
                <a:solidFill>
                  <a:srgbClr val="00269E"/>
                </a:solidFill>
                <a:latin typeface="Times New Roman"/>
                <a:cs typeface="Times New Roman"/>
              </a:rPr>
              <a:t>on</a:t>
            </a:r>
            <a:r>
              <a:rPr dirty="0" sz="2750" spc="-90">
                <a:solidFill>
                  <a:srgbClr val="00269E"/>
                </a:solidFill>
                <a:latin typeface="Times New Roman"/>
                <a:cs typeface="Times New Roman"/>
              </a:rPr>
              <a:t> </a:t>
            </a:r>
            <a:r>
              <a:rPr dirty="0" sz="2750" spc="15">
                <a:solidFill>
                  <a:srgbClr val="00269E"/>
                </a:solidFill>
                <a:latin typeface="Times New Roman"/>
                <a:cs typeface="Times New Roman"/>
              </a:rPr>
              <a:t>testosterone</a:t>
            </a:r>
            <a:endParaRPr sz="27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375"/>
              </a:spcBef>
              <a:buClr>
                <a:srgbClr val="DB0081"/>
              </a:buClr>
              <a:buSzPct val="70909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dirty="0" u="heavy" sz="2750" spc="10">
                <a:solidFill>
                  <a:srgbClr val="00269E"/>
                </a:solidFill>
                <a:uFill>
                  <a:solidFill>
                    <a:srgbClr val="00269E"/>
                  </a:solidFill>
                </a:uFill>
                <a:latin typeface="Times New Roman"/>
                <a:cs typeface="Times New Roman"/>
              </a:rPr>
              <a:t>Activational</a:t>
            </a:r>
            <a:r>
              <a:rPr dirty="0" sz="2750" spc="10">
                <a:solidFill>
                  <a:srgbClr val="00269E"/>
                </a:solidFill>
                <a:latin typeface="Times New Roman"/>
                <a:cs typeface="Times New Roman"/>
              </a:rPr>
              <a:t> </a:t>
            </a:r>
            <a:r>
              <a:rPr dirty="0" sz="2750" spc="15">
                <a:solidFill>
                  <a:srgbClr val="00269E"/>
                </a:solidFill>
                <a:latin typeface="Times New Roman"/>
                <a:cs typeface="Times New Roman"/>
              </a:rPr>
              <a:t>effects </a:t>
            </a:r>
            <a:r>
              <a:rPr dirty="0" sz="2750" spc="10">
                <a:solidFill>
                  <a:srgbClr val="00269E"/>
                </a:solidFill>
                <a:latin typeface="Times New Roman"/>
                <a:cs typeface="Times New Roman"/>
              </a:rPr>
              <a:t>of </a:t>
            </a:r>
            <a:r>
              <a:rPr dirty="0" sz="2750" spc="15">
                <a:solidFill>
                  <a:srgbClr val="00269E"/>
                </a:solidFill>
                <a:latin typeface="Times New Roman"/>
                <a:cs typeface="Times New Roman"/>
              </a:rPr>
              <a:t>hormones </a:t>
            </a:r>
            <a:r>
              <a:rPr dirty="0" sz="2750" spc="10">
                <a:solidFill>
                  <a:srgbClr val="00269E"/>
                </a:solidFill>
                <a:latin typeface="Times New Roman"/>
                <a:cs typeface="Times New Roman"/>
              </a:rPr>
              <a:t>in </a:t>
            </a:r>
            <a:r>
              <a:rPr dirty="0" sz="2750" spc="15">
                <a:solidFill>
                  <a:srgbClr val="00269E"/>
                </a:solidFill>
                <a:latin typeface="Times New Roman"/>
                <a:cs typeface="Times New Roman"/>
              </a:rPr>
              <a:t>the</a:t>
            </a:r>
            <a:r>
              <a:rPr dirty="0" sz="2750" spc="45">
                <a:solidFill>
                  <a:srgbClr val="00269E"/>
                </a:solidFill>
                <a:latin typeface="Times New Roman"/>
                <a:cs typeface="Times New Roman"/>
              </a:rPr>
              <a:t> </a:t>
            </a:r>
            <a:r>
              <a:rPr dirty="0" sz="2750" spc="15">
                <a:solidFill>
                  <a:srgbClr val="00269E"/>
                </a:solidFill>
                <a:latin typeface="Times New Roman"/>
                <a:cs typeface="Times New Roman"/>
              </a:rPr>
              <a:t>male:</a:t>
            </a:r>
            <a:endParaRPr sz="275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spcBef>
                <a:spcPts val="350"/>
              </a:spcBef>
              <a:buClr>
                <a:srgbClr val="DB0081"/>
              </a:buClr>
              <a:buSzPct val="58333"/>
              <a:buFont typeface="Wingdings"/>
              <a:buChar char=""/>
              <a:tabLst>
                <a:tab pos="755015" algn="l"/>
                <a:tab pos="755650" algn="l"/>
              </a:tabLst>
            </a:pPr>
            <a:r>
              <a:rPr dirty="0" sz="2400" spc="-5">
                <a:solidFill>
                  <a:srgbClr val="00269E"/>
                </a:solidFill>
                <a:latin typeface="Times New Roman"/>
                <a:cs typeface="Times New Roman"/>
              </a:rPr>
              <a:t>Male sexual behavior requires</a:t>
            </a:r>
            <a:r>
              <a:rPr dirty="0" sz="2400" spc="-15">
                <a:solidFill>
                  <a:srgbClr val="00269E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00269E"/>
                </a:solidFill>
                <a:latin typeface="Times New Roman"/>
                <a:cs typeface="Times New Roman"/>
              </a:rPr>
              <a:t>testosterone</a:t>
            </a:r>
            <a:endParaRPr sz="2400">
              <a:latin typeface="Times New Roman"/>
              <a:cs typeface="Times New Roman"/>
            </a:endParaRPr>
          </a:p>
          <a:p>
            <a:pPr lvl="2" marL="1155700" marR="222250" indent="-228600">
              <a:lnSpc>
                <a:spcPts val="2180"/>
              </a:lnSpc>
              <a:spcBef>
                <a:spcPts val="475"/>
              </a:spcBef>
              <a:buClr>
                <a:srgbClr val="DB0081"/>
              </a:buClr>
              <a:buSzPct val="60000"/>
              <a:buFont typeface="Wingdings"/>
              <a:buChar char=""/>
              <a:tabLst>
                <a:tab pos="1155700" algn="l"/>
              </a:tabLst>
            </a:pPr>
            <a:r>
              <a:rPr dirty="0" sz="2000">
                <a:solidFill>
                  <a:srgbClr val="00269E"/>
                </a:solidFill>
                <a:latin typeface="Times New Roman"/>
                <a:cs typeface="Times New Roman"/>
              </a:rPr>
              <a:t>Testosterone is converted to </a:t>
            </a:r>
            <a:r>
              <a:rPr dirty="0" sz="2000" spc="-10">
                <a:solidFill>
                  <a:srgbClr val="00269E"/>
                </a:solidFill>
                <a:latin typeface="Times New Roman"/>
                <a:cs typeface="Times New Roman"/>
              </a:rPr>
              <a:t>estradiol </a:t>
            </a:r>
            <a:r>
              <a:rPr dirty="0" sz="2000">
                <a:solidFill>
                  <a:srgbClr val="00269E"/>
                </a:solidFill>
                <a:latin typeface="Times New Roman"/>
                <a:cs typeface="Times New Roman"/>
              </a:rPr>
              <a:t>which </a:t>
            </a:r>
            <a:r>
              <a:rPr dirty="0" sz="2000" spc="-5">
                <a:solidFill>
                  <a:srgbClr val="00269E"/>
                </a:solidFill>
                <a:latin typeface="Times New Roman"/>
                <a:cs typeface="Times New Roman"/>
              </a:rPr>
              <a:t>restores sexual behavior  </a:t>
            </a:r>
            <a:r>
              <a:rPr dirty="0" sz="2000">
                <a:solidFill>
                  <a:srgbClr val="00269E"/>
                </a:solidFill>
                <a:latin typeface="Times New Roman"/>
                <a:cs typeface="Times New Roman"/>
              </a:rPr>
              <a:t>in </a:t>
            </a:r>
            <a:r>
              <a:rPr dirty="0" sz="2000" spc="10">
                <a:solidFill>
                  <a:srgbClr val="00269E"/>
                </a:solidFill>
                <a:latin typeface="Times New Roman"/>
                <a:cs typeface="Times New Roman"/>
              </a:rPr>
              <a:t>a </a:t>
            </a:r>
            <a:r>
              <a:rPr dirty="0" sz="2000" spc="-5">
                <a:solidFill>
                  <a:srgbClr val="00269E"/>
                </a:solidFill>
                <a:latin typeface="Times New Roman"/>
                <a:cs typeface="Times New Roman"/>
              </a:rPr>
              <a:t>castrated</a:t>
            </a:r>
            <a:r>
              <a:rPr dirty="0" sz="2000" spc="15">
                <a:solidFill>
                  <a:srgbClr val="00269E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00269E"/>
                </a:solidFill>
                <a:latin typeface="Times New Roman"/>
                <a:cs typeface="Times New Roman"/>
              </a:rPr>
              <a:t>male</a:t>
            </a:r>
            <a:endParaRPr sz="2000">
              <a:latin typeface="Times New Roman"/>
              <a:cs typeface="Times New Roman"/>
            </a:endParaRPr>
          </a:p>
          <a:p>
            <a:pPr lvl="2" marL="1155700" marR="471805" indent="-228600">
              <a:lnSpc>
                <a:spcPts val="2180"/>
              </a:lnSpc>
              <a:spcBef>
                <a:spcPts val="440"/>
              </a:spcBef>
              <a:buClr>
                <a:srgbClr val="DB0081"/>
              </a:buClr>
              <a:buSzPct val="60000"/>
              <a:buFont typeface="Wingdings"/>
              <a:buChar char=""/>
              <a:tabLst>
                <a:tab pos="1155700" algn="l"/>
              </a:tabLst>
            </a:pPr>
            <a:r>
              <a:rPr dirty="0" sz="2000">
                <a:solidFill>
                  <a:srgbClr val="00269E"/>
                </a:solidFill>
                <a:latin typeface="Times New Roman"/>
                <a:cs typeface="Times New Roman"/>
              </a:rPr>
              <a:t>Drugs that block the conversion </a:t>
            </a:r>
            <a:r>
              <a:rPr dirty="0" sz="2000" spc="5">
                <a:solidFill>
                  <a:srgbClr val="00269E"/>
                </a:solidFill>
                <a:latin typeface="Times New Roman"/>
                <a:cs typeface="Times New Roman"/>
              </a:rPr>
              <a:t>of </a:t>
            </a:r>
            <a:r>
              <a:rPr dirty="0" sz="2000">
                <a:solidFill>
                  <a:srgbClr val="00269E"/>
                </a:solidFill>
                <a:latin typeface="Times New Roman"/>
                <a:cs typeface="Times New Roman"/>
              </a:rPr>
              <a:t>testosterone to estadiol</a:t>
            </a:r>
            <a:r>
              <a:rPr dirty="0" sz="2000" spc="-240">
                <a:solidFill>
                  <a:srgbClr val="00269E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00269E"/>
                </a:solidFill>
                <a:latin typeface="Times New Roman"/>
                <a:cs typeface="Times New Roman"/>
              </a:rPr>
              <a:t>reduces  </a:t>
            </a:r>
            <a:r>
              <a:rPr dirty="0" sz="2000">
                <a:solidFill>
                  <a:srgbClr val="00269E"/>
                </a:solidFill>
                <a:latin typeface="Times New Roman"/>
                <a:cs typeface="Times New Roman"/>
              </a:rPr>
              <a:t>male sexual</a:t>
            </a:r>
            <a:r>
              <a:rPr dirty="0" sz="2000" spc="-25">
                <a:solidFill>
                  <a:srgbClr val="00269E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00269E"/>
                </a:solidFill>
                <a:latin typeface="Times New Roman"/>
                <a:cs typeface="Times New Roman"/>
              </a:rPr>
              <a:t>behavior</a:t>
            </a:r>
            <a:endParaRPr sz="2000">
              <a:latin typeface="Times New Roman"/>
              <a:cs typeface="Times New Roman"/>
            </a:endParaRPr>
          </a:p>
          <a:p>
            <a:pPr lvl="1" marL="755650" marR="414020" indent="-285750">
              <a:lnSpc>
                <a:spcPts val="2550"/>
              </a:lnSpc>
              <a:spcBef>
                <a:spcPts val="595"/>
              </a:spcBef>
              <a:buClr>
                <a:srgbClr val="DB0081"/>
              </a:buClr>
              <a:buSzPct val="58333"/>
              <a:buFont typeface="Wingdings"/>
              <a:buChar char=""/>
              <a:tabLst>
                <a:tab pos="755015" algn="l"/>
                <a:tab pos="755650" algn="l"/>
              </a:tabLst>
            </a:pPr>
            <a:r>
              <a:rPr dirty="0" sz="2400" spc="-5">
                <a:solidFill>
                  <a:srgbClr val="00269E"/>
                </a:solidFill>
                <a:latin typeface="Times New Roman"/>
                <a:cs typeface="Times New Roman"/>
              </a:rPr>
              <a:t>Oxytocin may contribute to smooth muscle contract during  </a:t>
            </a:r>
            <a:r>
              <a:rPr dirty="0" sz="2400" spc="-20">
                <a:solidFill>
                  <a:srgbClr val="00269E"/>
                </a:solidFill>
                <a:latin typeface="Times New Roman"/>
                <a:cs typeface="Times New Roman"/>
              </a:rPr>
              <a:t>orgasm</a:t>
            </a:r>
            <a:endParaRPr sz="2400">
              <a:latin typeface="Times New Roman"/>
              <a:cs typeface="Times New Roman"/>
            </a:endParaRPr>
          </a:p>
          <a:p>
            <a:pPr lvl="1" marL="755650" marR="62230" indent="-285750">
              <a:lnSpc>
                <a:spcPts val="2630"/>
              </a:lnSpc>
              <a:spcBef>
                <a:spcPts val="535"/>
              </a:spcBef>
              <a:buClr>
                <a:srgbClr val="DB0081"/>
              </a:buClr>
              <a:buSzPct val="58333"/>
              <a:buFont typeface="Wingdings"/>
              <a:buChar char=""/>
              <a:tabLst>
                <a:tab pos="755015" algn="l"/>
                <a:tab pos="755650" algn="l"/>
              </a:tabLst>
            </a:pPr>
            <a:r>
              <a:rPr dirty="0" sz="2400">
                <a:solidFill>
                  <a:srgbClr val="00269E"/>
                </a:solidFill>
                <a:latin typeface="Times New Roman"/>
                <a:cs typeface="Times New Roman"/>
              </a:rPr>
              <a:t>Prolactin </a:t>
            </a:r>
            <a:r>
              <a:rPr dirty="0" sz="2400" spc="-5">
                <a:solidFill>
                  <a:srgbClr val="00269E"/>
                </a:solidFill>
                <a:latin typeface="Times New Roman"/>
                <a:cs typeface="Times New Roman"/>
              </a:rPr>
              <a:t>is released during ejaculation and may mediate male  </a:t>
            </a:r>
            <a:r>
              <a:rPr dirty="0" sz="2400">
                <a:solidFill>
                  <a:srgbClr val="00269E"/>
                </a:solidFill>
                <a:latin typeface="Times New Roman"/>
                <a:cs typeface="Times New Roman"/>
              </a:rPr>
              <a:t>sexual refractory</a:t>
            </a:r>
            <a:r>
              <a:rPr dirty="0" sz="2400" spc="-5">
                <a:solidFill>
                  <a:srgbClr val="00269E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269E"/>
                </a:solidFill>
                <a:latin typeface="Times New Roman"/>
                <a:cs typeface="Times New Roman"/>
              </a:rPr>
              <a:t>period</a:t>
            </a:r>
            <a:endParaRPr sz="2400">
              <a:latin typeface="Times New Roman"/>
              <a:cs typeface="Times New Roman"/>
            </a:endParaRPr>
          </a:p>
          <a:p>
            <a:pPr lvl="1" marL="755650" marR="5080" indent="-285750">
              <a:lnSpc>
                <a:spcPts val="2630"/>
              </a:lnSpc>
              <a:spcBef>
                <a:spcPts val="515"/>
              </a:spcBef>
              <a:buClr>
                <a:srgbClr val="DB0081"/>
              </a:buClr>
              <a:buSzPct val="58333"/>
              <a:buFont typeface="Wingdings"/>
              <a:buChar char=""/>
              <a:tabLst>
                <a:tab pos="755015" algn="l"/>
                <a:tab pos="755650" algn="l"/>
              </a:tabLst>
            </a:pPr>
            <a:r>
              <a:rPr dirty="0" sz="2400" spc="-5">
                <a:solidFill>
                  <a:srgbClr val="00269E"/>
                </a:solidFill>
                <a:latin typeface="Times New Roman"/>
                <a:cs typeface="Times New Roman"/>
              </a:rPr>
              <a:t>The endogenous opiate </a:t>
            </a:r>
            <a:r>
              <a:rPr dirty="0" sz="2400">
                <a:solidFill>
                  <a:srgbClr val="00269E"/>
                </a:solidFill>
                <a:latin typeface="Times New Roman"/>
                <a:cs typeface="Times New Roman"/>
              </a:rPr>
              <a:t>dynorphin </a:t>
            </a:r>
            <a:r>
              <a:rPr dirty="0" sz="2400" spc="-5">
                <a:solidFill>
                  <a:srgbClr val="00269E"/>
                </a:solidFill>
                <a:latin typeface="Times New Roman"/>
                <a:cs typeface="Times New Roman"/>
              </a:rPr>
              <a:t>may also contribute to male  </a:t>
            </a:r>
            <a:r>
              <a:rPr dirty="0" sz="2400" spc="-10">
                <a:solidFill>
                  <a:srgbClr val="00269E"/>
                </a:solidFill>
                <a:latin typeface="Times New Roman"/>
                <a:cs typeface="Times New Roman"/>
              </a:rPr>
              <a:t>sexual</a:t>
            </a:r>
            <a:r>
              <a:rPr dirty="0" sz="2400" spc="-15">
                <a:solidFill>
                  <a:srgbClr val="00269E"/>
                </a:solidFill>
                <a:latin typeface="Times New Roman"/>
                <a:cs typeface="Times New Roman"/>
              </a:rPr>
              <a:t> </a:t>
            </a:r>
            <a:r>
              <a:rPr dirty="0" sz="2400" spc="-10">
                <a:solidFill>
                  <a:srgbClr val="00269E"/>
                </a:solidFill>
                <a:latin typeface="Times New Roman"/>
                <a:cs typeface="Times New Roman"/>
              </a:rPr>
              <a:t>satiety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6950" y="577850"/>
            <a:ext cx="8149590" cy="699770"/>
          </a:xfrm>
          <a:prstGeom prst="rect"/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/>
              <a:t>Hormones: Female Sexual</a:t>
            </a:r>
            <a:r>
              <a:rPr dirty="0" spc="-50"/>
              <a:t> </a:t>
            </a:r>
            <a:r>
              <a:rPr dirty="0"/>
              <a:t>Behavior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335"/>
              </a:lnSpc>
            </a:pPr>
            <a:r>
              <a:rPr dirty="0" spc="15"/>
              <a:t>10.</a:t>
            </a:r>
            <a:fld id="{81D60167-4931-47E6-BA6A-407CBD079E47}" type="slidenum">
              <a:rPr dirty="0" spc="15"/>
              <a:t>13</a:t>
            </a:fld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835"/>
              </a:lnSpc>
            </a:pPr>
            <a:r>
              <a:rPr dirty="0" spc="25"/>
              <a:t>Copyright </a:t>
            </a:r>
            <a:r>
              <a:rPr dirty="0" spc="20"/>
              <a:t>2001 by </a:t>
            </a:r>
            <a:r>
              <a:rPr dirty="0" spc="10"/>
              <a:t>Allyn </a:t>
            </a:r>
            <a:r>
              <a:rPr dirty="0" spc="15"/>
              <a:t>&amp;</a:t>
            </a:r>
            <a:r>
              <a:rPr dirty="0" spc="30"/>
              <a:t> </a:t>
            </a:r>
            <a:r>
              <a:rPr dirty="0"/>
              <a:t>Bacon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2150" y="1958975"/>
            <a:ext cx="8263890" cy="4315460"/>
          </a:xfrm>
          <a:prstGeom prst="rect">
            <a:avLst/>
          </a:prstGeom>
        </p:spPr>
        <p:txBody>
          <a:bodyPr wrap="square" lIns="0" tIns="71755" rIns="0" bIns="0" rtlCol="0" vert="horz">
            <a:spAutoFit/>
          </a:bodyPr>
          <a:lstStyle/>
          <a:p>
            <a:pPr marL="355600" marR="369570" indent="-342900">
              <a:lnSpc>
                <a:spcPts val="3450"/>
              </a:lnSpc>
              <a:spcBef>
                <a:spcPts val="565"/>
              </a:spcBef>
              <a:buClr>
                <a:srgbClr val="DB0081"/>
              </a:buClr>
              <a:buSzPct val="67187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dirty="0" sz="3200">
                <a:solidFill>
                  <a:srgbClr val="00269E"/>
                </a:solidFill>
                <a:latin typeface="Times New Roman"/>
                <a:cs typeface="Times New Roman"/>
              </a:rPr>
              <a:t>Sexual behavior in the mammalian female  </a:t>
            </a:r>
            <a:r>
              <a:rPr dirty="0" sz="3200" spc="10">
                <a:solidFill>
                  <a:srgbClr val="00269E"/>
                </a:solidFill>
                <a:latin typeface="Times New Roman"/>
                <a:cs typeface="Times New Roman"/>
              </a:rPr>
              <a:t>depends on </a:t>
            </a:r>
            <a:r>
              <a:rPr dirty="0" sz="3200" spc="5">
                <a:solidFill>
                  <a:srgbClr val="00269E"/>
                </a:solidFill>
                <a:latin typeface="Times New Roman"/>
                <a:cs typeface="Times New Roman"/>
              </a:rPr>
              <a:t>gonadal </a:t>
            </a:r>
            <a:r>
              <a:rPr dirty="0" sz="3200">
                <a:solidFill>
                  <a:srgbClr val="00269E"/>
                </a:solidFill>
                <a:latin typeface="Times New Roman"/>
                <a:cs typeface="Times New Roman"/>
              </a:rPr>
              <a:t>hormones secreted</a:t>
            </a:r>
            <a:r>
              <a:rPr dirty="0" sz="3200" spc="-275">
                <a:solidFill>
                  <a:srgbClr val="00269E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00269E"/>
                </a:solidFill>
                <a:latin typeface="Times New Roman"/>
                <a:cs typeface="Times New Roman"/>
              </a:rPr>
              <a:t>during  </a:t>
            </a:r>
            <a:r>
              <a:rPr dirty="0" sz="3200" spc="10">
                <a:solidFill>
                  <a:srgbClr val="00269E"/>
                </a:solidFill>
                <a:latin typeface="Times New Roman"/>
                <a:cs typeface="Times New Roman"/>
              </a:rPr>
              <a:t>estrus</a:t>
            </a:r>
            <a:endParaRPr sz="3200">
              <a:latin typeface="Times New Roman"/>
              <a:cs typeface="Times New Roman"/>
            </a:endParaRPr>
          </a:p>
          <a:p>
            <a:pPr lvl="1" marL="841375" indent="-371475">
              <a:lnSpc>
                <a:spcPct val="100000"/>
              </a:lnSpc>
              <a:spcBef>
                <a:spcPts val="310"/>
              </a:spcBef>
              <a:buClr>
                <a:srgbClr val="DB0081"/>
              </a:buClr>
              <a:buSzPct val="70909"/>
              <a:buFont typeface="Wingdings"/>
              <a:buChar char=""/>
              <a:tabLst>
                <a:tab pos="840740" algn="l"/>
                <a:tab pos="841375" algn="l"/>
              </a:tabLst>
            </a:pPr>
            <a:r>
              <a:rPr dirty="0" sz="2750" spc="15">
                <a:solidFill>
                  <a:srgbClr val="00269E"/>
                </a:solidFill>
                <a:latin typeface="Times New Roman"/>
                <a:cs typeface="Times New Roman"/>
              </a:rPr>
              <a:t>Estrogen </a:t>
            </a:r>
            <a:r>
              <a:rPr dirty="0" sz="2750" spc="10">
                <a:solidFill>
                  <a:srgbClr val="00269E"/>
                </a:solidFill>
                <a:latin typeface="Times New Roman"/>
                <a:cs typeface="Times New Roman"/>
              </a:rPr>
              <a:t>is secreted, </a:t>
            </a:r>
            <a:r>
              <a:rPr dirty="0" sz="2750" spc="15">
                <a:solidFill>
                  <a:srgbClr val="00269E"/>
                </a:solidFill>
                <a:latin typeface="Times New Roman"/>
                <a:cs typeface="Times New Roman"/>
              </a:rPr>
              <a:t>followed by</a:t>
            </a:r>
            <a:r>
              <a:rPr dirty="0" sz="2750" spc="130">
                <a:solidFill>
                  <a:srgbClr val="00269E"/>
                </a:solidFill>
                <a:latin typeface="Times New Roman"/>
                <a:cs typeface="Times New Roman"/>
              </a:rPr>
              <a:t> </a:t>
            </a:r>
            <a:r>
              <a:rPr dirty="0" sz="2750" spc="15">
                <a:solidFill>
                  <a:srgbClr val="00269E"/>
                </a:solidFill>
                <a:latin typeface="Times New Roman"/>
                <a:cs typeface="Times New Roman"/>
              </a:rPr>
              <a:t>progesterone</a:t>
            </a:r>
            <a:endParaRPr sz="275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spcBef>
                <a:spcPts val="375"/>
              </a:spcBef>
              <a:buClr>
                <a:srgbClr val="DB0081"/>
              </a:buClr>
              <a:buSzPct val="70909"/>
              <a:buFont typeface="Wingdings"/>
              <a:buChar char=""/>
              <a:tabLst>
                <a:tab pos="755650" algn="l"/>
              </a:tabLst>
            </a:pPr>
            <a:r>
              <a:rPr dirty="0" sz="2750" spc="10">
                <a:solidFill>
                  <a:srgbClr val="00269E"/>
                </a:solidFill>
                <a:latin typeface="Times New Roman"/>
                <a:cs typeface="Times New Roman"/>
              </a:rPr>
              <a:t>Ovariectomized rats are not sexually</a:t>
            </a:r>
            <a:r>
              <a:rPr dirty="0" sz="2750" spc="145">
                <a:solidFill>
                  <a:srgbClr val="00269E"/>
                </a:solidFill>
                <a:latin typeface="Times New Roman"/>
                <a:cs typeface="Times New Roman"/>
              </a:rPr>
              <a:t> </a:t>
            </a:r>
            <a:r>
              <a:rPr dirty="0" sz="2750" spc="15">
                <a:solidFill>
                  <a:srgbClr val="00269E"/>
                </a:solidFill>
                <a:latin typeface="Times New Roman"/>
                <a:cs typeface="Times New Roman"/>
              </a:rPr>
              <a:t>receptive</a:t>
            </a:r>
            <a:endParaRPr sz="2750">
              <a:latin typeface="Times New Roman"/>
              <a:cs typeface="Times New Roman"/>
            </a:endParaRPr>
          </a:p>
          <a:p>
            <a:pPr lvl="2" marL="1155700" marR="661670" indent="-228600">
              <a:lnSpc>
                <a:spcPts val="2550"/>
              </a:lnSpc>
              <a:spcBef>
                <a:spcPts val="710"/>
              </a:spcBef>
              <a:buClr>
                <a:srgbClr val="DB0081"/>
              </a:buClr>
              <a:buSzPct val="64583"/>
              <a:buFont typeface="Wingdings"/>
              <a:buChar char=""/>
              <a:tabLst>
                <a:tab pos="1155700" algn="l"/>
              </a:tabLst>
            </a:pPr>
            <a:r>
              <a:rPr dirty="0" sz="2400" spc="-5">
                <a:solidFill>
                  <a:srgbClr val="00269E"/>
                </a:solidFill>
                <a:latin typeface="Times New Roman"/>
                <a:cs typeface="Times New Roman"/>
              </a:rPr>
              <a:t>Restoration of receptivity requires </a:t>
            </a:r>
            <a:r>
              <a:rPr dirty="0" sz="2400">
                <a:solidFill>
                  <a:srgbClr val="00269E"/>
                </a:solidFill>
                <a:latin typeface="Times New Roman"/>
                <a:cs typeface="Times New Roman"/>
              </a:rPr>
              <a:t>a </a:t>
            </a:r>
            <a:r>
              <a:rPr dirty="0" sz="2400" spc="-5">
                <a:solidFill>
                  <a:srgbClr val="00269E"/>
                </a:solidFill>
                <a:latin typeface="Times New Roman"/>
                <a:cs typeface="Times New Roman"/>
              </a:rPr>
              <a:t>small amount of  estradiol followed by large levels of</a:t>
            </a:r>
            <a:r>
              <a:rPr dirty="0" sz="2400" spc="-45">
                <a:solidFill>
                  <a:srgbClr val="00269E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00269E"/>
                </a:solidFill>
                <a:latin typeface="Times New Roman"/>
                <a:cs typeface="Times New Roman"/>
              </a:rPr>
              <a:t>progesterone</a:t>
            </a:r>
            <a:endParaRPr sz="2400">
              <a:latin typeface="Times New Roman"/>
              <a:cs typeface="Times New Roman"/>
            </a:endParaRPr>
          </a:p>
          <a:p>
            <a:pPr lvl="2" marL="1155700" indent="-228600">
              <a:lnSpc>
                <a:spcPct val="100000"/>
              </a:lnSpc>
              <a:spcBef>
                <a:spcPts val="240"/>
              </a:spcBef>
              <a:buClr>
                <a:srgbClr val="DB0081"/>
              </a:buClr>
              <a:buSzPct val="64583"/>
              <a:buFont typeface="Wingdings"/>
              <a:buChar char=""/>
              <a:tabLst>
                <a:tab pos="1155700" algn="l"/>
              </a:tabLst>
            </a:pPr>
            <a:r>
              <a:rPr dirty="0" sz="2400" spc="-5">
                <a:solidFill>
                  <a:srgbClr val="00269E"/>
                </a:solidFill>
                <a:latin typeface="Times New Roman"/>
                <a:cs typeface="Times New Roman"/>
              </a:rPr>
              <a:t>Female mice that lack estrogen receptors are not</a:t>
            </a:r>
            <a:r>
              <a:rPr dirty="0" sz="2400" spc="-65">
                <a:solidFill>
                  <a:srgbClr val="00269E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00269E"/>
                </a:solidFill>
                <a:latin typeface="Times New Roman"/>
                <a:cs typeface="Times New Roman"/>
              </a:rPr>
              <a:t>receptive</a:t>
            </a:r>
            <a:endParaRPr sz="2400">
              <a:latin typeface="Times New Roman"/>
              <a:cs typeface="Times New Roman"/>
            </a:endParaRPr>
          </a:p>
          <a:p>
            <a:pPr lvl="1" marL="755650" marR="5080" indent="-285750">
              <a:lnSpc>
                <a:spcPts val="3000"/>
              </a:lnSpc>
              <a:spcBef>
                <a:spcPts val="795"/>
              </a:spcBef>
              <a:buClr>
                <a:srgbClr val="DB0081"/>
              </a:buClr>
              <a:buSzPct val="70909"/>
              <a:buFont typeface="Wingdings"/>
              <a:buChar char=""/>
              <a:tabLst>
                <a:tab pos="755650" algn="l"/>
              </a:tabLst>
            </a:pPr>
            <a:r>
              <a:rPr dirty="0" sz="2750" spc="15">
                <a:solidFill>
                  <a:srgbClr val="00269E"/>
                </a:solidFill>
                <a:latin typeface="Times New Roman"/>
                <a:cs typeface="Times New Roman"/>
              </a:rPr>
              <a:t>Oxytocin: </a:t>
            </a:r>
            <a:r>
              <a:rPr dirty="0" sz="2750" spc="10">
                <a:solidFill>
                  <a:srgbClr val="00269E"/>
                </a:solidFill>
                <a:latin typeface="Times New Roman"/>
                <a:cs typeface="Times New Roman"/>
              </a:rPr>
              <a:t>contributes to </a:t>
            </a:r>
            <a:r>
              <a:rPr dirty="0" sz="2750" spc="15">
                <a:solidFill>
                  <a:srgbClr val="00269E"/>
                </a:solidFill>
                <a:latin typeface="Times New Roman"/>
                <a:cs typeface="Times New Roman"/>
              </a:rPr>
              <a:t>smooth muscle contractions  </a:t>
            </a:r>
            <a:r>
              <a:rPr dirty="0" sz="2750" spc="10">
                <a:solidFill>
                  <a:srgbClr val="00269E"/>
                </a:solidFill>
                <a:latin typeface="Times New Roman"/>
                <a:cs typeface="Times New Roman"/>
              </a:rPr>
              <a:t>during</a:t>
            </a:r>
            <a:r>
              <a:rPr dirty="0" sz="2750" spc="-15">
                <a:solidFill>
                  <a:srgbClr val="00269E"/>
                </a:solidFill>
                <a:latin typeface="Times New Roman"/>
                <a:cs typeface="Times New Roman"/>
              </a:rPr>
              <a:t> </a:t>
            </a:r>
            <a:r>
              <a:rPr dirty="0" sz="2750" spc="10">
                <a:solidFill>
                  <a:srgbClr val="00269E"/>
                </a:solidFill>
                <a:latin typeface="Times New Roman"/>
                <a:cs typeface="Times New Roman"/>
              </a:rPr>
              <a:t>orgasm</a:t>
            </a:r>
            <a:endParaRPr sz="27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97100" y="320675"/>
            <a:ext cx="5670550" cy="1366520"/>
          </a:xfrm>
          <a:prstGeom prst="rect"/>
        </p:spPr>
        <p:txBody>
          <a:bodyPr wrap="square" lIns="0" tIns="41275" rIns="0" bIns="0" rtlCol="0" vert="horz">
            <a:spAutoFit/>
          </a:bodyPr>
          <a:lstStyle/>
          <a:p>
            <a:pPr marL="1403350" marR="5080" indent="-1390650">
              <a:lnSpc>
                <a:spcPts val="5250"/>
              </a:lnSpc>
              <a:spcBef>
                <a:spcPts val="325"/>
              </a:spcBef>
            </a:pPr>
            <a:r>
              <a:rPr dirty="0"/>
              <a:t>Organizational Effects</a:t>
            </a:r>
            <a:r>
              <a:rPr dirty="0" spc="-145"/>
              <a:t> </a:t>
            </a:r>
            <a:r>
              <a:rPr dirty="0"/>
              <a:t>of  </a:t>
            </a:r>
            <a:r>
              <a:rPr dirty="0" spc="10"/>
              <a:t>Testosterone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9750" y="2035175"/>
            <a:ext cx="3702685" cy="3896360"/>
          </a:xfrm>
          <a:prstGeom prst="rect">
            <a:avLst/>
          </a:prstGeom>
        </p:spPr>
        <p:txBody>
          <a:bodyPr wrap="square" lIns="0" tIns="71755" rIns="0" bIns="0" rtlCol="0" vert="horz">
            <a:spAutoFit/>
          </a:bodyPr>
          <a:lstStyle/>
          <a:p>
            <a:pPr marL="355600" marR="147955" indent="-342900">
              <a:lnSpc>
                <a:spcPts val="3450"/>
              </a:lnSpc>
              <a:spcBef>
                <a:spcPts val="565"/>
              </a:spcBef>
              <a:buClr>
                <a:srgbClr val="DB0081"/>
              </a:buClr>
              <a:buSzPct val="67187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dirty="0" sz="3200" spc="-5">
                <a:solidFill>
                  <a:srgbClr val="00269E"/>
                </a:solidFill>
                <a:latin typeface="Times New Roman"/>
                <a:cs typeface="Times New Roman"/>
              </a:rPr>
              <a:t>Early androgen  </a:t>
            </a:r>
            <a:r>
              <a:rPr dirty="0" sz="3200">
                <a:solidFill>
                  <a:srgbClr val="00269E"/>
                </a:solidFill>
                <a:latin typeface="Times New Roman"/>
                <a:cs typeface="Times New Roman"/>
              </a:rPr>
              <a:t>exposure</a:t>
            </a:r>
            <a:r>
              <a:rPr dirty="0" sz="3200" spc="-130">
                <a:solidFill>
                  <a:srgbClr val="00269E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00269E"/>
                </a:solidFill>
                <a:latin typeface="Times New Roman"/>
                <a:cs typeface="Times New Roman"/>
              </a:rPr>
              <a:t>promotes:</a:t>
            </a:r>
            <a:endParaRPr sz="3200">
              <a:latin typeface="Times New Roman"/>
              <a:cs typeface="Times New Roman"/>
            </a:endParaRPr>
          </a:p>
          <a:p>
            <a:pPr lvl="1" marL="755650" marR="5080" indent="-285750">
              <a:lnSpc>
                <a:spcPct val="92000"/>
              </a:lnSpc>
              <a:spcBef>
                <a:spcPts val="575"/>
              </a:spcBef>
              <a:buClr>
                <a:srgbClr val="DB0081"/>
              </a:buClr>
              <a:buSzPct val="56363"/>
              <a:buFont typeface="Wingdings"/>
              <a:buChar char=""/>
              <a:tabLst>
                <a:tab pos="755015" algn="l"/>
                <a:tab pos="755650" algn="l"/>
              </a:tabLst>
            </a:pPr>
            <a:r>
              <a:rPr dirty="0" sz="2750" spc="10">
                <a:solidFill>
                  <a:srgbClr val="00269E"/>
                </a:solidFill>
                <a:latin typeface="Times New Roman"/>
                <a:cs typeface="Times New Roman"/>
              </a:rPr>
              <a:t>Behavioral </a:t>
            </a:r>
            <a:r>
              <a:rPr dirty="0" u="heavy" sz="2750" spc="10">
                <a:solidFill>
                  <a:srgbClr val="00269E"/>
                </a:solidFill>
                <a:uFill>
                  <a:solidFill>
                    <a:srgbClr val="00269E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2750" spc="15">
                <a:solidFill>
                  <a:srgbClr val="00269E"/>
                </a:solidFill>
                <a:uFill>
                  <a:solidFill>
                    <a:srgbClr val="00269E"/>
                  </a:solidFill>
                </a:uFill>
                <a:latin typeface="Times New Roman"/>
                <a:cs typeface="Times New Roman"/>
              </a:rPr>
              <a:t>defeminization</a:t>
            </a:r>
            <a:r>
              <a:rPr dirty="0" sz="2750" spc="15">
                <a:solidFill>
                  <a:srgbClr val="00269E"/>
                </a:solidFill>
                <a:latin typeface="Times New Roman"/>
                <a:cs typeface="Times New Roman"/>
              </a:rPr>
              <a:t> </a:t>
            </a:r>
            <a:r>
              <a:rPr dirty="0" sz="2750" spc="10">
                <a:solidFill>
                  <a:srgbClr val="00269E"/>
                </a:solidFill>
                <a:latin typeface="Times New Roman"/>
                <a:cs typeface="Times New Roman"/>
              </a:rPr>
              <a:t>as</a:t>
            </a:r>
            <a:r>
              <a:rPr dirty="0" sz="2750" spc="-45">
                <a:solidFill>
                  <a:srgbClr val="00269E"/>
                </a:solidFill>
                <a:latin typeface="Times New Roman"/>
                <a:cs typeface="Times New Roman"/>
              </a:rPr>
              <a:t> </a:t>
            </a:r>
            <a:r>
              <a:rPr dirty="0" sz="2750" spc="15">
                <a:solidFill>
                  <a:srgbClr val="00269E"/>
                </a:solidFill>
                <a:latin typeface="Times New Roman"/>
                <a:cs typeface="Times New Roman"/>
              </a:rPr>
              <a:t>an  </a:t>
            </a:r>
            <a:r>
              <a:rPr dirty="0" sz="2750" spc="10">
                <a:solidFill>
                  <a:srgbClr val="00269E"/>
                </a:solidFill>
                <a:latin typeface="Times New Roman"/>
                <a:cs typeface="Times New Roman"/>
              </a:rPr>
              <a:t>adult</a:t>
            </a:r>
            <a:endParaRPr sz="2750">
              <a:latin typeface="Times New Roman"/>
              <a:cs typeface="Times New Roman"/>
            </a:endParaRPr>
          </a:p>
          <a:p>
            <a:pPr lvl="1" marL="755650" marR="700405" indent="-285750">
              <a:lnSpc>
                <a:spcPts val="3000"/>
              </a:lnSpc>
              <a:spcBef>
                <a:spcPts val="725"/>
              </a:spcBef>
              <a:buClr>
                <a:srgbClr val="DB0081"/>
              </a:buClr>
              <a:buSzPct val="56363"/>
              <a:buFont typeface="Wingdings"/>
              <a:buChar char=""/>
              <a:tabLst>
                <a:tab pos="755015" algn="l"/>
                <a:tab pos="755650" algn="l"/>
              </a:tabLst>
            </a:pPr>
            <a:r>
              <a:rPr dirty="0" sz="2750" spc="10">
                <a:solidFill>
                  <a:srgbClr val="00269E"/>
                </a:solidFill>
                <a:latin typeface="Times New Roman"/>
                <a:cs typeface="Times New Roman"/>
              </a:rPr>
              <a:t>Behavioral </a:t>
            </a:r>
            <a:r>
              <a:rPr dirty="0" u="heavy" sz="2750" spc="10">
                <a:solidFill>
                  <a:srgbClr val="00269E"/>
                </a:solidFill>
                <a:uFill>
                  <a:solidFill>
                    <a:srgbClr val="00269E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2750" spc="10">
                <a:solidFill>
                  <a:srgbClr val="00269E"/>
                </a:solidFill>
                <a:uFill>
                  <a:solidFill>
                    <a:srgbClr val="00269E"/>
                  </a:solidFill>
                </a:uFill>
                <a:latin typeface="Times New Roman"/>
                <a:cs typeface="Times New Roman"/>
              </a:rPr>
              <a:t>masculinization</a:t>
            </a:r>
            <a:endParaRPr sz="2750">
              <a:latin typeface="Times New Roman"/>
              <a:cs typeface="Times New Roman"/>
            </a:endParaRPr>
          </a:p>
          <a:p>
            <a:pPr lvl="1" marL="755650" marR="561975" indent="-285750">
              <a:lnSpc>
                <a:spcPts val="3000"/>
              </a:lnSpc>
              <a:spcBef>
                <a:spcPts val="750"/>
              </a:spcBef>
              <a:buClr>
                <a:srgbClr val="DB0081"/>
              </a:buClr>
              <a:buSzPct val="56363"/>
              <a:buFont typeface="Wingdings"/>
              <a:buChar char=""/>
              <a:tabLst>
                <a:tab pos="755015" algn="l"/>
                <a:tab pos="755650" algn="l"/>
              </a:tabLst>
            </a:pPr>
            <a:r>
              <a:rPr dirty="0" sz="2750" spc="15">
                <a:solidFill>
                  <a:srgbClr val="00269E"/>
                </a:solidFill>
                <a:latin typeface="Times New Roman"/>
                <a:cs typeface="Times New Roman"/>
              </a:rPr>
              <a:t>Involve</a:t>
            </a:r>
            <a:r>
              <a:rPr dirty="0" sz="2750" spc="-60">
                <a:solidFill>
                  <a:srgbClr val="00269E"/>
                </a:solidFill>
                <a:latin typeface="Times New Roman"/>
                <a:cs typeface="Times New Roman"/>
              </a:rPr>
              <a:t> </a:t>
            </a:r>
            <a:r>
              <a:rPr dirty="0" sz="2750" spc="15">
                <a:solidFill>
                  <a:srgbClr val="00269E"/>
                </a:solidFill>
                <a:latin typeface="Times New Roman"/>
                <a:cs typeface="Times New Roman"/>
              </a:rPr>
              <a:t>estrogen  </a:t>
            </a:r>
            <a:r>
              <a:rPr dirty="0" sz="2750" spc="20">
                <a:solidFill>
                  <a:srgbClr val="00269E"/>
                </a:solidFill>
                <a:latin typeface="Times New Roman"/>
                <a:cs typeface="Times New Roman"/>
              </a:rPr>
              <a:t>receptors</a:t>
            </a:r>
            <a:endParaRPr sz="27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733925" y="2133600"/>
            <a:ext cx="581025" cy="1047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362575" y="2133600"/>
            <a:ext cx="628650" cy="1047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714875" y="2428875"/>
            <a:ext cx="1895475" cy="285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734050" y="2657475"/>
            <a:ext cx="361950" cy="1047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6153150" y="2667000"/>
            <a:ext cx="152400" cy="9525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6353175" y="2657475"/>
            <a:ext cx="85725" cy="1047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724400" y="2647950"/>
            <a:ext cx="762000" cy="2667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734050" y="2819400"/>
            <a:ext cx="247650" cy="13335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7029450" y="2819400"/>
            <a:ext cx="590550" cy="13335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7667625" y="2819400"/>
            <a:ext cx="1038225" cy="10477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029325" y="2847975"/>
            <a:ext cx="371475" cy="104775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714875" y="3057525"/>
            <a:ext cx="4210050" cy="28575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5991225" y="3390900"/>
            <a:ext cx="76200" cy="104775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5743575" y="3390900"/>
            <a:ext cx="76200" cy="104775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8210550" y="3381375"/>
            <a:ext cx="323850" cy="95250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8591550" y="3400425"/>
            <a:ext cx="142875" cy="76200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733925" y="3390900"/>
            <a:ext cx="323850" cy="95250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5867400" y="3429000"/>
            <a:ext cx="66675" cy="66675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714875" y="3333750"/>
            <a:ext cx="3143250" cy="638175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5734050" y="3590925"/>
            <a:ext cx="809625" cy="104775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8210550" y="3600450"/>
            <a:ext cx="323850" cy="104775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4733925" y="3609975"/>
            <a:ext cx="323850" cy="104775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8591550" y="3629025"/>
            <a:ext cx="142875" cy="76200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714875" y="3971925"/>
            <a:ext cx="1895475" cy="571500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8220075" y="4724400"/>
            <a:ext cx="323850" cy="95250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8601075" y="4743450"/>
            <a:ext cx="142875" cy="76200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5991225" y="4743450"/>
            <a:ext cx="76200" cy="104775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5743575" y="4743450"/>
            <a:ext cx="66675" cy="104775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4724400" y="4752975"/>
            <a:ext cx="819150" cy="104775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5867400" y="4772025"/>
            <a:ext cx="66675" cy="76200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4733925" y="4943475"/>
            <a:ext cx="809625" cy="104775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5743575" y="4943475"/>
            <a:ext cx="809625" cy="104775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4714875" y="4657725"/>
            <a:ext cx="4219575" cy="1428750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335"/>
              </a:lnSpc>
            </a:pPr>
            <a:r>
              <a:rPr dirty="0" spc="15"/>
              <a:t>10.</a:t>
            </a:r>
            <a:fld id="{81D60167-4931-47E6-BA6A-407CBD079E47}" type="slidenum">
              <a:rPr dirty="0" spc="15"/>
              <a:t>13</a:t>
            </a:fld>
          </a:p>
        </p:txBody>
      </p:sp>
      <p:sp>
        <p:nvSpPr>
          <p:cNvPr id="38" name="object 3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835"/>
              </a:lnSpc>
            </a:pPr>
            <a:r>
              <a:rPr dirty="0" spc="25"/>
              <a:t>Copyright </a:t>
            </a:r>
            <a:r>
              <a:rPr dirty="0" spc="20"/>
              <a:t>2001 by </a:t>
            </a:r>
            <a:r>
              <a:rPr dirty="0" spc="10"/>
              <a:t>Allyn </a:t>
            </a:r>
            <a:r>
              <a:rPr dirty="0" spc="15"/>
              <a:t>&amp;</a:t>
            </a:r>
            <a:r>
              <a:rPr dirty="0" spc="30"/>
              <a:t> </a:t>
            </a:r>
            <a:r>
              <a:rPr dirty="0"/>
              <a:t>Bacon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01775" y="654050"/>
            <a:ext cx="7063740" cy="699770"/>
          </a:xfrm>
          <a:prstGeom prst="rect"/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/>
              <a:t>Pheromone Actions in</a:t>
            </a:r>
            <a:r>
              <a:rPr dirty="0" spc="-60"/>
              <a:t> </a:t>
            </a:r>
            <a:r>
              <a:rPr dirty="0"/>
              <a:t>Animals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835"/>
              </a:lnSpc>
            </a:pPr>
            <a:r>
              <a:rPr dirty="0" spc="25"/>
              <a:t>Copyright </a:t>
            </a:r>
            <a:r>
              <a:rPr dirty="0" spc="20"/>
              <a:t>2001 by </a:t>
            </a:r>
            <a:r>
              <a:rPr dirty="0" spc="10"/>
              <a:t>Allyn </a:t>
            </a:r>
            <a:r>
              <a:rPr dirty="0" spc="15"/>
              <a:t>&amp;</a:t>
            </a:r>
            <a:r>
              <a:rPr dirty="0" spc="30"/>
              <a:t> </a:t>
            </a:r>
            <a:r>
              <a:rPr dirty="0"/>
              <a:t>Bacon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9750" y="1816100"/>
            <a:ext cx="8855075" cy="5172710"/>
          </a:xfrm>
          <a:prstGeom prst="rect">
            <a:avLst/>
          </a:prstGeom>
        </p:spPr>
        <p:txBody>
          <a:bodyPr wrap="square" lIns="0" tIns="60325" rIns="0" bIns="0" rtlCol="0" vert="horz">
            <a:spAutoFit/>
          </a:bodyPr>
          <a:lstStyle/>
          <a:p>
            <a:pPr marL="355600" marR="520065" indent="-342900">
              <a:lnSpc>
                <a:spcPts val="3000"/>
              </a:lnSpc>
              <a:spcBef>
                <a:spcPts val="475"/>
              </a:spcBef>
              <a:buSzPct val="70909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dirty="0" sz="2750" spc="15">
                <a:solidFill>
                  <a:srgbClr val="DB0081"/>
                </a:solidFill>
                <a:latin typeface="Times New Roman"/>
                <a:cs typeface="Times New Roman"/>
              </a:rPr>
              <a:t>Pheromones </a:t>
            </a:r>
            <a:r>
              <a:rPr dirty="0" sz="2750" spc="15">
                <a:solidFill>
                  <a:srgbClr val="00269E"/>
                </a:solidFill>
                <a:latin typeface="Times New Roman"/>
                <a:cs typeface="Times New Roman"/>
              </a:rPr>
              <a:t>are chemicals that transmit </a:t>
            </a:r>
            <a:r>
              <a:rPr dirty="0" sz="2750" spc="10">
                <a:solidFill>
                  <a:srgbClr val="00269E"/>
                </a:solidFill>
                <a:latin typeface="Times New Roman"/>
                <a:cs typeface="Times New Roman"/>
              </a:rPr>
              <a:t>a </a:t>
            </a:r>
            <a:r>
              <a:rPr dirty="0" sz="2750" spc="20">
                <a:solidFill>
                  <a:srgbClr val="00269E"/>
                </a:solidFill>
                <a:latin typeface="Times New Roman"/>
                <a:cs typeface="Times New Roman"/>
              </a:rPr>
              <a:t>message from  </a:t>
            </a:r>
            <a:r>
              <a:rPr dirty="0" sz="2750" spc="10">
                <a:solidFill>
                  <a:srgbClr val="00269E"/>
                </a:solidFill>
                <a:latin typeface="Times New Roman"/>
                <a:cs typeface="Times New Roman"/>
              </a:rPr>
              <a:t>one </a:t>
            </a:r>
            <a:r>
              <a:rPr dirty="0" sz="2750" spc="15">
                <a:solidFill>
                  <a:srgbClr val="00269E"/>
                </a:solidFill>
                <a:latin typeface="Times New Roman"/>
                <a:cs typeface="Times New Roman"/>
              </a:rPr>
              <a:t>animal </a:t>
            </a:r>
            <a:r>
              <a:rPr dirty="0" sz="2750" spc="10">
                <a:solidFill>
                  <a:srgbClr val="00269E"/>
                </a:solidFill>
                <a:latin typeface="Times New Roman"/>
                <a:cs typeface="Times New Roman"/>
              </a:rPr>
              <a:t>to</a:t>
            </a:r>
            <a:r>
              <a:rPr dirty="0" sz="2750" spc="15">
                <a:solidFill>
                  <a:srgbClr val="00269E"/>
                </a:solidFill>
                <a:latin typeface="Times New Roman"/>
                <a:cs typeface="Times New Roman"/>
              </a:rPr>
              <a:t> </a:t>
            </a:r>
            <a:r>
              <a:rPr dirty="0" sz="2750" spc="10">
                <a:solidFill>
                  <a:srgbClr val="00269E"/>
                </a:solidFill>
                <a:latin typeface="Times New Roman"/>
                <a:cs typeface="Times New Roman"/>
              </a:rPr>
              <a:t>another</a:t>
            </a:r>
            <a:endParaRPr sz="275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spcBef>
                <a:spcPts val="300"/>
              </a:spcBef>
              <a:buClr>
                <a:srgbClr val="DB0081"/>
              </a:buClr>
              <a:buSzPct val="64583"/>
              <a:buFont typeface="Wingdings"/>
              <a:buChar char=""/>
              <a:tabLst>
                <a:tab pos="755015" algn="l"/>
                <a:tab pos="755650" algn="l"/>
              </a:tabLst>
            </a:pPr>
            <a:r>
              <a:rPr dirty="0" sz="2400">
                <a:solidFill>
                  <a:srgbClr val="00269E"/>
                </a:solidFill>
                <a:latin typeface="Times New Roman"/>
                <a:cs typeface="Times New Roman"/>
              </a:rPr>
              <a:t>Pheromones can alter</a:t>
            </a:r>
            <a:r>
              <a:rPr dirty="0" sz="2400" spc="-10">
                <a:solidFill>
                  <a:srgbClr val="00269E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269E"/>
                </a:solidFill>
                <a:latin typeface="Times New Roman"/>
                <a:cs typeface="Times New Roman"/>
              </a:rPr>
              <a:t>reproduction</a:t>
            </a:r>
            <a:endParaRPr sz="2400">
              <a:latin typeface="Times New Roman"/>
              <a:cs typeface="Times New Roman"/>
            </a:endParaRPr>
          </a:p>
          <a:p>
            <a:pPr lvl="2" marL="1155700" marR="287020" indent="-228600">
              <a:lnSpc>
                <a:spcPts val="2180"/>
              </a:lnSpc>
              <a:spcBef>
                <a:spcPts val="475"/>
              </a:spcBef>
              <a:buClr>
                <a:srgbClr val="DB0081"/>
              </a:buClr>
              <a:buSzPct val="67500"/>
              <a:buFont typeface="Wingdings"/>
              <a:buChar char=""/>
              <a:tabLst>
                <a:tab pos="1155700" algn="l"/>
              </a:tabLst>
            </a:pPr>
            <a:r>
              <a:rPr dirty="0" u="heavy" sz="2000" spc="-5">
                <a:solidFill>
                  <a:srgbClr val="00269E"/>
                </a:solidFill>
                <a:uFill>
                  <a:solidFill>
                    <a:srgbClr val="00269E"/>
                  </a:solidFill>
                </a:uFill>
                <a:latin typeface="Times New Roman"/>
                <a:cs typeface="Times New Roman"/>
              </a:rPr>
              <a:t>Lee-Boot </a:t>
            </a:r>
            <a:r>
              <a:rPr dirty="0" u="heavy" sz="2000">
                <a:solidFill>
                  <a:srgbClr val="00269E"/>
                </a:solidFill>
                <a:uFill>
                  <a:solidFill>
                    <a:srgbClr val="00269E"/>
                  </a:solidFill>
                </a:uFill>
                <a:latin typeface="Times New Roman"/>
                <a:cs typeface="Times New Roman"/>
              </a:rPr>
              <a:t>effec</a:t>
            </a:r>
            <a:r>
              <a:rPr dirty="0" sz="2000">
                <a:solidFill>
                  <a:srgbClr val="00269E"/>
                </a:solidFill>
                <a:latin typeface="Times New Roman"/>
                <a:cs typeface="Times New Roman"/>
              </a:rPr>
              <a:t>t: the </a:t>
            </a:r>
            <a:r>
              <a:rPr dirty="0" sz="2000" spc="-5">
                <a:solidFill>
                  <a:srgbClr val="00269E"/>
                </a:solidFill>
                <a:latin typeface="Times New Roman"/>
                <a:cs typeface="Times New Roman"/>
              </a:rPr>
              <a:t>estrous cycle stops </a:t>
            </a:r>
            <a:r>
              <a:rPr dirty="0" sz="2000">
                <a:solidFill>
                  <a:srgbClr val="00269E"/>
                </a:solidFill>
                <a:latin typeface="Times New Roman"/>
                <a:cs typeface="Times New Roman"/>
              </a:rPr>
              <a:t>when </a:t>
            </a:r>
            <a:r>
              <a:rPr dirty="0" sz="2000" spc="-5">
                <a:solidFill>
                  <a:srgbClr val="00269E"/>
                </a:solidFill>
                <a:latin typeface="Times New Roman"/>
                <a:cs typeface="Times New Roman"/>
              </a:rPr>
              <a:t>groups </a:t>
            </a:r>
            <a:r>
              <a:rPr dirty="0" sz="2000">
                <a:solidFill>
                  <a:srgbClr val="00269E"/>
                </a:solidFill>
                <a:latin typeface="Times New Roman"/>
                <a:cs typeface="Times New Roman"/>
              </a:rPr>
              <a:t>of </a:t>
            </a:r>
            <a:r>
              <a:rPr dirty="0" sz="2000" spc="-5">
                <a:solidFill>
                  <a:srgbClr val="00269E"/>
                </a:solidFill>
                <a:latin typeface="Times New Roman"/>
                <a:cs typeface="Times New Roman"/>
              </a:rPr>
              <a:t>female </a:t>
            </a:r>
            <a:r>
              <a:rPr dirty="0" sz="2000">
                <a:solidFill>
                  <a:srgbClr val="00269E"/>
                </a:solidFill>
                <a:latin typeface="Times New Roman"/>
                <a:cs typeface="Times New Roman"/>
              </a:rPr>
              <a:t>mice </a:t>
            </a:r>
            <a:r>
              <a:rPr dirty="0" sz="2000" spc="-5">
                <a:solidFill>
                  <a:srgbClr val="00269E"/>
                </a:solidFill>
                <a:latin typeface="Times New Roman"/>
                <a:cs typeface="Times New Roman"/>
              </a:rPr>
              <a:t>are  </a:t>
            </a:r>
            <a:r>
              <a:rPr dirty="0" sz="2000">
                <a:solidFill>
                  <a:srgbClr val="00269E"/>
                </a:solidFill>
                <a:latin typeface="Times New Roman"/>
                <a:cs typeface="Times New Roman"/>
              </a:rPr>
              <a:t>housed</a:t>
            </a:r>
            <a:r>
              <a:rPr dirty="0" sz="2000" spc="-25">
                <a:solidFill>
                  <a:srgbClr val="00269E"/>
                </a:solidFill>
                <a:latin typeface="Times New Roman"/>
                <a:cs typeface="Times New Roman"/>
              </a:rPr>
              <a:t> </a:t>
            </a:r>
            <a:r>
              <a:rPr dirty="0" sz="2000" spc="5">
                <a:solidFill>
                  <a:srgbClr val="00269E"/>
                </a:solidFill>
                <a:latin typeface="Times New Roman"/>
                <a:cs typeface="Times New Roman"/>
              </a:rPr>
              <a:t>together</a:t>
            </a:r>
            <a:endParaRPr sz="2000">
              <a:latin typeface="Times New Roman"/>
              <a:cs typeface="Times New Roman"/>
            </a:endParaRPr>
          </a:p>
          <a:p>
            <a:pPr lvl="2" marL="1155700" marR="455295" indent="-228600">
              <a:lnSpc>
                <a:spcPts val="2180"/>
              </a:lnSpc>
              <a:spcBef>
                <a:spcPts val="440"/>
              </a:spcBef>
              <a:buClr>
                <a:srgbClr val="DB0081"/>
              </a:buClr>
              <a:buSzPct val="67500"/>
              <a:buFont typeface="Wingdings"/>
              <a:buChar char=""/>
              <a:tabLst>
                <a:tab pos="1155700" algn="l"/>
              </a:tabLst>
            </a:pPr>
            <a:r>
              <a:rPr dirty="0" u="heavy" sz="2000">
                <a:solidFill>
                  <a:srgbClr val="00269E"/>
                </a:solidFill>
                <a:uFill>
                  <a:solidFill>
                    <a:srgbClr val="00269E"/>
                  </a:solidFill>
                </a:uFill>
                <a:latin typeface="Times New Roman"/>
                <a:cs typeface="Times New Roman"/>
              </a:rPr>
              <a:t>Whitten </a:t>
            </a:r>
            <a:r>
              <a:rPr dirty="0" u="heavy" sz="2000" spc="-15">
                <a:solidFill>
                  <a:srgbClr val="00269E"/>
                </a:solidFill>
                <a:uFill>
                  <a:solidFill>
                    <a:srgbClr val="00269E"/>
                  </a:solidFill>
                </a:uFill>
                <a:latin typeface="Times New Roman"/>
                <a:cs typeface="Times New Roman"/>
              </a:rPr>
              <a:t>effect</a:t>
            </a:r>
            <a:r>
              <a:rPr dirty="0" sz="2000" spc="-15">
                <a:solidFill>
                  <a:srgbClr val="00269E"/>
                </a:solidFill>
                <a:latin typeface="Times New Roman"/>
                <a:cs typeface="Times New Roman"/>
              </a:rPr>
              <a:t>: </a:t>
            </a:r>
            <a:r>
              <a:rPr dirty="0" sz="2000">
                <a:solidFill>
                  <a:srgbClr val="00269E"/>
                </a:solidFill>
                <a:latin typeface="Times New Roman"/>
                <a:cs typeface="Times New Roman"/>
              </a:rPr>
              <a:t>the estrous cycle restarts in synchrony </a:t>
            </a:r>
            <a:r>
              <a:rPr dirty="0" sz="2000" spc="5">
                <a:solidFill>
                  <a:srgbClr val="00269E"/>
                </a:solidFill>
                <a:latin typeface="Times New Roman"/>
                <a:cs typeface="Times New Roman"/>
              </a:rPr>
              <a:t>when </a:t>
            </a:r>
            <a:r>
              <a:rPr dirty="0" sz="2000" spc="10">
                <a:solidFill>
                  <a:srgbClr val="00269E"/>
                </a:solidFill>
                <a:latin typeface="Times New Roman"/>
                <a:cs typeface="Times New Roman"/>
              </a:rPr>
              <a:t>a </a:t>
            </a:r>
            <a:r>
              <a:rPr dirty="0" sz="2000">
                <a:solidFill>
                  <a:srgbClr val="00269E"/>
                </a:solidFill>
                <a:latin typeface="Times New Roman"/>
                <a:cs typeface="Times New Roman"/>
              </a:rPr>
              <a:t>group</a:t>
            </a:r>
            <a:r>
              <a:rPr dirty="0" sz="2000" spc="-300">
                <a:solidFill>
                  <a:srgbClr val="00269E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00269E"/>
                </a:solidFill>
                <a:latin typeface="Times New Roman"/>
                <a:cs typeface="Times New Roman"/>
              </a:rPr>
              <a:t>of  </a:t>
            </a:r>
            <a:r>
              <a:rPr dirty="0" sz="2000" spc="-5">
                <a:solidFill>
                  <a:srgbClr val="00269E"/>
                </a:solidFill>
                <a:latin typeface="Times New Roman"/>
                <a:cs typeface="Times New Roman"/>
              </a:rPr>
              <a:t>female </a:t>
            </a:r>
            <a:r>
              <a:rPr dirty="0" sz="2000">
                <a:solidFill>
                  <a:srgbClr val="00269E"/>
                </a:solidFill>
                <a:latin typeface="Times New Roman"/>
                <a:cs typeface="Times New Roman"/>
              </a:rPr>
              <a:t>mice are </a:t>
            </a:r>
            <a:r>
              <a:rPr dirty="0" sz="2000" spc="-5">
                <a:solidFill>
                  <a:srgbClr val="00269E"/>
                </a:solidFill>
                <a:latin typeface="Times New Roman"/>
                <a:cs typeface="Times New Roman"/>
              </a:rPr>
              <a:t>exposed </a:t>
            </a:r>
            <a:r>
              <a:rPr dirty="0" sz="2000">
                <a:solidFill>
                  <a:srgbClr val="00269E"/>
                </a:solidFill>
                <a:latin typeface="Times New Roman"/>
                <a:cs typeface="Times New Roman"/>
              </a:rPr>
              <a:t>to the </a:t>
            </a:r>
            <a:r>
              <a:rPr dirty="0" sz="2000" spc="-5">
                <a:solidFill>
                  <a:srgbClr val="00269E"/>
                </a:solidFill>
                <a:latin typeface="Times New Roman"/>
                <a:cs typeface="Times New Roman"/>
              </a:rPr>
              <a:t>urine </a:t>
            </a:r>
            <a:r>
              <a:rPr dirty="0" sz="2000">
                <a:solidFill>
                  <a:srgbClr val="00269E"/>
                </a:solidFill>
                <a:latin typeface="Times New Roman"/>
                <a:cs typeface="Times New Roman"/>
              </a:rPr>
              <a:t>of </a:t>
            </a:r>
            <a:r>
              <a:rPr dirty="0" sz="2000" spc="10">
                <a:solidFill>
                  <a:srgbClr val="00269E"/>
                </a:solidFill>
                <a:latin typeface="Times New Roman"/>
                <a:cs typeface="Times New Roman"/>
              </a:rPr>
              <a:t>a </a:t>
            </a:r>
            <a:r>
              <a:rPr dirty="0" sz="2000">
                <a:solidFill>
                  <a:srgbClr val="00269E"/>
                </a:solidFill>
                <a:latin typeface="Times New Roman"/>
                <a:cs typeface="Times New Roman"/>
              </a:rPr>
              <a:t>male</a:t>
            </a:r>
            <a:r>
              <a:rPr dirty="0" sz="2000" spc="-145">
                <a:solidFill>
                  <a:srgbClr val="00269E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00269E"/>
                </a:solidFill>
                <a:latin typeface="Times New Roman"/>
                <a:cs typeface="Times New Roman"/>
              </a:rPr>
              <a:t>mouse</a:t>
            </a:r>
            <a:endParaRPr sz="2000">
              <a:latin typeface="Times New Roman"/>
              <a:cs typeface="Times New Roman"/>
            </a:endParaRPr>
          </a:p>
          <a:p>
            <a:pPr lvl="2" marL="1155700" marR="104775" indent="-228600">
              <a:lnSpc>
                <a:spcPct val="89100"/>
              </a:lnSpc>
              <a:spcBef>
                <a:spcPts val="445"/>
              </a:spcBef>
              <a:buClr>
                <a:srgbClr val="DB0081"/>
              </a:buClr>
              <a:buSzPct val="67500"/>
              <a:buFont typeface="Wingdings"/>
              <a:buChar char=""/>
              <a:tabLst>
                <a:tab pos="1155700" algn="l"/>
                <a:tab pos="2602230" algn="l"/>
              </a:tabLst>
            </a:pPr>
            <a:r>
              <a:rPr dirty="0" u="heavy" sz="2000">
                <a:solidFill>
                  <a:srgbClr val="00269E"/>
                </a:solidFill>
                <a:uFill>
                  <a:solidFill>
                    <a:srgbClr val="00269E"/>
                  </a:solidFill>
                </a:uFill>
                <a:latin typeface="Times New Roman"/>
                <a:cs typeface="Times New Roman"/>
              </a:rPr>
              <a:t>Bruce</a:t>
            </a:r>
            <a:r>
              <a:rPr dirty="0" u="heavy" sz="2000" spc="30">
                <a:solidFill>
                  <a:srgbClr val="00269E"/>
                </a:solidFill>
                <a:uFill>
                  <a:solidFill>
                    <a:srgbClr val="00269E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2000" spc="-15">
                <a:solidFill>
                  <a:srgbClr val="00269E"/>
                </a:solidFill>
                <a:uFill>
                  <a:solidFill>
                    <a:srgbClr val="00269E"/>
                  </a:solidFill>
                </a:uFill>
                <a:latin typeface="Times New Roman"/>
                <a:cs typeface="Times New Roman"/>
              </a:rPr>
              <a:t>effect</a:t>
            </a:r>
            <a:r>
              <a:rPr dirty="0" sz="2000" spc="-15">
                <a:solidFill>
                  <a:srgbClr val="00269E"/>
                </a:solidFill>
                <a:latin typeface="Times New Roman"/>
                <a:cs typeface="Times New Roman"/>
              </a:rPr>
              <a:t>:	</a:t>
            </a:r>
            <a:r>
              <a:rPr dirty="0" sz="2000" spc="-10">
                <a:solidFill>
                  <a:srgbClr val="00269E"/>
                </a:solidFill>
                <a:latin typeface="Times New Roman"/>
                <a:cs typeface="Times New Roman"/>
              </a:rPr>
              <a:t>involves </a:t>
            </a:r>
            <a:r>
              <a:rPr dirty="0" sz="2000" spc="-5">
                <a:solidFill>
                  <a:srgbClr val="00269E"/>
                </a:solidFill>
                <a:latin typeface="Times New Roman"/>
                <a:cs typeface="Times New Roman"/>
              </a:rPr>
              <a:t>the </a:t>
            </a:r>
            <a:r>
              <a:rPr dirty="0" sz="2000" spc="-10">
                <a:solidFill>
                  <a:srgbClr val="00269E"/>
                </a:solidFill>
                <a:latin typeface="Times New Roman"/>
                <a:cs typeface="Times New Roman"/>
              </a:rPr>
              <a:t>failure </a:t>
            </a:r>
            <a:r>
              <a:rPr dirty="0" sz="2000">
                <a:solidFill>
                  <a:srgbClr val="00269E"/>
                </a:solidFill>
                <a:latin typeface="Times New Roman"/>
                <a:cs typeface="Times New Roman"/>
              </a:rPr>
              <a:t>of </a:t>
            </a:r>
            <a:r>
              <a:rPr dirty="0" sz="2000" spc="-10">
                <a:solidFill>
                  <a:srgbClr val="00269E"/>
                </a:solidFill>
                <a:latin typeface="Times New Roman"/>
                <a:cs typeface="Times New Roman"/>
              </a:rPr>
              <a:t>pregnancy </a:t>
            </a:r>
            <a:r>
              <a:rPr dirty="0" sz="2000" spc="-5">
                <a:solidFill>
                  <a:srgbClr val="00269E"/>
                </a:solidFill>
                <a:latin typeface="Times New Roman"/>
                <a:cs typeface="Times New Roman"/>
              </a:rPr>
              <a:t>when </a:t>
            </a:r>
            <a:r>
              <a:rPr dirty="0" sz="2000" spc="10">
                <a:solidFill>
                  <a:srgbClr val="00269E"/>
                </a:solidFill>
                <a:latin typeface="Times New Roman"/>
                <a:cs typeface="Times New Roman"/>
              </a:rPr>
              <a:t>a </a:t>
            </a:r>
            <a:r>
              <a:rPr dirty="0" sz="2000" spc="-10">
                <a:solidFill>
                  <a:srgbClr val="00269E"/>
                </a:solidFill>
                <a:latin typeface="Times New Roman"/>
                <a:cs typeface="Times New Roman"/>
              </a:rPr>
              <a:t>recently  </a:t>
            </a:r>
            <a:r>
              <a:rPr dirty="0" sz="2000" spc="-5">
                <a:solidFill>
                  <a:srgbClr val="00269E"/>
                </a:solidFill>
                <a:latin typeface="Times New Roman"/>
                <a:cs typeface="Times New Roman"/>
              </a:rPr>
              <a:t>impregnated </a:t>
            </a:r>
            <a:r>
              <a:rPr dirty="0" sz="2000">
                <a:solidFill>
                  <a:srgbClr val="00269E"/>
                </a:solidFill>
                <a:latin typeface="Times New Roman"/>
                <a:cs typeface="Times New Roman"/>
              </a:rPr>
              <a:t>mouse is </a:t>
            </a:r>
            <a:r>
              <a:rPr dirty="0" sz="2000" spc="-5">
                <a:solidFill>
                  <a:srgbClr val="00269E"/>
                </a:solidFill>
                <a:latin typeface="Times New Roman"/>
                <a:cs typeface="Times New Roman"/>
              </a:rPr>
              <a:t>exposed </a:t>
            </a:r>
            <a:r>
              <a:rPr dirty="0" sz="2000">
                <a:solidFill>
                  <a:srgbClr val="00269E"/>
                </a:solidFill>
                <a:latin typeface="Times New Roman"/>
                <a:cs typeface="Times New Roman"/>
              </a:rPr>
              <a:t>to </a:t>
            </a:r>
            <a:r>
              <a:rPr dirty="0" sz="2000" spc="10">
                <a:solidFill>
                  <a:srgbClr val="00269E"/>
                </a:solidFill>
                <a:latin typeface="Times New Roman"/>
                <a:cs typeface="Times New Roman"/>
              </a:rPr>
              <a:t>a </a:t>
            </a:r>
            <a:r>
              <a:rPr dirty="0" sz="2000" spc="-5">
                <a:solidFill>
                  <a:srgbClr val="00269E"/>
                </a:solidFill>
                <a:latin typeface="Times New Roman"/>
                <a:cs typeface="Times New Roman"/>
              </a:rPr>
              <a:t>normal </a:t>
            </a:r>
            <a:r>
              <a:rPr dirty="0" sz="2000">
                <a:solidFill>
                  <a:srgbClr val="00269E"/>
                </a:solidFill>
                <a:latin typeface="Times New Roman"/>
                <a:cs typeface="Times New Roman"/>
              </a:rPr>
              <a:t>male mouse </a:t>
            </a:r>
            <a:r>
              <a:rPr dirty="0" sz="2000" spc="-5">
                <a:solidFill>
                  <a:srgbClr val="00269E"/>
                </a:solidFill>
                <a:latin typeface="Times New Roman"/>
                <a:cs typeface="Times New Roman"/>
              </a:rPr>
              <a:t>(other than </a:t>
            </a:r>
            <a:r>
              <a:rPr dirty="0" sz="2000">
                <a:solidFill>
                  <a:srgbClr val="00269E"/>
                </a:solidFill>
                <a:latin typeface="Times New Roman"/>
                <a:cs typeface="Times New Roman"/>
              </a:rPr>
              <a:t>the</a:t>
            </a:r>
            <a:r>
              <a:rPr dirty="0" sz="2000" spc="-270">
                <a:solidFill>
                  <a:srgbClr val="00269E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00269E"/>
                </a:solidFill>
                <a:latin typeface="Times New Roman"/>
                <a:cs typeface="Times New Roman"/>
              </a:rPr>
              <a:t>one  </a:t>
            </a:r>
            <a:r>
              <a:rPr dirty="0" sz="2000">
                <a:solidFill>
                  <a:srgbClr val="00269E"/>
                </a:solidFill>
                <a:latin typeface="Times New Roman"/>
                <a:cs typeface="Times New Roman"/>
              </a:rPr>
              <a:t>with which she</a:t>
            </a:r>
            <a:r>
              <a:rPr dirty="0" sz="2000" spc="-35">
                <a:solidFill>
                  <a:srgbClr val="00269E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00269E"/>
                </a:solidFill>
                <a:latin typeface="Times New Roman"/>
                <a:cs typeface="Times New Roman"/>
              </a:rPr>
              <a:t>mated)</a:t>
            </a:r>
            <a:endParaRPr sz="20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spcBef>
                <a:spcPts val="350"/>
              </a:spcBef>
              <a:buClr>
                <a:srgbClr val="DB0081"/>
              </a:buClr>
              <a:buSzPct val="64583"/>
              <a:buFont typeface="Wingdings"/>
              <a:buChar char=""/>
              <a:tabLst>
                <a:tab pos="755015" algn="l"/>
                <a:tab pos="755650" algn="l"/>
              </a:tabLst>
            </a:pPr>
            <a:r>
              <a:rPr dirty="0" sz="2400">
                <a:solidFill>
                  <a:srgbClr val="00269E"/>
                </a:solidFill>
                <a:latin typeface="Times New Roman"/>
                <a:cs typeface="Times New Roman"/>
              </a:rPr>
              <a:t>The </a:t>
            </a:r>
            <a:r>
              <a:rPr dirty="0" sz="2400" spc="-5">
                <a:solidFill>
                  <a:srgbClr val="DB0081"/>
                </a:solidFill>
                <a:latin typeface="Times New Roman"/>
                <a:cs typeface="Times New Roman"/>
              </a:rPr>
              <a:t>vomeronasal </a:t>
            </a:r>
            <a:r>
              <a:rPr dirty="0" sz="2400">
                <a:solidFill>
                  <a:srgbClr val="DB0081"/>
                </a:solidFill>
                <a:latin typeface="Times New Roman"/>
                <a:cs typeface="Times New Roman"/>
              </a:rPr>
              <a:t>organ </a:t>
            </a:r>
            <a:r>
              <a:rPr dirty="0" sz="2400" spc="-5">
                <a:solidFill>
                  <a:srgbClr val="00269E"/>
                </a:solidFill>
                <a:latin typeface="Times New Roman"/>
                <a:cs typeface="Times New Roman"/>
              </a:rPr>
              <a:t>detects nonvolatile chemicals in</a:t>
            </a:r>
            <a:r>
              <a:rPr dirty="0" sz="2400" spc="-35">
                <a:solidFill>
                  <a:srgbClr val="00269E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00269E"/>
                </a:solidFill>
                <a:latin typeface="Times New Roman"/>
                <a:cs typeface="Times New Roman"/>
              </a:rPr>
              <a:t>urine</a:t>
            </a:r>
            <a:endParaRPr sz="2400">
              <a:latin typeface="Times New Roman"/>
              <a:cs typeface="Times New Roman"/>
            </a:endParaRPr>
          </a:p>
          <a:p>
            <a:pPr lvl="2" marL="1155700" marR="5080" indent="-228600">
              <a:lnSpc>
                <a:spcPts val="2180"/>
              </a:lnSpc>
              <a:spcBef>
                <a:spcPts val="475"/>
              </a:spcBef>
              <a:buClr>
                <a:srgbClr val="DB0081"/>
              </a:buClr>
              <a:buSzPct val="67500"/>
              <a:buFont typeface="Wingdings"/>
              <a:buChar char=""/>
              <a:tabLst>
                <a:tab pos="1155700" algn="l"/>
              </a:tabLst>
            </a:pPr>
            <a:r>
              <a:rPr dirty="0" sz="2000" spc="10">
                <a:solidFill>
                  <a:srgbClr val="00269E"/>
                </a:solidFill>
                <a:latin typeface="Times New Roman"/>
                <a:cs typeface="Times New Roman"/>
              </a:rPr>
              <a:t>The </a:t>
            </a:r>
            <a:r>
              <a:rPr dirty="0" sz="2000">
                <a:solidFill>
                  <a:srgbClr val="00269E"/>
                </a:solidFill>
                <a:latin typeface="Times New Roman"/>
                <a:cs typeface="Times New Roman"/>
              </a:rPr>
              <a:t>vomeronasal </a:t>
            </a:r>
            <a:r>
              <a:rPr dirty="0" sz="2000" spc="-5">
                <a:solidFill>
                  <a:srgbClr val="00269E"/>
                </a:solidFill>
                <a:latin typeface="Times New Roman"/>
                <a:cs typeface="Times New Roman"/>
              </a:rPr>
              <a:t>organ projects </a:t>
            </a:r>
            <a:r>
              <a:rPr dirty="0" sz="2000">
                <a:solidFill>
                  <a:srgbClr val="00269E"/>
                </a:solidFill>
                <a:latin typeface="Times New Roman"/>
                <a:cs typeface="Times New Roman"/>
              </a:rPr>
              <a:t>to the accessory </a:t>
            </a:r>
            <a:r>
              <a:rPr dirty="0" sz="2000" spc="-5">
                <a:solidFill>
                  <a:srgbClr val="00269E"/>
                </a:solidFill>
                <a:latin typeface="Times New Roman"/>
                <a:cs typeface="Times New Roman"/>
              </a:rPr>
              <a:t>olfactory bulb </a:t>
            </a:r>
            <a:r>
              <a:rPr dirty="0" sz="2000">
                <a:solidFill>
                  <a:srgbClr val="00269E"/>
                </a:solidFill>
                <a:latin typeface="Times New Roman"/>
                <a:cs typeface="Times New Roman"/>
              </a:rPr>
              <a:t>which </a:t>
            </a:r>
            <a:r>
              <a:rPr dirty="0" sz="2000" spc="-5">
                <a:solidFill>
                  <a:srgbClr val="00269E"/>
                </a:solidFill>
                <a:latin typeface="Times New Roman"/>
                <a:cs typeface="Times New Roman"/>
              </a:rPr>
              <a:t>in  </a:t>
            </a:r>
            <a:r>
              <a:rPr dirty="0" sz="2000">
                <a:solidFill>
                  <a:srgbClr val="00269E"/>
                </a:solidFill>
                <a:latin typeface="Times New Roman"/>
                <a:cs typeface="Times New Roman"/>
              </a:rPr>
              <a:t>turn projects to the </a:t>
            </a:r>
            <a:r>
              <a:rPr dirty="0" sz="2000" spc="-10">
                <a:solidFill>
                  <a:srgbClr val="00269E"/>
                </a:solidFill>
                <a:latin typeface="Times New Roman"/>
                <a:cs typeface="Times New Roman"/>
              </a:rPr>
              <a:t>amygdala </a:t>
            </a:r>
            <a:r>
              <a:rPr dirty="0" sz="2000">
                <a:solidFill>
                  <a:srgbClr val="00269E"/>
                </a:solidFill>
                <a:latin typeface="Times New Roman"/>
                <a:cs typeface="Times New Roman"/>
              </a:rPr>
              <a:t>which has </a:t>
            </a:r>
            <a:r>
              <a:rPr dirty="0" sz="2000" spc="-5">
                <a:solidFill>
                  <a:srgbClr val="00269E"/>
                </a:solidFill>
                <a:latin typeface="Times New Roman"/>
                <a:cs typeface="Times New Roman"/>
              </a:rPr>
              <a:t>connections with </a:t>
            </a:r>
            <a:r>
              <a:rPr dirty="0" sz="2000">
                <a:solidFill>
                  <a:srgbClr val="00269E"/>
                </a:solidFill>
                <a:latin typeface="Times New Roman"/>
                <a:cs typeface="Times New Roman"/>
              </a:rPr>
              <a:t>the</a:t>
            </a:r>
            <a:r>
              <a:rPr dirty="0" sz="2000" spc="-130">
                <a:solidFill>
                  <a:srgbClr val="00269E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00269E"/>
                </a:solidFill>
                <a:latin typeface="Times New Roman"/>
                <a:cs typeface="Times New Roman"/>
              </a:rPr>
              <a:t>hypothalamus</a:t>
            </a:r>
            <a:endParaRPr sz="2000">
              <a:latin typeface="Times New Roman"/>
              <a:cs typeface="Times New Roman"/>
            </a:endParaRPr>
          </a:p>
          <a:p>
            <a:pPr lvl="2" marL="1155700" marR="182245" indent="-228600">
              <a:lnSpc>
                <a:spcPts val="2180"/>
              </a:lnSpc>
              <a:spcBef>
                <a:spcPts val="440"/>
              </a:spcBef>
              <a:buClr>
                <a:srgbClr val="DB0081"/>
              </a:buClr>
              <a:buSzPct val="67500"/>
              <a:buFont typeface="Wingdings"/>
              <a:buChar char=""/>
              <a:tabLst>
                <a:tab pos="1155700" algn="l"/>
              </a:tabLst>
            </a:pPr>
            <a:r>
              <a:rPr dirty="0" sz="2000" spc="-5">
                <a:solidFill>
                  <a:srgbClr val="00269E"/>
                </a:solidFill>
                <a:latin typeface="Times New Roman"/>
                <a:cs typeface="Times New Roman"/>
              </a:rPr>
              <a:t>Lesions </a:t>
            </a:r>
            <a:r>
              <a:rPr dirty="0" sz="2000">
                <a:solidFill>
                  <a:srgbClr val="00269E"/>
                </a:solidFill>
                <a:latin typeface="Times New Roman"/>
                <a:cs typeface="Times New Roman"/>
              </a:rPr>
              <a:t>of the </a:t>
            </a:r>
            <a:r>
              <a:rPr dirty="0" sz="2000" spc="-5">
                <a:solidFill>
                  <a:srgbClr val="00269E"/>
                </a:solidFill>
                <a:latin typeface="Times New Roman"/>
                <a:cs typeface="Times New Roman"/>
              </a:rPr>
              <a:t>accessory olfactory bulb disrupt </a:t>
            </a:r>
            <a:r>
              <a:rPr dirty="0" sz="2000">
                <a:solidFill>
                  <a:srgbClr val="00269E"/>
                </a:solidFill>
                <a:latin typeface="Times New Roman"/>
                <a:cs typeface="Times New Roman"/>
              </a:rPr>
              <a:t>the </a:t>
            </a:r>
            <a:r>
              <a:rPr dirty="0" sz="2000" spc="-5">
                <a:solidFill>
                  <a:srgbClr val="00269E"/>
                </a:solidFill>
                <a:latin typeface="Times New Roman"/>
                <a:cs typeface="Times New Roman"/>
              </a:rPr>
              <a:t>Lee-Boot, </a:t>
            </a:r>
            <a:r>
              <a:rPr dirty="0" sz="2000" spc="-10">
                <a:solidFill>
                  <a:srgbClr val="00269E"/>
                </a:solidFill>
                <a:latin typeface="Times New Roman"/>
                <a:cs typeface="Times New Roman"/>
              </a:rPr>
              <a:t>Whitten </a:t>
            </a:r>
            <a:r>
              <a:rPr dirty="0" sz="2000" spc="-15">
                <a:solidFill>
                  <a:srgbClr val="00269E"/>
                </a:solidFill>
                <a:latin typeface="Times New Roman"/>
                <a:cs typeface="Times New Roman"/>
              </a:rPr>
              <a:t>and  </a:t>
            </a:r>
            <a:r>
              <a:rPr dirty="0" sz="2000">
                <a:solidFill>
                  <a:srgbClr val="00269E"/>
                </a:solidFill>
                <a:latin typeface="Times New Roman"/>
                <a:cs typeface="Times New Roman"/>
              </a:rPr>
              <a:t>Bruce</a:t>
            </a:r>
            <a:r>
              <a:rPr dirty="0" sz="2000" spc="10">
                <a:solidFill>
                  <a:srgbClr val="00269E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00269E"/>
                </a:solidFill>
                <a:latin typeface="Times New Roman"/>
                <a:cs typeface="Times New Roman"/>
              </a:rPr>
              <a:t>effects</a:t>
            </a:r>
            <a:endParaRPr sz="2000">
              <a:latin typeface="Times New Roman"/>
              <a:cs typeface="Times New Roman"/>
            </a:endParaRPr>
          </a:p>
          <a:p>
            <a:pPr algn="r" marR="33020">
              <a:lnSpc>
                <a:spcPts val="1610"/>
              </a:lnSpc>
            </a:pPr>
            <a:r>
              <a:rPr dirty="0" sz="2000" spc="-5">
                <a:solidFill>
                  <a:srgbClr val="DB0081"/>
                </a:solidFill>
                <a:latin typeface="Arial"/>
                <a:cs typeface="Arial"/>
              </a:rPr>
              <a:t>10</a:t>
            </a:r>
            <a:r>
              <a:rPr dirty="0" sz="2000" spc="65">
                <a:solidFill>
                  <a:srgbClr val="DB0081"/>
                </a:solidFill>
                <a:latin typeface="Arial"/>
                <a:cs typeface="Arial"/>
              </a:rPr>
              <a:t>.</a:t>
            </a:r>
            <a:r>
              <a:rPr dirty="0" sz="2000" spc="5">
                <a:solidFill>
                  <a:srgbClr val="DB0081"/>
                </a:solidFill>
                <a:latin typeface="Arial"/>
                <a:cs typeface="Arial"/>
              </a:rPr>
              <a:t>18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647950" y="1876425"/>
            <a:ext cx="4772025" cy="40195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835"/>
              </a:lnSpc>
            </a:pPr>
            <a:r>
              <a:rPr dirty="0" spc="25"/>
              <a:t>Copyright </a:t>
            </a:r>
            <a:r>
              <a:rPr dirty="0" spc="20"/>
              <a:t>2001 by </a:t>
            </a:r>
            <a:r>
              <a:rPr dirty="0" spc="10"/>
              <a:t>Allyn </a:t>
            </a:r>
            <a:r>
              <a:rPr dirty="0" spc="15"/>
              <a:t>&amp;</a:t>
            </a:r>
            <a:r>
              <a:rPr dirty="0" spc="30"/>
              <a:t> </a:t>
            </a:r>
            <a:r>
              <a:rPr dirty="0"/>
              <a:t>Bacon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11400" y="654050"/>
            <a:ext cx="5434965" cy="699770"/>
          </a:xfrm>
          <a:prstGeom prst="rect"/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pc="-5"/>
              <a:t>Reproductive</a:t>
            </a:r>
            <a:r>
              <a:rPr dirty="0" spc="-45"/>
              <a:t> </a:t>
            </a:r>
            <a:r>
              <a:rPr dirty="0" spc="-5"/>
              <a:t>Behaviors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693150" y="6679161"/>
            <a:ext cx="543560" cy="3130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335"/>
              </a:lnSpc>
            </a:pPr>
            <a:r>
              <a:rPr dirty="0" sz="2000" spc="15">
                <a:solidFill>
                  <a:srgbClr val="DB0081"/>
                </a:solidFill>
                <a:latin typeface="Arial"/>
                <a:cs typeface="Arial"/>
              </a:rPr>
              <a:t>10.</a:t>
            </a:r>
            <a:fld id="{81D60167-4931-47E6-BA6A-407CBD079E47}" type="slidenum">
              <a:rPr dirty="0" sz="2000" spc="15">
                <a:solidFill>
                  <a:srgbClr val="DB0081"/>
                </a:solidFill>
                <a:latin typeface="Arial"/>
                <a:cs typeface="Arial"/>
              </a:rPr>
              <a:t>2</a:t>
            </a:fld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835"/>
              </a:lnSpc>
            </a:pPr>
            <a:r>
              <a:rPr dirty="0" spc="25"/>
              <a:t>Copyright </a:t>
            </a:r>
            <a:r>
              <a:rPr dirty="0" spc="20"/>
              <a:t>2001 by </a:t>
            </a:r>
            <a:r>
              <a:rPr dirty="0" spc="10"/>
              <a:t>Allyn </a:t>
            </a:r>
            <a:r>
              <a:rPr dirty="0" spc="15"/>
              <a:t>&amp;</a:t>
            </a:r>
            <a:r>
              <a:rPr dirty="0" spc="30"/>
              <a:t> </a:t>
            </a:r>
            <a:r>
              <a:rPr dirty="0"/>
              <a:t>Bacon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9750" y="1958975"/>
            <a:ext cx="8893810" cy="4067810"/>
          </a:xfrm>
          <a:prstGeom prst="rect">
            <a:avLst/>
          </a:prstGeom>
        </p:spPr>
        <p:txBody>
          <a:bodyPr wrap="square" lIns="0" tIns="71755" rIns="0" bIns="0" rtlCol="0" vert="horz">
            <a:spAutoFit/>
          </a:bodyPr>
          <a:lstStyle/>
          <a:p>
            <a:pPr marL="355600" marR="5080" indent="-342900">
              <a:lnSpc>
                <a:spcPts val="3450"/>
              </a:lnSpc>
              <a:spcBef>
                <a:spcPts val="565"/>
              </a:spcBef>
              <a:buClr>
                <a:srgbClr val="DB0081"/>
              </a:buClr>
              <a:buSzPct val="67187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dirty="0" sz="3200">
                <a:solidFill>
                  <a:srgbClr val="00269E"/>
                </a:solidFill>
                <a:latin typeface="Times New Roman"/>
                <a:cs typeface="Times New Roman"/>
              </a:rPr>
              <a:t>Reproductive behaviors are social behaviors that are  </a:t>
            </a:r>
            <a:r>
              <a:rPr dirty="0" sz="3200" spc="-5">
                <a:solidFill>
                  <a:srgbClr val="00269E"/>
                </a:solidFill>
                <a:latin typeface="Times New Roman"/>
                <a:cs typeface="Times New Roman"/>
              </a:rPr>
              <a:t>critical </a:t>
            </a:r>
            <a:r>
              <a:rPr dirty="0" sz="3200">
                <a:solidFill>
                  <a:srgbClr val="00269E"/>
                </a:solidFill>
                <a:latin typeface="Times New Roman"/>
                <a:cs typeface="Times New Roman"/>
              </a:rPr>
              <a:t>for survival </a:t>
            </a:r>
            <a:r>
              <a:rPr dirty="0" sz="3200" spc="5">
                <a:solidFill>
                  <a:srgbClr val="00269E"/>
                </a:solidFill>
                <a:latin typeface="Times New Roman"/>
                <a:cs typeface="Times New Roman"/>
              </a:rPr>
              <a:t>of </a:t>
            </a:r>
            <a:r>
              <a:rPr dirty="0" sz="3200">
                <a:solidFill>
                  <a:srgbClr val="00269E"/>
                </a:solidFill>
                <a:latin typeface="Times New Roman"/>
                <a:cs typeface="Times New Roman"/>
              </a:rPr>
              <a:t>the</a:t>
            </a:r>
            <a:r>
              <a:rPr dirty="0" sz="3200" spc="-80">
                <a:solidFill>
                  <a:srgbClr val="00269E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00269E"/>
                </a:solidFill>
                <a:latin typeface="Times New Roman"/>
                <a:cs typeface="Times New Roman"/>
              </a:rPr>
              <a:t>species</a:t>
            </a:r>
            <a:endParaRPr sz="32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spcBef>
                <a:spcPts val="310"/>
              </a:spcBef>
              <a:buClr>
                <a:srgbClr val="DB0081"/>
              </a:buClr>
              <a:buSzPct val="70909"/>
              <a:buFont typeface="Wingdings"/>
              <a:buChar char=""/>
              <a:tabLst>
                <a:tab pos="755650" algn="l"/>
              </a:tabLst>
            </a:pPr>
            <a:r>
              <a:rPr dirty="0" sz="2750" spc="15">
                <a:solidFill>
                  <a:srgbClr val="00269E"/>
                </a:solidFill>
                <a:latin typeface="Times New Roman"/>
                <a:cs typeface="Times New Roman"/>
              </a:rPr>
              <a:t>Courting, mating, parental</a:t>
            </a:r>
            <a:r>
              <a:rPr dirty="0" sz="2750" spc="-45">
                <a:solidFill>
                  <a:srgbClr val="00269E"/>
                </a:solidFill>
                <a:latin typeface="Times New Roman"/>
                <a:cs typeface="Times New Roman"/>
              </a:rPr>
              <a:t> </a:t>
            </a:r>
            <a:r>
              <a:rPr dirty="0" sz="2750" spc="20">
                <a:solidFill>
                  <a:srgbClr val="00269E"/>
                </a:solidFill>
                <a:latin typeface="Times New Roman"/>
                <a:cs typeface="Times New Roman"/>
              </a:rPr>
              <a:t>behavior</a:t>
            </a:r>
            <a:endParaRPr sz="2750">
              <a:latin typeface="Times New Roman"/>
              <a:cs typeface="Times New Roman"/>
            </a:endParaRPr>
          </a:p>
          <a:p>
            <a:pPr algn="r" marL="342265" marR="825500" indent="-342265">
              <a:lnSpc>
                <a:spcPct val="100000"/>
              </a:lnSpc>
              <a:spcBef>
                <a:spcPts val="375"/>
              </a:spcBef>
              <a:buClr>
                <a:srgbClr val="DB0081"/>
              </a:buClr>
              <a:buSzPct val="67187"/>
              <a:buFont typeface="Wingdings"/>
              <a:buChar char=""/>
              <a:tabLst>
                <a:tab pos="342265" algn="l"/>
                <a:tab pos="342900" algn="l"/>
              </a:tabLst>
            </a:pPr>
            <a:r>
              <a:rPr dirty="0" sz="3200">
                <a:solidFill>
                  <a:srgbClr val="00269E"/>
                </a:solidFill>
                <a:latin typeface="Times New Roman"/>
                <a:cs typeface="Times New Roman"/>
              </a:rPr>
              <a:t>Reproductive behaviors are sexually</a:t>
            </a:r>
            <a:r>
              <a:rPr dirty="0" sz="3200" spc="-125">
                <a:solidFill>
                  <a:srgbClr val="00269E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00269E"/>
                </a:solidFill>
                <a:latin typeface="Times New Roman"/>
                <a:cs typeface="Times New Roman"/>
              </a:rPr>
              <a:t>dimorphic</a:t>
            </a:r>
            <a:endParaRPr sz="3200">
              <a:latin typeface="Times New Roman"/>
              <a:cs typeface="Times New Roman"/>
            </a:endParaRPr>
          </a:p>
          <a:p>
            <a:pPr algn="r" lvl="1" marL="285750" marR="777875" indent="-285750">
              <a:lnSpc>
                <a:spcPct val="100000"/>
              </a:lnSpc>
              <a:spcBef>
                <a:spcPts val="434"/>
              </a:spcBef>
              <a:buClr>
                <a:srgbClr val="DB0081"/>
              </a:buClr>
              <a:buSzPct val="70909"/>
              <a:buFont typeface="Wingdings"/>
              <a:buChar char=""/>
              <a:tabLst>
                <a:tab pos="285750" algn="l"/>
              </a:tabLst>
            </a:pPr>
            <a:r>
              <a:rPr dirty="0" sz="2750" spc="15">
                <a:solidFill>
                  <a:srgbClr val="00269E"/>
                </a:solidFill>
                <a:latin typeface="Times New Roman"/>
                <a:cs typeface="Times New Roman"/>
              </a:rPr>
              <a:t>Behaviors </a:t>
            </a:r>
            <a:r>
              <a:rPr dirty="0" sz="2750" spc="10">
                <a:solidFill>
                  <a:srgbClr val="00269E"/>
                </a:solidFill>
                <a:latin typeface="Times New Roman"/>
                <a:cs typeface="Times New Roman"/>
              </a:rPr>
              <a:t>vary systematically in </a:t>
            </a:r>
            <a:r>
              <a:rPr dirty="0" sz="2750" spc="15">
                <a:solidFill>
                  <a:srgbClr val="00269E"/>
                </a:solidFill>
                <a:latin typeface="Times New Roman"/>
                <a:cs typeface="Times New Roman"/>
              </a:rPr>
              <a:t>males and</a:t>
            </a:r>
            <a:r>
              <a:rPr dirty="0" sz="2750" spc="125">
                <a:solidFill>
                  <a:srgbClr val="00269E"/>
                </a:solidFill>
                <a:latin typeface="Times New Roman"/>
                <a:cs typeface="Times New Roman"/>
              </a:rPr>
              <a:t> </a:t>
            </a:r>
            <a:r>
              <a:rPr dirty="0" sz="2750" spc="15">
                <a:solidFill>
                  <a:srgbClr val="00269E"/>
                </a:solidFill>
                <a:latin typeface="Times New Roman"/>
                <a:cs typeface="Times New Roman"/>
              </a:rPr>
              <a:t>females</a:t>
            </a:r>
            <a:endParaRPr sz="2750">
              <a:latin typeface="Times New Roman"/>
              <a:cs typeface="Times New Roman"/>
            </a:endParaRPr>
          </a:p>
          <a:p>
            <a:pPr lvl="2" marL="1155700" indent="-228600">
              <a:lnSpc>
                <a:spcPct val="100000"/>
              </a:lnSpc>
              <a:spcBef>
                <a:spcPts val="275"/>
              </a:spcBef>
              <a:buClr>
                <a:srgbClr val="DB0081"/>
              </a:buClr>
              <a:buSzPct val="64583"/>
              <a:buFont typeface="Wingdings"/>
              <a:buChar char=""/>
              <a:tabLst>
                <a:tab pos="1155700" algn="l"/>
              </a:tabLst>
            </a:pPr>
            <a:r>
              <a:rPr dirty="0" sz="2400" spc="-5">
                <a:solidFill>
                  <a:srgbClr val="00269E"/>
                </a:solidFill>
                <a:latin typeface="Times New Roman"/>
                <a:cs typeface="Times New Roman"/>
              </a:rPr>
              <a:t>Most forms of aggressive behavior are</a:t>
            </a:r>
            <a:r>
              <a:rPr dirty="0" sz="2400" spc="-20">
                <a:solidFill>
                  <a:srgbClr val="00269E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00269E"/>
                </a:solidFill>
                <a:latin typeface="Times New Roman"/>
                <a:cs typeface="Times New Roman"/>
              </a:rPr>
              <a:t>dimorphic</a:t>
            </a:r>
            <a:endParaRPr sz="2400">
              <a:latin typeface="Times New Roman"/>
              <a:cs typeface="Times New Roman"/>
            </a:endParaRPr>
          </a:p>
          <a:p>
            <a:pPr lvl="1" marL="755650" marR="218440" indent="-285750">
              <a:lnSpc>
                <a:spcPct val="92000"/>
              </a:lnSpc>
              <a:spcBef>
                <a:spcPts val="630"/>
              </a:spcBef>
              <a:buClr>
                <a:srgbClr val="DB0081"/>
              </a:buClr>
              <a:buSzPct val="70909"/>
              <a:buFont typeface="Wingdings"/>
              <a:buChar char=""/>
              <a:tabLst>
                <a:tab pos="755650" algn="l"/>
              </a:tabLst>
            </a:pPr>
            <a:r>
              <a:rPr dirty="0" sz="2750" spc="15">
                <a:solidFill>
                  <a:srgbClr val="00269E"/>
                </a:solidFill>
                <a:latin typeface="Times New Roman"/>
                <a:cs typeface="Times New Roman"/>
              </a:rPr>
              <a:t>Early hormone experience </a:t>
            </a:r>
            <a:r>
              <a:rPr dirty="0" sz="2750" spc="10">
                <a:solidFill>
                  <a:srgbClr val="00269E"/>
                </a:solidFill>
                <a:latin typeface="Times New Roman"/>
                <a:cs typeface="Times New Roman"/>
              </a:rPr>
              <a:t>plays a </a:t>
            </a:r>
            <a:r>
              <a:rPr dirty="0" sz="2750" spc="15">
                <a:solidFill>
                  <a:srgbClr val="00269E"/>
                </a:solidFill>
                <a:latin typeface="Times New Roman"/>
                <a:cs typeface="Times New Roman"/>
              </a:rPr>
              <a:t>prominent </a:t>
            </a:r>
            <a:r>
              <a:rPr dirty="0" sz="2750" spc="10">
                <a:solidFill>
                  <a:srgbClr val="00269E"/>
                </a:solidFill>
                <a:latin typeface="Times New Roman"/>
                <a:cs typeface="Times New Roman"/>
              </a:rPr>
              <a:t>role in </a:t>
            </a:r>
            <a:r>
              <a:rPr dirty="0" sz="2750" spc="20">
                <a:solidFill>
                  <a:srgbClr val="00269E"/>
                </a:solidFill>
                <a:latin typeface="Times New Roman"/>
                <a:cs typeface="Times New Roman"/>
              </a:rPr>
              <a:t>the  development </a:t>
            </a:r>
            <a:r>
              <a:rPr dirty="0" sz="2750" spc="15">
                <a:solidFill>
                  <a:srgbClr val="00269E"/>
                </a:solidFill>
                <a:latin typeface="Times New Roman"/>
                <a:cs typeface="Times New Roman"/>
              </a:rPr>
              <a:t>and control of sexually </a:t>
            </a:r>
            <a:r>
              <a:rPr dirty="0" sz="2750" spc="20">
                <a:solidFill>
                  <a:srgbClr val="00269E"/>
                </a:solidFill>
                <a:latin typeface="Times New Roman"/>
                <a:cs typeface="Times New Roman"/>
              </a:rPr>
              <a:t>dimorphic  </a:t>
            </a:r>
            <a:r>
              <a:rPr dirty="0" sz="2750" spc="10">
                <a:solidFill>
                  <a:srgbClr val="00269E"/>
                </a:solidFill>
                <a:latin typeface="Times New Roman"/>
                <a:cs typeface="Times New Roman"/>
              </a:rPr>
              <a:t>behaviors</a:t>
            </a:r>
            <a:endParaRPr sz="27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62025" y="838200"/>
            <a:ext cx="8134350" cy="609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835"/>
              </a:lnSpc>
            </a:pPr>
            <a:r>
              <a:rPr dirty="0" spc="25"/>
              <a:t>Copyright </a:t>
            </a:r>
            <a:r>
              <a:rPr dirty="0" spc="20"/>
              <a:t>2001 by </a:t>
            </a:r>
            <a:r>
              <a:rPr dirty="0" spc="10"/>
              <a:t>Allyn </a:t>
            </a:r>
            <a:r>
              <a:rPr dirty="0" spc="15"/>
              <a:t>&amp;</a:t>
            </a:r>
            <a:r>
              <a:rPr dirty="0" spc="30"/>
              <a:t> </a:t>
            </a:r>
            <a:r>
              <a:rPr dirty="0"/>
              <a:t>Bacon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11300" y="654050"/>
            <a:ext cx="7035800" cy="699770"/>
          </a:xfrm>
          <a:prstGeom prst="rect"/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/>
              <a:t>Pheromone Actions in</a:t>
            </a:r>
            <a:r>
              <a:rPr dirty="0" spc="-50"/>
              <a:t> </a:t>
            </a:r>
            <a:r>
              <a:rPr dirty="0"/>
              <a:t>Humans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335"/>
              </a:lnSpc>
            </a:pPr>
            <a:r>
              <a:rPr dirty="0" spc="15"/>
              <a:t>10.</a:t>
            </a:r>
            <a:fld id="{81D60167-4931-47E6-BA6A-407CBD079E47}" type="slidenum">
              <a:rPr dirty="0" spc="15"/>
              <a:t>21</a:t>
            </a:fld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835"/>
              </a:lnSpc>
            </a:pPr>
            <a:r>
              <a:rPr dirty="0" spc="25"/>
              <a:t>Copyright </a:t>
            </a:r>
            <a:r>
              <a:rPr dirty="0" spc="20"/>
              <a:t>2001 by </a:t>
            </a:r>
            <a:r>
              <a:rPr dirty="0" spc="10"/>
              <a:t>Allyn </a:t>
            </a:r>
            <a:r>
              <a:rPr dirty="0" spc="15"/>
              <a:t>&amp;</a:t>
            </a:r>
            <a:r>
              <a:rPr dirty="0" spc="30"/>
              <a:t> </a:t>
            </a:r>
            <a:r>
              <a:rPr dirty="0"/>
              <a:t>Bacon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9750" y="1924685"/>
            <a:ext cx="8874125" cy="4645025"/>
          </a:xfrm>
          <a:prstGeom prst="rect">
            <a:avLst/>
          </a:prstGeom>
        </p:spPr>
        <p:txBody>
          <a:bodyPr wrap="square" lIns="0" tIns="5969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70"/>
              </a:spcBef>
              <a:buClr>
                <a:srgbClr val="DB0081"/>
              </a:buClr>
              <a:buSzPct val="70909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dirty="0" sz="2750" spc="20">
                <a:solidFill>
                  <a:srgbClr val="00269E"/>
                </a:solidFill>
                <a:latin typeface="Times New Roman"/>
                <a:cs typeface="Times New Roman"/>
              </a:rPr>
              <a:t>Humans </a:t>
            </a:r>
            <a:r>
              <a:rPr dirty="0" sz="2750" spc="15">
                <a:solidFill>
                  <a:srgbClr val="00269E"/>
                </a:solidFill>
                <a:latin typeface="Times New Roman"/>
                <a:cs typeface="Times New Roman"/>
              </a:rPr>
              <a:t>possess </a:t>
            </a:r>
            <a:r>
              <a:rPr dirty="0" sz="2750" spc="10">
                <a:solidFill>
                  <a:srgbClr val="00269E"/>
                </a:solidFill>
                <a:latin typeface="Times New Roman"/>
                <a:cs typeface="Times New Roman"/>
              </a:rPr>
              <a:t>a </a:t>
            </a:r>
            <a:r>
              <a:rPr dirty="0" sz="2750" spc="15">
                <a:solidFill>
                  <a:srgbClr val="00269E"/>
                </a:solidFill>
                <a:latin typeface="Times New Roman"/>
                <a:cs typeface="Times New Roman"/>
              </a:rPr>
              <a:t>vomeronasal</a:t>
            </a:r>
            <a:r>
              <a:rPr dirty="0" sz="2750" spc="-65">
                <a:solidFill>
                  <a:srgbClr val="00269E"/>
                </a:solidFill>
                <a:latin typeface="Times New Roman"/>
                <a:cs typeface="Times New Roman"/>
              </a:rPr>
              <a:t> </a:t>
            </a:r>
            <a:r>
              <a:rPr dirty="0" sz="2750" spc="20">
                <a:solidFill>
                  <a:srgbClr val="00269E"/>
                </a:solidFill>
                <a:latin typeface="Times New Roman"/>
                <a:cs typeface="Times New Roman"/>
              </a:rPr>
              <a:t>organ</a:t>
            </a:r>
            <a:endParaRPr sz="2750">
              <a:latin typeface="Times New Roman"/>
              <a:cs typeface="Times New Roman"/>
            </a:endParaRPr>
          </a:p>
          <a:p>
            <a:pPr marL="355600" marR="701675" indent="-342900">
              <a:lnSpc>
                <a:spcPts val="3080"/>
              </a:lnSpc>
              <a:spcBef>
                <a:spcPts val="660"/>
              </a:spcBef>
              <a:buClr>
                <a:srgbClr val="DB0081"/>
              </a:buClr>
              <a:buSzPct val="70909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dirty="0" sz="2750" spc="20">
                <a:solidFill>
                  <a:srgbClr val="00269E"/>
                </a:solidFill>
                <a:latin typeface="Times New Roman"/>
                <a:cs typeface="Times New Roman"/>
              </a:rPr>
              <a:t>Exposure </a:t>
            </a:r>
            <a:r>
              <a:rPr dirty="0" sz="2750" spc="10">
                <a:solidFill>
                  <a:srgbClr val="00269E"/>
                </a:solidFill>
                <a:latin typeface="Times New Roman"/>
                <a:cs typeface="Times New Roman"/>
              </a:rPr>
              <a:t>to </a:t>
            </a:r>
            <a:r>
              <a:rPr dirty="0" sz="2750" spc="20">
                <a:solidFill>
                  <a:srgbClr val="00269E"/>
                </a:solidFill>
                <a:latin typeface="Times New Roman"/>
                <a:cs typeface="Times New Roman"/>
              </a:rPr>
              <a:t>chemical </a:t>
            </a:r>
            <a:r>
              <a:rPr dirty="0" sz="2750" spc="15">
                <a:solidFill>
                  <a:srgbClr val="00269E"/>
                </a:solidFill>
                <a:latin typeface="Times New Roman"/>
                <a:cs typeface="Times New Roman"/>
              </a:rPr>
              <a:t>present </a:t>
            </a:r>
            <a:r>
              <a:rPr dirty="0" sz="2750" spc="10">
                <a:solidFill>
                  <a:srgbClr val="00269E"/>
                </a:solidFill>
                <a:latin typeface="Times New Roman"/>
                <a:cs typeface="Times New Roman"/>
              </a:rPr>
              <a:t>in </a:t>
            </a:r>
            <a:r>
              <a:rPr dirty="0" sz="2750" spc="15">
                <a:solidFill>
                  <a:srgbClr val="00269E"/>
                </a:solidFill>
                <a:latin typeface="Times New Roman"/>
                <a:cs typeface="Times New Roman"/>
              </a:rPr>
              <a:t>sweat can alter </a:t>
            </a:r>
            <a:r>
              <a:rPr dirty="0" sz="2750" spc="20">
                <a:solidFill>
                  <a:srgbClr val="00269E"/>
                </a:solidFill>
                <a:latin typeface="Times New Roman"/>
                <a:cs typeface="Times New Roman"/>
              </a:rPr>
              <a:t>human  behavior</a:t>
            </a:r>
            <a:endParaRPr sz="2750">
              <a:latin typeface="Times New Roman"/>
              <a:cs typeface="Times New Roman"/>
            </a:endParaRPr>
          </a:p>
          <a:p>
            <a:pPr lvl="1" marL="755650" marR="137795" indent="-285750">
              <a:lnSpc>
                <a:spcPts val="2550"/>
              </a:lnSpc>
              <a:spcBef>
                <a:spcPts val="565"/>
              </a:spcBef>
              <a:buClr>
                <a:srgbClr val="DB0081"/>
              </a:buClr>
              <a:buSzPct val="64583"/>
              <a:buFont typeface="Wingdings"/>
              <a:buChar char=""/>
              <a:tabLst>
                <a:tab pos="755015" algn="l"/>
                <a:tab pos="755650" algn="l"/>
              </a:tabLst>
            </a:pPr>
            <a:r>
              <a:rPr dirty="0" sz="2400" spc="-5">
                <a:solidFill>
                  <a:srgbClr val="00269E"/>
                </a:solidFill>
                <a:latin typeface="Times New Roman"/>
                <a:cs typeface="Times New Roman"/>
              </a:rPr>
              <a:t>McClintock studied the menstrual cycles of women who attended  an all-female</a:t>
            </a:r>
            <a:r>
              <a:rPr dirty="0" sz="2400" spc="-10">
                <a:solidFill>
                  <a:srgbClr val="00269E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00269E"/>
                </a:solidFill>
                <a:latin typeface="Times New Roman"/>
                <a:cs typeface="Times New Roman"/>
              </a:rPr>
              <a:t>college</a:t>
            </a:r>
            <a:endParaRPr sz="2400">
              <a:latin typeface="Times New Roman"/>
              <a:cs typeface="Times New Roman"/>
            </a:endParaRPr>
          </a:p>
          <a:p>
            <a:pPr lvl="2" marL="1155700" marR="5080" indent="-228600">
              <a:lnSpc>
                <a:spcPts val="2100"/>
              </a:lnSpc>
              <a:spcBef>
                <a:spcPts val="585"/>
              </a:spcBef>
              <a:buClr>
                <a:srgbClr val="DB0081"/>
              </a:buClr>
              <a:buSzPct val="67500"/>
              <a:buFont typeface="Wingdings"/>
              <a:buChar char=""/>
              <a:tabLst>
                <a:tab pos="1155700" algn="l"/>
              </a:tabLst>
            </a:pPr>
            <a:r>
              <a:rPr dirty="0" sz="2000" spc="5">
                <a:solidFill>
                  <a:srgbClr val="00269E"/>
                </a:solidFill>
                <a:latin typeface="Times New Roman"/>
                <a:cs typeface="Times New Roman"/>
              </a:rPr>
              <a:t>Women </a:t>
            </a:r>
            <a:r>
              <a:rPr dirty="0" sz="2000">
                <a:solidFill>
                  <a:srgbClr val="00269E"/>
                </a:solidFill>
                <a:latin typeface="Times New Roman"/>
                <a:cs typeface="Times New Roman"/>
              </a:rPr>
              <a:t>who </a:t>
            </a:r>
            <a:r>
              <a:rPr dirty="0" sz="2000" spc="-5">
                <a:solidFill>
                  <a:srgbClr val="00269E"/>
                </a:solidFill>
                <a:latin typeface="Times New Roman"/>
                <a:cs typeface="Times New Roman"/>
              </a:rPr>
              <a:t>spent </a:t>
            </a:r>
            <a:r>
              <a:rPr dirty="0" sz="2000">
                <a:solidFill>
                  <a:srgbClr val="00269E"/>
                </a:solidFill>
                <a:latin typeface="Times New Roman"/>
                <a:cs typeface="Times New Roman"/>
              </a:rPr>
              <a:t>time together showed </a:t>
            </a:r>
            <a:r>
              <a:rPr dirty="0" sz="2000" spc="-5">
                <a:solidFill>
                  <a:srgbClr val="00269E"/>
                </a:solidFill>
                <a:latin typeface="Times New Roman"/>
                <a:cs typeface="Times New Roman"/>
              </a:rPr>
              <a:t>synchronization </a:t>
            </a:r>
            <a:r>
              <a:rPr dirty="0" sz="2000">
                <a:solidFill>
                  <a:srgbClr val="00269E"/>
                </a:solidFill>
                <a:latin typeface="Times New Roman"/>
                <a:cs typeface="Times New Roman"/>
              </a:rPr>
              <a:t>of their </a:t>
            </a:r>
            <a:r>
              <a:rPr dirty="0" sz="2000" spc="-10">
                <a:solidFill>
                  <a:srgbClr val="00269E"/>
                </a:solidFill>
                <a:latin typeface="Times New Roman"/>
                <a:cs typeface="Times New Roman"/>
              </a:rPr>
              <a:t>menstrual  cycles</a:t>
            </a:r>
            <a:endParaRPr sz="2000">
              <a:latin typeface="Times New Roman"/>
              <a:cs typeface="Times New Roman"/>
            </a:endParaRPr>
          </a:p>
          <a:p>
            <a:pPr lvl="2" marL="1155700" indent="-228600">
              <a:lnSpc>
                <a:spcPct val="100000"/>
              </a:lnSpc>
              <a:spcBef>
                <a:spcPts val="280"/>
              </a:spcBef>
              <a:buClr>
                <a:srgbClr val="DB0081"/>
              </a:buClr>
              <a:buSzPct val="67500"/>
              <a:buFont typeface="Wingdings"/>
              <a:buChar char=""/>
              <a:tabLst>
                <a:tab pos="1155700" algn="l"/>
              </a:tabLst>
            </a:pPr>
            <a:r>
              <a:rPr dirty="0" sz="2000">
                <a:solidFill>
                  <a:srgbClr val="00269E"/>
                </a:solidFill>
                <a:latin typeface="Times New Roman"/>
                <a:cs typeface="Times New Roman"/>
              </a:rPr>
              <a:t>Women who </a:t>
            </a:r>
            <a:r>
              <a:rPr dirty="0" sz="2000" spc="-5">
                <a:solidFill>
                  <a:srgbClr val="00269E"/>
                </a:solidFill>
                <a:latin typeface="Times New Roman"/>
                <a:cs typeface="Times New Roman"/>
              </a:rPr>
              <a:t>spent time with </a:t>
            </a:r>
            <a:r>
              <a:rPr dirty="0" sz="2000">
                <a:solidFill>
                  <a:srgbClr val="00269E"/>
                </a:solidFill>
                <a:latin typeface="Times New Roman"/>
                <a:cs typeface="Times New Roman"/>
              </a:rPr>
              <a:t>men showed </a:t>
            </a:r>
            <a:r>
              <a:rPr dirty="0" sz="2000" spc="-5">
                <a:solidFill>
                  <a:srgbClr val="00269E"/>
                </a:solidFill>
                <a:latin typeface="Times New Roman"/>
                <a:cs typeface="Times New Roman"/>
              </a:rPr>
              <a:t>shorter</a:t>
            </a:r>
            <a:r>
              <a:rPr dirty="0" sz="2000" spc="-145">
                <a:solidFill>
                  <a:srgbClr val="00269E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00269E"/>
                </a:solidFill>
                <a:latin typeface="Times New Roman"/>
                <a:cs typeface="Times New Roman"/>
              </a:rPr>
              <a:t>cycles</a:t>
            </a:r>
            <a:endParaRPr sz="2000">
              <a:latin typeface="Times New Roman"/>
              <a:cs typeface="Times New Roman"/>
            </a:endParaRPr>
          </a:p>
          <a:p>
            <a:pPr lvl="2" marL="1155700" indent="-228600">
              <a:lnSpc>
                <a:spcPct val="100000"/>
              </a:lnSpc>
              <a:spcBef>
                <a:spcPts val="225"/>
              </a:spcBef>
              <a:buClr>
                <a:srgbClr val="DB0081"/>
              </a:buClr>
              <a:buSzPct val="67500"/>
              <a:buFont typeface="Wingdings"/>
              <a:buChar char=""/>
              <a:tabLst>
                <a:tab pos="1155700" algn="l"/>
              </a:tabLst>
            </a:pPr>
            <a:r>
              <a:rPr dirty="0" sz="2000" spc="-5">
                <a:solidFill>
                  <a:srgbClr val="00269E"/>
                </a:solidFill>
                <a:latin typeface="Times New Roman"/>
                <a:cs typeface="Times New Roman"/>
              </a:rPr>
              <a:t>Exposure </a:t>
            </a:r>
            <a:r>
              <a:rPr dirty="0" sz="2000">
                <a:solidFill>
                  <a:srgbClr val="00269E"/>
                </a:solidFill>
                <a:latin typeface="Times New Roman"/>
                <a:cs typeface="Times New Roman"/>
              </a:rPr>
              <a:t>to </a:t>
            </a:r>
            <a:r>
              <a:rPr dirty="0" sz="2000" spc="-5">
                <a:solidFill>
                  <a:srgbClr val="00269E"/>
                </a:solidFill>
                <a:latin typeface="Times New Roman"/>
                <a:cs typeface="Times New Roman"/>
              </a:rPr>
              <a:t>underarm sweat elicited</a:t>
            </a:r>
            <a:r>
              <a:rPr dirty="0" sz="2000" spc="-60">
                <a:solidFill>
                  <a:srgbClr val="00269E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00269E"/>
                </a:solidFill>
                <a:latin typeface="Times New Roman"/>
                <a:cs typeface="Times New Roman"/>
              </a:rPr>
              <a:t>synchronization</a:t>
            </a:r>
            <a:endParaRPr sz="20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spcBef>
                <a:spcPts val="275"/>
              </a:spcBef>
              <a:buClr>
                <a:srgbClr val="DB0081"/>
              </a:buClr>
              <a:buSzPct val="64583"/>
              <a:buFont typeface="Wingdings"/>
              <a:buChar char=""/>
              <a:tabLst>
                <a:tab pos="755015" algn="l"/>
                <a:tab pos="755650" algn="l"/>
              </a:tabLst>
            </a:pPr>
            <a:r>
              <a:rPr dirty="0" sz="2400" spc="-5">
                <a:solidFill>
                  <a:srgbClr val="00269E"/>
                </a:solidFill>
                <a:latin typeface="Times New Roman"/>
                <a:cs typeface="Times New Roman"/>
              </a:rPr>
              <a:t>Pheromones present in human sweat can alter social</a:t>
            </a:r>
            <a:r>
              <a:rPr dirty="0" sz="2400" spc="45">
                <a:solidFill>
                  <a:srgbClr val="00269E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00269E"/>
                </a:solidFill>
                <a:latin typeface="Times New Roman"/>
                <a:cs typeface="Times New Roman"/>
              </a:rPr>
              <a:t>behavior</a:t>
            </a:r>
            <a:endParaRPr sz="2400">
              <a:latin typeface="Times New Roman"/>
              <a:cs typeface="Times New Roman"/>
            </a:endParaRPr>
          </a:p>
          <a:p>
            <a:pPr lvl="2" marL="1155700" marR="24130" indent="-228600">
              <a:lnSpc>
                <a:spcPts val="2180"/>
              </a:lnSpc>
              <a:spcBef>
                <a:spcPts val="475"/>
              </a:spcBef>
              <a:buClr>
                <a:srgbClr val="DB0081"/>
              </a:buClr>
              <a:buSzPct val="67500"/>
              <a:buFont typeface="Wingdings"/>
              <a:buChar char=""/>
              <a:tabLst>
                <a:tab pos="1155700" algn="l"/>
              </a:tabLst>
            </a:pPr>
            <a:r>
              <a:rPr dirty="0" sz="2000" spc="-5">
                <a:solidFill>
                  <a:srgbClr val="00269E"/>
                </a:solidFill>
                <a:latin typeface="Times New Roman"/>
                <a:cs typeface="Times New Roman"/>
              </a:rPr>
              <a:t>Androstenol </a:t>
            </a:r>
            <a:r>
              <a:rPr dirty="0" sz="2000">
                <a:solidFill>
                  <a:srgbClr val="00269E"/>
                </a:solidFill>
                <a:latin typeface="Times New Roman"/>
                <a:cs typeface="Times New Roman"/>
              </a:rPr>
              <a:t>placed </a:t>
            </a:r>
            <a:r>
              <a:rPr dirty="0" sz="2000" spc="5">
                <a:solidFill>
                  <a:srgbClr val="00269E"/>
                </a:solidFill>
                <a:latin typeface="Times New Roman"/>
                <a:cs typeface="Times New Roman"/>
              </a:rPr>
              <a:t>on </a:t>
            </a:r>
            <a:r>
              <a:rPr dirty="0" sz="2000" spc="10">
                <a:solidFill>
                  <a:srgbClr val="00269E"/>
                </a:solidFill>
                <a:latin typeface="Times New Roman"/>
                <a:cs typeface="Times New Roman"/>
              </a:rPr>
              <a:t>a </a:t>
            </a:r>
            <a:r>
              <a:rPr dirty="0" sz="2000">
                <a:solidFill>
                  <a:srgbClr val="00269E"/>
                </a:solidFill>
                <a:latin typeface="Times New Roman"/>
                <a:cs typeface="Times New Roman"/>
              </a:rPr>
              <a:t>necklace </a:t>
            </a:r>
            <a:r>
              <a:rPr dirty="0" sz="2000" spc="5">
                <a:solidFill>
                  <a:srgbClr val="00269E"/>
                </a:solidFill>
                <a:latin typeface="Times New Roman"/>
                <a:cs typeface="Times New Roman"/>
              </a:rPr>
              <a:t>had no </a:t>
            </a:r>
            <a:r>
              <a:rPr dirty="0" sz="2000">
                <a:solidFill>
                  <a:srgbClr val="00269E"/>
                </a:solidFill>
                <a:latin typeface="Times New Roman"/>
                <a:cs typeface="Times New Roman"/>
              </a:rPr>
              <a:t>effect </a:t>
            </a:r>
            <a:r>
              <a:rPr dirty="0" sz="2000" spc="5">
                <a:solidFill>
                  <a:srgbClr val="00269E"/>
                </a:solidFill>
                <a:latin typeface="Times New Roman"/>
                <a:cs typeface="Times New Roman"/>
              </a:rPr>
              <a:t>on </a:t>
            </a:r>
            <a:r>
              <a:rPr dirty="0" sz="2000">
                <a:solidFill>
                  <a:srgbClr val="00269E"/>
                </a:solidFill>
                <a:latin typeface="Times New Roman"/>
                <a:cs typeface="Times New Roman"/>
              </a:rPr>
              <a:t>the social interactions</a:t>
            </a:r>
            <a:r>
              <a:rPr dirty="0" sz="2000" spc="-280">
                <a:solidFill>
                  <a:srgbClr val="00269E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00269E"/>
                </a:solidFill>
                <a:latin typeface="Times New Roman"/>
                <a:cs typeface="Times New Roman"/>
              </a:rPr>
              <a:t>of  men, but </a:t>
            </a:r>
            <a:r>
              <a:rPr dirty="0" sz="2000" spc="5">
                <a:solidFill>
                  <a:srgbClr val="00269E"/>
                </a:solidFill>
                <a:latin typeface="Times New Roman"/>
                <a:cs typeface="Times New Roman"/>
              </a:rPr>
              <a:t>women </a:t>
            </a:r>
            <a:r>
              <a:rPr dirty="0" sz="2000">
                <a:solidFill>
                  <a:srgbClr val="00269E"/>
                </a:solidFill>
                <a:latin typeface="Times New Roman"/>
                <a:cs typeface="Times New Roman"/>
              </a:rPr>
              <a:t>exposed to </a:t>
            </a:r>
            <a:r>
              <a:rPr dirty="0" sz="2000" spc="-5">
                <a:solidFill>
                  <a:srgbClr val="00269E"/>
                </a:solidFill>
                <a:latin typeface="Times New Roman"/>
                <a:cs typeface="Times New Roman"/>
              </a:rPr>
              <a:t>androstenol </a:t>
            </a:r>
            <a:r>
              <a:rPr dirty="0" sz="2000">
                <a:solidFill>
                  <a:srgbClr val="00269E"/>
                </a:solidFill>
                <a:latin typeface="Times New Roman"/>
                <a:cs typeface="Times New Roman"/>
              </a:rPr>
              <a:t>showed more </a:t>
            </a:r>
            <a:r>
              <a:rPr dirty="0" sz="2000" spc="-5">
                <a:solidFill>
                  <a:srgbClr val="00269E"/>
                </a:solidFill>
                <a:latin typeface="Times New Roman"/>
                <a:cs typeface="Times New Roman"/>
              </a:rPr>
              <a:t>interactions with  </a:t>
            </a:r>
            <a:r>
              <a:rPr dirty="0" sz="2000" spc="20">
                <a:solidFill>
                  <a:srgbClr val="00269E"/>
                </a:solidFill>
                <a:latin typeface="Times New Roman"/>
                <a:cs typeface="Times New Roman"/>
              </a:rPr>
              <a:t>men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11475" y="654050"/>
            <a:ext cx="4225290" cy="699770"/>
          </a:xfrm>
          <a:prstGeom prst="rect"/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pc="-5"/>
              <a:t>Sexual</a:t>
            </a:r>
            <a:r>
              <a:rPr dirty="0" spc="-60"/>
              <a:t> </a:t>
            </a:r>
            <a:r>
              <a:rPr dirty="0" spc="-5"/>
              <a:t>Orientation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835"/>
              </a:lnSpc>
            </a:pPr>
            <a:r>
              <a:rPr dirty="0" spc="25"/>
              <a:t>Copyright </a:t>
            </a:r>
            <a:r>
              <a:rPr dirty="0" spc="20"/>
              <a:t>2001 by </a:t>
            </a:r>
            <a:r>
              <a:rPr dirty="0" spc="10"/>
              <a:t>Allyn </a:t>
            </a:r>
            <a:r>
              <a:rPr dirty="0" spc="15"/>
              <a:t>&amp;</a:t>
            </a:r>
            <a:r>
              <a:rPr dirty="0" spc="30"/>
              <a:t> </a:t>
            </a:r>
            <a:r>
              <a:rPr dirty="0"/>
              <a:t>Bacon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9750" y="1816100"/>
            <a:ext cx="8900795" cy="5172710"/>
          </a:xfrm>
          <a:prstGeom prst="rect">
            <a:avLst/>
          </a:prstGeom>
        </p:spPr>
        <p:txBody>
          <a:bodyPr wrap="square" lIns="0" tIns="60325" rIns="0" bIns="0" rtlCol="0" vert="horz">
            <a:spAutoFit/>
          </a:bodyPr>
          <a:lstStyle/>
          <a:p>
            <a:pPr marL="355600" marR="1070610" indent="-342900">
              <a:lnSpc>
                <a:spcPts val="3000"/>
              </a:lnSpc>
              <a:spcBef>
                <a:spcPts val="475"/>
              </a:spcBef>
              <a:buSzPct val="70909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dirty="0" sz="2750" spc="15">
                <a:solidFill>
                  <a:srgbClr val="DB0081"/>
                </a:solidFill>
                <a:latin typeface="Times New Roman"/>
                <a:cs typeface="Times New Roman"/>
              </a:rPr>
              <a:t>Sexual </a:t>
            </a:r>
            <a:r>
              <a:rPr dirty="0" sz="2750" spc="10">
                <a:solidFill>
                  <a:srgbClr val="DB0081"/>
                </a:solidFill>
                <a:latin typeface="Times New Roman"/>
                <a:cs typeface="Times New Roman"/>
              </a:rPr>
              <a:t>orientation </a:t>
            </a:r>
            <a:r>
              <a:rPr dirty="0" sz="2750" spc="15">
                <a:solidFill>
                  <a:srgbClr val="00269E"/>
                </a:solidFill>
                <a:latin typeface="Times New Roman"/>
                <a:cs typeface="Times New Roman"/>
              </a:rPr>
              <a:t>relates </a:t>
            </a:r>
            <a:r>
              <a:rPr dirty="0" sz="2750" spc="10">
                <a:solidFill>
                  <a:srgbClr val="00269E"/>
                </a:solidFill>
                <a:latin typeface="Times New Roman"/>
                <a:cs typeface="Times New Roman"/>
              </a:rPr>
              <a:t>to </a:t>
            </a:r>
            <a:r>
              <a:rPr dirty="0" sz="2750" spc="15">
                <a:solidFill>
                  <a:srgbClr val="00269E"/>
                </a:solidFill>
                <a:latin typeface="Times New Roman"/>
                <a:cs typeface="Times New Roman"/>
              </a:rPr>
              <a:t>the gender of </a:t>
            </a:r>
            <a:r>
              <a:rPr dirty="0" sz="2750" spc="10">
                <a:solidFill>
                  <a:srgbClr val="00269E"/>
                </a:solidFill>
                <a:latin typeface="Times New Roman"/>
                <a:cs typeface="Times New Roman"/>
              </a:rPr>
              <a:t>a </a:t>
            </a:r>
            <a:r>
              <a:rPr dirty="0" sz="2750" spc="20">
                <a:solidFill>
                  <a:srgbClr val="00269E"/>
                </a:solidFill>
                <a:latin typeface="Times New Roman"/>
                <a:cs typeface="Times New Roman"/>
              </a:rPr>
              <a:t>person’s  </a:t>
            </a:r>
            <a:r>
              <a:rPr dirty="0" sz="2750" spc="10">
                <a:solidFill>
                  <a:srgbClr val="00269E"/>
                </a:solidFill>
                <a:latin typeface="Times New Roman"/>
                <a:cs typeface="Times New Roman"/>
              </a:rPr>
              <a:t>preferred sexual</a:t>
            </a:r>
            <a:r>
              <a:rPr dirty="0" sz="2750" spc="35">
                <a:solidFill>
                  <a:srgbClr val="00269E"/>
                </a:solidFill>
                <a:latin typeface="Times New Roman"/>
                <a:cs typeface="Times New Roman"/>
              </a:rPr>
              <a:t> </a:t>
            </a:r>
            <a:r>
              <a:rPr dirty="0" sz="2750" spc="10">
                <a:solidFill>
                  <a:srgbClr val="00269E"/>
                </a:solidFill>
                <a:latin typeface="Times New Roman"/>
                <a:cs typeface="Times New Roman"/>
              </a:rPr>
              <a:t>partner</a:t>
            </a:r>
            <a:endParaRPr sz="2750">
              <a:latin typeface="Times New Roman"/>
              <a:cs typeface="Times New Roman"/>
            </a:endParaRPr>
          </a:p>
          <a:p>
            <a:pPr lvl="1" marL="755650" marR="202565" indent="-285750">
              <a:lnSpc>
                <a:spcPts val="2550"/>
              </a:lnSpc>
              <a:spcBef>
                <a:spcPts val="660"/>
              </a:spcBef>
              <a:buClr>
                <a:srgbClr val="DB0081"/>
              </a:buClr>
              <a:buSzPct val="64583"/>
              <a:buFont typeface="Wingdings"/>
              <a:buChar char=""/>
              <a:tabLst>
                <a:tab pos="755015" algn="l"/>
                <a:tab pos="755650" algn="l"/>
              </a:tabLst>
            </a:pPr>
            <a:r>
              <a:rPr dirty="0" sz="2400" spc="-5">
                <a:solidFill>
                  <a:srgbClr val="00269E"/>
                </a:solidFill>
                <a:latin typeface="Times New Roman"/>
                <a:cs typeface="Times New Roman"/>
              </a:rPr>
              <a:t>Only humans are </a:t>
            </a:r>
            <a:r>
              <a:rPr dirty="0" u="heavy" sz="2400" spc="-5">
                <a:solidFill>
                  <a:srgbClr val="00269E"/>
                </a:solidFill>
                <a:uFill>
                  <a:solidFill>
                    <a:srgbClr val="00269E"/>
                  </a:solidFill>
                </a:uFill>
                <a:latin typeface="Times New Roman"/>
                <a:cs typeface="Times New Roman"/>
              </a:rPr>
              <a:t>exclusively</a:t>
            </a:r>
            <a:r>
              <a:rPr dirty="0" sz="2400" spc="-5">
                <a:solidFill>
                  <a:srgbClr val="00269E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269E"/>
                </a:solidFill>
                <a:latin typeface="Times New Roman"/>
                <a:cs typeface="Times New Roman"/>
              </a:rPr>
              <a:t>homosexual (prefer a partner of the  </a:t>
            </a:r>
            <a:r>
              <a:rPr dirty="0" sz="2400" spc="-10">
                <a:solidFill>
                  <a:srgbClr val="00269E"/>
                </a:solidFill>
                <a:latin typeface="Times New Roman"/>
                <a:cs typeface="Times New Roman"/>
              </a:rPr>
              <a:t>same</a:t>
            </a:r>
            <a:r>
              <a:rPr dirty="0" sz="2400" spc="-15">
                <a:solidFill>
                  <a:srgbClr val="00269E"/>
                </a:solidFill>
                <a:latin typeface="Times New Roman"/>
                <a:cs typeface="Times New Roman"/>
              </a:rPr>
              <a:t> sex)</a:t>
            </a:r>
            <a:endParaRPr sz="2400">
              <a:latin typeface="Times New Roman"/>
              <a:cs typeface="Times New Roman"/>
            </a:endParaRPr>
          </a:p>
          <a:p>
            <a:pPr lvl="1" marL="755650" marR="774065" indent="-285750">
              <a:lnSpc>
                <a:spcPts val="2630"/>
              </a:lnSpc>
              <a:spcBef>
                <a:spcPts val="535"/>
              </a:spcBef>
              <a:buClr>
                <a:srgbClr val="DB0081"/>
              </a:buClr>
              <a:buSzPct val="64583"/>
              <a:buFont typeface="Wingdings"/>
              <a:buChar char=""/>
              <a:tabLst>
                <a:tab pos="755015" algn="l"/>
                <a:tab pos="755650" algn="l"/>
              </a:tabLst>
            </a:pPr>
            <a:r>
              <a:rPr dirty="0" sz="2400" spc="-5">
                <a:solidFill>
                  <a:srgbClr val="00269E"/>
                </a:solidFill>
                <a:latin typeface="Times New Roman"/>
                <a:cs typeface="Times New Roman"/>
              </a:rPr>
              <a:t>Homosexuality does not appear to be </a:t>
            </a:r>
            <a:r>
              <a:rPr dirty="0" sz="2400">
                <a:solidFill>
                  <a:srgbClr val="00269E"/>
                </a:solidFill>
                <a:latin typeface="Times New Roman"/>
                <a:cs typeface="Times New Roman"/>
              </a:rPr>
              <a:t>a </a:t>
            </a:r>
            <a:r>
              <a:rPr dirty="0" sz="2400" spc="-5">
                <a:solidFill>
                  <a:srgbClr val="00269E"/>
                </a:solidFill>
                <a:latin typeface="Times New Roman"/>
                <a:cs typeface="Times New Roman"/>
              </a:rPr>
              <a:t>product of childhood  experiences (domineering mother, submissive</a:t>
            </a:r>
            <a:r>
              <a:rPr dirty="0" sz="2400" spc="-30">
                <a:solidFill>
                  <a:srgbClr val="00269E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00269E"/>
                </a:solidFill>
                <a:latin typeface="Times New Roman"/>
                <a:cs typeface="Times New Roman"/>
              </a:rPr>
              <a:t>father)</a:t>
            </a:r>
            <a:endParaRPr sz="2400">
              <a:latin typeface="Times New Roman"/>
              <a:cs typeface="Times New Roman"/>
            </a:endParaRPr>
          </a:p>
          <a:p>
            <a:pPr lvl="2" marL="1155700" indent="-228600">
              <a:lnSpc>
                <a:spcPct val="100000"/>
              </a:lnSpc>
              <a:spcBef>
                <a:spcPts val="170"/>
              </a:spcBef>
              <a:buClr>
                <a:srgbClr val="DB0081"/>
              </a:buClr>
              <a:buSzPct val="67500"/>
              <a:buFont typeface="Wingdings"/>
              <a:buChar char=""/>
              <a:tabLst>
                <a:tab pos="1155700" algn="l"/>
              </a:tabLst>
            </a:pPr>
            <a:r>
              <a:rPr dirty="0" sz="2000" spc="-5">
                <a:solidFill>
                  <a:srgbClr val="00269E"/>
                </a:solidFill>
                <a:latin typeface="Times New Roman"/>
                <a:cs typeface="Times New Roman"/>
              </a:rPr>
              <a:t>Self-reports </a:t>
            </a:r>
            <a:r>
              <a:rPr dirty="0" sz="2000">
                <a:solidFill>
                  <a:srgbClr val="00269E"/>
                </a:solidFill>
                <a:latin typeface="Times New Roman"/>
                <a:cs typeface="Times New Roman"/>
              </a:rPr>
              <a:t>of </a:t>
            </a:r>
            <a:r>
              <a:rPr dirty="0" sz="2000" spc="-5">
                <a:solidFill>
                  <a:srgbClr val="00269E"/>
                </a:solidFill>
                <a:latin typeface="Times New Roman"/>
                <a:cs typeface="Times New Roman"/>
              </a:rPr>
              <a:t>homosexual feelings predate homosexual</a:t>
            </a:r>
            <a:r>
              <a:rPr dirty="0" sz="2000" spc="-204">
                <a:solidFill>
                  <a:srgbClr val="00269E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00269E"/>
                </a:solidFill>
                <a:latin typeface="Times New Roman"/>
                <a:cs typeface="Times New Roman"/>
              </a:rPr>
              <a:t>activity</a:t>
            </a:r>
            <a:endParaRPr sz="20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spcBef>
                <a:spcPts val="275"/>
              </a:spcBef>
              <a:buClr>
                <a:srgbClr val="DB0081"/>
              </a:buClr>
              <a:buSzPct val="64583"/>
              <a:buFont typeface="Wingdings"/>
              <a:buChar char=""/>
              <a:tabLst>
                <a:tab pos="755015" algn="l"/>
                <a:tab pos="755650" algn="l"/>
              </a:tabLst>
            </a:pPr>
            <a:r>
              <a:rPr dirty="0" sz="2400" spc="-5">
                <a:solidFill>
                  <a:srgbClr val="00269E"/>
                </a:solidFill>
                <a:latin typeface="Times New Roman"/>
                <a:cs typeface="Times New Roman"/>
              </a:rPr>
              <a:t>Prenatal hormone exposure may play </a:t>
            </a:r>
            <a:r>
              <a:rPr dirty="0" sz="2400">
                <a:solidFill>
                  <a:srgbClr val="00269E"/>
                </a:solidFill>
                <a:latin typeface="Times New Roman"/>
                <a:cs typeface="Times New Roman"/>
              </a:rPr>
              <a:t>a </a:t>
            </a:r>
            <a:r>
              <a:rPr dirty="0" sz="2400" spc="-5">
                <a:solidFill>
                  <a:srgbClr val="00269E"/>
                </a:solidFill>
                <a:latin typeface="Times New Roman"/>
                <a:cs typeface="Times New Roman"/>
              </a:rPr>
              <a:t>role in sexual</a:t>
            </a:r>
            <a:r>
              <a:rPr dirty="0" sz="2400" spc="-55">
                <a:solidFill>
                  <a:srgbClr val="00269E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00269E"/>
                </a:solidFill>
                <a:latin typeface="Times New Roman"/>
                <a:cs typeface="Times New Roman"/>
              </a:rPr>
              <a:t>orientation</a:t>
            </a:r>
            <a:endParaRPr sz="2400">
              <a:latin typeface="Times New Roman"/>
              <a:cs typeface="Times New Roman"/>
            </a:endParaRPr>
          </a:p>
          <a:p>
            <a:pPr lvl="2" marL="1155700" marR="5080" indent="-228600">
              <a:lnSpc>
                <a:spcPts val="2180"/>
              </a:lnSpc>
              <a:spcBef>
                <a:spcPts val="475"/>
              </a:spcBef>
              <a:buClr>
                <a:srgbClr val="DB0081"/>
              </a:buClr>
              <a:buSzPct val="67500"/>
              <a:buFont typeface="Wingdings"/>
              <a:buChar char=""/>
              <a:tabLst>
                <a:tab pos="1155700" algn="l"/>
              </a:tabLst>
            </a:pPr>
            <a:r>
              <a:rPr dirty="0" sz="2000" spc="-5">
                <a:solidFill>
                  <a:srgbClr val="00269E"/>
                </a:solidFill>
                <a:latin typeface="Times New Roman"/>
                <a:cs typeface="Times New Roman"/>
              </a:rPr>
              <a:t>Congenital adrenal </a:t>
            </a:r>
            <a:r>
              <a:rPr dirty="0" sz="2000">
                <a:solidFill>
                  <a:srgbClr val="00269E"/>
                </a:solidFill>
                <a:latin typeface="Times New Roman"/>
                <a:cs typeface="Times New Roman"/>
              </a:rPr>
              <a:t>hyperplasia </a:t>
            </a:r>
            <a:r>
              <a:rPr dirty="0" sz="2000" spc="5">
                <a:solidFill>
                  <a:srgbClr val="00269E"/>
                </a:solidFill>
                <a:latin typeface="Times New Roman"/>
                <a:cs typeface="Times New Roman"/>
              </a:rPr>
              <a:t>(CAH) </a:t>
            </a:r>
            <a:r>
              <a:rPr dirty="0" sz="2000">
                <a:solidFill>
                  <a:srgbClr val="00269E"/>
                </a:solidFill>
                <a:latin typeface="Times New Roman"/>
                <a:cs typeface="Times New Roman"/>
              </a:rPr>
              <a:t>results in exposure </a:t>
            </a:r>
            <a:r>
              <a:rPr dirty="0" sz="2000" spc="5">
                <a:solidFill>
                  <a:srgbClr val="00269E"/>
                </a:solidFill>
                <a:latin typeface="Times New Roman"/>
                <a:cs typeface="Times New Roman"/>
              </a:rPr>
              <a:t>of </a:t>
            </a:r>
            <a:r>
              <a:rPr dirty="0" sz="2000">
                <a:solidFill>
                  <a:srgbClr val="00269E"/>
                </a:solidFill>
                <a:latin typeface="Times New Roman"/>
                <a:cs typeface="Times New Roman"/>
              </a:rPr>
              <a:t>female fetus</a:t>
            </a:r>
            <a:r>
              <a:rPr dirty="0" sz="2000" spc="-240">
                <a:solidFill>
                  <a:srgbClr val="00269E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00269E"/>
                </a:solidFill>
                <a:latin typeface="Times New Roman"/>
                <a:cs typeface="Times New Roman"/>
              </a:rPr>
              <a:t>to  </a:t>
            </a:r>
            <a:r>
              <a:rPr dirty="0" sz="2000">
                <a:solidFill>
                  <a:srgbClr val="00269E"/>
                </a:solidFill>
                <a:latin typeface="Times New Roman"/>
                <a:cs typeface="Times New Roman"/>
              </a:rPr>
              <a:t>high levels </a:t>
            </a:r>
            <a:r>
              <a:rPr dirty="0" sz="2000" spc="5">
                <a:solidFill>
                  <a:srgbClr val="00269E"/>
                </a:solidFill>
                <a:latin typeface="Times New Roman"/>
                <a:cs typeface="Times New Roman"/>
              </a:rPr>
              <a:t>of</a:t>
            </a:r>
            <a:r>
              <a:rPr dirty="0" sz="2000" spc="-110">
                <a:solidFill>
                  <a:srgbClr val="00269E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00269E"/>
                </a:solidFill>
                <a:latin typeface="Times New Roman"/>
                <a:cs typeface="Times New Roman"/>
              </a:rPr>
              <a:t>androgens</a:t>
            </a:r>
            <a:endParaRPr sz="2000">
              <a:latin typeface="Times New Roman"/>
              <a:cs typeface="Times New Roman"/>
            </a:endParaRPr>
          </a:p>
          <a:p>
            <a:pPr lvl="2" marL="1155700" indent="-228600">
              <a:lnSpc>
                <a:spcPct val="100000"/>
              </a:lnSpc>
              <a:spcBef>
                <a:spcPts val="185"/>
              </a:spcBef>
              <a:buClr>
                <a:srgbClr val="DB0081"/>
              </a:buClr>
              <a:buSzPct val="67500"/>
              <a:buFont typeface="Wingdings"/>
              <a:buChar char=""/>
              <a:tabLst>
                <a:tab pos="1155700" algn="l"/>
              </a:tabLst>
            </a:pPr>
            <a:r>
              <a:rPr dirty="0" sz="2000" spc="5">
                <a:solidFill>
                  <a:srgbClr val="00269E"/>
                </a:solidFill>
                <a:latin typeface="Times New Roman"/>
                <a:cs typeface="Times New Roman"/>
              </a:rPr>
              <a:t>37-48% </a:t>
            </a:r>
            <a:r>
              <a:rPr dirty="0" sz="2000">
                <a:solidFill>
                  <a:srgbClr val="00269E"/>
                </a:solidFill>
                <a:latin typeface="Times New Roman"/>
                <a:cs typeface="Times New Roman"/>
              </a:rPr>
              <a:t>of </a:t>
            </a:r>
            <a:r>
              <a:rPr dirty="0" sz="2000" spc="5">
                <a:solidFill>
                  <a:srgbClr val="00269E"/>
                </a:solidFill>
                <a:latin typeface="Times New Roman"/>
                <a:cs typeface="Times New Roman"/>
              </a:rPr>
              <a:t>CAH </a:t>
            </a:r>
            <a:r>
              <a:rPr dirty="0" sz="2000">
                <a:solidFill>
                  <a:srgbClr val="00269E"/>
                </a:solidFill>
                <a:latin typeface="Times New Roman"/>
                <a:cs typeface="Times New Roman"/>
              </a:rPr>
              <a:t>women </a:t>
            </a:r>
            <a:r>
              <a:rPr dirty="0" sz="2000" spc="-5">
                <a:solidFill>
                  <a:srgbClr val="00269E"/>
                </a:solidFill>
                <a:latin typeface="Times New Roman"/>
                <a:cs typeface="Times New Roman"/>
              </a:rPr>
              <a:t>reported themselves </a:t>
            </a:r>
            <a:r>
              <a:rPr dirty="0" sz="2000">
                <a:solidFill>
                  <a:srgbClr val="00269E"/>
                </a:solidFill>
                <a:latin typeface="Times New Roman"/>
                <a:cs typeface="Times New Roman"/>
              </a:rPr>
              <a:t>to be </a:t>
            </a:r>
            <a:r>
              <a:rPr dirty="0" sz="2000" spc="-5">
                <a:solidFill>
                  <a:srgbClr val="00269E"/>
                </a:solidFill>
                <a:latin typeface="Times New Roman"/>
                <a:cs typeface="Times New Roman"/>
              </a:rPr>
              <a:t>bisexual </a:t>
            </a:r>
            <a:r>
              <a:rPr dirty="0" sz="2000">
                <a:solidFill>
                  <a:srgbClr val="00269E"/>
                </a:solidFill>
                <a:latin typeface="Times New Roman"/>
                <a:cs typeface="Times New Roman"/>
              </a:rPr>
              <a:t>or</a:t>
            </a:r>
            <a:r>
              <a:rPr dirty="0" sz="2000" spc="-170">
                <a:solidFill>
                  <a:srgbClr val="00269E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00269E"/>
                </a:solidFill>
                <a:latin typeface="Times New Roman"/>
                <a:cs typeface="Times New Roman"/>
              </a:rPr>
              <a:t>homosexual</a:t>
            </a:r>
            <a:endParaRPr sz="2000">
              <a:latin typeface="Times New Roman"/>
              <a:cs typeface="Times New Roman"/>
            </a:endParaRPr>
          </a:p>
          <a:p>
            <a:pPr lvl="1" marL="755650" marR="554990" indent="-285750">
              <a:lnSpc>
                <a:spcPts val="2630"/>
              </a:lnSpc>
              <a:spcBef>
                <a:spcPts val="570"/>
              </a:spcBef>
              <a:buClr>
                <a:srgbClr val="DB0081"/>
              </a:buClr>
              <a:buSzPct val="64583"/>
              <a:buFont typeface="Wingdings"/>
              <a:buChar char=""/>
              <a:tabLst>
                <a:tab pos="755015" algn="l"/>
                <a:tab pos="755650" algn="l"/>
              </a:tabLst>
            </a:pPr>
            <a:r>
              <a:rPr dirty="0" sz="2400" spc="-5">
                <a:solidFill>
                  <a:srgbClr val="00269E"/>
                </a:solidFill>
                <a:latin typeface="Times New Roman"/>
                <a:cs typeface="Times New Roman"/>
              </a:rPr>
              <a:t>Twin studies indicate </a:t>
            </a:r>
            <a:r>
              <a:rPr dirty="0" sz="2400">
                <a:solidFill>
                  <a:srgbClr val="00269E"/>
                </a:solidFill>
                <a:latin typeface="Times New Roman"/>
                <a:cs typeface="Times New Roman"/>
              </a:rPr>
              <a:t>a </a:t>
            </a:r>
            <a:r>
              <a:rPr dirty="0" sz="2400" spc="-5">
                <a:solidFill>
                  <a:srgbClr val="00269E"/>
                </a:solidFill>
                <a:latin typeface="Times New Roman"/>
                <a:cs typeface="Times New Roman"/>
              </a:rPr>
              <a:t>higher concordance for homosexuality  among monozygotic twins </a:t>
            </a:r>
            <a:r>
              <a:rPr dirty="0" sz="2400">
                <a:solidFill>
                  <a:srgbClr val="00269E"/>
                </a:solidFill>
                <a:latin typeface="Times New Roman"/>
                <a:cs typeface="Times New Roman"/>
              </a:rPr>
              <a:t>than for </a:t>
            </a:r>
            <a:r>
              <a:rPr dirty="0" sz="2400" spc="-5">
                <a:solidFill>
                  <a:srgbClr val="00269E"/>
                </a:solidFill>
                <a:latin typeface="Times New Roman"/>
                <a:cs typeface="Times New Roman"/>
              </a:rPr>
              <a:t>dizygotic</a:t>
            </a:r>
            <a:r>
              <a:rPr dirty="0" sz="2400" spc="-10">
                <a:solidFill>
                  <a:srgbClr val="00269E"/>
                </a:solidFill>
                <a:latin typeface="Times New Roman"/>
                <a:cs typeface="Times New Roman"/>
              </a:rPr>
              <a:t> twins</a:t>
            </a:r>
            <a:endParaRPr sz="2400">
              <a:latin typeface="Times New Roman"/>
              <a:cs typeface="Times New Roman"/>
            </a:endParaRPr>
          </a:p>
          <a:p>
            <a:pPr algn="r" marR="78740">
              <a:lnSpc>
                <a:spcPct val="100000"/>
              </a:lnSpc>
              <a:spcBef>
                <a:spcPts val="1220"/>
              </a:spcBef>
            </a:pPr>
            <a:r>
              <a:rPr dirty="0" sz="2000" spc="-5">
                <a:solidFill>
                  <a:srgbClr val="DB0081"/>
                </a:solidFill>
                <a:latin typeface="Arial"/>
                <a:cs typeface="Arial"/>
              </a:rPr>
              <a:t>10</a:t>
            </a:r>
            <a:r>
              <a:rPr dirty="0" sz="2000" spc="65">
                <a:solidFill>
                  <a:srgbClr val="DB0081"/>
                </a:solidFill>
                <a:latin typeface="Arial"/>
                <a:cs typeface="Arial"/>
              </a:rPr>
              <a:t>.</a:t>
            </a:r>
            <a:r>
              <a:rPr dirty="0" sz="2000" spc="5">
                <a:solidFill>
                  <a:srgbClr val="DB0081"/>
                </a:solidFill>
                <a:latin typeface="Arial"/>
                <a:cs typeface="Arial"/>
              </a:rPr>
              <a:t>22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76350" y="2514600"/>
            <a:ext cx="7505700" cy="27527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835"/>
              </a:lnSpc>
            </a:pPr>
            <a:r>
              <a:rPr dirty="0" spc="25"/>
              <a:t>Copyright </a:t>
            </a:r>
            <a:r>
              <a:rPr dirty="0" spc="20"/>
              <a:t>2001 by </a:t>
            </a:r>
            <a:r>
              <a:rPr dirty="0" spc="10"/>
              <a:t>Allyn </a:t>
            </a:r>
            <a:r>
              <a:rPr dirty="0" spc="15"/>
              <a:t>&amp;</a:t>
            </a:r>
            <a:r>
              <a:rPr dirty="0" spc="30"/>
              <a:t> </a:t>
            </a:r>
            <a:r>
              <a:rPr dirty="0"/>
              <a:t>Bacon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19300" y="1876425"/>
            <a:ext cx="6029325" cy="40195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835"/>
              </a:lnSpc>
            </a:pPr>
            <a:r>
              <a:rPr dirty="0" spc="25"/>
              <a:t>Copyright </a:t>
            </a:r>
            <a:r>
              <a:rPr dirty="0" spc="20"/>
              <a:t>2001 by </a:t>
            </a:r>
            <a:r>
              <a:rPr dirty="0" spc="10"/>
              <a:t>Allyn </a:t>
            </a:r>
            <a:r>
              <a:rPr dirty="0" spc="15"/>
              <a:t>&amp;</a:t>
            </a:r>
            <a:r>
              <a:rPr dirty="0" spc="30"/>
              <a:t> </a:t>
            </a:r>
            <a:r>
              <a:rPr dirty="0"/>
              <a:t>Bacon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78000" y="654050"/>
            <a:ext cx="6501765" cy="699770"/>
          </a:xfrm>
          <a:prstGeom prst="rect"/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pc="5"/>
              <a:t>Male </a:t>
            </a:r>
            <a:r>
              <a:rPr dirty="0"/>
              <a:t>Spinal Sexual</a:t>
            </a:r>
            <a:r>
              <a:rPr dirty="0" spc="-95"/>
              <a:t> </a:t>
            </a:r>
            <a:r>
              <a:rPr dirty="0"/>
              <a:t>Reflexes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335"/>
              </a:lnSpc>
            </a:pPr>
            <a:r>
              <a:rPr dirty="0" spc="15"/>
              <a:t>10.</a:t>
            </a:r>
            <a:fld id="{81D60167-4931-47E6-BA6A-407CBD079E47}" type="slidenum">
              <a:rPr dirty="0" spc="15"/>
              <a:t>25</a:t>
            </a:fld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835"/>
              </a:lnSpc>
            </a:pPr>
            <a:r>
              <a:rPr dirty="0" spc="25"/>
              <a:t>Copyright </a:t>
            </a:r>
            <a:r>
              <a:rPr dirty="0" spc="20"/>
              <a:t>2001 by </a:t>
            </a:r>
            <a:r>
              <a:rPr dirty="0" spc="10"/>
              <a:t>Allyn </a:t>
            </a:r>
            <a:r>
              <a:rPr dirty="0" spc="15"/>
              <a:t>&amp;</a:t>
            </a:r>
            <a:r>
              <a:rPr dirty="0" spc="30"/>
              <a:t> </a:t>
            </a:r>
            <a:r>
              <a:rPr dirty="0"/>
              <a:t>Bacon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5950" y="1892300"/>
            <a:ext cx="8359140" cy="4372610"/>
          </a:xfrm>
          <a:prstGeom prst="rect">
            <a:avLst/>
          </a:prstGeom>
        </p:spPr>
        <p:txBody>
          <a:bodyPr wrap="square" lIns="0" tIns="60325" rIns="0" bIns="0" rtlCol="0" vert="horz">
            <a:spAutoFit/>
          </a:bodyPr>
          <a:lstStyle/>
          <a:p>
            <a:pPr marL="355600" marR="348615" indent="-342900">
              <a:lnSpc>
                <a:spcPts val="3000"/>
              </a:lnSpc>
              <a:spcBef>
                <a:spcPts val="475"/>
              </a:spcBef>
              <a:buClr>
                <a:srgbClr val="DB0081"/>
              </a:buClr>
              <a:buSzPct val="70909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dirty="0" sz="2750" spc="15">
                <a:solidFill>
                  <a:srgbClr val="00269E"/>
                </a:solidFill>
                <a:latin typeface="Times New Roman"/>
                <a:cs typeface="Times New Roman"/>
              </a:rPr>
              <a:t>The </a:t>
            </a:r>
            <a:r>
              <a:rPr dirty="0" sz="2750" spc="10">
                <a:solidFill>
                  <a:srgbClr val="00269E"/>
                </a:solidFill>
                <a:latin typeface="Times New Roman"/>
                <a:cs typeface="Times New Roman"/>
              </a:rPr>
              <a:t>spinal cord contains circuitry that is sufficient for  certain sexual reflexes in the</a:t>
            </a:r>
            <a:r>
              <a:rPr dirty="0" sz="2750" spc="60">
                <a:solidFill>
                  <a:srgbClr val="00269E"/>
                </a:solidFill>
                <a:latin typeface="Times New Roman"/>
                <a:cs typeface="Times New Roman"/>
              </a:rPr>
              <a:t> </a:t>
            </a:r>
            <a:r>
              <a:rPr dirty="0" sz="2750" spc="15">
                <a:solidFill>
                  <a:srgbClr val="00269E"/>
                </a:solidFill>
                <a:latin typeface="Times New Roman"/>
                <a:cs typeface="Times New Roman"/>
              </a:rPr>
              <a:t>male</a:t>
            </a:r>
            <a:endParaRPr sz="2750">
              <a:latin typeface="Times New Roman"/>
              <a:cs typeface="Times New Roman"/>
            </a:endParaRPr>
          </a:p>
          <a:p>
            <a:pPr lvl="1" marL="755650" marR="203200" indent="-285750">
              <a:lnSpc>
                <a:spcPts val="2550"/>
              </a:lnSpc>
              <a:spcBef>
                <a:spcPts val="660"/>
              </a:spcBef>
              <a:buClr>
                <a:srgbClr val="DB0081"/>
              </a:buClr>
              <a:buSzPct val="64583"/>
              <a:buFont typeface="Wingdings"/>
              <a:buChar char=""/>
              <a:tabLst>
                <a:tab pos="755015" algn="l"/>
                <a:tab pos="755650" algn="l"/>
              </a:tabLst>
            </a:pPr>
            <a:r>
              <a:rPr dirty="0" sz="2400" spc="-5">
                <a:solidFill>
                  <a:srgbClr val="00269E"/>
                </a:solidFill>
                <a:latin typeface="Times New Roman"/>
                <a:cs typeface="Times New Roman"/>
              </a:rPr>
              <a:t>Erection and ejaculation can occur in animals and humans in  which the spinal cord has been</a:t>
            </a:r>
            <a:r>
              <a:rPr dirty="0" sz="2400" spc="-20">
                <a:solidFill>
                  <a:srgbClr val="00269E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00269E"/>
                </a:solidFill>
                <a:latin typeface="Times New Roman"/>
                <a:cs typeface="Times New Roman"/>
              </a:rPr>
              <a:t>transected</a:t>
            </a:r>
            <a:endParaRPr sz="24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spcBef>
                <a:spcPts val="240"/>
              </a:spcBef>
              <a:buClr>
                <a:srgbClr val="DB0081"/>
              </a:buClr>
              <a:buSzPct val="64583"/>
              <a:buFont typeface="Wingdings"/>
              <a:buChar char=""/>
              <a:tabLst>
                <a:tab pos="755015" algn="l"/>
                <a:tab pos="755650" algn="l"/>
              </a:tabLst>
            </a:pPr>
            <a:r>
              <a:rPr dirty="0" sz="2400">
                <a:solidFill>
                  <a:srgbClr val="00269E"/>
                </a:solidFill>
                <a:latin typeface="Times New Roman"/>
                <a:cs typeface="Times New Roman"/>
              </a:rPr>
              <a:t>The </a:t>
            </a:r>
            <a:r>
              <a:rPr dirty="0" sz="2400" spc="-5">
                <a:solidFill>
                  <a:srgbClr val="00269E"/>
                </a:solidFill>
                <a:latin typeface="Times New Roman"/>
                <a:cs typeface="Times New Roman"/>
              </a:rPr>
              <a:t>transection eliminates the experience of</a:t>
            </a:r>
            <a:r>
              <a:rPr dirty="0" sz="2400" spc="-25">
                <a:solidFill>
                  <a:srgbClr val="00269E"/>
                </a:solidFill>
                <a:latin typeface="Times New Roman"/>
                <a:cs typeface="Times New Roman"/>
              </a:rPr>
              <a:t> </a:t>
            </a:r>
            <a:r>
              <a:rPr dirty="0" sz="2400" spc="-10">
                <a:solidFill>
                  <a:srgbClr val="00269E"/>
                </a:solidFill>
                <a:latin typeface="Times New Roman"/>
                <a:cs typeface="Times New Roman"/>
              </a:rPr>
              <a:t>orgasm</a:t>
            </a:r>
            <a:endParaRPr sz="2400">
              <a:latin typeface="Times New Roman"/>
              <a:cs typeface="Times New Roman"/>
            </a:endParaRPr>
          </a:p>
          <a:p>
            <a:pPr lvl="1" marL="755650" marR="184785" indent="-285750">
              <a:lnSpc>
                <a:spcPts val="2630"/>
              </a:lnSpc>
              <a:spcBef>
                <a:spcPts val="565"/>
              </a:spcBef>
              <a:buClr>
                <a:srgbClr val="DB0081"/>
              </a:buClr>
              <a:buSzPct val="64583"/>
              <a:buFont typeface="Wingdings"/>
              <a:buChar char=""/>
              <a:tabLst>
                <a:tab pos="755015" algn="l"/>
                <a:tab pos="755650" algn="l"/>
              </a:tabLst>
            </a:pPr>
            <a:r>
              <a:rPr dirty="0" sz="2400" spc="-5">
                <a:solidFill>
                  <a:srgbClr val="00269E"/>
                </a:solidFill>
                <a:latin typeface="Times New Roman"/>
                <a:cs typeface="Times New Roman"/>
              </a:rPr>
              <a:t>Circuitry for these reflexes is located beneath the level of the  transection</a:t>
            </a:r>
            <a:endParaRPr sz="2400">
              <a:latin typeface="Times New Roman"/>
              <a:cs typeface="Times New Roman"/>
            </a:endParaRPr>
          </a:p>
          <a:p>
            <a:pPr lvl="1" marL="755650" marR="614045" indent="-285750">
              <a:lnSpc>
                <a:spcPts val="2630"/>
              </a:lnSpc>
              <a:spcBef>
                <a:spcPts val="515"/>
              </a:spcBef>
              <a:buClr>
                <a:srgbClr val="DB0081"/>
              </a:buClr>
              <a:buSzPct val="64583"/>
              <a:buFont typeface="Wingdings"/>
              <a:buChar char=""/>
              <a:tabLst>
                <a:tab pos="755015" algn="l"/>
                <a:tab pos="755650" algn="l"/>
              </a:tabLst>
            </a:pPr>
            <a:r>
              <a:rPr dirty="0" sz="2400" spc="-5">
                <a:solidFill>
                  <a:srgbClr val="00269E"/>
                </a:solidFill>
                <a:latin typeface="Times New Roman"/>
                <a:cs typeface="Times New Roman"/>
              </a:rPr>
              <a:t>Spinal cord neurons that participate in sexual reflexes are  sexually</a:t>
            </a:r>
            <a:r>
              <a:rPr dirty="0" sz="2400" spc="-10">
                <a:solidFill>
                  <a:srgbClr val="00269E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00269E"/>
                </a:solidFill>
                <a:latin typeface="Times New Roman"/>
                <a:cs typeface="Times New Roman"/>
              </a:rPr>
              <a:t>dimorphic</a:t>
            </a:r>
            <a:endParaRPr sz="2400">
              <a:latin typeface="Times New Roman"/>
              <a:cs typeface="Times New Roman"/>
            </a:endParaRPr>
          </a:p>
          <a:p>
            <a:pPr lvl="2" marL="1155700" marR="5080" indent="-228600">
              <a:lnSpc>
                <a:spcPts val="2180"/>
              </a:lnSpc>
              <a:spcBef>
                <a:spcPts val="425"/>
              </a:spcBef>
              <a:buClr>
                <a:srgbClr val="DB0081"/>
              </a:buClr>
              <a:buSzPct val="67500"/>
              <a:buFont typeface="Wingdings"/>
              <a:buChar char=""/>
              <a:tabLst>
                <a:tab pos="1155700" algn="l"/>
              </a:tabLst>
            </a:pPr>
            <a:r>
              <a:rPr dirty="0" sz="2000" spc="5">
                <a:solidFill>
                  <a:srgbClr val="00269E"/>
                </a:solidFill>
                <a:latin typeface="Times New Roman"/>
                <a:cs typeface="Times New Roman"/>
              </a:rPr>
              <a:t>Spinal nucleus of the</a:t>
            </a:r>
            <a:r>
              <a:rPr dirty="0" sz="2000" spc="-370">
                <a:solidFill>
                  <a:srgbClr val="00269E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00269E"/>
                </a:solidFill>
                <a:latin typeface="Times New Roman"/>
                <a:cs typeface="Times New Roman"/>
              </a:rPr>
              <a:t>bulbocavernosus </a:t>
            </a:r>
            <a:r>
              <a:rPr dirty="0" sz="2000">
                <a:solidFill>
                  <a:srgbClr val="00269E"/>
                </a:solidFill>
                <a:latin typeface="Times New Roman"/>
                <a:cs typeface="Times New Roman"/>
              </a:rPr>
              <a:t>(SNB) is larger in males than </a:t>
            </a:r>
            <a:r>
              <a:rPr dirty="0" sz="2000" spc="-5">
                <a:solidFill>
                  <a:srgbClr val="00269E"/>
                </a:solidFill>
                <a:latin typeface="Times New Roman"/>
                <a:cs typeface="Times New Roman"/>
              </a:rPr>
              <a:t>in  </a:t>
            </a:r>
            <a:r>
              <a:rPr dirty="0" sz="2000" spc="10">
                <a:solidFill>
                  <a:srgbClr val="00269E"/>
                </a:solidFill>
                <a:latin typeface="Times New Roman"/>
                <a:cs typeface="Times New Roman"/>
              </a:rPr>
              <a:t>females</a:t>
            </a:r>
            <a:endParaRPr sz="2000">
              <a:latin typeface="Times New Roman"/>
              <a:cs typeface="Times New Roman"/>
            </a:endParaRPr>
          </a:p>
          <a:p>
            <a:pPr lvl="2" marL="1155700" indent="-228600">
              <a:lnSpc>
                <a:spcPct val="100000"/>
              </a:lnSpc>
              <a:spcBef>
                <a:spcPts val="185"/>
              </a:spcBef>
              <a:buClr>
                <a:srgbClr val="DB0081"/>
              </a:buClr>
              <a:buSzPct val="67500"/>
              <a:buFont typeface="Wingdings"/>
              <a:buChar char=""/>
              <a:tabLst>
                <a:tab pos="1155700" algn="l"/>
              </a:tabLst>
            </a:pPr>
            <a:r>
              <a:rPr dirty="0" sz="2000" spc="-5">
                <a:solidFill>
                  <a:srgbClr val="00269E"/>
                </a:solidFill>
                <a:latin typeface="Times New Roman"/>
                <a:cs typeface="Times New Roman"/>
              </a:rPr>
              <a:t>Development </a:t>
            </a:r>
            <a:r>
              <a:rPr dirty="0" sz="2000">
                <a:solidFill>
                  <a:srgbClr val="00269E"/>
                </a:solidFill>
                <a:latin typeface="Times New Roman"/>
                <a:cs typeface="Times New Roman"/>
              </a:rPr>
              <a:t>of the </a:t>
            </a:r>
            <a:r>
              <a:rPr dirty="0" sz="2000" spc="5">
                <a:solidFill>
                  <a:srgbClr val="00269E"/>
                </a:solidFill>
                <a:latin typeface="Times New Roman"/>
                <a:cs typeface="Times New Roman"/>
              </a:rPr>
              <a:t>SNB </a:t>
            </a:r>
            <a:r>
              <a:rPr dirty="0" sz="2000" spc="-5">
                <a:solidFill>
                  <a:srgbClr val="00269E"/>
                </a:solidFill>
                <a:latin typeface="Times New Roman"/>
                <a:cs typeface="Times New Roman"/>
              </a:rPr>
              <a:t>requires androgen</a:t>
            </a:r>
            <a:r>
              <a:rPr dirty="0" sz="2000" spc="-85">
                <a:solidFill>
                  <a:srgbClr val="00269E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00269E"/>
                </a:solidFill>
                <a:latin typeface="Times New Roman"/>
                <a:cs typeface="Times New Roman"/>
              </a:rPr>
              <a:t>exposure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06675" y="654050"/>
            <a:ext cx="4845050" cy="699770"/>
          </a:xfrm>
          <a:prstGeom prst="rect"/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pc="-5"/>
              <a:t>Medial </a:t>
            </a:r>
            <a:r>
              <a:rPr dirty="0"/>
              <a:t>Preoptic</a:t>
            </a:r>
            <a:r>
              <a:rPr dirty="0" spc="-95"/>
              <a:t> </a:t>
            </a:r>
            <a:r>
              <a:rPr dirty="0" spc="15"/>
              <a:t>Area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335"/>
              </a:lnSpc>
            </a:pPr>
            <a:r>
              <a:rPr dirty="0" spc="15"/>
              <a:t>10.</a:t>
            </a:r>
            <a:fld id="{81D60167-4931-47E6-BA6A-407CBD079E47}" type="slidenum">
              <a:rPr dirty="0" spc="15"/>
              <a:t>25</a:t>
            </a:fld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835"/>
              </a:lnSpc>
            </a:pPr>
            <a:r>
              <a:rPr dirty="0" spc="25"/>
              <a:t>Copyright </a:t>
            </a:r>
            <a:r>
              <a:rPr dirty="0" spc="20"/>
              <a:t>2001 by </a:t>
            </a:r>
            <a:r>
              <a:rPr dirty="0" spc="10"/>
              <a:t>Allyn </a:t>
            </a:r>
            <a:r>
              <a:rPr dirty="0" spc="15"/>
              <a:t>&amp;</a:t>
            </a:r>
            <a:r>
              <a:rPr dirty="0" spc="30"/>
              <a:t> </a:t>
            </a:r>
            <a:r>
              <a:rPr dirty="0"/>
              <a:t>Bacon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2150" y="1816100"/>
            <a:ext cx="8236584" cy="4515485"/>
          </a:xfrm>
          <a:prstGeom prst="rect">
            <a:avLst/>
          </a:prstGeom>
        </p:spPr>
        <p:txBody>
          <a:bodyPr wrap="square" lIns="0" tIns="60325" rIns="0" bIns="0" rtlCol="0" vert="horz">
            <a:spAutoFit/>
          </a:bodyPr>
          <a:lstStyle/>
          <a:p>
            <a:pPr marL="355600" marR="701675" indent="-342900">
              <a:lnSpc>
                <a:spcPts val="3000"/>
              </a:lnSpc>
              <a:spcBef>
                <a:spcPts val="475"/>
              </a:spcBef>
              <a:buClr>
                <a:srgbClr val="DB0081"/>
              </a:buClr>
              <a:buSzPct val="70909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dirty="0" sz="2750" spc="15">
                <a:solidFill>
                  <a:srgbClr val="00269E"/>
                </a:solidFill>
                <a:latin typeface="Times New Roman"/>
                <a:cs typeface="Times New Roman"/>
              </a:rPr>
              <a:t>The </a:t>
            </a:r>
            <a:r>
              <a:rPr dirty="0" sz="2750" spc="20">
                <a:solidFill>
                  <a:srgbClr val="DB0081"/>
                </a:solidFill>
                <a:latin typeface="Times New Roman"/>
                <a:cs typeface="Times New Roman"/>
              </a:rPr>
              <a:t>medial </a:t>
            </a:r>
            <a:r>
              <a:rPr dirty="0" sz="2750" spc="10">
                <a:solidFill>
                  <a:srgbClr val="DB0081"/>
                </a:solidFill>
                <a:latin typeface="Times New Roman"/>
                <a:cs typeface="Times New Roman"/>
              </a:rPr>
              <a:t>preoptic </a:t>
            </a:r>
            <a:r>
              <a:rPr dirty="0" sz="2750" spc="-5">
                <a:solidFill>
                  <a:srgbClr val="DB0081"/>
                </a:solidFill>
                <a:latin typeface="Times New Roman"/>
                <a:cs typeface="Times New Roman"/>
              </a:rPr>
              <a:t>area </a:t>
            </a:r>
            <a:r>
              <a:rPr dirty="0" sz="2750" spc="20">
                <a:solidFill>
                  <a:srgbClr val="00269E"/>
                </a:solidFill>
                <a:latin typeface="Times New Roman"/>
                <a:cs typeface="Times New Roman"/>
              </a:rPr>
              <a:t>(MPA) </a:t>
            </a:r>
            <a:r>
              <a:rPr dirty="0" sz="2750" spc="10">
                <a:solidFill>
                  <a:srgbClr val="00269E"/>
                </a:solidFill>
                <a:latin typeface="Times New Roman"/>
                <a:cs typeface="Times New Roman"/>
              </a:rPr>
              <a:t>is </a:t>
            </a:r>
            <a:r>
              <a:rPr dirty="0" sz="2750" spc="15">
                <a:solidFill>
                  <a:srgbClr val="00269E"/>
                </a:solidFill>
                <a:latin typeface="Times New Roman"/>
                <a:cs typeface="Times New Roman"/>
              </a:rPr>
              <a:t>involved </a:t>
            </a:r>
            <a:r>
              <a:rPr dirty="0" sz="2750" spc="10">
                <a:solidFill>
                  <a:srgbClr val="00269E"/>
                </a:solidFill>
                <a:latin typeface="Times New Roman"/>
                <a:cs typeface="Times New Roman"/>
              </a:rPr>
              <a:t>in </a:t>
            </a:r>
            <a:r>
              <a:rPr dirty="0" sz="2750" spc="20">
                <a:solidFill>
                  <a:srgbClr val="00269E"/>
                </a:solidFill>
                <a:latin typeface="Times New Roman"/>
                <a:cs typeface="Times New Roman"/>
              </a:rPr>
              <a:t>the  </a:t>
            </a:r>
            <a:r>
              <a:rPr dirty="0" sz="2750" spc="10">
                <a:solidFill>
                  <a:srgbClr val="00269E"/>
                </a:solidFill>
                <a:latin typeface="Times New Roman"/>
                <a:cs typeface="Times New Roman"/>
              </a:rPr>
              <a:t>control of </a:t>
            </a:r>
            <a:r>
              <a:rPr dirty="0" sz="2750" spc="15">
                <a:solidFill>
                  <a:srgbClr val="00269E"/>
                </a:solidFill>
                <a:latin typeface="Times New Roman"/>
                <a:cs typeface="Times New Roman"/>
              </a:rPr>
              <a:t>male </a:t>
            </a:r>
            <a:r>
              <a:rPr dirty="0" sz="2750" spc="10">
                <a:solidFill>
                  <a:srgbClr val="00269E"/>
                </a:solidFill>
                <a:latin typeface="Times New Roman"/>
                <a:cs typeface="Times New Roman"/>
              </a:rPr>
              <a:t>sexual</a:t>
            </a:r>
            <a:r>
              <a:rPr dirty="0" sz="2750">
                <a:solidFill>
                  <a:srgbClr val="00269E"/>
                </a:solidFill>
                <a:latin typeface="Times New Roman"/>
                <a:cs typeface="Times New Roman"/>
              </a:rPr>
              <a:t> </a:t>
            </a:r>
            <a:r>
              <a:rPr dirty="0" sz="2750" spc="15">
                <a:solidFill>
                  <a:srgbClr val="00269E"/>
                </a:solidFill>
                <a:latin typeface="Times New Roman"/>
                <a:cs typeface="Times New Roman"/>
              </a:rPr>
              <a:t>behavior:</a:t>
            </a:r>
            <a:endParaRPr sz="275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spcBef>
                <a:spcPts val="300"/>
              </a:spcBef>
              <a:buClr>
                <a:srgbClr val="DB0081"/>
              </a:buClr>
              <a:buSzPct val="64583"/>
              <a:buFont typeface="Wingdings"/>
              <a:buChar char=""/>
              <a:tabLst>
                <a:tab pos="755015" algn="l"/>
                <a:tab pos="755650" algn="l"/>
              </a:tabLst>
            </a:pPr>
            <a:r>
              <a:rPr dirty="0" sz="2400" spc="-5">
                <a:solidFill>
                  <a:srgbClr val="00269E"/>
                </a:solidFill>
                <a:latin typeface="Times New Roman"/>
                <a:cs typeface="Times New Roman"/>
              </a:rPr>
              <a:t>MPA </a:t>
            </a:r>
            <a:r>
              <a:rPr dirty="0" sz="2400">
                <a:solidFill>
                  <a:srgbClr val="00269E"/>
                </a:solidFill>
                <a:latin typeface="Times New Roman"/>
                <a:cs typeface="Times New Roman"/>
              </a:rPr>
              <a:t>contains testosterone</a:t>
            </a:r>
            <a:r>
              <a:rPr dirty="0" sz="2400" spc="-10">
                <a:solidFill>
                  <a:srgbClr val="00269E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00269E"/>
                </a:solidFill>
                <a:latin typeface="Times New Roman"/>
                <a:cs typeface="Times New Roman"/>
              </a:rPr>
              <a:t>receptors</a:t>
            </a:r>
            <a:endParaRPr sz="2400">
              <a:latin typeface="Times New Roman"/>
              <a:cs typeface="Times New Roman"/>
            </a:endParaRPr>
          </a:p>
          <a:p>
            <a:pPr lvl="2" marL="1155700" marR="24130" indent="-228600">
              <a:lnSpc>
                <a:spcPts val="2180"/>
              </a:lnSpc>
              <a:spcBef>
                <a:spcPts val="475"/>
              </a:spcBef>
              <a:buClr>
                <a:srgbClr val="DB0081"/>
              </a:buClr>
              <a:buSzPct val="60000"/>
              <a:buFont typeface="Wingdings"/>
              <a:buChar char=""/>
              <a:tabLst>
                <a:tab pos="1155700" algn="l"/>
              </a:tabLst>
            </a:pPr>
            <a:r>
              <a:rPr dirty="0" sz="2000" spc="-5">
                <a:solidFill>
                  <a:srgbClr val="00269E"/>
                </a:solidFill>
                <a:latin typeface="Times New Roman"/>
                <a:cs typeface="Times New Roman"/>
              </a:rPr>
              <a:t>Infusions </a:t>
            </a:r>
            <a:r>
              <a:rPr dirty="0" sz="2000">
                <a:solidFill>
                  <a:srgbClr val="00269E"/>
                </a:solidFill>
                <a:latin typeface="Times New Roman"/>
                <a:cs typeface="Times New Roman"/>
              </a:rPr>
              <a:t>of </a:t>
            </a:r>
            <a:r>
              <a:rPr dirty="0" sz="2000" spc="-5">
                <a:solidFill>
                  <a:srgbClr val="00269E"/>
                </a:solidFill>
                <a:latin typeface="Times New Roman"/>
                <a:cs typeface="Times New Roman"/>
              </a:rPr>
              <a:t>testosterone into </a:t>
            </a:r>
            <a:r>
              <a:rPr dirty="0" sz="2000">
                <a:solidFill>
                  <a:srgbClr val="00269E"/>
                </a:solidFill>
                <a:latin typeface="Times New Roman"/>
                <a:cs typeface="Times New Roman"/>
              </a:rPr>
              <a:t>the </a:t>
            </a:r>
            <a:r>
              <a:rPr dirty="0" sz="2000" spc="5">
                <a:solidFill>
                  <a:srgbClr val="00269E"/>
                </a:solidFill>
                <a:latin typeface="Times New Roman"/>
                <a:cs typeface="Times New Roman"/>
              </a:rPr>
              <a:t>MPA </a:t>
            </a:r>
            <a:r>
              <a:rPr dirty="0" sz="2000" spc="-5">
                <a:solidFill>
                  <a:srgbClr val="00269E"/>
                </a:solidFill>
                <a:latin typeface="Times New Roman"/>
                <a:cs typeface="Times New Roman"/>
              </a:rPr>
              <a:t>restore copulation </a:t>
            </a:r>
            <a:r>
              <a:rPr dirty="0" sz="2000">
                <a:solidFill>
                  <a:srgbClr val="00269E"/>
                </a:solidFill>
                <a:latin typeface="Times New Roman"/>
                <a:cs typeface="Times New Roman"/>
              </a:rPr>
              <a:t>in </a:t>
            </a:r>
            <a:r>
              <a:rPr dirty="0" sz="2000" spc="-5">
                <a:solidFill>
                  <a:srgbClr val="00269E"/>
                </a:solidFill>
                <a:latin typeface="Times New Roman"/>
                <a:cs typeface="Times New Roman"/>
              </a:rPr>
              <a:t>castrated  </a:t>
            </a:r>
            <a:r>
              <a:rPr dirty="0" sz="2000" spc="-15">
                <a:solidFill>
                  <a:srgbClr val="00269E"/>
                </a:solidFill>
                <a:latin typeface="Times New Roman"/>
                <a:cs typeface="Times New Roman"/>
              </a:rPr>
              <a:t>rats</a:t>
            </a:r>
            <a:endParaRPr sz="20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spcBef>
                <a:spcPts val="234"/>
              </a:spcBef>
              <a:buClr>
                <a:srgbClr val="DB0081"/>
              </a:buClr>
              <a:buSzPct val="64583"/>
              <a:buFont typeface="Wingdings"/>
              <a:buChar char=""/>
              <a:tabLst>
                <a:tab pos="755015" algn="l"/>
                <a:tab pos="755650" algn="l"/>
              </a:tabLst>
            </a:pPr>
            <a:r>
              <a:rPr dirty="0" sz="2400" spc="-5">
                <a:solidFill>
                  <a:srgbClr val="00269E"/>
                </a:solidFill>
                <a:latin typeface="Times New Roman"/>
                <a:cs typeface="Times New Roman"/>
              </a:rPr>
              <a:t>MPA neurons are active during</a:t>
            </a:r>
            <a:r>
              <a:rPr dirty="0" sz="2400" spc="-20">
                <a:solidFill>
                  <a:srgbClr val="00269E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00269E"/>
                </a:solidFill>
                <a:latin typeface="Times New Roman"/>
                <a:cs typeface="Times New Roman"/>
              </a:rPr>
              <a:t>copulation</a:t>
            </a:r>
            <a:endParaRPr sz="2400">
              <a:latin typeface="Times New Roman"/>
              <a:cs typeface="Times New Roman"/>
            </a:endParaRPr>
          </a:p>
          <a:p>
            <a:pPr lvl="2" marL="1155700" indent="-228600">
              <a:lnSpc>
                <a:spcPct val="100000"/>
              </a:lnSpc>
              <a:spcBef>
                <a:spcPts val="219"/>
              </a:spcBef>
              <a:buClr>
                <a:srgbClr val="DB0081"/>
              </a:buClr>
              <a:buSzPct val="60000"/>
              <a:buFont typeface="Wingdings"/>
              <a:buChar char=""/>
              <a:tabLst>
                <a:tab pos="1155700" algn="l"/>
              </a:tabLst>
            </a:pPr>
            <a:r>
              <a:rPr dirty="0" sz="2000" spc="5">
                <a:solidFill>
                  <a:srgbClr val="00269E"/>
                </a:solidFill>
                <a:latin typeface="Times New Roman"/>
                <a:cs typeface="Times New Roman"/>
              </a:rPr>
              <a:t>As </a:t>
            </a:r>
            <a:r>
              <a:rPr dirty="0" sz="2000" spc="-5">
                <a:solidFill>
                  <a:srgbClr val="00269E"/>
                </a:solidFill>
                <a:latin typeface="Times New Roman"/>
                <a:cs typeface="Times New Roman"/>
              </a:rPr>
              <a:t>indexed </a:t>
            </a:r>
            <a:r>
              <a:rPr dirty="0" sz="2000" spc="5">
                <a:solidFill>
                  <a:srgbClr val="00269E"/>
                </a:solidFill>
                <a:latin typeface="Times New Roman"/>
                <a:cs typeface="Times New Roman"/>
              </a:rPr>
              <a:t>by </a:t>
            </a:r>
            <a:r>
              <a:rPr dirty="0" sz="2000" spc="-5">
                <a:solidFill>
                  <a:srgbClr val="00269E"/>
                </a:solidFill>
                <a:latin typeface="Times New Roman"/>
                <a:cs typeface="Times New Roman"/>
              </a:rPr>
              <a:t>firing rate </a:t>
            </a:r>
            <a:r>
              <a:rPr dirty="0" sz="2000">
                <a:solidFill>
                  <a:srgbClr val="00269E"/>
                </a:solidFill>
                <a:latin typeface="Times New Roman"/>
                <a:cs typeface="Times New Roman"/>
              </a:rPr>
              <a:t>and </a:t>
            </a:r>
            <a:r>
              <a:rPr dirty="0" sz="2000" spc="5">
                <a:solidFill>
                  <a:srgbClr val="00269E"/>
                </a:solidFill>
                <a:latin typeface="Times New Roman"/>
                <a:cs typeface="Times New Roman"/>
              </a:rPr>
              <a:t>by </a:t>
            </a:r>
            <a:r>
              <a:rPr dirty="0" sz="2000" spc="-15">
                <a:solidFill>
                  <a:srgbClr val="00269E"/>
                </a:solidFill>
                <a:latin typeface="Times New Roman"/>
                <a:cs typeface="Times New Roman"/>
              </a:rPr>
              <a:t>c-</a:t>
            </a:r>
            <a:r>
              <a:rPr dirty="0" sz="2000" spc="-15" i="1">
                <a:solidFill>
                  <a:srgbClr val="00269E"/>
                </a:solidFill>
                <a:latin typeface="Times New Roman"/>
                <a:cs typeface="Times New Roman"/>
              </a:rPr>
              <a:t>fos</a:t>
            </a:r>
            <a:r>
              <a:rPr dirty="0" sz="2000" spc="-65" i="1">
                <a:solidFill>
                  <a:srgbClr val="00269E"/>
                </a:solidFill>
                <a:latin typeface="Times New Roman"/>
                <a:cs typeface="Times New Roman"/>
              </a:rPr>
              <a:t> </a:t>
            </a:r>
            <a:r>
              <a:rPr dirty="0" sz="2000" spc="-20">
                <a:solidFill>
                  <a:srgbClr val="00269E"/>
                </a:solidFill>
                <a:latin typeface="Times New Roman"/>
                <a:cs typeface="Times New Roman"/>
              </a:rPr>
              <a:t>studies</a:t>
            </a:r>
            <a:endParaRPr sz="20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spcBef>
                <a:spcPts val="275"/>
              </a:spcBef>
              <a:buClr>
                <a:srgbClr val="DB0081"/>
              </a:buClr>
              <a:buSzPct val="64583"/>
              <a:buFont typeface="Wingdings"/>
              <a:buChar char=""/>
              <a:tabLst>
                <a:tab pos="755015" algn="l"/>
                <a:tab pos="755650" algn="l"/>
              </a:tabLst>
            </a:pPr>
            <a:r>
              <a:rPr dirty="0" sz="2400" spc="-5">
                <a:solidFill>
                  <a:srgbClr val="00269E"/>
                </a:solidFill>
                <a:latin typeface="Times New Roman"/>
                <a:cs typeface="Times New Roman"/>
              </a:rPr>
              <a:t>Electrical stimulation of the MPA induces</a:t>
            </a:r>
            <a:r>
              <a:rPr dirty="0" sz="2400" spc="-30">
                <a:solidFill>
                  <a:srgbClr val="00269E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00269E"/>
                </a:solidFill>
                <a:latin typeface="Times New Roman"/>
                <a:cs typeface="Times New Roman"/>
              </a:rPr>
              <a:t>copulation</a:t>
            </a:r>
            <a:endParaRPr sz="24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spcBef>
                <a:spcPts val="270"/>
              </a:spcBef>
              <a:buClr>
                <a:srgbClr val="DB0081"/>
              </a:buClr>
              <a:buSzPct val="64583"/>
              <a:buFont typeface="Wingdings"/>
              <a:buChar char=""/>
              <a:tabLst>
                <a:tab pos="755015" algn="l"/>
                <a:tab pos="755650" algn="l"/>
              </a:tabLst>
            </a:pPr>
            <a:r>
              <a:rPr dirty="0" sz="2400" spc="-5">
                <a:solidFill>
                  <a:srgbClr val="00269E"/>
                </a:solidFill>
                <a:latin typeface="Times New Roman"/>
                <a:cs typeface="Times New Roman"/>
              </a:rPr>
              <a:t>Lesions of the MPA disrupt</a:t>
            </a:r>
            <a:r>
              <a:rPr dirty="0" sz="2400" spc="-15">
                <a:solidFill>
                  <a:srgbClr val="00269E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00269E"/>
                </a:solidFill>
                <a:latin typeface="Times New Roman"/>
                <a:cs typeface="Times New Roman"/>
              </a:rPr>
              <a:t>copulation</a:t>
            </a:r>
            <a:endParaRPr sz="24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spcBef>
                <a:spcPts val="270"/>
              </a:spcBef>
              <a:buClr>
                <a:srgbClr val="DB0081"/>
              </a:buClr>
              <a:buSzPct val="64583"/>
              <a:buFont typeface="Wingdings"/>
              <a:buChar char=""/>
              <a:tabLst>
                <a:tab pos="755015" algn="l"/>
                <a:tab pos="755650" algn="l"/>
              </a:tabLst>
            </a:pPr>
            <a:r>
              <a:rPr dirty="0" sz="2400">
                <a:solidFill>
                  <a:srgbClr val="00269E"/>
                </a:solidFill>
                <a:latin typeface="Times New Roman"/>
                <a:cs typeface="Times New Roman"/>
              </a:rPr>
              <a:t>The </a:t>
            </a:r>
            <a:r>
              <a:rPr dirty="0" sz="2400" spc="-5">
                <a:solidFill>
                  <a:srgbClr val="00269E"/>
                </a:solidFill>
                <a:latin typeface="Times New Roman"/>
                <a:cs typeface="Times New Roman"/>
              </a:rPr>
              <a:t>MPA receives </a:t>
            </a:r>
            <a:r>
              <a:rPr dirty="0" sz="2400">
                <a:solidFill>
                  <a:srgbClr val="00269E"/>
                </a:solidFill>
                <a:latin typeface="Times New Roman"/>
                <a:cs typeface="Times New Roman"/>
              </a:rPr>
              <a:t>input </a:t>
            </a:r>
            <a:r>
              <a:rPr dirty="0" sz="2400" spc="-5">
                <a:solidFill>
                  <a:srgbClr val="00269E"/>
                </a:solidFill>
                <a:latin typeface="Times New Roman"/>
                <a:cs typeface="Times New Roman"/>
              </a:rPr>
              <a:t>from </a:t>
            </a:r>
            <a:r>
              <a:rPr dirty="0" sz="2400">
                <a:solidFill>
                  <a:srgbClr val="00269E"/>
                </a:solidFill>
                <a:latin typeface="Times New Roman"/>
                <a:cs typeface="Times New Roman"/>
              </a:rPr>
              <a:t>the </a:t>
            </a:r>
            <a:r>
              <a:rPr dirty="0" sz="2400" spc="-5">
                <a:solidFill>
                  <a:srgbClr val="00269E"/>
                </a:solidFill>
                <a:latin typeface="Times New Roman"/>
                <a:cs typeface="Times New Roman"/>
              </a:rPr>
              <a:t>vomeronasal</a:t>
            </a:r>
            <a:r>
              <a:rPr dirty="0" sz="2400" spc="-35">
                <a:solidFill>
                  <a:srgbClr val="00269E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269E"/>
                </a:solidFill>
                <a:latin typeface="Times New Roman"/>
                <a:cs typeface="Times New Roman"/>
              </a:rPr>
              <a:t>organ</a:t>
            </a:r>
            <a:endParaRPr sz="2400">
              <a:latin typeface="Times New Roman"/>
              <a:cs typeface="Times New Roman"/>
            </a:endParaRPr>
          </a:p>
          <a:p>
            <a:pPr lvl="1" marL="755650" marR="5080" indent="-285750">
              <a:lnSpc>
                <a:spcPts val="2550"/>
              </a:lnSpc>
              <a:spcBef>
                <a:spcPts val="705"/>
              </a:spcBef>
              <a:buClr>
                <a:srgbClr val="DB0081"/>
              </a:buClr>
              <a:buSzPct val="64583"/>
              <a:buFont typeface="Wingdings"/>
              <a:buChar char=""/>
              <a:tabLst>
                <a:tab pos="755015" algn="l"/>
                <a:tab pos="755650" algn="l"/>
              </a:tabLst>
            </a:pPr>
            <a:r>
              <a:rPr dirty="0" sz="2400" spc="-5">
                <a:solidFill>
                  <a:srgbClr val="00269E"/>
                </a:solidFill>
                <a:latin typeface="Times New Roman"/>
                <a:cs typeface="Times New Roman"/>
              </a:rPr>
              <a:t>The MPA has outputs to the motor neurons of the spinal cord  </a:t>
            </a:r>
            <a:r>
              <a:rPr dirty="0" sz="2400">
                <a:solidFill>
                  <a:srgbClr val="00269E"/>
                </a:solidFill>
                <a:latin typeface="Times New Roman"/>
                <a:cs typeface="Times New Roman"/>
              </a:rPr>
              <a:t>that control </a:t>
            </a:r>
            <a:r>
              <a:rPr dirty="0" sz="2400" spc="-5">
                <a:solidFill>
                  <a:srgbClr val="00269E"/>
                </a:solidFill>
                <a:latin typeface="Times New Roman"/>
                <a:cs typeface="Times New Roman"/>
              </a:rPr>
              <a:t>pelvic organs </a:t>
            </a:r>
            <a:r>
              <a:rPr dirty="0" sz="2400">
                <a:solidFill>
                  <a:srgbClr val="00269E"/>
                </a:solidFill>
                <a:latin typeface="Times New Roman"/>
                <a:cs typeface="Times New Roman"/>
              </a:rPr>
              <a:t>involved in</a:t>
            </a:r>
            <a:r>
              <a:rPr dirty="0" sz="2400" spc="-25">
                <a:solidFill>
                  <a:srgbClr val="00269E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00269E"/>
                </a:solidFill>
                <a:latin typeface="Times New Roman"/>
                <a:cs typeface="Times New Roman"/>
              </a:rPr>
              <a:t>copulation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05025" y="5686425"/>
            <a:ext cx="381000" cy="190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3048000" y="5686425"/>
            <a:ext cx="266700" cy="190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362325" y="5686425"/>
            <a:ext cx="209550" cy="190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867275" y="5686425"/>
            <a:ext cx="409575" cy="1905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334000" y="5686425"/>
            <a:ext cx="609600" cy="4762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486025" y="5686425"/>
            <a:ext cx="609600" cy="17145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400550" y="5686425"/>
            <a:ext cx="838200" cy="20002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105025" y="5772150"/>
            <a:ext cx="323850" cy="8572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143250" y="5762625"/>
            <a:ext cx="180975" cy="9525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752850" y="5762625"/>
            <a:ext cx="257175" cy="9525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371850" y="5762625"/>
            <a:ext cx="333375" cy="11430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0750" y="6864350"/>
            <a:ext cx="2987675" cy="26543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550" spc="25">
                <a:solidFill>
                  <a:srgbClr val="00269E"/>
                </a:solidFill>
                <a:latin typeface="Arial"/>
                <a:cs typeface="Arial"/>
              </a:rPr>
              <a:t>Copyright </a:t>
            </a:r>
            <a:r>
              <a:rPr dirty="0" sz="1550" spc="20">
                <a:solidFill>
                  <a:srgbClr val="00269E"/>
                </a:solidFill>
                <a:latin typeface="Arial"/>
                <a:cs typeface="Arial"/>
              </a:rPr>
              <a:t>2001 by </a:t>
            </a:r>
            <a:r>
              <a:rPr dirty="0" sz="1550" spc="10">
                <a:solidFill>
                  <a:srgbClr val="00269E"/>
                </a:solidFill>
                <a:latin typeface="Arial"/>
                <a:cs typeface="Arial"/>
              </a:rPr>
              <a:t>Allyn </a:t>
            </a:r>
            <a:r>
              <a:rPr dirty="0" sz="1550" spc="15">
                <a:solidFill>
                  <a:srgbClr val="00269E"/>
                </a:solidFill>
                <a:latin typeface="Arial"/>
                <a:cs typeface="Arial"/>
              </a:rPr>
              <a:t>&amp;</a:t>
            </a:r>
            <a:r>
              <a:rPr dirty="0" sz="1550" spc="30">
                <a:solidFill>
                  <a:srgbClr val="00269E"/>
                </a:solidFill>
                <a:latin typeface="Arial"/>
                <a:cs typeface="Arial"/>
              </a:rPr>
              <a:t> </a:t>
            </a:r>
            <a:r>
              <a:rPr dirty="0" sz="1550">
                <a:solidFill>
                  <a:srgbClr val="00269E"/>
                </a:solidFill>
                <a:latin typeface="Arial"/>
                <a:cs typeface="Arial"/>
              </a:rPr>
              <a:t>Bacon</a:t>
            </a:r>
            <a:endParaRPr sz="155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63775" y="654050"/>
            <a:ext cx="5530215" cy="699770"/>
          </a:xfrm>
          <a:prstGeom prst="rect"/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/>
              <a:t>Female Sexual</a:t>
            </a:r>
            <a:r>
              <a:rPr dirty="0" spc="-20"/>
              <a:t> </a:t>
            </a:r>
            <a:r>
              <a:rPr dirty="0"/>
              <a:t>Behavior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60325" rIns="0" bIns="0" rtlCol="0" vert="horz">
            <a:spAutoFit/>
          </a:bodyPr>
          <a:lstStyle/>
          <a:p>
            <a:pPr marL="355600" marR="294005" indent="-342900">
              <a:lnSpc>
                <a:spcPts val="3000"/>
              </a:lnSpc>
              <a:spcBef>
                <a:spcPts val="475"/>
              </a:spcBef>
              <a:buClr>
                <a:srgbClr val="DB0081"/>
              </a:buClr>
              <a:buSzPct val="70909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dirty="0" spc="35"/>
              <a:t>The </a:t>
            </a:r>
            <a:r>
              <a:rPr dirty="0" spc="10">
                <a:solidFill>
                  <a:srgbClr val="DB0081"/>
                </a:solidFill>
              </a:rPr>
              <a:t>ventromedial </a:t>
            </a:r>
            <a:r>
              <a:rPr dirty="0" spc="25">
                <a:solidFill>
                  <a:srgbClr val="DB0081"/>
                </a:solidFill>
              </a:rPr>
              <a:t>hypothalamus </a:t>
            </a:r>
            <a:r>
              <a:rPr dirty="0" spc="15"/>
              <a:t>(VMH) </a:t>
            </a:r>
            <a:r>
              <a:rPr dirty="0" spc="10"/>
              <a:t>has a critical role  in </a:t>
            </a:r>
            <a:r>
              <a:rPr dirty="0" spc="15"/>
              <a:t>modulating female </a:t>
            </a:r>
            <a:r>
              <a:rPr dirty="0" spc="10"/>
              <a:t>sexual </a:t>
            </a:r>
            <a:r>
              <a:rPr dirty="0" spc="15"/>
              <a:t>behavior </a:t>
            </a:r>
            <a:r>
              <a:rPr dirty="0" spc="10"/>
              <a:t>in</a:t>
            </a:r>
            <a:r>
              <a:rPr dirty="0" spc="45"/>
              <a:t> </a:t>
            </a:r>
            <a:r>
              <a:rPr dirty="0" spc="10"/>
              <a:t>rats</a:t>
            </a:r>
          </a:p>
          <a:p>
            <a:pPr lvl="1" marL="755650" marR="5080" indent="-285750">
              <a:lnSpc>
                <a:spcPts val="2550"/>
              </a:lnSpc>
              <a:spcBef>
                <a:spcPts val="660"/>
              </a:spcBef>
              <a:buClr>
                <a:srgbClr val="DB0081"/>
              </a:buClr>
              <a:buSzPct val="64583"/>
              <a:buFont typeface="Wingdings"/>
              <a:buChar char=""/>
              <a:tabLst>
                <a:tab pos="755015" algn="l"/>
                <a:tab pos="755650" algn="l"/>
              </a:tabLst>
            </a:pPr>
            <a:r>
              <a:rPr dirty="0" sz="2400" spc="-5">
                <a:solidFill>
                  <a:srgbClr val="00269E"/>
                </a:solidFill>
                <a:latin typeface="Times New Roman"/>
                <a:cs typeface="Times New Roman"/>
              </a:rPr>
              <a:t>VMH lesions block </a:t>
            </a:r>
            <a:r>
              <a:rPr dirty="0" sz="2400">
                <a:solidFill>
                  <a:srgbClr val="00269E"/>
                </a:solidFill>
                <a:latin typeface="Times New Roman"/>
                <a:cs typeface="Times New Roman"/>
              </a:rPr>
              <a:t>lordosis </a:t>
            </a:r>
            <a:r>
              <a:rPr dirty="0" sz="2400" spc="-5">
                <a:solidFill>
                  <a:srgbClr val="00269E"/>
                </a:solidFill>
                <a:latin typeface="Times New Roman"/>
                <a:cs typeface="Times New Roman"/>
              </a:rPr>
              <a:t>in female rats which is not restored by  estrogen/progesterone</a:t>
            </a:r>
            <a:endParaRPr sz="24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spcBef>
                <a:spcPts val="240"/>
              </a:spcBef>
              <a:buClr>
                <a:srgbClr val="DB0081"/>
              </a:buClr>
              <a:buSzPct val="64583"/>
              <a:buFont typeface="Wingdings"/>
              <a:buChar char=""/>
              <a:tabLst>
                <a:tab pos="755015" algn="l"/>
                <a:tab pos="755650" algn="l"/>
              </a:tabLst>
            </a:pPr>
            <a:r>
              <a:rPr dirty="0" sz="2400" spc="-5">
                <a:solidFill>
                  <a:srgbClr val="00269E"/>
                </a:solidFill>
                <a:latin typeface="Times New Roman"/>
                <a:cs typeface="Times New Roman"/>
              </a:rPr>
              <a:t>Electrical stimulation of VMH facilitates</a:t>
            </a:r>
            <a:r>
              <a:rPr dirty="0" sz="2400" spc="-10">
                <a:solidFill>
                  <a:srgbClr val="00269E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269E"/>
                </a:solidFill>
                <a:latin typeface="Times New Roman"/>
                <a:cs typeface="Times New Roman"/>
              </a:rPr>
              <a:t>lordosis</a:t>
            </a:r>
            <a:endParaRPr sz="2400">
              <a:latin typeface="Times New Roman"/>
              <a:cs typeface="Times New Roman"/>
            </a:endParaRPr>
          </a:p>
          <a:p>
            <a:pPr lvl="1" marL="755650" marR="594995" indent="-285750">
              <a:lnSpc>
                <a:spcPts val="2630"/>
              </a:lnSpc>
              <a:spcBef>
                <a:spcPts val="565"/>
              </a:spcBef>
              <a:buClr>
                <a:srgbClr val="DB0081"/>
              </a:buClr>
              <a:buSzPct val="64583"/>
              <a:buFont typeface="Wingdings"/>
              <a:buChar char=""/>
              <a:tabLst>
                <a:tab pos="755015" algn="l"/>
                <a:tab pos="755650" algn="l"/>
              </a:tabLst>
            </a:pPr>
            <a:r>
              <a:rPr dirty="0" sz="2400" spc="-5">
                <a:solidFill>
                  <a:srgbClr val="00269E"/>
                </a:solidFill>
                <a:latin typeface="Times New Roman"/>
                <a:cs typeface="Times New Roman"/>
              </a:rPr>
              <a:t>Copulation is associated with </a:t>
            </a:r>
            <a:r>
              <a:rPr dirty="0" sz="2400" spc="-10" i="1">
                <a:solidFill>
                  <a:srgbClr val="00269E"/>
                </a:solidFill>
                <a:latin typeface="Times New Roman"/>
                <a:cs typeface="Times New Roman"/>
              </a:rPr>
              <a:t>fos </a:t>
            </a:r>
            <a:r>
              <a:rPr dirty="0" sz="2400" spc="-5">
                <a:solidFill>
                  <a:srgbClr val="00269E"/>
                </a:solidFill>
                <a:latin typeface="Times New Roman"/>
                <a:cs typeface="Times New Roman"/>
              </a:rPr>
              <a:t>production in the VMH (and  amygdala)</a:t>
            </a:r>
            <a:endParaRPr sz="2400">
              <a:latin typeface="Times New Roman"/>
              <a:cs typeface="Times New Roman"/>
            </a:endParaRPr>
          </a:p>
          <a:p>
            <a:pPr lvl="1" marL="755650" marR="442595" indent="-285750">
              <a:lnSpc>
                <a:spcPct val="89800"/>
              </a:lnSpc>
              <a:spcBef>
                <a:spcPts val="509"/>
              </a:spcBef>
              <a:buClr>
                <a:srgbClr val="DB0081"/>
              </a:buClr>
              <a:buSzPct val="64583"/>
              <a:buFont typeface="Wingdings"/>
              <a:buChar char=""/>
              <a:tabLst>
                <a:tab pos="755015" algn="l"/>
                <a:tab pos="755650" algn="l"/>
              </a:tabLst>
            </a:pPr>
            <a:r>
              <a:rPr dirty="0" sz="2400" spc="-5">
                <a:solidFill>
                  <a:srgbClr val="00269E"/>
                </a:solidFill>
                <a:latin typeface="Times New Roman"/>
                <a:cs typeface="Times New Roman"/>
              </a:rPr>
              <a:t>Removal of the ovaries reduces female sexual behavior, </a:t>
            </a:r>
            <a:r>
              <a:rPr dirty="0" sz="2400" spc="-10">
                <a:solidFill>
                  <a:srgbClr val="00269E"/>
                </a:solidFill>
                <a:latin typeface="Times New Roman"/>
                <a:cs typeface="Times New Roman"/>
              </a:rPr>
              <a:t>this  </a:t>
            </a:r>
            <a:r>
              <a:rPr dirty="0" sz="2400" spc="-5">
                <a:solidFill>
                  <a:srgbClr val="00269E"/>
                </a:solidFill>
                <a:latin typeface="Times New Roman"/>
                <a:cs typeface="Times New Roman"/>
              </a:rPr>
              <a:t>behavior is restored when estrogen and progesterone are placed  directly into the</a:t>
            </a:r>
            <a:r>
              <a:rPr dirty="0" sz="2400" spc="-10">
                <a:solidFill>
                  <a:srgbClr val="00269E"/>
                </a:solidFill>
                <a:latin typeface="Times New Roman"/>
                <a:cs typeface="Times New Roman"/>
              </a:rPr>
              <a:t> VMH</a:t>
            </a:r>
            <a:endParaRPr sz="2400">
              <a:latin typeface="Times New Roman"/>
              <a:cs typeface="Times New Roman"/>
            </a:endParaRPr>
          </a:p>
          <a:p>
            <a:pPr lvl="2" marL="1155700" indent="-228600">
              <a:lnSpc>
                <a:spcPct val="100000"/>
              </a:lnSpc>
              <a:spcBef>
                <a:spcPts val="220"/>
              </a:spcBef>
              <a:buClr>
                <a:srgbClr val="DB0081"/>
              </a:buClr>
              <a:buSzPct val="67500"/>
              <a:buFont typeface="Wingdings"/>
              <a:buChar char=""/>
              <a:tabLst>
                <a:tab pos="1155700" algn="l"/>
              </a:tabLst>
            </a:pPr>
            <a:r>
              <a:rPr dirty="0" sz="2000">
                <a:solidFill>
                  <a:srgbClr val="00269E"/>
                </a:solidFill>
                <a:latin typeface="Times New Roman"/>
                <a:cs typeface="Times New Roman"/>
              </a:rPr>
              <a:t>Estrogen increases the number of </a:t>
            </a:r>
            <a:r>
              <a:rPr dirty="0" sz="2000" spc="-5">
                <a:solidFill>
                  <a:srgbClr val="00269E"/>
                </a:solidFill>
                <a:latin typeface="Times New Roman"/>
                <a:cs typeface="Times New Roman"/>
              </a:rPr>
              <a:t>hypothalamic progesterone</a:t>
            </a:r>
            <a:r>
              <a:rPr dirty="0" sz="2000" spc="-130">
                <a:solidFill>
                  <a:srgbClr val="00269E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00269E"/>
                </a:solidFill>
                <a:latin typeface="Times New Roman"/>
                <a:cs typeface="Times New Roman"/>
              </a:rPr>
              <a:t>receptors</a:t>
            </a:r>
            <a:endParaRPr sz="2000">
              <a:latin typeface="Times New Roman"/>
              <a:cs typeface="Times New Roman"/>
            </a:endParaRPr>
          </a:p>
          <a:p>
            <a:pPr lvl="1" marL="755650" marR="147320" indent="-285750">
              <a:lnSpc>
                <a:spcPts val="2630"/>
              </a:lnSpc>
              <a:spcBef>
                <a:spcPts val="575"/>
              </a:spcBef>
              <a:buClr>
                <a:srgbClr val="DB0081"/>
              </a:buClr>
              <a:buSzPct val="64583"/>
              <a:buFont typeface="Wingdings"/>
              <a:buChar char=""/>
              <a:tabLst>
                <a:tab pos="755015" algn="l"/>
                <a:tab pos="755650" algn="l"/>
              </a:tabLst>
            </a:pPr>
            <a:r>
              <a:rPr dirty="0" sz="2400" spc="-5">
                <a:solidFill>
                  <a:srgbClr val="00269E"/>
                </a:solidFill>
                <a:latin typeface="Times New Roman"/>
                <a:cs typeface="Times New Roman"/>
              </a:rPr>
              <a:t>The VMH projects to the PAG, which projects to the medulla and  spinal</a:t>
            </a:r>
            <a:r>
              <a:rPr dirty="0" sz="2400" spc="-10">
                <a:solidFill>
                  <a:srgbClr val="00269E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00269E"/>
                </a:solidFill>
                <a:latin typeface="Times New Roman"/>
                <a:cs typeface="Times New Roman"/>
              </a:rPr>
              <a:t>cord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693150" y="6654800"/>
            <a:ext cx="673100" cy="33401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2000" spc="-5">
                <a:solidFill>
                  <a:srgbClr val="DB0081"/>
                </a:solidFill>
                <a:latin typeface="Arial"/>
                <a:cs typeface="Arial"/>
              </a:rPr>
              <a:t>10</a:t>
            </a:r>
            <a:r>
              <a:rPr dirty="0" sz="2000" spc="65">
                <a:solidFill>
                  <a:srgbClr val="DB0081"/>
                </a:solidFill>
                <a:latin typeface="Arial"/>
                <a:cs typeface="Arial"/>
              </a:rPr>
              <a:t>.</a:t>
            </a:r>
            <a:r>
              <a:rPr dirty="0" sz="2000" spc="5">
                <a:solidFill>
                  <a:srgbClr val="DB0081"/>
                </a:solidFill>
                <a:latin typeface="Arial"/>
                <a:cs typeface="Arial"/>
              </a:rPr>
              <a:t>28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857750" y="5553075"/>
            <a:ext cx="219075" cy="190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229350" y="5553075"/>
            <a:ext cx="590550" cy="190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877050" y="5553075"/>
            <a:ext cx="381000" cy="190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133975" y="5553075"/>
            <a:ext cx="809625" cy="4762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7315200" y="5553075"/>
            <a:ext cx="504825" cy="1905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7886700" y="5553075"/>
            <a:ext cx="95250" cy="1905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409950" y="5553075"/>
            <a:ext cx="657225" cy="5715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248025" y="5553075"/>
            <a:ext cx="95250" cy="5715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619375" y="5562600"/>
            <a:ext cx="581025" cy="4762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943100" y="5562600"/>
            <a:ext cx="619125" cy="4762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276725" y="5553075"/>
            <a:ext cx="600075" cy="200025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6229350" y="5629275"/>
            <a:ext cx="923925" cy="9525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7210425" y="5638800"/>
            <a:ext cx="247650" cy="85725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028825" y="5657850"/>
            <a:ext cx="438150" cy="104775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533650" y="5657850"/>
            <a:ext cx="581025" cy="104775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171825" y="5657850"/>
            <a:ext cx="361950" cy="104775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943100" y="5819775"/>
            <a:ext cx="609600" cy="95250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600325" y="5819775"/>
            <a:ext cx="438150" cy="95250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905125" y="5657850"/>
            <a:ext cx="1123950" cy="438150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038350" y="5972175"/>
            <a:ext cx="809625" cy="123825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92475" y="654050"/>
            <a:ext cx="3454400" cy="699770"/>
          </a:xfrm>
          <a:prstGeom prst="rect"/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pc="-10"/>
              <a:t>Markers </a:t>
            </a:r>
            <a:r>
              <a:rPr dirty="0" spc="-5"/>
              <a:t>of</a:t>
            </a:r>
            <a:r>
              <a:rPr dirty="0" spc="-140"/>
              <a:t> </a:t>
            </a:r>
            <a:r>
              <a:rPr dirty="0" spc="-15"/>
              <a:t>Sex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835"/>
              </a:lnSpc>
            </a:pPr>
            <a:r>
              <a:rPr dirty="0" spc="25"/>
              <a:t>Copyright </a:t>
            </a:r>
            <a:r>
              <a:rPr dirty="0" spc="20"/>
              <a:t>2001 by </a:t>
            </a:r>
            <a:r>
              <a:rPr dirty="0" spc="10"/>
              <a:t>Allyn </a:t>
            </a:r>
            <a:r>
              <a:rPr dirty="0" spc="15"/>
              <a:t>&amp;</a:t>
            </a:r>
            <a:r>
              <a:rPr dirty="0" spc="30"/>
              <a:t> </a:t>
            </a:r>
            <a:r>
              <a:rPr dirty="0"/>
              <a:t>Bacon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44550" y="1968500"/>
            <a:ext cx="8379459" cy="5020310"/>
          </a:xfrm>
          <a:prstGeom prst="rect">
            <a:avLst/>
          </a:prstGeom>
        </p:spPr>
        <p:txBody>
          <a:bodyPr wrap="square" lIns="0" tIns="60325" rIns="0" bIns="0" rtlCol="0" vert="horz">
            <a:spAutoFit/>
          </a:bodyPr>
          <a:lstStyle/>
          <a:p>
            <a:pPr marL="355600" marR="349885" indent="-342900">
              <a:lnSpc>
                <a:spcPts val="3000"/>
              </a:lnSpc>
              <a:spcBef>
                <a:spcPts val="475"/>
              </a:spcBef>
              <a:buClr>
                <a:srgbClr val="DB0081"/>
              </a:buClr>
              <a:buSzPct val="70909"/>
              <a:buFont typeface="Wingdings"/>
              <a:buChar char=""/>
              <a:tabLst>
                <a:tab pos="354965" algn="l"/>
                <a:tab pos="355600" algn="l"/>
                <a:tab pos="2647315" algn="l"/>
              </a:tabLst>
            </a:pPr>
            <a:r>
              <a:rPr dirty="0" sz="2750" spc="20">
                <a:solidFill>
                  <a:srgbClr val="00269E"/>
                </a:solidFill>
                <a:latin typeface="Times New Roman"/>
                <a:cs typeface="Times New Roman"/>
              </a:rPr>
              <a:t>Chromosomal:	XX </a:t>
            </a:r>
            <a:r>
              <a:rPr dirty="0" sz="2750" spc="15">
                <a:solidFill>
                  <a:srgbClr val="00269E"/>
                </a:solidFill>
                <a:latin typeface="Times New Roman"/>
                <a:cs typeface="Times New Roman"/>
              </a:rPr>
              <a:t>or </a:t>
            </a:r>
            <a:r>
              <a:rPr dirty="0" sz="2750" spc="20">
                <a:solidFill>
                  <a:srgbClr val="00269E"/>
                </a:solidFill>
                <a:latin typeface="Times New Roman"/>
                <a:cs typeface="Times New Roman"/>
              </a:rPr>
              <a:t>XY </a:t>
            </a:r>
            <a:r>
              <a:rPr dirty="0" sz="2750" spc="15">
                <a:solidFill>
                  <a:srgbClr val="00269E"/>
                </a:solidFill>
                <a:latin typeface="Times New Roman"/>
                <a:cs typeface="Times New Roman"/>
              </a:rPr>
              <a:t>(23rd </a:t>
            </a:r>
            <a:r>
              <a:rPr dirty="0" sz="2750" spc="20">
                <a:solidFill>
                  <a:srgbClr val="00269E"/>
                </a:solidFill>
                <a:latin typeface="Times New Roman"/>
                <a:cs typeface="Times New Roman"/>
              </a:rPr>
              <a:t>chromosome </a:t>
            </a:r>
            <a:r>
              <a:rPr dirty="0" sz="2750" spc="15">
                <a:solidFill>
                  <a:srgbClr val="00269E"/>
                </a:solidFill>
                <a:latin typeface="Times New Roman"/>
                <a:cs typeface="Times New Roman"/>
              </a:rPr>
              <a:t>pair) is  determined </a:t>
            </a:r>
            <a:r>
              <a:rPr dirty="0" sz="2750" spc="10">
                <a:solidFill>
                  <a:srgbClr val="00269E"/>
                </a:solidFill>
                <a:latin typeface="Times New Roman"/>
                <a:cs typeface="Times New Roman"/>
              </a:rPr>
              <a:t>at</a:t>
            </a:r>
            <a:r>
              <a:rPr dirty="0" sz="2750" spc="40">
                <a:solidFill>
                  <a:srgbClr val="00269E"/>
                </a:solidFill>
                <a:latin typeface="Times New Roman"/>
                <a:cs typeface="Times New Roman"/>
              </a:rPr>
              <a:t> </a:t>
            </a:r>
            <a:r>
              <a:rPr dirty="0" sz="2750" spc="15">
                <a:solidFill>
                  <a:srgbClr val="00269E"/>
                </a:solidFill>
                <a:latin typeface="Times New Roman"/>
                <a:cs typeface="Times New Roman"/>
              </a:rPr>
              <a:t>conception</a:t>
            </a:r>
            <a:endParaRPr sz="27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400"/>
              </a:spcBef>
              <a:buClr>
                <a:srgbClr val="DB0081"/>
              </a:buClr>
              <a:buSzPct val="70909"/>
              <a:buFont typeface="Wingdings"/>
              <a:buChar char=""/>
              <a:tabLst>
                <a:tab pos="354965" algn="l"/>
                <a:tab pos="355600" algn="l"/>
                <a:tab pos="1830070" algn="l"/>
              </a:tabLst>
            </a:pPr>
            <a:r>
              <a:rPr dirty="0" sz="2750" spc="15">
                <a:solidFill>
                  <a:srgbClr val="00269E"/>
                </a:solidFill>
                <a:latin typeface="Times New Roman"/>
                <a:cs typeface="Times New Roman"/>
              </a:rPr>
              <a:t>Gonadal:	</a:t>
            </a:r>
            <a:r>
              <a:rPr dirty="0" sz="2750" spc="5">
                <a:solidFill>
                  <a:srgbClr val="00269E"/>
                </a:solidFill>
                <a:latin typeface="Times New Roman"/>
                <a:cs typeface="Times New Roman"/>
              </a:rPr>
              <a:t>testes </a:t>
            </a:r>
            <a:r>
              <a:rPr dirty="0" sz="2750" spc="10">
                <a:solidFill>
                  <a:srgbClr val="00269E"/>
                </a:solidFill>
                <a:latin typeface="Times New Roman"/>
                <a:cs typeface="Times New Roman"/>
              </a:rPr>
              <a:t>or ovaries</a:t>
            </a:r>
            <a:endParaRPr sz="27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375"/>
              </a:spcBef>
              <a:buClr>
                <a:srgbClr val="DB0081"/>
              </a:buClr>
              <a:buSzPct val="70909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dirty="0" sz="2750" spc="15">
                <a:solidFill>
                  <a:srgbClr val="00269E"/>
                </a:solidFill>
                <a:latin typeface="Times New Roman"/>
                <a:cs typeface="Times New Roman"/>
              </a:rPr>
              <a:t>Hormonal:</a:t>
            </a:r>
            <a:r>
              <a:rPr dirty="0" sz="2750" spc="-15">
                <a:solidFill>
                  <a:srgbClr val="00269E"/>
                </a:solidFill>
                <a:latin typeface="Times New Roman"/>
                <a:cs typeface="Times New Roman"/>
              </a:rPr>
              <a:t> </a:t>
            </a:r>
            <a:r>
              <a:rPr dirty="0" sz="2750" spc="15">
                <a:solidFill>
                  <a:srgbClr val="00269E"/>
                </a:solidFill>
                <a:latin typeface="Times New Roman"/>
                <a:cs typeface="Times New Roman"/>
              </a:rPr>
              <a:t>Estrogen/androgen</a:t>
            </a:r>
            <a:endParaRPr sz="27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375"/>
              </a:spcBef>
              <a:buClr>
                <a:srgbClr val="DB0081"/>
              </a:buClr>
              <a:buSzPct val="70909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dirty="0" sz="2750" spc="5">
                <a:solidFill>
                  <a:srgbClr val="00269E"/>
                </a:solidFill>
                <a:latin typeface="Times New Roman"/>
                <a:cs typeface="Times New Roman"/>
              </a:rPr>
              <a:t>Internal </a:t>
            </a:r>
            <a:r>
              <a:rPr dirty="0" sz="2750" spc="10">
                <a:solidFill>
                  <a:srgbClr val="00269E"/>
                </a:solidFill>
                <a:latin typeface="Times New Roman"/>
                <a:cs typeface="Times New Roman"/>
              </a:rPr>
              <a:t>reproductive</a:t>
            </a:r>
            <a:r>
              <a:rPr dirty="0" sz="2750" spc="120">
                <a:solidFill>
                  <a:srgbClr val="00269E"/>
                </a:solidFill>
                <a:latin typeface="Times New Roman"/>
                <a:cs typeface="Times New Roman"/>
              </a:rPr>
              <a:t> </a:t>
            </a:r>
            <a:r>
              <a:rPr dirty="0" sz="2750" spc="5">
                <a:solidFill>
                  <a:srgbClr val="00269E"/>
                </a:solidFill>
                <a:latin typeface="Times New Roman"/>
                <a:cs typeface="Times New Roman"/>
              </a:rPr>
              <a:t>structures</a:t>
            </a:r>
            <a:endParaRPr sz="275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spcBef>
                <a:spcPts val="350"/>
              </a:spcBef>
              <a:buClr>
                <a:srgbClr val="DB0081"/>
              </a:buClr>
              <a:buSzPct val="64583"/>
              <a:buFont typeface="Wingdings"/>
              <a:buChar char=""/>
              <a:tabLst>
                <a:tab pos="755015" algn="l"/>
                <a:tab pos="755650" algn="l"/>
                <a:tab pos="3113405" algn="l"/>
              </a:tabLst>
            </a:pPr>
            <a:r>
              <a:rPr dirty="0" sz="2400" spc="-5">
                <a:solidFill>
                  <a:srgbClr val="00269E"/>
                </a:solidFill>
                <a:latin typeface="Times New Roman"/>
                <a:cs typeface="Times New Roman"/>
              </a:rPr>
              <a:t>Mullerian</a:t>
            </a:r>
            <a:r>
              <a:rPr dirty="0" sz="2400">
                <a:solidFill>
                  <a:srgbClr val="00269E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00269E"/>
                </a:solidFill>
                <a:latin typeface="Times New Roman"/>
                <a:cs typeface="Times New Roman"/>
              </a:rPr>
              <a:t>system:	Fallopian tubes, uterus, inner 2/3 of</a:t>
            </a:r>
            <a:r>
              <a:rPr dirty="0" sz="2400" spc="-65">
                <a:solidFill>
                  <a:srgbClr val="00269E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00269E"/>
                </a:solidFill>
                <a:latin typeface="Times New Roman"/>
                <a:cs typeface="Times New Roman"/>
              </a:rPr>
              <a:t>vagina</a:t>
            </a:r>
            <a:endParaRPr sz="24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spcBef>
                <a:spcPts val="270"/>
              </a:spcBef>
              <a:buClr>
                <a:srgbClr val="DB0081"/>
              </a:buClr>
              <a:buSzPct val="64583"/>
              <a:buFont typeface="Wingdings"/>
              <a:buChar char=""/>
              <a:tabLst>
                <a:tab pos="755015" algn="l"/>
                <a:tab pos="755650" algn="l"/>
              </a:tabLst>
            </a:pPr>
            <a:r>
              <a:rPr dirty="0" sz="2400">
                <a:solidFill>
                  <a:srgbClr val="00269E"/>
                </a:solidFill>
                <a:latin typeface="Times New Roman"/>
                <a:cs typeface="Times New Roman"/>
              </a:rPr>
              <a:t>Wolffian </a:t>
            </a:r>
            <a:r>
              <a:rPr dirty="0" sz="2400" spc="-10">
                <a:solidFill>
                  <a:srgbClr val="00269E"/>
                </a:solidFill>
                <a:latin typeface="Times New Roman"/>
                <a:cs typeface="Times New Roman"/>
              </a:rPr>
              <a:t>system: </a:t>
            </a:r>
            <a:r>
              <a:rPr dirty="0" sz="2400" spc="-5">
                <a:solidFill>
                  <a:srgbClr val="00269E"/>
                </a:solidFill>
                <a:latin typeface="Times New Roman"/>
                <a:cs typeface="Times New Roman"/>
              </a:rPr>
              <a:t>epididymis, </a:t>
            </a:r>
            <a:r>
              <a:rPr dirty="0" sz="2400" spc="-10">
                <a:solidFill>
                  <a:srgbClr val="00269E"/>
                </a:solidFill>
                <a:latin typeface="Times New Roman"/>
                <a:cs typeface="Times New Roman"/>
              </a:rPr>
              <a:t>vas deferens, seminal</a:t>
            </a:r>
            <a:r>
              <a:rPr dirty="0" sz="2400" spc="-15">
                <a:solidFill>
                  <a:srgbClr val="00269E"/>
                </a:solidFill>
                <a:latin typeface="Times New Roman"/>
                <a:cs typeface="Times New Roman"/>
              </a:rPr>
              <a:t> vesicles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370"/>
              </a:spcBef>
              <a:buClr>
                <a:srgbClr val="DB0081"/>
              </a:buClr>
              <a:buSzPct val="70909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dirty="0" sz="2750" spc="10">
                <a:solidFill>
                  <a:srgbClr val="00269E"/>
                </a:solidFill>
                <a:latin typeface="Times New Roman"/>
                <a:cs typeface="Times New Roman"/>
              </a:rPr>
              <a:t>External reproductive</a:t>
            </a:r>
            <a:r>
              <a:rPr dirty="0" sz="2750" spc="35">
                <a:solidFill>
                  <a:srgbClr val="00269E"/>
                </a:solidFill>
                <a:latin typeface="Times New Roman"/>
                <a:cs typeface="Times New Roman"/>
              </a:rPr>
              <a:t> </a:t>
            </a:r>
            <a:r>
              <a:rPr dirty="0" sz="2750" spc="5">
                <a:solidFill>
                  <a:srgbClr val="00269E"/>
                </a:solidFill>
                <a:latin typeface="Times New Roman"/>
                <a:cs typeface="Times New Roman"/>
              </a:rPr>
              <a:t>structures</a:t>
            </a:r>
            <a:endParaRPr sz="275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spcBef>
                <a:spcPts val="275"/>
              </a:spcBef>
              <a:buClr>
                <a:srgbClr val="DB0081"/>
              </a:buClr>
              <a:buSzPct val="64583"/>
              <a:buFont typeface="Wingdings"/>
              <a:buChar char=""/>
              <a:tabLst>
                <a:tab pos="755015" algn="l"/>
                <a:tab pos="755650" algn="l"/>
              </a:tabLst>
            </a:pPr>
            <a:r>
              <a:rPr dirty="0" sz="2400" spc="-5">
                <a:solidFill>
                  <a:srgbClr val="00269E"/>
                </a:solidFill>
                <a:latin typeface="Times New Roman"/>
                <a:cs typeface="Times New Roman"/>
              </a:rPr>
              <a:t>Males:</a:t>
            </a:r>
            <a:r>
              <a:rPr dirty="0" sz="2400" spc="-10">
                <a:solidFill>
                  <a:srgbClr val="00269E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00269E"/>
                </a:solidFill>
                <a:latin typeface="Times New Roman"/>
                <a:cs typeface="Times New Roman"/>
              </a:rPr>
              <a:t>penis/scrotum</a:t>
            </a:r>
            <a:endParaRPr sz="24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spcBef>
                <a:spcPts val="270"/>
              </a:spcBef>
              <a:buClr>
                <a:srgbClr val="DB0081"/>
              </a:buClr>
              <a:buSzPct val="64583"/>
              <a:buFont typeface="Wingdings"/>
              <a:buChar char=""/>
              <a:tabLst>
                <a:tab pos="755015" algn="l"/>
                <a:tab pos="755650" algn="l"/>
              </a:tabLst>
            </a:pPr>
            <a:r>
              <a:rPr dirty="0" sz="2400" spc="-5">
                <a:solidFill>
                  <a:srgbClr val="00269E"/>
                </a:solidFill>
                <a:latin typeface="Times New Roman"/>
                <a:cs typeface="Times New Roman"/>
              </a:rPr>
              <a:t>Females: labia, clitoris, outer 1/3 of</a:t>
            </a:r>
            <a:r>
              <a:rPr dirty="0" sz="2400" spc="-20">
                <a:solidFill>
                  <a:srgbClr val="00269E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00269E"/>
                </a:solidFill>
                <a:latin typeface="Times New Roman"/>
                <a:cs typeface="Times New Roman"/>
              </a:rPr>
              <a:t>vagina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700">
              <a:latin typeface="Times New Roman"/>
              <a:cs typeface="Times New Roman"/>
            </a:endParaRPr>
          </a:p>
          <a:p>
            <a:pPr algn="r" marR="5080">
              <a:lnSpc>
                <a:spcPct val="100000"/>
              </a:lnSpc>
            </a:pPr>
            <a:r>
              <a:rPr dirty="0" sz="2000" spc="-5">
                <a:solidFill>
                  <a:srgbClr val="DB0081"/>
                </a:solidFill>
                <a:latin typeface="Arial"/>
                <a:cs typeface="Arial"/>
              </a:rPr>
              <a:t>10</a:t>
            </a:r>
            <a:r>
              <a:rPr dirty="0" sz="2000" spc="65">
                <a:solidFill>
                  <a:srgbClr val="DB0081"/>
                </a:solidFill>
                <a:latin typeface="Arial"/>
                <a:cs typeface="Arial"/>
              </a:rPr>
              <a:t>.</a:t>
            </a:r>
            <a:r>
              <a:rPr dirty="0" sz="2000" spc="10">
                <a:solidFill>
                  <a:srgbClr val="DB0081"/>
                </a:solidFill>
                <a:latin typeface="Arial"/>
                <a:cs typeface="Arial"/>
              </a:rPr>
              <a:t>3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0750" y="6864350"/>
            <a:ext cx="2987675" cy="26543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550" spc="25">
                <a:solidFill>
                  <a:srgbClr val="00269E"/>
                </a:solidFill>
                <a:latin typeface="Arial"/>
                <a:cs typeface="Arial"/>
              </a:rPr>
              <a:t>Copyright </a:t>
            </a:r>
            <a:r>
              <a:rPr dirty="0" sz="1550" spc="20">
                <a:solidFill>
                  <a:srgbClr val="00269E"/>
                </a:solidFill>
                <a:latin typeface="Arial"/>
                <a:cs typeface="Arial"/>
              </a:rPr>
              <a:t>2001 by </a:t>
            </a:r>
            <a:r>
              <a:rPr dirty="0" sz="1550" spc="10">
                <a:solidFill>
                  <a:srgbClr val="00269E"/>
                </a:solidFill>
                <a:latin typeface="Arial"/>
                <a:cs typeface="Arial"/>
              </a:rPr>
              <a:t>Allyn </a:t>
            </a:r>
            <a:r>
              <a:rPr dirty="0" sz="1550" spc="15">
                <a:solidFill>
                  <a:srgbClr val="00269E"/>
                </a:solidFill>
                <a:latin typeface="Arial"/>
                <a:cs typeface="Arial"/>
              </a:rPr>
              <a:t>&amp;</a:t>
            </a:r>
            <a:r>
              <a:rPr dirty="0" sz="1550" spc="30">
                <a:solidFill>
                  <a:srgbClr val="00269E"/>
                </a:solidFill>
                <a:latin typeface="Arial"/>
                <a:cs typeface="Arial"/>
              </a:rPr>
              <a:t> </a:t>
            </a:r>
            <a:r>
              <a:rPr dirty="0" sz="1550">
                <a:solidFill>
                  <a:srgbClr val="00269E"/>
                </a:solidFill>
                <a:latin typeface="Arial"/>
                <a:cs typeface="Arial"/>
              </a:rPr>
              <a:t>Bacon</a:t>
            </a:r>
            <a:endParaRPr sz="155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5875" rIns="0" bIns="0" rtlCol="0" vert="horz">
            <a:spAutoFit/>
          </a:bodyPr>
          <a:lstStyle/>
          <a:p>
            <a:pPr marL="21590">
              <a:lnSpc>
                <a:spcPct val="100000"/>
              </a:lnSpc>
              <a:spcBef>
                <a:spcPts val="125"/>
              </a:spcBef>
            </a:pPr>
            <a:r>
              <a:rPr dirty="0"/>
              <a:t>Parental</a:t>
            </a:r>
            <a:r>
              <a:rPr dirty="0" spc="-55"/>
              <a:t> </a:t>
            </a:r>
            <a:r>
              <a:rPr dirty="0"/>
              <a:t>Behavior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9750" y="1848485"/>
            <a:ext cx="8769350" cy="4254500"/>
          </a:xfrm>
          <a:prstGeom prst="rect">
            <a:avLst/>
          </a:prstGeom>
        </p:spPr>
        <p:txBody>
          <a:bodyPr wrap="square" lIns="0" tIns="9779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70"/>
              </a:spcBef>
              <a:buClr>
                <a:srgbClr val="DB0081"/>
              </a:buClr>
              <a:buSzPct val="70909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dirty="0" sz="2750" spc="15">
                <a:solidFill>
                  <a:srgbClr val="00269E"/>
                </a:solidFill>
                <a:latin typeface="Times New Roman"/>
                <a:cs typeface="Times New Roman"/>
              </a:rPr>
              <a:t>Parental behavior serves </a:t>
            </a:r>
            <a:r>
              <a:rPr dirty="0" sz="2750" spc="10">
                <a:solidFill>
                  <a:srgbClr val="00269E"/>
                </a:solidFill>
                <a:latin typeface="Times New Roman"/>
                <a:cs typeface="Times New Roman"/>
              </a:rPr>
              <a:t>to </a:t>
            </a:r>
            <a:r>
              <a:rPr dirty="0" sz="2750" spc="15">
                <a:solidFill>
                  <a:srgbClr val="00269E"/>
                </a:solidFill>
                <a:latin typeface="Times New Roman"/>
                <a:cs typeface="Times New Roman"/>
              </a:rPr>
              <a:t>protect and nourish</a:t>
            </a:r>
            <a:r>
              <a:rPr dirty="0" sz="2750" spc="-10">
                <a:solidFill>
                  <a:srgbClr val="00269E"/>
                </a:solidFill>
                <a:latin typeface="Times New Roman"/>
                <a:cs typeface="Times New Roman"/>
              </a:rPr>
              <a:t> </a:t>
            </a:r>
            <a:r>
              <a:rPr dirty="0" sz="2750" spc="20">
                <a:solidFill>
                  <a:srgbClr val="00269E"/>
                </a:solidFill>
                <a:latin typeface="Times New Roman"/>
                <a:cs typeface="Times New Roman"/>
              </a:rPr>
              <a:t>offspring</a:t>
            </a:r>
            <a:endParaRPr sz="27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Clr>
                <a:srgbClr val="DB0081"/>
              </a:buClr>
              <a:buSzPct val="70909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dirty="0" sz="2750" spc="20">
                <a:solidFill>
                  <a:srgbClr val="00269E"/>
                </a:solidFill>
                <a:latin typeface="Times New Roman"/>
                <a:cs typeface="Times New Roman"/>
              </a:rPr>
              <a:t>Maternal </a:t>
            </a:r>
            <a:r>
              <a:rPr dirty="0" sz="2750" spc="15">
                <a:solidFill>
                  <a:srgbClr val="00269E"/>
                </a:solidFill>
                <a:latin typeface="Times New Roman"/>
                <a:cs typeface="Times New Roman"/>
              </a:rPr>
              <a:t>behavior </a:t>
            </a:r>
            <a:r>
              <a:rPr dirty="0" sz="2750" spc="10">
                <a:solidFill>
                  <a:srgbClr val="00269E"/>
                </a:solidFill>
                <a:latin typeface="Times New Roman"/>
                <a:cs typeface="Times New Roman"/>
              </a:rPr>
              <a:t>in</a:t>
            </a:r>
            <a:r>
              <a:rPr dirty="0" sz="2750" spc="-40">
                <a:solidFill>
                  <a:srgbClr val="00269E"/>
                </a:solidFill>
                <a:latin typeface="Times New Roman"/>
                <a:cs typeface="Times New Roman"/>
              </a:rPr>
              <a:t> </a:t>
            </a:r>
            <a:r>
              <a:rPr dirty="0" sz="2750" spc="20">
                <a:solidFill>
                  <a:srgbClr val="00269E"/>
                </a:solidFill>
                <a:latin typeface="Times New Roman"/>
                <a:cs typeface="Times New Roman"/>
              </a:rPr>
              <a:t>rodents</a:t>
            </a:r>
            <a:endParaRPr sz="275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spcBef>
                <a:spcPts val="575"/>
              </a:spcBef>
              <a:buClr>
                <a:srgbClr val="DB0081"/>
              </a:buClr>
              <a:buSzPct val="64583"/>
              <a:buFont typeface="Wingdings"/>
              <a:buChar char=""/>
              <a:tabLst>
                <a:tab pos="755015" algn="l"/>
                <a:tab pos="755650" algn="l"/>
              </a:tabLst>
            </a:pPr>
            <a:r>
              <a:rPr dirty="0" sz="2400" spc="-5">
                <a:solidFill>
                  <a:srgbClr val="00269E"/>
                </a:solidFill>
                <a:latin typeface="Times New Roman"/>
                <a:cs typeface="Times New Roman"/>
              </a:rPr>
              <a:t>Pregnant female rats and mice build nests to house their</a:t>
            </a:r>
            <a:r>
              <a:rPr dirty="0" sz="2400" spc="-40">
                <a:solidFill>
                  <a:srgbClr val="00269E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00269E"/>
                </a:solidFill>
                <a:latin typeface="Times New Roman"/>
                <a:cs typeface="Times New Roman"/>
              </a:rPr>
              <a:t>offspring</a:t>
            </a:r>
            <a:endParaRPr sz="24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spcBef>
                <a:spcPts val="570"/>
              </a:spcBef>
              <a:buClr>
                <a:srgbClr val="DB0081"/>
              </a:buClr>
              <a:buSzPct val="64583"/>
              <a:buFont typeface="Wingdings"/>
              <a:buChar char=""/>
              <a:tabLst>
                <a:tab pos="755015" algn="l"/>
                <a:tab pos="755650" algn="l"/>
              </a:tabLst>
            </a:pPr>
            <a:r>
              <a:rPr dirty="0" sz="2400" spc="-5">
                <a:solidFill>
                  <a:srgbClr val="00269E"/>
                </a:solidFill>
                <a:latin typeface="Times New Roman"/>
                <a:cs typeface="Times New Roman"/>
              </a:rPr>
              <a:t>Maternal behaviors that occur at the time of parturition</a:t>
            </a:r>
            <a:r>
              <a:rPr dirty="0" sz="2400" spc="-85">
                <a:solidFill>
                  <a:srgbClr val="00269E"/>
                </a:solidFill>
                <a:latin typeface="Times New Roman"/>
                <a:cs typeface="Times New Roman"/>
              </a:rPr>
              <a:t> </a:t>
            </a:r>
            <a:r>
              <a:rPr dirty="0" sz="2400" spc="5">
                <a:solidFill>
                  <a:srgbClr val="00269E"/>
                </a:solidFill>
                <a:latin typeface="Times New Roman"/>
                <a:cs typeface="Times New Roman"/>
              </a:rPr>
              <a:t>(birth):</a:t>
            </a:r>
            <a:endParaRPr sz="2400">
              <a:latin typeface="Times New Roman"/>
              <a:cs typeface="Times New Roman"/>
            </a:endParaRPr>
          </a:p>
          <a:p>
            <a:pPr lvl="2" marL="1155700" indent="-228600">
              <a:lnSpc>
                <a:spcPct val="100000"/>
              </a:lnSpc>
              <a:spcBef>
                <a:spcPts val="595"/>
              </a:spcBef>
              <a:buClr>
                <a:srgbClr val="DB0081"/>
              </a:buClr>
              <a:buSzPct val="67500"/>
              <a:buFont typeface="Wingdings"/>
              <a:buChar char=""/>
              <a:tabLst>
                <a:tab pos="1155700" algn="l"/>
              </a:tabLst>
            </a:pPr>
            <a:r>
              <a:rPr dirty="0" sz="2000" spc="-5">
                <a:solidFill>
                  <a:srgbClr val="00269E"/>
                </a:solidFill>
                <a:latin typeface="Times New Roman"/>
                <a:cs typeface="Times New Roman"/>
              </a:rPr>
              <a:t>Delivering </a:t>
            </a:r>
            <a:r>
              <a:rPr dirty="0" sz="2000">
                <a:solidFill>
                  <a:srgbClr val="00269E"/>
                </a:solidFill>
                <a:latin typeface="Times New Roman"/>
                <a:cs typeface="Times New Roman"/>
              </a:rPr>
              <a:t>the</a:t>
            </a:r>
            <a:r>
              <a:rPr dirty="0" sz="2000" spc="-50">
                <a:solidFill>
                  <a:srgbClr val="00269E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00269E"/>
                </a:solidFill>
                <a:latin typeface="Times New Roman"/>
                <a:cs typeface="Times New Roman"/>
              </a:rPr>
              <a:t>offspring</a:t>
            </a:r>
            <a:endParaRPr sz="2000">
              <a:latin typeface="Times New Roman"/>
              <a:cs typeface="Times New Roman"/>
            </a:endParaRPr>
          </a:p>
          <a:p>
            <a:pPr lvl="2" marL="1155700" indent="-228600">
              <a:lnSpc>
                <a:spcPct val="100000"/>
              </a:lnSpc>
              <a:spcBef>
                <a:spcPts val="450"/>
              </a:spcBef>
              <a:buClr>
                <a:srgbClr val="DB0081"/>
              </a:buClr>
              <a:buSzPct val="67500"/>
              <a:buFont typeface="Wingdings"/>
              <a:buChar char=""/>
              <a:tabLst>
                <a:tab pos="1155700" algn="l"/>
              </a:tabLst>
            </a:pPr>
            <a:r>
              <a:rPr dirty="0" sz="2000" spc="-5">
                <a:solidFill>
                  <a:srgbClr val="00269E"/>
                </a:solidFill>
                <a:latin typeface="Times New Roman"/>
                <a:cs typeface="Times New Roman"/>
              </a:rPr>
              <a:t>Removing </a:t>
            </a:r>
            <a:r>
              <a:rPr dirty="0" sz="2000">
                <a:solidFill>
                  <a:srgbClr val="00269E"/>
                </a:solidFill>
                <a:latin typeface="Times New Roman"/>
                <a:cs typeface="Times New Roman"/>
              </a:rPr>
              <a:t>the </a:t>
            </a:r>
            <a:r>
              <a:rPr dirty="0" sz="2000" spc="-5">
                <a:solidFill>
                  <a:srgbClr val="00269E"/>
                </a:solidFill>
                <a:latin typeface="Times New Roman"/>
                <a:cs typeface="Times New Roman"/>
              </a:rPr>
              <a:t>placental </a:t>
            </a:r>
            <a:r>
              <a:rPr dirty="0" sz="2000">
                <a:solidFill>
                  <a:srgbClr val="00269E"/>
                </a:solidFill>
                <a:latin typeface="Times New Roman"/>
                <a:cs typeface="Times New Roman"/>
              </a:rPr>
              <a:t>and </a:t>
            </a:r>
            <a:r>
              <a:rPr dirty="0" sz="2000" spc="-5">
                <a:solidFill>
                  <a:srgbClr val="00269E"/>
                </a:solidFill>
                <a:latin typeface="Times New Roman"/>
                <a:cs typeface="Times New Roman"/>
              </a:rPr>
              <a:t>fetal</a:t>
            </a:r>
            <a:r>
              <a:rPr dirty="0" sz="2000" spc="-170">
                <a:solidFill>
                  <a:srgbClr val="00269E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00269E"/>
                </a:solidFill>
                <a:latin typeface="Times New Roman"/>
                <a:cs typeface="Times New Roman"/>
              </a:rPr>
              <a:t>membranes</a:t>
            </a:r>
            <a:endParaRPr sz="2000">
              <a:latin typeface="Times New Roman"/>
              <a:cs typeface="Times New Roman"/>
            </a:endParaRPr>
          </a:p>
          <a:p>
            <a:pPr lvl="2" marL="1155700" indent="-228600">
              <a:lnSpc>
                <a:spcPct val="100000"/>
              </a:lnSpc>
              <a:spcBef>
                <a:spcPts val="450"/>
              </a:spcBef>
              <a:buClr>
                <a:srgbClr val="DB0081"/>
              </a:buClr>
              <a:buSzPct val="67500"/>
              <a:buFont typeface="Wingdings"/>
              <a:buChar char=""/>
              <a:tabLst>
                <a:tab pos="1155700" algn="l"/>
              </a:tabLst>
            </a:pPr>
            <a:r>
              <a:rPr dirty="0" sz="2000" spc="-5">
                <a:solidFill>
                  <a:srgbClr val="00269E"/>
                </a:solidFill>
                <a:latin typeface="Times New Roman"/>
                <a:cs typeface="Times New Roman"/>
              </a:rPr>
              <a:t>Stimulating defecation/urination </a:t>
            </a:r>
            <a:r>
              <a:rPr dirty="0" sz="2000" spc="5">
                <a:solidFill>
                  <a:srgbClr val="00269E"/>
                </a:solidFill>
                <a:latin typeface="Times New Roman"/>
                <a:cs typeface="Times New Roman"/>
              </a:rPr>
              <a:t>by </a:t>
            </a:r>
            <a:r>
              <a:rPr dirty="0" sz="2000" spc="-5">
                <a:solidFill>
                  <a:srgbClr val="00269E"/>
                </a:solidFill>
                <a:latin typeface="Times New Roman"/>
                <a:cs typeface="Times New Roman"/>
              </a:rPr>
              <a:t>licking </a:t>
            </a:r>
            <a:r>
              <a:rPr dirty="0" sz="2000">
                <a:solidFill>
                  <a:srgbClr val="00269E"/>
                </a:solidFill>
                <a:latin typeface="Times New Roman"/>
                <a:cs typeface="Times New Roman"/>
              </a:rPr>
              <a:t>the </a:t>
            </a:r>
            <a:r>
              <a:rPr dirty="0" sz="2000" spc="-5">
                <a:solidFill>
                  <a:srgbClr val="00269E"/>
                </a:solidFill>
                <a:latin typeface="Times New Roman"/>
                <a:cs typeface="Times New Roman"/>
              </a:rPr>
              <a:t>anogenital</a:t>
            </a:r>
            <a:r>
              <a:rPr dirty="0" sz="2000" spc="-85">
                <a:solidFill>
                  <a:srgbClr val="00269E"/>
                </a:solidFill>
                <a:latin typeface="Times New Roman"/>
                <a:cs typeface="Times New Roman"/>
              </a:rPr>
              <a:t> </a:t>
            </a:r>
            <a:r>
              <a:rPr dirty="0" sz="2000" spc="-15">
                <a:solidFill>
                  <a:srgbClr val="00269E"/>
                </a:solidFill>
                <a:latin typeface="Times New Roman"/>
                <a:cs typeface="Times New Roman"/>
              </a:rPr>
              <a:t>region</a:t>
            </a:r>
            <a:endParaRPr sz="2000">
              <a:latin typeface="Times New Roman"/>
              <a:cs typeface="Times New Roman"/>
            </a:endParaRPr>
          </a:p>
          <a:p>
            <a:pPr lvl="2" marL="1155700" indent="-228600">
              <a:lnSpc>
                <a:spcPct val="100000"/>
              </a:lnSpc>
              <a:spcBef>
                <a:spcPts val="525"/>
              </a:spcBef>
              <a:buClr>
                <a:srgbClr val="DB0081"/>
              </a:buClr>
              <a:buSzPct val="67500"/>
              <a:buFont typeface="Wingdings"/>
              <a:buChar char=""/>
              <a:tabLst>
                <a:tab pos="1155700" algn="l"/>
              </a:tabLst>
            </a:pPr>
            <a:r>
              <a:rPr dirty="0" sz="2000" spc="10">
                <a:solidFill>
                  <a:srgbClr val="00269E"/>
                </a:solidFill>
                <a:latin typeface="Times New Roman"/>
                <a:cs typeface="Times New Roman"/>
              </a:rPr>
              <a:t>Retrieval of pups </a:t>
            </a:r>
            <a:r>
              <a:rPr dirty="0" sz="2000" spc="5">
                <a:solidFill>
                  <a:srgbClr val="00269E"/>
                </a:solidFill>
                <a:latin typeface="Times New Roman"/>
                <a:cs typeface="Times New Roman"/>
              </a:rPr>
              <a:t>into </a:t>
            </a:r>
            <a:r>
              <a:rPr dirty="0" sz="2000" spc="10">
                <a:solidFill>
                  <a:srgbClr val="00269E"/>
                </a:solidFill>
                <a:latin typeface="Times New Roman"/>
                <a:cs typeface="Times New Roman"/>
              </a:rPr>
              <a:t>the</a:t>
            </a:r>
            <a:r>
              <a:rPr dirty="0" sz="2000" spc="220">
                <a:solidFill>
                  <a:srgbClr val="00269E"/>
                </a:solidFill>
                <a:latin typeface="Times New Roman"/>
                <a:cs typeface="Times New Roman"/>
              </a:rPr>
              <a:t> </a:t>
            </a:r>
            <a:r>
              <a:rPr dirty="0" sz="2000" spc="10">
                <a:solidFill>
                  <a:srgbClr val="00269E"/>
                </a:solidFill>
                <a:latin typeface="Times New Roman"/>
                <a:cs typeface="Times New Roman"/>
              </a:rPr>
              <a:t>nest</a:t>
            </a:r>
            <a:endParaRPr sz="20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spcBef>
                <a:spcPts val="500"/>
              </a:spcBef>
              <a:buClr>
                <a:srgbClr val="DB0081"/>
              </a:buClr>
              <a:buSzPct val="64583"/>
              <a:buFont typeface="Wingdings"/>
              <a:buChar char=""/>
              <a:tabLst>
                <a:tab pos="755015" algn="l"/>
                <a:tab pos="755650" algn="l"/>
              </a:tabLst>
            </a:pPr>
            <a:r>
              <a:rPr dirty="0" sz="2400" spc="-5">
                <a:solidFill>
                  <a:srgbClr val="00269E"/>
                </a:solidFill>
                <a:latin typeface="Times New Roman"/>
                <a:cs typeface="Times New Roman"/>
              </a:rPr>
              <a:t>Olfaction plays </a:t>
            </a:r>
            <a:r>
              <a:rPr dirty="0" sz="2400">
                <a:solidFill>
                  <a:srgbClr val="00269E"/>
                </a:solidFill>
                <a:latin typeface="Times New Roman"/>
                <a:cs typeface="Times New Roman"/>
              </a:rPr>
              <a:t>a </a:t>
            </a:r>
            <a:r>
              <a:rPr dirty="0" sz="2400" spc="-5">
                <a:solidFill>
                  <a:srgbClr val="00269E"/>
                </a:solidFill>
                <a:latin typeface="Times New Roman"/>
                <a:cs typeface="Times New Roman"/>
              </a:rPr>
              <a:t>role </a:t>
            </a:r>
            <a:r>
              <a:rPr dirty="0" sz="2400">
                <a:solidFill>
                  <a:srgbClr val="00269E"/>
                </a:solidFill>
                <a:latin typeface="Times New Roman"/>
                <a:cs typeface="Times New Roman"/>
              </a:rPr>
              <a:t>in maternal</a:t>
            </a:r>
            <a:r>
              <a:rPr dirty="0" sz="2400" spc="-20">
                <a:solidFill>
                  <a:srgbClr val="00269E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00269E"/>
                </a:solidFill>
                <a:latin typeface="Times New Roman"/>
                <a:cs typeface="Times New Roman"/>
              </a:rPr>
              <a:t>behavior</a:t>
            </a:r>
            <a:endParaRPr sz="24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spcBef>
                <a:spcPts val="570"/>
              </a:spcBef>
              <a:buClr>
                <a:srgbClr val="DB0081"/>
              </a:buClr>
              <a:buSzPct val="64583"/>
              <a:buFont typeface="Wingdings"/>
              <a:buChar char=""/>
              <a:tabLst>
                <a:tab pos="755015" algn="l"/>
                <a:tab pos="755650" algn="l"/>
              </a:tabLst>
            </a:pPr>
            <a:r>
              <a:rPr dirty="0" sz="2400" spc="-5">
                <a:solidFill>
                  <a:srgbClr val="00269E"/>
                </a:solidFill>
                <a:latin typeface="Times New Roman"/>
                <a:cs typeface="Times New Roman"/>
              </a:rPr>
              <a:t>Lesions of the MPA disrupt maternal</a:t>
            </a:r>
            <a:r>
              <a:rPr dirty="0" sz="2400" spc="-20">
                <a:solidFill>
                  <a:srgbClr val="00269E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00269E"/>
                </a:solidFill>
                <a:latin typeface="Times New Roman"/>
                <a:cs typeface="Times New Roman"/>
              </a:rPr>
              <a:t>behavior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693150" y="6654800"/>
            <a:ext cx="673100" cy="33401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2000" spc="-5">
                <a:solidFill>
                  <a:srgbClr val="DB0081"/>
                </a:solidFill>
                <a:latin typeface="Arial"/>
                <a:cs typeface="Arial"/>
              </a:rPr>
              <a:t>10</a:t>
            </a:r>
            <a:r>
              <a:rPr dirty="0" sz="2000" spc="65">
                <a:solidFill>
                  <a:srgbClr val="DB0081"/>
                </a:solidFill>
                <a:latin typeface="Arial"/>
                <a:cs typeface="Arial"/>
              </a:rPr>
              <a:t>.</a:t>
            </a:r>
            <a:r>
              <a:rPr dirty="0" sz="2000" spc="5">
                <a:solidFill>
                  <a:srgbClr val="DB0081"/>
                </a:solidFill>
                <a:latin typeface="Arial"/>
                <a:cs typeface="Arial"/>
              </a:rPr>
              <a:t>30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62025" y="838200"/>
            <a:ext cx="8134350" cy="609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835"/>
              </a:lnSpc>
            </a:pPr>
            <a:r>
              <a:rPr dirty="0" spc="25"/>
              <a:t>Copyright </a:t>
            </a:r>
            <a:r>
              <a:rPr dirty="0" spc="20"/>
              <a:t>2001 by </a:t>
            </a:r>
            <a:r>
              <a:rPr dirty="0" spc="10"/>
              <a:t>Allyn </a:t>
            </a:r>
            <a:r>
              <a:rPr dirty="0" spc="15"/>
              <a:t>&amp;</a:t>
            </a:r>
            <a:r>
              <a:rPr dirty="0" spc="30"/>
              <a:t> </a:t>
            </a:r>
            <a:r>
              <a:rPr dirty="0"/>
              <a:t>Bacon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62025" y="838200"/>
            <a:ext cx="8134350" cy="609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835"/>
              </a:lnSpc>
            </a:pPr>
            <a:r>
              <a:rPr dirty="0" spc="25"/>
              <a:t>Copyright </a:t>
            </a:r>
            <a:r>
              <a:rPr dirty="0" spc="20"/>
              <a:t>2001 by </a:t>
            </a:r>
            <a:r>
              <a:rPr dirty="0" spc="10"/>
              <a:t>Allyn </a:t>
            </a:r>
            <a:r>
              <a:rPr dirty="0" spc="15"/>
              <a:t>&amp;</a:t>
            </a:r>
            <a:r>
              <a:rPr dirty="0" spc="30"/>
              <a:t> </a:t>
            </a:r>
            <a:r>
              <a:rPr dirty="0"/>
              <a:t>Bacon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82875" y="654050"/>
            <a:ext cx="4711065" cy="699770"/>
          </a:xfrm>
          <a:prstGeom prst="rect"/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/>
              <a:t>Sexual</a:t>
            </a:r>
            <a:r>
              <a:rPr dirty="0" spc="-40"/>
              <a:t> </a:t>
            </a:r>
            <a:r>
              <a:rPr dirty="0"/>
              <a:t>Development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693150" y="6679161"/>
            <a:ext cx="543560" cy="3130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335"/>
              </a:lnSpc>
            </a:pPr>
            <a:r>
              <a:rPr dirty="0" sz="2000" spc="15">
                <a:solidFill>
                  <a:srgbClr val="DB0081"/>
                </a:solidFill>
                <a:latin typeface="Arial"/>
                <a:cs typeface="Arial"/>
              </a:rPr>
              <a:t>10.</a:t>
            </a:r>
            <a:fld id="{81D60167-4931-47E6-BA6A-407CBD079E47}" type="slidenum">
              <a:rPr dirty="0" sz="2000" spc="15">
                <a:solidFill>
                  <a:srgbClr val="DB0081"/>
                </a:solidFill>
                <a:latin typeface="Arial"/>
                <a:cs typeface="Arial"/>
              </a:rPr>
              <a:t>6</a:t>
            </a:fld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835"/>
              </a:lnSpc>
            </a:pPr>
            <a:r>
              <a:rPr dirty="0" spc="25"/>
              <a:t>Copyright </a:t>
            </a:r>
            <a:r>
              <a:rPr dirty="0" spc="20"/>
              <a:t>2001 by </a:t>
            </a:r>
            <a:r>
              <a:rPr dirty="0" spc="10"/>
              <a:t>Allyn </a:t>
            </a:r>
            <a:r>
              <a:rPr dirty="0" spc="15"/>
              <a:t>&amp;</a:t>
            </a:r>
            <a:r>
              <a:rPr dirty="0" spc="30"/>
              <a:t> </a:t>
            </a:r>
            <a:r>
              <a:rPr dirty="0"/>
              <a:t>Bacon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2150" y="1852652"/>
            <a:ext cx="8435975" cy="4631690"/>
          </a:xfrm>
          <a:prstGeom prst="rect">
            <a:avLst/>
          </a:prstGeom>
        </p:spPr>
        <p:txBody>
          <a:bodyPr wrap="square" lIns="0" tIns="55244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34"/>
              </a:spcBef>
              <a:buClr>
                <a:srgbClr val="DB0081"/>
              </a:buClr>
              <a:buSzPct val="70909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dirty="0" sz="2750" spc="10">
                <a:solidFill>
                  <a:srgbClr val="00269E"/>
                </a:solidFill>
                <a:latin typeface="Times New Roman"/>
                <a:cs typeface="Times New Roman"/>
              </a:rPr>
              <a:t>“Nature’s Impulse </a:t>
            </a:r>
            <a:r>
              <a:rPr dirty="0" sz="2750" spc="5">
                <a:solidFill>
                  <a:srgbClr val="00269E"/>
                </a:solidFill>
                <a:latin typeface="Times New Roman"/>
                <a:cs typeface="Times New Roman"/>
              </a:rPr>
              <a:t>is to create </a:t>
            </a:r>
            <a:r>
              <a:rPr dirty="0" sz="2750" spc="10">
                <a:solidFill>
                  <a:srgbClr val="00269E"/>
                </a:solidFill>
                <a:latin typeface="Times New Roman"/>
                <a:cs typeface="Times New Roman"/>
              </a:rPr>
              <a:t>a</a:t>
            </a:r>
            <a:r>
              <a:rPr dirty="0" sz="2750" spc="165">
                <a:solidFill>
                  <a:srgbClr val="00269E"/>
                </a:solidFill>
                <a:latin typeface="Times New Roman"/>
                <a:cs typeface="Times New Roman"/>
              </a:rPr>
              <a:t> </a:t>
            </a:r>
            <a:r>
              <a:rPr dirty="0" sz="2750" spc="10">
                <a:solidFill>
                  <a:srgbClr val="00269E"/>
                </a:solidFill>
                <a:latin typeface="Times New Roman"/>
                <a:cs typeface="Times New Roman"/>
              </a:rPr>
              <a:t>female”</a:t>
            </a:r>
            <a:endParaRPr sz="2750">
              <a:latin typeface="Times New Roman"/>
              <a:cs typeface="Times New Roman"/>
            </a:endParaRPr>
          </a:p>
          <a:p>
            <a:pPr lvl="1" marL="755650" marR="24130" indent="-285750">
              <a:lnSpc>
                <a:spcPts val="2630"/>
              </a:lnSpc>
              <a:spcBef>
                <a:spcPts val="570"/>
              </a:spcBef>
              <a:buClr>
                <a:srgbClr val="DB0081"/>
              </a:buClr>
              <a:buSzPct val="64583"/>
              <a:buFont typeface="Wingdings"/>
              <a:buChar char=""/>
              <a:tabLst>
                <a:tab pos="755015" algn="l"/>
                <a:tab pos="755650" algn="l"/>
              </a:tabLst>
            </a:pPr>
            <a:r>
              <a:rPr dirty="0" sz="2400" spc="-5">
                <a:solidFill>
                  <a:srgbClr val="00269E"/>
                </a:solidFill>
                <a:latin typeface="Times New Roman"/>
                <a:cs typeface="Times New Roman"/>
              </a:rPr>
              <a:t>The internal reproductive structures can develop into </a:t>
            </a:r>
            <a:r>
              <a:rPr dirty="0" sz="2400">
                <a:solidFill>
                  <a:srgbClr val="00269E"/>
                </a:solidFill>
                <a:latin typeface="Times New Roman"/>
                <a:cs typeface="Times New Roman"/>
              </a:rPr>
              <a:t>a </a:t>
            </a:r>
            <a:r>
              <a:rPr dirty="0" sz="2400" spc="-5">
                <a:solidFill>
                  <a:srgbClr val="00269E"/>
                </a:solidFill>
                <a:latin typeface="Times New Roman"/>
                <a:cs typeface="Times New Roman"/>
              </a:rPr>
              <a:t>male or  </a:t>
            </a:r>
            <a:r>
              <a:rPr dirty="0" sz="2400">
                <a:solidFill>
                  <a:srgbClr val="00269E"/>
                </a:solidFill>
                <a:latin typeface="Times New Roman"/>
                <a:cs typeface="Times New Roman"/>
              </a:rPr>
              <a:t>female</a:t>
            </a:r>
            <a:r>
              <a:rPr dirty="0" sz="2400" spc="-5">
                <a:solidFill>
                  <a:srgbClr val="00269E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269E"/>
                </a:solidFill>
                <a:latin typeface="Times New Roman"/>
                <a:cs typeface="Times New Roman"/>
              </a:rPr>
              <a:t>pattern</a:t>
            </a:r>
            <a:endParaRPr sz="24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spcBef>
                <a:spcPts val="220"/>
              </a:spcBef>
              <a:buClr>
                <a:srgbClr val="DB0081"/>
              </a:buClr>
              <a:buSzPct val="64583"/>
              <a:buFont typeface="Wingdings"/>
              <a:buChar char=""/>
              <a:tabLst>
                <a:tab pos="755015" algn="l"/>
                <a:tab pos="755650" algn="l"/>
              </a:tabLst>
            </a:pPr>
            <a:r>
              <a:rPr dirty="0" sz="2400" spc="-10">
                <a:solidFill>
                  <a:srgbClr val="00269E"/>
                </a:solidFill>
                <a:latin typeface="Times New Roman"/>
                <a:cs typeface="Times New Roman"/>
              </a:rPr>
              <a:t>Male testes</a:t>
            </a:r>
            <a:r>
              <a:rPr dirty="0" sz="2400" spc="-15">
                <a:solidFill>
                  <a:srgbClr val="00269E"/>
                </a:solidFill>
                <a:latin typeface="Times New Roman"/>
                <a:cs typeface="Times New Roman"/>
              </a:rPr>
              <a:t> </a:t>
            </a:r>
            <a:r>
              <a:rPr dirty="0" sz="2400" spc="-10">
                <a:solidFill>
                  <a:srgbClr val="00269E"/>
                </a:solidFill>
                <a:latin typeface="Times New Roman"/>
                <a:cs typeface="Times New Roman"/>
              </a:rPr>
              <a:t>secrete</a:t>
            </a:r>
            <a:endParaRPr sz="2400">
              <a:latin typeface="Times New Roman"/>
              <a:cs typeface="Times New Roman"/>
            </a:endParaRPr>
          </a:p>
          <a:p>
            <a:pPr lvl="2" marL="1155700" indent="-228600">
              <a:lnSpc>
                <a:spcPct val="100000"/>
              </a:lnSpc>
              <a:spcBef>
                <a:spcPts val="220"/>
              </a:spcBef>
              <a:buClr>
                <a:srgbClr val="DB0081"/>
              </a:buClr>
              <a:buSzPct val="67500"/>
              <a:buFont typeface="Wingdings"/>
              <a:buChar char=""/>
              <a:tabLst>
                <a:tab pos="1155700" algn="l"/>
              </a:tabLst>
            </a:pPr>
            <a:r>
              <a:rPr dirty="0" sz="2000" spc="-5">
                <a:solidFill>
                  <a:srgbClr val="00269E"/>
                </a:solidFill>
                <a:latin typeface="Times New Roman"/>
                <a:cs typeface="Times New Roman"/>
              </a:rPr>
              <a:t>Anti-Mullerian </a:t>
            </a:r>
            <a:r>
              <a:rPr dirty="0" sz="2000">
                <a:solidFill>
                  <a:srgbClr val="00269E"/>
                </a:solidFill>
                <a:latin typeface="Times New Roman"/>
                <a:cs typeface="Times New Roman"/>
              </a:rPr>
              <a:t>hormone prevents development </a:t>
            </a:r>
            <a:r>
              <a:rPr dirty="0" sz="2000" spc="5">
                <a:solidFill>
                  <a:srgbClr val="00269E"/>
                </a:solidFill>
                <a:latin typeface="Times New Roman"/>
                <a:cs typeface="Times New Roman"/>
              </a:rPr>
              <a:t>of </a:t>
            </a:r>
            <a:r>
              <a:rPr dirty="0" sz="2000">
                <a:solidFill>
                  <a:srgbClr val="00269E"/>
                </a:solidFill>
                <a:latin typeface="Times New Roman"/>
                <a:cs typeface="Times New Roman"/>
              </a:rPr>
              <a:t>the </a:t>
            </a:r>
            <a:r>
              <a:rPr dirty="0" sz="2000" spc="-5">
                <a:solidFill>
                  <a:srgbClr val="00269E"/>
                </a:solidFill>
                <a:latin typeface="Times New Roman"/>
                <a:cs typeface="Times New Roman"/>
              </a:rPr>
              <a:t>Mullerian</a:t>
            </a:r>
            <a:r>
              <a:rPr dirty="0" sz="2000" spc="-254">
                <a:solidFill>
                  <a:srgbClr val="00269E"/>
                </a:solidFill>
                <a:latin typeface="Times New Roman"/>
                <a:cs typeface="Times New Roman"/>
              </a:rPr>
              <a:t> </a:t>
            </a:r>
            <a:r>
              <a:rPr dirty="0" sz="2000" spc="-20">
                <a:solidFill>
                  <a:srgbClr val="00269E"/>
                </a:solidFill>
                <a:latin typeface="Times New Roman"/>
                <a:cs typeface="Times New Roman"/>
              </a:rPr>
              <a:t>system</a:t>
            </a:r>
            <a:endParaRPr sz="2000">
              <a:latin typeface="Times New Roman"/>
              <a:cs typeface="Times New Roman"/>
            </a:endParaRPr>
          </a:p>
          <a:p>
            <a:pPr lvl="2" marL="1155700" indent="-228600">
              <a:lnSpc>
                <a:spcPct val="100000"/>
              </a:lnSpc>
              <a:spcBef>
                <a:spcPts val="225"/>
              </a:spcBef>
              <a:buClr>
                <a:srgbClr val="DB0081"/>
              </a:buClr>
              <a:buSzPct val="67500"/>
              <a:buFont typeface="Wingdings"/>
              <a:buChar char=""/>
              <a:tabLst>
                <a:tab pos="1155700" algn="l"/>
              </a:tabLst>
            </a:pPr>
            <a:r>
              <a:rPr dirty="0" sz="2000">
                <a:solidFill>
                  <a:srgbClr val="00269E"/>
                </a:solidFill>
                <a:latin typeface="Times New Roman"/>
                <a:cs typeface="Times New Roman"/>
              </a:rPr>
              <a:t>Androgens promote development </a:t>
            </a:r>
            <a:r>
              <a:rPr dirty="0" sz="2000" spc="5">
                <a:solidFill>
                  <a:srgbClr val="00269E"/>
                </a:solidFill>
                <a:latin typeface="Times New Roman"/>
                <a:cs typeface="Times New Roman"/>
              </a:rPr>
              <a:t>of </a:t>
            </a:r>
            <a:r>
              <a:rPr dirty="0" sz="2000">
                <a:solidFill>
                  <a:srgbClr val="00269E"/>
                </a:solidFill>
                <a:latin typeface="Times New Roman"/>
                <a:cs typeface="Times New Roman"/>
              </a:rPr>
              <a:t>the </a:t>
            </a:r>
            <a:r>
              <a:rPr dirty="0" sz="2000" spc="-5">
                <a:solidFill>
                  <a:srgbClr val="00269E"/>
                </a:solidFill>
                <a:latin typeface="Times New Roman"/>
                <a:cs typeface="Times New Roman"/>
              </a:rPr>
              <a:t>Wolffian</a:t>
            </a:r>
            <a:r>
              <a:rPr dirty="0" sz="2000" spc="-285">
                <a:solidFill>
                  <a:srgbClr val="00269E"/>
                </a:solidFill>
                <a:latin typeface="Times New Roman"/>
                <a:cs typeface="Times New Roman"/>
              </a:rPr>
              <a:t> </a:t>
            </a:r>
            <a:r>
              <a:rPr dirty="0" sz="2000" spc="5">
                <a:solidFill>
                  <a:srgbClr val="00269E"/>
                </a:solidFill>
                <a:latin typeface="Times New Roman"/>
                <a:cs typeface="Times New Roman"/>
              </a:rPr>
              <a:t>system</a:t>
            </a:r>
            <a:endParaRPr sz="2000">
              <a:latin typeface="Times New Roman"/>
              <a:cs typeface="Times New Roman"/>
            </a:endParaRPr>
          </a:p>
          <a:p>
            <a:pPr lvl="3" marL="1612900" indent="-228600">
              <a:lnSpc>
                <a:spcPct val="100000"/>
              </a:lnSpc>
              <a:spcBef>
                <a:spcPts val="275"/>
              </a:spcBef>
              <a:buClr>
                <a:srgbClr val="DB0081"/>
              </a:buClr>
              <a:buSzPct val="69444"/>
              <a:buFont typeface="Wingdings"/>
              <a:buChar char=""/>
              <a:tabLst>
                <a:tab pos="1612900" algn="l"/>
              </a:tabLst>
            </a:pPr>
            <a:r>
              <a:rPr dirty="0" sz="1800" spc="5">
                <a:solidFill>
                  <a:srgbClr val="00269E"/>
                </a:solidFill>
                <a:latin typeface="Times New Roman"/>
                <a:cs typeface="Times New Roman"/>
              </a:rPr>
              <a:t>Testosterone</a:t>
            </a:r>
            <a:endParaRPr sz="1800">
              <a:latin typeface="Times New Roman"/>
              <a:cs typeface="Times New Roman"/>
            </a:endParaRPr>
          </a:p>
          <a:p>
            <a:pPr lvl="3" marL="1612900" indent="-228600">
              <a:lnSpc>
                <a:spcPct val="100000"/>
              </a:lnSpc>
              <a:spcBef>
                <a:spcPts val="240"/>
              </a:spcBef>
              <a:buClr>
                <a:srgbClr val="DB0081"/>
              </a:buClr>
              <a:buSzPct val="69444"/>
              <a:buFont typeface="Wingdings"/>
              <a:buChar char=""/>
              <a:tabLst>
                <a:tab pos="1612900" algn="l"/>
              </a:tabLst>
            </a:pPr>
            <a:r>
              <a:rPr dirty="0" sz="1800" spc="5">
                <a:solidFill>
                  <a:srgbClr val="00269E"/>
                </a:solidFill>
                <a:latin typeface="Times New Roman"/>
                <a:cs typeface="Times New Roman"/>
              </a:rPr>
              <a:t>Dihydrotestosterone</a:t>
            </a:r>
            <a:endParaRPr sz="1800">
              <a:latin typeface="Times New Roman"/>
              <a:cs typeface="Times New Roman"/>
            </a:endParaRPr>
          </a:p>
          <a:p>
            <a:pPr lvl="1" marL="755650" marR="290195" indent="-285750">
              <a:lnSpc>
                <a:spcPts val="2630"/>
              </a:lnSpc>
              <a:spcBef>
                <a:spcPts val="535"/>
              </a:spcBef>
              <a:buClr>
                <a:srgbClr val="DB0081"/>
              </a:buClr>
              <a:buSzPct val="64583"/>
              <a:buFont typeface="Wingdings"/>
              <a:buChar char=""/>
              <a:tabLst>
                <a:tab pos="755015" algn="l"/>
                <a:tab pos="755650" algn="l"/>
              </a:tabLst>
            </a:pPr>
            <a:r>
              <a:rPr dirty="0" sz="2400" spc="-5">
                <a:solidFill>
                  <a:srgbClr val="00269E"/>
                </a:solidFill>
                <a:latin typeface="Times New Roman"/>
                <a:cs typeface="Times New Roman"/>
              </a:rPr>
              <a:t>In the absence of androgen secreted by testes, female pattern  </a:t>
            </a:r>
            <a:r>
              <a:rPr dirty="0" sz="2400" spc="-15">
                <a:solidFill>
                  <a:srgbClr val="00269E"/>
                </a:solidFill>
                <a:latin typeface="Times New Roman"/>
                <a:cs typeface="Times New Roman"/>
              </a:rPr>
              <a:t>develops:</a:t>
            </a:r>
            <a:endParaRPr sz="2400">
              <a:latin typeface="Times New Roman"/>
              <a:cs typeface="Times New Roman"/>
            </a:endParaRPr>
          </a:p>
          <a:p>
            <a:pPr lvl="2" marL="1155700" indent="-228600">
              <a:lnSpc>
                <a:spcPct val="100000"/>
              </a:lnSpc>
              <a:spcBef>
                <a:spcPts val="170"/>
              </a:spcBef>
              <a:buClr>
                <a:srgbClr val="DB0081"/>
              </a:buClr>
              <a:buSzPct val="60000"/>
              <a:buFont typeface="Wingdings"/>
              <a:buChar char=""/>
              <a:tabLst>
                <a:tab pos="1155700" algn="l"/>
              </a:tabLst>
            </a:pPr>
            <a:r>
              <a:rPr dirty="0" sz="2000" spc="5">
                <a:solidFill>
                  <a:srgbClr val="00269E"/>
                </a:solidFill>
                <a:latin typeface="Times New Roman"/>
                <a:cs typeface="Times New Roman"/>
              </a:rPr>
              <a:t>Mullerian</a:t>
            </a:r>
            <a:r>
              <a:rPr dirty="0" sz="2000" spc="-60">
                <a:solidFill>
                  <a:srgbClr val="00269E"/>
                </a:solidFill>
                <a:latin typeface="Times New Roman"/>
                <a:cs typeface="Times New Roman"/>
              </a:rPr>
              <a:t> </a:t>
            </a:r>
            <a:r>
              <a:rPr dirty="0" sz="2000" spc="-20">
                <a:solidFill>
                  <a:srgbClr val="00269E"/>
                </a:solidFill>
                <a:latin typeface="Times New Roman"/>
                <a:cs typeface="Times New Roman"/>
              </a:rPr>
              <a:t>system</a:t>
            </a:r>
            <a:endParaRPr sz="2000">
              <a:latin typeface="Times New Roman"/>
              <a:cs typeface="Times New Roman"/>
            </a:endParaRPr>
          </a:p>
          <a:p>
            <a:pPr lvl="2" marL="1155700" indent="-228600">
              <a:lnSpc>
                <a:spcPct val="100000"/>
              </a:lnSpc>
              <a:spcBef>
                <a:spcPts val="225"/>
              </a:spcBef>
              <a:buClr>
                <a:srgbClr val="DB0081"/>
              </a:buClr>
              <a:buSzPct val="60000"/>
              <a:buFont typeface="Wingdings"/>
              <a:buChar char=""/>
              <a:tabLst>
                <a:tab pos="1155700" algn="l"/>
              </a:tabLst>
            </a:pPr>
            <a:r>
              <a:rPr dirty="0" sz="2000">
                <a:solidFill>
                  <a:srgbClr val="00269E"/>
                </a:solidFill>
                <a:latin typeface="Times New Roman"/>
                <a:cs typeface="Times New Roman"/>
              </a:rPr>
              <a:t>External</a:t>
            </a:r>
            <a:r>
              <a:rPr dirty="0" sz="2000" spc="-65">
                <a:solidFill>
                  <a:srgbClr val="00269E"/>
                </a:solidFill>
                <a:latin typeface="Times New Roman"/>
                <a:cs typeface="Times New Roman"/>
              </a:rPr>
              <a:t> </a:t>
            </a:r>
            <a:r>
              <a:rPr dirty="0" sz="2000" spc="-5">
                <a:solidFill>
                  <a:srgbClr val="00269E"/>
                </a:solidFill>
                <a:latin typeface="Times New Roman"/>
                <a:cs typeface="Times New Roman"/>
              </a:rPr>
              <a:t>genitalia</a:t>
            </a:r>
            <a:endParaRPr sz="2000">
              <a:latin typeface="Times New Roman"/>
              <a:cs typeface="Times New Roman"/>
            </a:endParaRPr>
          </a:p>
          <a:p>
            <a:pPr lvl="2" marL="1155700" indent="-228600">
              <a:lnSpc>
                <a:spcPct val="100000"/>
              </a:lnSpc>
              <a:spcBef>
                <a:spcPts val="225"/>
              </a:spcBef>
              <a:buClr>
                <a:srgbClr val="DB0081"/>
              </a:buClr>
              <a:buSzPct val="60000"/>
              <a:buFont typeface="Wingdings"/>
              <a:buChar char=""/>
              <a:tabLst>
                <a:tab pos="1155700" algn="l"/>
              </a:tabLst>
            </a:pPr>
            <a:r>
              <a:rPr dirty="0" sz="2000" spc="-5">
                <a:solidFill>
                  <a:srgbClr val="00269E"/>
                </a:solidFill>
                <a:latin typeface="Times New Roman"/>
                <a:cs typeface="Times New Roman"/>
              </a:rPr>
              <a:t>Brain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35175" y="654050"/>
            <a:ext cx="5996940" cy="699770"/>
          </a:xfrm>
          <a:prstGeom prst="rect"/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pc="5"/>
              <a:t>Male </a:t>
            </a:r>
            <a:r>
              <a:rPr dirty="0"/>
              <a:t>Sexual</a:t>
            </a:r>
            <a:r>
              <a:rPr dirty="0" spc="-35"/>
              <a:t> </a:t>
            </a:r>
            <a:r>
              <a:rPr dirty="0"/>
              <a:t>Development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693150" y="6679161"/>
            <a:ext cx="543560" cy="3130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335"/>
              </a:lnSpc>
            </a:pPr>
            <a:r>
              <a:rPr dirty="0" sz="2000" spc="15">
                <a:solidFill>
                  <a:srgbClr val="DB0081"/>
                </a:solidFill>
                <a:latin typeface="Arial"/>
                <a:cs typeface="Arial"/>
              </a:rPr>
              <a:t>10.</a:t>
            </a:r>
            <a:fld id="{81D60167-4931-47E6-BA6A-407CBD079E47}" type="slidenum">
              <a:rPr dirty="0" sz="2000" spc="15">
                <a:solidFill>
                  <a:srgbClr val="DB0081"/>
                </a:solidFill>
                <a:latin typeface="Arial"/>
                <a:cs typeface="Arial"/>
              </a:rPr>
              <a:t>6</a:t>
            </a:fld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835"/>
              </a:lnSpc>
            </a:pPr>
            <a:r>
              <a:rPr dirty="0" spc="25"/>
              <a:t>Copyright </a:t>
            </a:r>
            <a:r>
              <a:rPr dirty="0" spc="20"/>
              <a:t>2001 by </a:t>
            </a:r>
            <a:r>
              <a:rPr dirty="0" spc="10"/>
              <a:t>Allyn </a:t>
            </a:r>
            <a:r>
              <a:rPr dirty="0" spc="15"/>
              <a:t>&amp;</a:t>
            </a:r>
            <a:r>
              <a:rPr dirty="0" spc="30"/>
              <a:t> </a:t>
            </a:r>
            <a:r>
              <a:rPr dirty="0"/>
              <a:t>Bacon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44550" y="1997075"/>
            <a:ext cx="7607300" cy="3334385"/>
          </a:xfrm>
          <a:prstGeom prst="rect">
            <a:avLst/>
          </a:prstGeom>
        </p:spPr>
        <p:txBody>
          <a:bodyPr wrap="square" lIns="0" tIns="33020" rIns="0" bIns="0" rtlCol="0" vert="horz">
            <a:spAutoFit/>
          </a:bodyPr>
          <a:lstStyle/>
          <a:p>
            <a:pPr marL="355600" marR="829310" indent="-342900">
              <a:lnSpc>
                <a:spcPts val="3829"/>
              </a:lnSpc>
              <a:spcBef>
                <a:spcPts val="260"/>
              </a:spcBef>
              <a:buClr>
                <a:srgbClr val="DB0081"/>
              </a:buClr>
              <a:buSzPct val="67187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dirty="0" sz="3200" spc="5">
                <a:solidFill>
                  <a:srgbClr val="00269E"/>
                </a:solidFill>
                <a:latin typeface="Times New Roman"/>
                <a:cs typeface="Times New Roman"/>
              </a:rPr>
              <a:t>SRY </a:t>
            </a:r>
            <a:r>
              <a:rPr dirty="0" sz="3200">
                <a:solidFill>
                  <a:srgbClr val="00269E"/>
                </a:solidFill>
                <a:latin typeface="Times New Roman"/>
                <a:cs typeface="Times New Roman"/>
              </a:rPr>
              <a:t>gene </a:t>
            </a:r>
            <a:r>
              <a:rPr dirty="0" sz="3200" spc="5">
                <a:solidFill>
                  <a:srgbClr val="00269E"/>
                </a:solidFill>
                <a:latin typeface="Times New Roman"/>
                <a:cs typeface="Times New Roman"/>
              </a:rPr>
              <a:t>on </a:t>
            </a:r>
            <a:r>
              <a:rPr dirty="0" sz="3200" spc="10">
                <a:solidFill>
                  <a:srgbClr val="00269E"/>
                </a:solidFill>
                <a:latin typeface="Times New Roman"/>
                <a:cs typeface="Times New Roman"/>
              </a:rPr>
              <a:t>XY </a:t>
            </a:r>
            <a:r>
              <a:rPr dirty="0" sz="3200">
                <a:solidFill>
                  <a:srgbClr val="00269E"/>
                </a:solidFill>
                <a:latin typeface="Times New Roman"/>
                <a:cs typeface="Times New Roman"/>
              </a:rPr>
              <a:t>chromosome</a:t>
            </a:r>
            <a:r>
              <a:rPr dirty="0" sz="3200" spc="-90">
                <a:solidFill>
                  <a:srgbClr val="00269E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00269E"/>
                </a:solidFill>
                <a:latin typeface="Times New Roman"/>
                <a:cs typeface="Times New Roman"/>
              </a:rPr>
              <a:t>induces  development </a:t>
            </a:r>
            <a:r>
              <a:rPr dirty="0" sz="3200" spc="5">
                <a:solidFill>
                  <a:srgbClr val="00269E"/>
                </a:solidFill>
                <a:latin typeface="Times New Roman"/>
                <a:cs typeface="Times New Roman"/>
              </a:rPr>
              <a:t>of</a:t>
            </a:r>
            <a:r>
              <a:rPr dirty="0" sz="3200" spc="-45">
                <a:solidFill>
                  <a:srgbClr val="00269E"/>
                </a:solidFill>
                <a:latin typeface="Times New Roman"/>
                <a:cs typeface="Times New Roman"/>
              </a:rPr>
              <a:t> </a:t>
            </a:r>
            <a:r>
              <a:rPr dirty="0" sz="3200" spc="-5">
                <a:solidFill>
                  <a:srgbClr val="00269E"/>
                </a:solidFill>
                <a:latin typeface="Times New Roman"/>
                <a:cs typeface="Times New Roman"/>
              </a:rPr>
              <a:t>testis</a:t>
            </a:r>
            <a:endParaRPr sz="32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spcBef>
                <a:spcPts val="605"/>
              </a:spcBef>
              <a:buClr>
                <a:srgbClr val="DB0081"/>
              </a:buClr>
              <a:buSzPct val="70909"/>
              <a:buFont typeface="Wingdings"/>
              <a:buChar char=""/>
              <a:tabLst>
                <a:tab pos="755650" algn="l"/>
              </a:tabLst>
            </a:pPr>
            <a:r>
              <a:rPr dirty="0" sz="2750" spc="5">
                <a:solidFill>
                  <a:srgbClr val="00269E"/>
                </a:solidFill>
                <a:latin typeface="Times New Roman"/>
                <a:cs typeface="Times New Roman"/>
              </a:rPr>
              <a:t>Testes</a:t>
            </a:r>
            <a:r>
              <a:rPr dirty="0" sz="2750" spc="55">
                <a:solidFill>
                  <a:srgbClr val="00269E"/>
                </a:solidFill>
                <a:latin typeface="Times New Roman"/>
                <a:cs typeface="Times New Roman"/>
              </a:rPr>
              <a:t> </a:t>
            </a:r>
            <a:r>
              <a:rPr dirty="0" sz="2750">
                <a:solidFill>
                  <a:srgbClr val="00269E"/>
                </a:solidFill>
                <a:latin typeface="Times New Roman"/>
                <a:cs typeface="Times New Roman"/>
              </a:rPr>
              <a:t>secrete:</a:t>
            </a:r>
            <a:endParaRPr sz="2750">
              <a:latin typeface="Times New Roman"/>
              <a:cs typeface="Times New Roman"/>
            </a:endParaRPr>
          </a:p>
          <a:p>
            <a:pPr lvl="2" marL="1155700" indent="-228600">
              <a:lnSpc>
                <a:spcPct val="100000"/>
              </a:lnSpc>
              <a:spcBef>
                <a:spcPts val="575"/>
              </a:spcBef>
              <a:buClr>
                <a:srgbClr val="DB0081"/>
              </a:buClr>
              <a:buSzPct val="58333"/>
              <a:buFont typeface="Wingdings"/>
              <a:buChar char=""/>
              <a:tabLst>
                <a:tab pos="1155700" algn="l"/>
              </a:tabLst>
            </a:pPr>
            <a:r>
              <a:rPr dirty="0" sz="2400" spc="-5">
                <a:solidFill>
                  <a:srgbClr val="00269E"/>
                </a:solidFill>
                <a:latin typeface="Times New Roman"/>
                <a:cs typeface="Times New Roman"/>
              </a:rPr>
              <a:t>Anti-Mullerian </a:t>
            </a:r>
            <a:r>
              <a:rPr dirty="0" sz="2400">
                <a:solidFill>
                  <a:srgbClr val="00269E"/>
                </a:solidFill>
                <a:latin typeface="Times New Roman"/>
                <a:cs typeface="Times New Roman"/>
              </a:rPr>
              <a:t>hormone </a:t>
            </a:r>
            <a:r>
              <a:rPr dirty="0" sz="2400" spc="-10">
                <a:solidFill>
                  <a:srgbClr val="00269E"/>
                </a:solidFill>
                <a:latin typeface="Times New Roman"/>
                <a:cs typeface="Times New Roman"/>
              </a:rPr>
              <a:t>(defeminizing</a:t>
            </a:r>
            <a:r>
              <a:rPr dirty="0" sz="2400" spc="5">
                <a:solidFill>
                  <a:srgbClr val="00269E"/>
                </a:solidFill>
                <a:latin typeface="Times New Roman"/>
                <a:cs typeface="Times New Roman"/>
              </a:rPr>
              <a:t> effect)</a:t>
            </a:r>
            <a:endParaRPr sz="2400">
              <a:latin typeface="Times New Roman"/>
              <a:cs typeface="Times New Roman"/>
            </a:endParaRPr>
          </a:p>
          <a:p>
            <a:pPr lvl="2" marL="1155700" indent="-228600">
              <a:lnSpc>
                <a:spcPct val="100000"/>
              </a:lnSpc>
              <a:spcBef>
                <a:spcPts val="570"/>
              </a:spcBef>
              <a:buClr>
                <a:srgbClr val="DB0081"/>
              </a:buClr>
              <a:buSzPct val="58333"/>
              <a:buFont typeface="Wingdings"/>
              <a:buChar char=""/>
              <a:tabLst>
                <a:tab pos="1155700" algn="l"/>
              </a:tabLst>
            </a:pPr>
            <a:r>
              <a:rPr dirty="0" sz="2400" spc="-5">
                <a:solidFill>
                  <a:srgbClr val="00269E"/>
                </a:solidFill>
                <a:latin typeface="Times New Roman"/>
                <a:cs typeface="Times New Roman"/>
              </a:rPr>
              <a:t>Androgens: stimulate </a:t>
            </a:r>
            <a:r>
              <a:rPr dirty="0" sz="2400">
                <a:solidFill>
                  <a:srgbClr val="00269E"/>
                </a:solidFill>
                <a:latin typeface="Times New Roman"/>
                <a:cs typeface="Times New Roman"/>
              </a:rPr>
              <a:t>Wolffiian </a:t>
            </a:r>
            <a:r>
              <a:rPr dirty="0" sz="2400" spc="-10">
                <a:solidFill>
                  <a:srgbClr val="00269E"/>
                </a:solidFill>
                <a:latin typeface="Times New Roman"/>
                <a:cs typeface="Times New Roman"/>
              </a:rPr>
              <a:t>system</a:t>
            </a:r>
            <a:r>
              <a:rPr dirty="0" sz="2400" spc="-40">
                <a:solidFill>
                  <a:srgbClr val="00269E"/>
                </a:solidFill>
                <a:latin typeface="Times New Roman"/>
                <a:cs typeface="Times New Roman"/>
              </a:rPr>
              <a:t> </a:t>
            </a:r>
            <a:r>
              <a:rPr dirty="0" sz="2400" spc="-10">
                <a:solidFill>
                  <a:srgbClr val="00269E"/>
                </a:solidFill>
                <a:latin typeface="Times New Roman"/>
                <a:cs typeface="Times New Roman"/>
              </a:rPr>
              <a:t>development</a:t>
            </a:r>
            <a:endParaRPr sz="2400">
              <a:latin typeface="Times New Roman"/>
              <a:cs typeface="Times New Roman"/>
            </a:endParaRPr>
          </a:p>
          <a:p>
            <a:pPr lvl="1" marL="755650" marR="429895" indent="-285750">
              <a:lnSpc>
                <a:spcPct val="102299"/>
              </a:lnSpc>
              <a:spcBef>
                <a:spcPts val="670"/>
              </a:spcBef>
              <a:buClr>
                <a:srgbClr val="DB0081"/>
              </a:buClr>
              <a:buSzPct val="70909"/>
              <a:buFont typeface="Wingdings"/>
              <a:buChar char=""/>
              <a:tabLst>
                <a:tab pos="755650" algn="l"/>
              </a:tabLst>
            </a:pPr>
            <a:r>
              <a:rPr dirty="0" sz="2750" spc="10">
                <a:solidFill>
                  <a:srgbClr val="00269E"/>
                </a:solidFill>
                <a:latin typeface="Times New Roman"/>
                <a:cs typeface="Times New Roman"/>
              </a:rPr>
              <a:t>External male reproductive </a:t>
            </a:r>
            <a:r>
              <a:rPr dirty="0" sz="2750" spc="5">
                <a:solidFill>
                  <a:srgbClr val="00269E"/>
                </a:solidFill>
                <a:latin typeface="Times New Roman"/>
                <a:cs typeface="Times New Roman"/>
              </a:rPr>
              <a:t>structures </a:t>
            </a:r>
            <a:r>
              <a:rPr dirty="0" sz="2750" spc="10">
                <a:solidFill>
                  <a:srgbClr val="00269E"/>
                </a:solidFill>
                <a:latin typeface="Times New Roman"/>
                <a:cs typeface="Times New Roman"/>
              </a:rPr>
              <a:t>require  </a:t>
            </a:r>
            <a:r>
              <a:rPr dirty="0" sz="2750" spc="15">
                <a:solidFill>
                  <a:srgbClr val="00269E"/>
                </a:solidFill>
                <a:latin typeface="Times New Roman"/>
                <a:cs typeface="Times New Roman"/>
              </a:rPr>
              <a:t>dihyrotestosterone</a:t>
            </a:r>
            <a:r>
              <a:rPr dirty="0" sz="2750" spc="-80">
                <a:solidFill>
                  <a:srgbClr val="00269E"/>
                </a:solidFill>
                <a:latin typeface="Times New Roman"/>
                <a:cs typeface="Times New Roman"/>
              </a:rPr>
              <a:t> </a:t>
            </a:r>
            <a:r>
              <a:rPr dirty="0" sz="2750" spc="20">
                <a:solidFill>
                  <a:srgbClr val="00269E"/>
                </a:solidFill>
                <a:latin typeface="Times New Roman"/>
                <a:cs typeface="Times New Roman"/>
              </a:rPr>
              <a:t>(androgen)</a:t>
            </a:r>
            <a:endParaRPr sz="27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20800" y="654050"/>
            <a:ext cx="7435215" cy="699770"/>
          </a:xfrm>
          <a:prstGeom prst="rect"/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/>
              <a:t>Internal </a:t>
            </a:r>
            <a:r>
              <a:rPr dirty="0" spc="5"/>
              <a:t>Sex </a:t>
            </a:r>
            <a:r>
              <a:rPr dirty="0"/>
              <a:t>Organ</a:t>
            </a:r>
            <a:r>
              <a:rPr dirty="0" spc="-155"/>
              <a:t> </a:t>
            </a:r>
            <a:r>
              <a:rPr dirty="0"/>
              <a:t>Development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693150" y="6654800"/>
            <a:ext cx="530860" cy="33401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2000" spc="-5">
                <a:solidFill>
                  <a:srgbClr val="DB0081"/>
                </a:solidFill>
                <a:latin typeface="Arial"/>
                <a:cs typeface="Arial"/>
              </a:rPr>
              <a:t>10</a:t>
            </a:r>
            <a:r>
              <a:rPr dirty="0" sz="2000" spc="65">
                <a:solidFill>
                  <a:srgbClr val="DB0081"/>
                </a:solidFill>
                <a:latin typeface="Arial"/>
                <a:cs typeface="Arial"/>
              </a:rPr>
              <a:t>.</a:t>
            </a:r>
            <a:r>
              <a:rPr dirty="0" sz="2000" spc="10">
                <a:solidFill>
                  <a:srgbClr val="DB0081"/>
                </a:solidFill>
                <a:latin typeface="Arial"/>
                <a:cs typeface="Arial"/>
              </a:rPr>
              <a:t>8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695575" y="2400300"/>
            <a:ext cx="762000" cy="857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467475" y="2362200"/>
            <a:ext cx="2438400" cy="3524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828925" y="2543175"/>
            <a:ext cx="495300" cy="857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6477000" y="2714625"/>
            <a:ext cx="0" cy="638175"/>
          </a:xfrm>
          <a:custGeom>
            <a:avLst/>
            <a:gdLst/>
            <a:ahLst/>
            <a:cxnLst/>
            <a:rect l="l" t="t" r="r" b="b"/>
            <a:pathLst>
              <a:path w="0" h="638175">
                <a:moveTo>
                  <a:pt x="0" y="0"/>
                </a:moveTo>
                <a:lnTo>
                  <a:pt x="0" y="638175"/>
                </a:lnTo>
              </a:path>
            </a:pathLst>
          </a:custGeom>
          <a:ln w="19050">
            <a:solidFill>
              <a:srgbClr val="1E19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152525" y="2724150"/>
            <a:ext cx="1019175" cy="23812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095875" y="2714625"/>
            <a:ext cx="3810000" cy="9525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105400" y="3219450"/>
            <a:ext cx="400050" cy="9525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143000" y="2362200"/>
            <a:ext cx="3876675" cy="239077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6477000" y="3657600"/>
            <a:ext cx="0" cy="600075"/>
          </a:xfrm>
          <a:custGeom>
            <a:avLst/>
            <a:gdLst/>
            <a:ahLst/>
            <a:cxnLst/>
            <a:rect l="l" t="t" r="r" b="b"/>
            <a:pathLst>
              <a:path w="0" h="600075">
                <a:moveTo>
                  <a:pt x="0" y="0"/>
                </a:moveTo>
                <a:lnTo>
                  <a:pt x="0" y="600075"/>
                </a:lnTo>
              </a:path>
            </a:pathLst>
          </a:custGeom>
          <a:ln w="19050">
            <a:solidFill>
              <a:srgbClr val="1E19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619750" y="3667125"/>
            <a:ext cx="809625" cy="29527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467475" y="3657600"/>
            <a:ext cx="2447925" cy="108585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835"/>
              </a:lnSpc>
            </a:pPr>
            <a:r>
              <a:rPr dirty="0" spc="25"/>
              <a:t>Copyright </a:t>
            </a:r>
            <a:r>
              <a:rPr dirty="0" spc="20"/>
              <a:t>2001 by </a:t>
            </a:r>
            <a:r>
              <a:rPr dirty="0" spc="10"/>
              <a:t>Allyn </a:t>
            </a:r>
            <a:r>
              <a:rPr dirty="0" spc="15"/>
              <a:t>&amp;</a:t>
            </a:r>
            <a:r>
              <a:rPr dirty="0" spc="30"/>
              <a:t> </a:t>
            </a:r>
            <a:r>
              <a:rPr dirty="0"/>
              <a:t>Bacon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981450" y="1885950"/>
            <a:ext cx="2076450" cy="40100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067425" y="1885950"/>
            <a:ext cx="0" cy="4010025"/>
          </a:xfrm>
          <a:custGeom>
            <a:avLst/>
            <a:gdLst/>
            <a:ahLst/>
            <a:cxnLst/>
            <a:rect l="l" t="t" r="r" b="b"/>
            <a:pathLst>
              <a:path w="0" h="4010025">
                <a:moveTo>
                  <a:pt x="0" y="0"/>
                </a:moveTo>
                <a:lnTo>
                  <a:pt x="0" y="4010025"/>
                </a:lnTo>
              </a:path>
            </a:pathLst>
          </a:custGeom>
          <a:ln w="19050">
            <a:solidFill>
              <a:srgbClr val="BF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835"/>
              </a:lnSpc>
            </a:pPr>
            <a:r>
              <a:rPr dirty="0" spc="25"/>
              <a:t>Copyright </a:t>
            </a:r>
            <a:r>
              <a:rPr dirty="0" spc="20"/>
              <a:t>2001 by </a:t>
            </a:r>
            <a:r>
              <a:rPr dirty="0" spc="10"/>
              <a:t>Allyn </a:t>
            </a:r>
            <a:r>
              <a:rPr dirty="0" spc="15"/>
              <a:t>&amp;</a:t>
            </a:r>
            <a:r>
              <a:rPr dirty="0" spc="30"/>
              <a:t> </a:t>
            </a:r>
            <a:r>
              <a:rPr dirty="0"/>
              <a:t>Bacon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rlloyd</dc:creator>
  <dc:title>Sex.PDF</dc:title>
  <dcterms:created xsi:type="dcterms:W3CDTF">2020-02-05T04:22:42Z</dcterms:created>
  <dcterms:modified xsi:type="dcterms:W3CDTF">2020-02-05T04:22:42Z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2004-04-23T00:00:00Z</vt:filetime>
  </property>
  <property fmtid="{D5CDD505-2E9C-101B-9397-08002B2CF9AE}" pid="3" name="Creator">
    <vt:lpwstr>Microsoft PowerPoint </vt:lpwstr>
  </property>
  <property fmtid="{D5CDD505-2E9C-101B-9397-08002B2CF9AE}" pid="4" name="LastSaved">
    <vt:filetime>2004-04-23T00:00:00Z</vt:filetime>
  </property>
</Properties>
</file>