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6" r:id="rId10"/>
    <p:sldId id="265" r:id="rId11"/>
    <p:sldId id="268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sikofarmakologi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 - </a:t>
            </a:r>
            <a:r>
              <a:rPr lang="en-US" dirty="0" smtClean="0"/>
              <a:t>Dopamine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: Parkinson’s disease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: L-DOPA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prekursor</a:t>
            </a:r>
            <a:r>
              <a:rPr lang="en-US" dirty="0" smtClean="0"/>
              <a:t> dopamine)</a:t>
            </a:r>
          </a:p>
          <a:p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Schizophrenia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Clozapine (D4 receptor</a:t>
            </a:r>
            <a:br>
              <a:rPr lang="en-US" dirty="0" smtClean="0"/>
            </a:br>
            <a:r>
              <a:rPr lang="en-US" dirty="0" smtClean="0"/>
              <a:t>blocker)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399"/>
            <a:ext cx="3654056" cy="40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 - </a:t>
            </a:r>
            <a:r>
              <a:rPr lang="en-US" dirty="0" smtClean="0"/>
              <a:t>Norepinephrine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MDMA (ecstasy)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: beta blocker (</a:t>
            </a:r>
            <a:r>
              <a:rPr lang="en-US" dirty="0" err="1" smtClean="0"/>
              <a:t>melemahkan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 fight or flight)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362946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 - </a:t>
            </a:r>
            <a:r>
              <a:rPr lang="en-US" dirty="0" smtClean="0"/>
              <a:t>Serotonin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: fluoxetine (</a:t>
            </a:r>
            <a:r>
              <a:rPr lang="en-US" dirty="0" err="1" smtClean="0"/>
              <a:t>antidepresan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: LSD (</a:t>
            </a:r>
            <a:r>
              <a:rPr lang="en-US" dirty="0" err="1" smtClean="0"/>
              <a:t>halusinogen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981700" cy="313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726342" cy="234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 - </a:t>
            </a:r>
            <a:r>
              <a:rPr lang="en-US" dirty="0" smtClean="0"/>
              <a:t>GABA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: benzodiazepines (anxiolytic)</a:t>
            </a:r>
          </a:p>
          <a:p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alkohol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482408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Bab 5 – </a:t>
            </a:r>
            <a:r>
              <a:rPr lang="en-US" dirty="0" err="1" smtClean="0"/>
              <a:t>metode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menghancurkan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fisik</a:t>
            </a:r>
            <a:r>
              <a:rPr lang="en-US" dirty="0" smtClean="0"/>
              <a:t> (</a:t>
            </a:r>
            <a:r>
              <a:rPr lang="en-US" dirty="0" err="1" smtClean="0"/>
              <a:t>sedot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pipet)</a:t>
            </a:r>
          </a:p>
          <a:p>
            <a:pPr lvl="1"/>
            <a:r>
              <a:rPr lang="en-US" dirty="0" err="1" smtClean="0"/>
              <a:t>Listrik</a:t>
            </a:r>
            <a:endParaRPr lang="en-US" dirty="0" smtClean="0"/>
          </a:p>
          <a:p>
            <a:pPr lvl="1"/>
            <a:r>
              <a:rPr lang="en-US" dirty="0" err="1" smtClean="0"/>
              <a:t>kimia</a:t>
            </a:r>
            <a:r>
              <a:rPr lang="en-US" dirty="0" smtClean="0"/>
              <a:t> (</a:t>
            </a:r>
            <a:r>
              <a:rPr lang="en-US" dirty="0" err="1" smtClean="0"/>
              <a:t>excitotoxic</a:t>
            </a:r>
            <a:r>
              <a:rPr lang="en-US" dirty="0" smtClean="0"/>
              <a:t> lesion)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stereotaxic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Image result for stereotax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99953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stereotaxic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53069" cy="504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histologis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Fixation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mengawetkan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formalin)</a:t>
            </a:r>
          </a:p>
          <a:p>
            <a:r>
              <a:rPr lang="en-US" dirty="0" err="1" smtClean="0"/>
              <a:t>Dipotong</a:t>
            </a:r>
            <a:r>
              <a:rPr lang="en-US" dirty="0" smtClean="0"/>
              <a:t> tipis </a:t>
            </a:r>
            <a:r>
              <a:rPr lang="en-US" dirty="0" err="1" smtClean="0"/>
              <a:t>dengan</a:t>
            </a:r>
            <a:r>
              <a:rPr lang="en-US" dirty="0" smtClean="0"/>
              <a:t> microtome (</a:t>
            </a:r>
            <a:r>
              <a:rPr lang="en-US" dirty="0" err="1" smtClean="0"/>
              <a:t>ketebalan</a:t>
            </a:r>
            <a:r>
              <a:rPr lang="en-US" dirty="0" smtClean="0"/>
              <a:t> 10-80 </a:t>
            </a:r>
            <a:r>
              <a:rPr lang="en-US" dirty="0" err="1" smtClean="0"/>
              <a:t>mikrometer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Pewarnaan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cresyl</a:t>
            </a:r>
            <a:r>
              <a:rPr lang="en-US" dirty="0" smtClean="0"/>
              <a:t> violet)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153400" cy="61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4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psikofarmakologi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Farmakokinetik</a:t>
            </a:r>
            <a:r>
              <a:rPr lang="en-US" dirty="0" smtClean="0"/>
              <a:t>: proses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diserap</a:t>
            </a:r>
            <a:r>
              <a:rPr lang="en-US" dirty="0" smtClean="0"/>
              <a:t>, </a:t>
            </a:r>
            <a:r>
              <a:rPr lang="en-US" dirty="0" err="1" smtClean="0"/>
              <a:t>disebarkan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dimetabolisme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Kebayakan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metode</a:t>
            </a:r>
            <a:r>
              <a:rPr lang="en-US" dirty="0" smtClean="0"/>
              <a:t> anterograde labelling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56571"/>
            <a:ext cx="7622269" cy="41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jejak</a:t>
            </a:r>
            <a:r>
              <a:rPr lang="en-US" dirty="0"/>
              <a:t> </a:t>
            </a:r>
            <a:r>
              <a:rPr lang="en-US" dirty="0" err="1"/>
              <a:t>akson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retrograde </a:t>
            </a:r>
            <a:r>
              <a:rPr lang="en-US" dirty="0"/>
              <a:t>labelling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1433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test\Downloads\27082010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5323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immunocytochemical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antibodi</a:t>
            </a:r>
            <a:r>
              <a:rPr lang="en-US" dirty="0" smtClean="0"/>
              <a:t> yang</a:t>
            </a:r>
            <a:br>
              <a:rPr lang="en-US" dirty="0" smtClean="0"/>
            </a:b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pewarna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menempel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protein </a:t>
            </a:r>
            <a:r>
              <a:rPr lang="en-US" dirty="0" err="1" smtClean="0"/>
              <a:t>spesifik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yang </a:t>
            </a:r>
            <a:r>
              <a:rPr lang="en-US" dirty="0" err="1" smtClean="0"/>
              <a:t>ditentukan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01091"/>
            <a:ext cx="406017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(</a:t>
            </a:r>
            <a:r>
              <a:rPr lang="en-US" dirty="0" err="1" smtClean="0"/>
              <a:t>Computerised</a:t>
            </a:r>
            <a:r>
              <a:rPr lang="en-US" dirty="0" smtClean="0"/>
              <a:t> Tomography) scan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324600" cy="430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 (Magnetic Resonance Imaging)</a:t>
            </a:r>
            <a:endParaRPr lang="en-US" dirty="0"/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438400"/>
            <a:ext cx="794857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microelectrode: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neuron</a:t>
            </a:r>
          </a:p>
          <a:p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macroelectrode</a:t>
            </a:r>
            <a:r>
              <a:rPr lang="en-US" dirty="0" smtClean="0"/>
              <a:t>: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area. </a:t>
            </a:r>
            <a:r>
              <a:rPr lang="en-US" dirty="0" err="1" smtClean="0"/>
              <a:t>Contoh</a:t>
            </a:r>
            <a:r>
              <a:rPr lang="en-US" dirty="0" smtClean="0"/>
              <a:t>: EEG</a:t>
            </a:r>
          </a:p>
          <a:p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magnet: magnetoencephalography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Image result for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0862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 (Positron Emission Tomography) scan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800600" cy="44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Merekam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sinapsis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fMRI (functional MRI)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50223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3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1070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Stimulasi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TMS (Transcranial Magnetic Stimulation)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349961" cy="3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6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neurochemical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yang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neuron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582130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3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Twin studies</a:t>
            </a:r>
          </a:p>
          <a:p>
            <a:r>
              <a:rPr lang="en-US" dirty="0" smtClean="0"/>
              <a:t>Adoption studies</a:t>
            </a:r>
          </a:p>
        </p:txBody>
      </p:sp>
      <p:sp>
        <p:nvSpPr>
          <p:cNvPr id="4" name="AutoShape 2" descr="Image result for twin studies"/>
          <p:cNvSpPr>
            <a:spLocks noChangeAspect="1" noChangeArrowheads="1"/>
          </p:cNvSpPr>
          <p:nvPr/>
        </p:nvSpPr>
        <p:spPr bwMode="auto">
          <a:xfrm>
            <a:off x="155575" y="-647700"/>
            <a:ext cx="29432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819400"/>
            <a:ext cx="7667623" cy="355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8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genetik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mutations (</a:t>
            </a:r>
            <a:r>
              <a:rPr lang="en-US" dirty="0" err="1"/>
              <a:t>misal</a:t>
            </a:r>
            <a:r>
              <a:rPr lang="en-US" dirty="0"/>
              <a:t>: knockout mice)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psikofarmakologi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kali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sensitisasi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afinitas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reseptornya</a:t>
            </a:r>
            <a:endParaRPr lang="en-US" dirty="0" smtClean="0"/>
          </a:p>
          <a:p>
            <a:pPr lvl="1"/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endParaRPr lang="en-US" dirty="0" smtClean="0"/>
          </a:p>
          <a:p>
            <a:pPr lvl="1"/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biologis</a:t>
            </a:r>
            <a:r>
              <a:rPr lang="en-US" dirty="0" smtClean="0"/>
              <a:t> yang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endParaRPr lang="en-US" dirty="0" smtClean="0"/>
          </a:p>
          <a:p>
            <a:r>
              <a:rPr lang="en-US" dirty="0" smtClean="0"/>
              <a:t>Placebo: </a:t>
            </a:r>
            <a:r>
              <a:rPr lang="en-US" dirty="0" err="1" smtClean="0"/>
              <a:t>zat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sinaptik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Sintesis</a:t>
            </a:r>
            <a:r>
              <a:rPr lang="en-US" dirty="0" smtClean="0"/>
              <a:t> neurotransmitter</a:t>
            </a:r>
          </a:p>
          <a:p>
            <a:r>
              <a:rPr lang="en-US" dirty="0" err="1" smtClean="0"/>
              <a:t>Penyimpanan</a:t>
            </a:r>
            <a:r>
              <a:rPr lang="en-US" dirty="0" smtClean="0"/>
              <a:t> NT di </a:t>
            </a:r>
            <a:r>
              <a:rPr lang="en-US" dirty="0" err="1" smtClean="0"/>
              <a:t>dalam</a:t>
            </a:r>
            <a:r>
              <a:rPr lang="en-US" dirty="0" smtClean="0"/>
              <a:t> vesicle</a:t>
            </a:r>
          </a:p>
          <a:p>
            <a:r>
              <a:rPr lang="en-US" dirty="0" err="1" smtClean="0"/>
              <a:t>Pelepasan</a:t>
            </a:r>
            <a:r>
              <a:rPr lang="en-US" dirty="0" smtClean="0"/>
              <a:t> 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endParaRPr lang="en-US" dirty="0" smtClean="0"/>
          </a:p>
          <a:p>
            <a:r>
              <a:rPr lang="en-US" dirty="0" err="1" smtClean="0"/>
              <a:t>Interaksi</a:t>
            </a:r>
            <a:r>
              <a:rPr lang="en-US" dirty="0" smtClean="0"/>
              <a:t> NT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postsinaptik</a:t>
            </a:r>
            <a:endParaRPr lang="en-US" dirty="0" smtClean="0"/>
          </a:p>
          <a:p>
            <a:r>
              <a:rPr lang="en-US" dirty="0" err="1" smtClean="0"/>
              <a:t>Pembukaan</a:t>
            </a:r>
            <a:r>
              <a:rPr lang="en-US" dirty="0" smtClean="0"/>
              <a:t> ion channel di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postsinaptik</a:t>
            </a:r>
            <a:endParaRPr lang="en-US" dirty="0" smtClean="0"/>
          </a:p>
          <a:p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NT </a:t>
            </a:r>
            <a:r>
              <a:rPr lang="en-US" dirty="0" err="1" smtClean="0"/>
              <a:t>melalui</a:t>
            </a:r>
            <a:r>
              <a:rPr lang="en-US" dirty="0" smtClean="0"/>
              <a:t> reuptake </a:t>
            </a:r>
            <a:r>
              <a:rPr lang="en-US" dirty="0" err="1" smtClean="0"/>
              <a:t>ke</a:t>
            </a:r>
            <a:r>
              <a:rPr lang="en-US" dirty="0" smtClean="0"/>
              <a:t> neuron </a:t>
            </a:r>
            <a:r>
              <a:rPr lang="en-US" dirty="0" err="1" smtClean="0"/>
              <a:t>presinaptik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deaktivasi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8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Agonist &amp; Antagonist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Agonist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yang </a:t>
            </a:r>
            <a:r>
              <a:rPr lang="en-US" b="1" dirty="0" err="1" smtClean="0"/>
              <a:t>mendukung</a:t>
            </a:r>
            <a:r>
              <a:rPr lang="en-US" b="1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postsinaptik</a:t>
            </a:r>
            <a:endParaRPr lang="en-US" dirty="0" smtClean="0"/>
          </a:p>
          <a:p>
            <a:r>
              <a:rPr lang="en-US" b="1" dirty="0" smtClean="0"/>
              <a:t>Antagonist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yang </a:t>
            </a:r>
            <a:r>
              <a:rPr lang="en-US" b="1" dirty="0" err="1" smtClean="0"/>
              <a:t>menghambat</a:t>
            </a:r>
            <a:r>
              <a:rPr lang="en-US" b="1" dirty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postsinaptik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 smtClean="0"/>
              <a:t>ergic</a:t>
            </a:r>
            <a:r>
              <a:rPr lang="en-US" dirty="0" smtClean="0"/>
              <a:t>: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NT </a:t>
            </a:r>
            <a:r>
              <a:rPr lang="en-US" dirty="0" err="1" smtClean="0"/>
              <a:t>tertentu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contoh</a:t>
            </a:r>
            <a:r>
              <a:rPr lang="en-US" dirty="0" smtClean="0"/>
              <a:t>: dopaminergic)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035"/>
            <a:ext cx="5752732" cy="332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16741"/>
            <a:ext cx="5843588" cy="307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 - Acetylcholine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: Myasthenia gravis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: </a:t>
            </a:r>
            <a:r>
              <a:rPr lang="en-US" dirty="0" smtClean="0"/>
              <a:t>Neostigmine (inhibitor </a:t>
            </a:r>
            <a:r>
              <a:rPr lang="en-US" dirty="0" err="1" smtClean="0"/>
              <a:t>AChE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: nicotinic </a:t>
            </a:r>
            <a:r>
              <a:rPr lang="en-US" dirty="0" err="1" smtClean="0"/>
              <a:t>dan</a:t>
            </a:r>
            <a:r>
              <a:rPr lang="en-US" dirty="0" smtClean="0"/>
              <a:t> muscarinic</a:t>
            </a:r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2855"/>
            <a:ext cx="51870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424</Words>
  <Application>Microsoft Office PowerPoint</Application>
  <PresentationFormat>On-screen Show (4:3)</PresentationFormat>
  <Paragraphs>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Psikofarmakologi</vt:lpstr>
      <vt:lpstr>Prinsip psikofarmakologi</vt:lpstr>
      <vt:lpstr>PowerPoint Presentation</vt:lpstr>
      <vt:lpstr>Prinsip psikofarmakologi</vt:lpstr>
      <vt:lpstr>Proses transmisi sinaptik</vt:lpstr>
      <vt:lpstr>PowerPoint Presentation</vt:lpstr>
      <vt:lpstr>Agonist &amp; Antagonist</vt:lpstr>
      <vt:lpstr>PowerPoint Presentation</vt:lpstr>
      <vt:lpstr>Neurotransmitter - Acetylcholine</vt:lpstr>
      <vt:lpstr>Neurotransmitter - Dopamine</vt:lpstr>
      <vt:lpstr>Neurotransmitter - Norepinephrine</vt:lpstr>
      <vt:lpstr>Neurotransmitter - Serotonin</vt:lpstr>
      <vt:lpstr>Neurotransmitter - GABA</vt:lpstr>
      <vt:lpstr>Bab 5 – metode dan strategi penelitian</vt:lpstr>
      <vt:lpstr>Ablasi</vt:lpstr>
      <vt:lpstr>Operasi stereotaxic</vt:lpstr>
      <vt:lpstr>Operasi stereotaxic</vt:lpstr>
      <vt:lpstr>Metode histologis</vt:lpstr>
      <vt:lpstr>PowerPoint Presentation</vt:lpstr>
      <vt:lpstr>Mengikuti jejak akson</vt:lpstr>
      <vt:lpstr>Mengikuti jejak akson</vt:lpstr>
      <vt:lpstr>PowerPoint Presentation</vt:lpstr>
      <vt:lpstr>Metode immunocytochemical</vt:lpstr>
      <vt:lpstr>Mempelajari otak manusia hidup</vt:lpstr>
      <vt:lpstr>Mempelajari otak manusia hidup</vt:lpstr>
      <vt:lpstr>Merekam aktivitas saraf</vt:lpstr>
      <vt:lpstr>PowerPoint Presentation</vt:lpstr>
      <vt:lpstr>Merekam metabolisme saraf atau aktivitas sinapsis</vt:lpstr>
      <vt:lpstr>Merekam metabolisme saraf atau aktivitas sinapsis</vt:lpstr>
      <vt:lpstr>Stimulasi listrik otak </vt:lpstr>
      <vt:lpstr>Metode neurochemical</vt:lpstr>
      <vt:lpstr>Metode genetik</vt:lpstr>
      <vt:lpstr>Metode genetik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clara clara</cp:lastModifiedBy>
  <cp:revision>36</cp:revision>
  <dcterms:created xsi:type="dcterms:W3CDTF">2006-08-16T00:00:00Z</dcterms:created>
  <dcterms:modified xsi:type="dcterms:W3CDTF">2020-02-05T04:09:52Z</dcterms:modified>
</cp:coreProperties>
</file>