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7" r:id="rId2"/>
    <p:sldId id="258" r:id="rId3"/>
    <p:sldId id="332" r:id="rId4"/>
    <p:sldId id="259" r:id="rId5"/>
    <p:sldId id="260" r:id="rId6"/>
    <p:sldId id="326" r:id="rId7"/>
    <p:sldId id="261" r:id="rId8"/>
    <p:sldId id="262" r:id="rId9"/>
    <p:sldId id="263" r:id="rId10"/>
    <p:sldId id="327" r:id="rId11"/>
    <p:sldId id="264" r:id="rId12"/>
    <p:sldId id="265" r:id="rId13"/>
    <p:sldId id="266" r:id="rId14"/>
    <p:sldId id="269" r:id="rId15"/>
    <p:sldId id="271" r:id="rId16"/>
    <p:sldId id="274" r:id="rId17"/>
    <p:sldId id="328" r:id="rId18"/>
    <p:sldId id="268" r:id="rId19"/>
    <p:sldId id="273" r:id="rId20"/>
    <p:sldId id="272" r:id="rId21"/>
    <p:sldId id="275" r:id="rId22"/>
    <p:sldId id="276" r:id="rId23"/>
    <p:sldId id="329" r:id="rId24"/>
    <p:sldId id="282" r:id="rId25"/>
    <p:sldId id="283" r:id="rId26"/>
    <p:sldId id="277" r:id="rId27"/>
    <p:sldId id="278" r:id="rId28"/>
    <p:sldId id="287" r:id="rId29"/>
    <p:sldId id="330" r:id="rId30"/>
    <p:sldId id="279" r:id="rId31"/>
    <p:sldId id="280" r:id="rId32"/>
    <p:sldId id="281" r:id="rId33"/>
    <p:sldId id="331" r:id="rId34"/>
    <p:sldId id="285" r:id="rId35"/>
    <p:sldId id="288" r:id="rId36"/>
    <p:sldId id="289" r:id="rId37"/>
    <p:sldId id="290" r:id="rId38"/>
    <p:sldId id="291" r:id="rId39"/>
    <p:sldId id="292" r:id="rId40"/>
    <p:sldId id="293" r:id="rId41"/>
    <p:sldId id="294" r:id="rId42"/>
    <p:sldId id="295" r:id="rId43"/>
    <p:sldId id="297" r:id="rId44"/>
    <p:sldId id="298" r:id="rId45"/>
    <p:sldId id="299" r:id="rId46"/>
    <p:sldId id="300" r:id="rId47"/>
    <p:sldId id="305" r:id="rId48"/>
    <p:sldId id="301" r:id="rId49"/>
    <p:sldId id="302" r:id="rId50"/>
    <p:sldId id="303" r:id="rId51"/>
    <p:sldId id="304" r:id="rId52"/>
    <p:sldId id="306" r:id="rId53"/>
    <p:sldId id="307" r:id="rId54"/>
    <p:sldId id="308" r:id="rId55"/>
    <p:sldId id="309" r:id="rId56"/>
    <p:sldId id="310" r:id="rId57"/>
    <p:sldId id="312" r:id="rId58"/>
    <p:sldId id="314" r:id="rId59"/>
    <p:sldId id="311" r:id="rId60"/>
    <p:sldId id="313" r:id="rId61"/>
    <p:sldId id="318" r:id="rId62"/>
    <p:sldId id="316" r:id="rId63"/>
    <p:sldId id="317" r:id="rId64"/>
    <p:sldId id="320" r:id="rId65"/>
    <p:sldId id="321" r:id="rId66"/>
    <p:sldId id="319" r:id="rId67"/>
    <p:sldId id="315" r:id="rId68"/>
    <p:sldId id="322" r:id="rId69"/>
    <p:sldId id="323" r:id="rId70"/>
    <p:sldId id="324" r:id="rId71"/>
    <p:sldId id="325" r:id="rId7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0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4D2EDF4-DC87-4746-97D5-EAA07BD73FD8}" type="slidenum">
              <a:rPr lang="en-US"/>
              <a:pPr/>
              <a:t>‹#›</a:t>
            </a:fld>
            <a:endParaRPr lang="en-US"/>
          </a:p>
        </p:txBody>
      </p:sp>
    </p:spTree>
    <p:extLst>
      <p:ext uri="{BB962C8B-B14F-4D97-AF65-F5344CB8AC3E}">
        <p14:creationId xmlns:p14="http://schemas.microsoft.com/office/powerpoint/2010/main" val="2760092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0D65D90-A95E-9943-B186-403FFC8E79A5}" type="slidenum">
              <a:rPr lang="en-US"/>
              <a:pPr/>
              <a:t>‹#›</a:t>
            </a:fld>
            <a:endParaRPr lang="en-US"/>
          </a:p>
        </p:txBody>
      </p:sp>
    </p:spTree>
    <p:extLst>
      <p:ext uri="{BB962C8B-B14F-4D97-AF65-F5344CB8AC3E}">
        <p14:creationId xmlns:p14="http://schemas.microsoft.com/office/powerpoint/2010/main" val="3505260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EDE385B-6B3A-E445-A9F0-6655FDC37ECC}" type="slidenum">
              <a:rPr lang="en-US"/>
              <a:pPr/>
              <a:t>‹#›</a:t>
            </a:fld>
            <a:endParaRPr lang="en-US"/>
          </a:p>
        </p:txBody>
      </p:sp>
    </p:spTree>
    <p:extLst>
      <p:ext uri="{BB962C8B-B14F-4D97-AF65-F5344CB8AC3E}">
        <p14:creationId xmlns:p14="http://schemas.microsoft.com/office/powerpoint/2010/main" val="487290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69FC293-6C7B-CD41-9072-BD96267AF919}" type="slidenum">
              <a:rPr lang="en-US"/>
              <a:pPr/>
              <a:t>‹#›</a:t>
            </a:fld>
            <a:endParaRPr lang="en-US"/>
          </a:p>
        </p:txBody>
      </p:sp>
    </p:spTree>
    <p:extLst>
      <p:ext uri="{BB962C8B-B14F-4D97-AF65-F5344CB8AC3E}">
        <p14:creationId xmlns:p14="http://schemas.microsoft.com/office/powerpoint/2010/main" val="214810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732336D-4577-444E-A4BA-2438E9226DF2}" type="slidenum">
              <a:rPr lang="en-US"/>
              <a:pPr/>
              <a:t>‹#›</a:t>
            </a:fld>
            <a:endParaRPr lang="en-US"/>
          </a:p>
        </p:txBody>
      </p:sp>
    </p:spTree>
    <p:extLst>
      <p:ext uri="{BB962C8B-B14F-4D97-AF65-F5344CB8AC3E}">
        <p14:creationId xmlns:p14="http://schemas.microsoft.com/office/powerpoint/2010/main" val="27865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31A55F9-C455-2148-ADBC-279532864927}" type="slidenum">
              <a:rPr lang="en-US"/>
              <a:pPr/>
              <a:t>‹#›</a:t>
            </a:fld>
            <a:endParaRPr lang="en-US"/>
          </a:p>
        </p:txBody>
      </p:sp>
    </p:spTree>
    <p:extLst>
      <p:ext uri="{BB962C8B-B14F-4D97-AF65-F5344CB8AC3E}">
        <p14:creationId xmlns:p14="http://schemas.microsoft.com/office/powerpoint/2010/main" val="2792983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8627D5B-8283-4243-80FC-A3114F89E70B}" type="slidenum">
              <a:rPr lang="en-US"/>
              <a:pPr/>
              <a:t>‹#›</a:t>
            </a:fld>
            <a:endParaRPr lang="en-US"/>
          </a:p>
        </p:txBody>
      </p:sp>
    </p:spTree>
    <p:extLst>
      <p:ext uri="{BB962C8B-B14F-4D97-AF65-F5344CB8AC3E}">
        <p14:creationId xmlns:p14="http://schemas.microsoft.com/office/powerpoint/2010/main" val="1226175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FEF27045-25D3-B24E-A847-F67DC9200127}" type="slidenum">
              <a:rPr lang="en-US"/>
              <a:pPr/>
              <a:t>‹#›</a:t>
            </a:fld>
            <a:endParaRPr lang="en-US"/>
          </a:p>
        </p:txBody>
      </p:sp>
    </p:spTree>
    <p:extLst>
      <p:ext uri="{BB962C8B-B14F-4D97-AF65-F5344CB8AC3E}">
        <p14:creationId xmlns:p14="http://schemas.microsoft.com/office/powerpoint/2010/main" val="318955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CFBE99F8-0E08-5D49-AD9C-33183184A00C}" type="slidenum">
              <a:rPr lang="en-US"/>
              <a:pPr/>
              <a:t>‹#›</a:t>
            </a:fld>
            <a:endParaRPr lang="en-US"/>
          </a:p>
        </p:txBody>
      </p:sp>
    </p:spTree>
    <p:extLst>
      <p:ext uri="{BB962C8B-B14F-4D97-AF65-F5344CB8AC3E}">
        <p14:creationId xmlns:p14="http://schemas.microsoft.com/office/powerpoint/2010/main" val="1120351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49B4242-FF86-3942-987B-94F05EFFD264}" type="slidenum">
              <a:rPr lang="en-US"/>
              <a:pPr/>
              <a:t>‹#›</a:t>
            </a:fld>
            <a:endParaRPr lang="en-US"/>
          </a:p>
        </p:txBody>
      </p:sp>
    </p:spTree>
    <p:extLst>
      <p:ext uri="{BB962C8B-B14F-4D97-AF65-F5344CB8AC3E}">
        <p14:creationId xmlns:p14="http://schemas.microsoft.com/office/powerpoint/2010/main" val="1918158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8D66C3B-FEB3-AE48-A7AA-C0FA24E6855A}" type="slidenum">
              <a:rPr lang="en-US"/>
              <a:pPr/>
              <a:t>‹#›</a:t>
            </a:fld>
            <a:endParaRPr lang="en-US"/>
          </a:p>
        </p:txBody>
      </p:sp>
    </p:spTree>
    <p:extLst>
      <p:ext uri="{BB962C8B-B14F-4D97-AF65-F5344CB8AC3E}">
        <p14:creationId xmlns:p14="http://schemas.microsoft.com/office/powerpoint/2010/main" val="1800409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D5B8B6C4-9F42-0A46-8051-875E1EA5D1F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pitchFamily="-110" charset="0"/>
        </a:defRPr>
      </a:lvl6pPr>
      <a:lvl7pPr marL="914400" algn="ctr" rtl="0" fontAlgn="base">
        <a:spcBef>
          <a:spcPct val="0"/>
        </a:spcBef>
        <a:spcAft>
          <a:spcPct val="0"/>
        </a:spcAft>
        <a:defRPr sz="4400">
          <a:solidFill>
            <a:schemeClr val="tx2"/>
          </a:solidFill>
          <a:latin typeface="Times" pitchFamily="-110" charset="0"/>
        </a:defRPr>
      </a:lvl7pPr>
      <a:lvl8pPr marL="1371600" algn="ctr" rtl="0" fontAlgn="base">
        <a:spcBef>
          <a:spcPct val="0"/>
        </a:spcBef>
        <a:spcAft>
          <a:spcPct val="0"/>
        </a:spcAft>
        <a:defRPr sz="4400">
          <a:solidFill>
            <a:schemeClr val="tx2"/>
          </a:solidFill>
          <a:latin typeface="Times" pitchFamily="-110" charset="0"/>
        </a:defRPr>
      </a:lvl8pPr>
      <a:lvl9pPr marL="1828800" algn="ctr" rtl="0" fontAlgn="base">
        <a:spcBef>
          <a:spcPct val="0"/>
        </a:spcBef>
        <a:spcAft>
          <a:spcPct val="0"/>
        </a:spcAft>
        <a:defRPr sz="4400">
          <a:solidFill>
            <a:schemeClr val="tx2"/>
          </a:solidFill>
          <a:latin typeface="Times"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0"/>
            <a:ext cx="91440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588" indent="-1588" algn="ctr"/>
            <a:r>
              <a:rPr lang="en-US"/>
              <a:t>Sensory Systems</a:t>
            </a:r>
          </a:p>
          <a:p>
            <a:pPr marL="1588" indent="-1588" algn="ctr"/>
            <a:endParaRPr lang="en-US"/>
          </a:p>
          <a:p>
            <a:pPr marL="1588" indent="-1588">
              <a:buFont typeface="Times" charset="0"/>
              <a:buNone/>
            </a:pPr>
            <a:endParaRPr lang="en-US">
              <a:latin typeface="Times" charset="0"/>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5791200" cy="432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81000" y="381000"/>
            <a:ext cx="8305800" cy="539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r>
              <a:rPr lang="en-US" sz="2000"/>
              <a:t>-Sensory receptors convert the energy of a stimulus into a </a:t>
            </a:r>
            <a:r>
              <a:rPr lang="en-US" sz="2000" b="1"/>
              <a:t>graded</a:t>
            </a:r>
            <a:r>
              <a:rPr lang="en-US" sz="2000"/>
              <a:t> change in their membrane potentialcalled a </a:t>
            </a:r>
            <a:r>
              <a:rPr lang="en-US" sz="2000" b="1"/>
              <a:t>receptor potential</a:t>
            </a:r>
            <a:r>
              <a:rPr lang="en-US" sz="2000"/>
              <a:t>.  </a:t>
            </a:r>
          </a:p>
          <a:p>
            <a:pPr marL="457200" indent="-457200"/>
            <a:endParaRPr lang="en-US" sz="2000"/>
          </a:p>
          <a:p>
            <a:pPr marL="457200" indent="-457200"/>
            <a:r>
              <a:rPr lang="en-US" sz="2000"/>
              <a:t>-Receptor potentials result from the opening or closing of ion channels.</a:t>
            </a:r>
          </a:p>
          <a:p>
            <a:pPr marL="457200" indent="-457200"/>
            <a:endParaRPr lang="en-US"/>
          </a:p>
          <a:p>
            <a:pPr marL="457200" indent="-457200"/>
            <a:r>
              <a:rPr lang="en-US" sz="2000"/>
              <a:t>-A receptor potential is transmitted either as a series of action potentials or by the release of a neurotransmitter.</a:t>
            </a:r>
          </a:p>
          <a:p>
            <a:pPr marL="457200" indent="-457200"/>
            <a:endParaRPr lang="en-US" sz="2000"/>
          </a:p>
          <a:p>
            <a:pPr marL="457200" indent="-457200">
              <a:buFont typeface="Times" charset="0"/>
              <a:buNone/>
            </a:pPr>
            <a:r>
              <a:rPr lang="en-US" sz="2000"/>
              <a:t>-Sensory receptors have 4 functions:</a:t>
            </a:r>
            <a:r>
              <a:rPr lang="en-US" sz="2000" b="1"/>
              <a:t> Sensory transduction</a:t>
            </a:r>
            <a:r>
              <a:rPr lang="en-US" sz="2000"/>
              <a:t> (transform/translate the energy of a stimulus into a change in membrane potential), </a:t>
            </a:r>
            <a:r>
              <a:rPr lang="en-US" sz="2000" b="1"/>
              <a:t>Amplification</a:t>
            </a:r>
            <a:r>
              <a:rPr lang="en-US" sz="2000"/>
              <a:t> (they strengthen the energy of the stimulus). </a:t>
            </a:r>
            <a:r>
              <a:rPr lang="en-US" sz="2000" b="1"/>
              <a:t>Transmission</a:t>
            </a:r>
            <a:r>
              <a:rPr lang="en-US" sz="2000"/>
              <a:t> (action potentials  from receptors, or from neurons connected to receptors, reach the CNS). </a:t>
            </a:r>
            <a:r>
              <a:rPr lang="en-US" sz="2000" b="1"/>
              <a:t>Integration</a:t>
            </a:r>
            <a:r>
              <a:rPr lang="en-US" sz="2000"/>
              <a:t> (receptors contribute to the processing of a signal).</a:t>
            </a:r>
            <a:endParaRPr lang="en-US"/>
          </a:p>
          <a:p>
            <a:pPr marL="457200" indent="-457200"/>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8600"/>
            <a:ext cx="4198938"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5" name="Rectangle 3"/>
          <p:cNvSpPr>
            <a:spLocks noChangeArrowheads="1"/>
          </p:cNvSpPr>
          <p:nvPr/>
        </p:nvSpPr>
        <p:spPr bwMode="auto">
          <a:xfrm>
            <a:off x="1219200" y="6340475"/>
            <a:ext cx="6448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There are many types of sensory receptors:</a:t>
            </a:r>
          </a:p>
        </p:txBody>
      </p:sp>
      <p:sp>
        <p:nvSpPr>
          <p:cNvPr id="23556" name="Rectangle 4"/>
          <p:cNvSpPr>
            <a:spLocks noChangeArrowheads="1"/>
          </p:cNvSpPr>
          <p:nvPr/>
        </p:nvSpPr>
        <p:spPr bwMode="auto">
          <a:xfrm>
            <a:off x="5259388" y="5257800"/>
            <a:ext cx="35782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1"/>
              <a:t>Mechanoreceptors</a:t>
            </a:r>
            <a:endParaRPr lang="en-US" sz="2000"/>
          </a:p>
          <a:p>
            <a:pPr algn="ctr"/>
            <a:r>
              <a:rPr lang="en-US" sz="2000"/>
              <a:t>(sense physical deformation)</a:t>
            </a:r>
            <a:endParaRPr lang="en-US"/>
          </a:p>
        </p:txBody>
      </p:sp>
      <p:sp>
        <p:nvSpPr>
          <p:cNvPr id="23557" name="Line 5"/>
          <p:cNvSpPr>
            <a:spLocks noChangeShapeType="1"/>
          </p:cNvSpPr>
          <p:nvPr/>
        </p:nvSpPr>
        <p:spPr bwMode="auto">
          <a:xfrm>
            <a:off x="5029200" y="5029200"/>
            <a:ext cx="914400"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58" name="Line 6"/>
          <p:cNvSpPr>
            <a:spLocks noChangeShapeType="1"/>
          </p:cNvSpPr>
          <p:nvPr/>
        </p:nvSpPr>
        <p:spPr bwMode="auto">
          <a:xfrm flipH="1">
            <a:off x="6019800" y="4953000"/>
            <a:ext cx="76200"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59" name="Rectangle 7"/>
          <p:cNvSpPr>
            <a:spLocks noChangeArrowheads="1"/>
          </p:cNvSpPr>
          <p:nvPr/>
        </p:nvSpPr>
        <p:spPr bwMode="auto">
          <a:xfrm>
            <a:off x="6553200" y="304800"/>
            <a:ext cx="26003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b="1"/>
              <a:t>Thermoreceptors</a:t>
            </a:r>
            <a:endParaRPr lang="en-US" sz="2000"/>
          </a:p>
          <a:p>
            <a:r>
              <a:rPr lang="en-US" sz="2000"/>
              <a:t>(sense temperature)</a:t>
            </a:r>
            <a:endParaRPr lang="en-US"/>
          </a:p>
        </p:txBody>
      </p:sp>
      <p:sp>
        <p:nvSpPr>
          <p:cNvPr id="23560" name="Line 8"/>
          <p:cNvSpPr>
            <a:spLocks noChangeShapeType="1"/>
          </p:cNvSpPr>
          <p:nvPr/>
        </p:nvSpPr>
        <p:spPr bwMode="auto">
          <a:xfrm flipV="1">
            <a:off x="5029200" y="609600"/>
            <a:ext cx="1600200" cy="1219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61" name="Rectangle 9"/>
          <p:cNvSpPr>
            <a:spLocks noChangeArrowheads="1"/>
          </p:cNvSpPr>
          <p:nvPr/>
        </p:nvSpPr>
        <p:spPr bwMode="auto">
          <a:xfrm>
            <a:off x="0" y="1447800"/>
            <a:ext cx="29718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000" b="1"/>
              <a:t>Pain receptors</a:t>
            </a:r>
            <a:r>
              <a:rPr lang="en-US" sz="2000"/>
              <a:t> </a:t>
            </a:r>
          </a:p>
          <a:p>
            <a:pPr algn="ctr"/>
            <a:r>
              <a:rPr lang="en-US" sz="2000"/>
              <a:t>(nociceptors, from </a:t>
            </a:r>
            <a:r>
              <a:rPr lang="en-US" sz="2000" i="1"/>
              <a:t>nocere (L)</a:t>
            </a:r>
            <a:r>
              <a:rPr lang="en-US" sz="2000"/>
              <a:t> to hurt, usually have naked dendrites)</a:t>
            </a:r>
          </a:p>
        </p:txBody>
      </p:sp>
      <p:sp>
        <p:nvSpPr>
          <p:cNvPr id="23562" name="Line 10"/>
          <p:cNvSpPr>
            <a:spLocks noChangeShapeType="1"/>
          </p:cNvSpPr>
          <p:nvPr/>
        </p:nvSpPr>
        <p:spPr bwMode="auto">
          <a:xfrm flipH="1">
            <a:off x="2438400" y="1447800"/>
            <a:ext cx="167640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06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ChangeArrowheads="1"/>
          </p:cNvSpPr>
          <p:nvPr/>
        </p:nvSpPr>
        <p:spPr bwMode="auto">
          <a:xfrm>
            <a:off x="4191000" y="914400"/>
            <a:ext cx="4953000" cy="483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a:t>Chemoreceptors</a:t>
            </a:r>
            <a:r>
              <a:rPr lang="en-US"/>
              <a:t>, include both receptors that transmit the total solute concentration of a solution (osmoreceptors), and specific receptors that respond to individual kinds of molecules. For example, many insects have gustatory hairs (sensilla) on their feet and mouthparts. Each sensillium contains 4 chemoreceptors, which respond differently to different chemical stimuli.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762000"/>
            <a:ext cx="35052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Animals also have </a:t>
            </a:r>
            <a:r>
              <a:rPr lang="en-US" b="1"/>
              <a:t>Electromagnetic receptors</a:t>
            </a:r>
            <a:r>
              <a:rPr lang="en-US"/>
              <a:t> which detect electromagnetic energy (including visible light, electricity, and magnetism)</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0"/>
            <a:ext cx="4811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2743200" y="228600"/>
            <a:ext cx="41497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t>Types of Sensory Systems</a:t>
            </a:r>
            <a:endParaRPr lang="en-US"/>
          </a:p>
        </p:txBody>
      </p:sp>
      <p:sp>
        <p:nvSpPr>
          <p:cNvPr id="26627" name="Rectangle 3"/>
          <p:cNvSpPr>
            <a:spLocks noChangeArrowheads="1"/>
          </p:cNvSpPr>
          <p:nvPr/>
        </p:nvSpPr>
        <p:spPr bwMode="auto">
          <a:xfrm>
            <a:off x="1588" y="838200"/>
            <a:ext cx="40544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1"/>
              <a:t>Hearing and Equilibrium</a:t>
            </a:r>
            <a:endParaRPr lang="en-US" sz="2000"/>
          </a:p>
          <a:p>
            <a:pPr algn="ctr"/>
            <a:r>
              <a:rPr lang="en-US" sz="2000"/>
              <a:t>(both rely on mechanoreceptors)</a:t>
            </a:r>
            <a:endParaRPr lang="en-US"/>
          </a:p>
        </p:txBody>
      </p:sp>
      <p:sp>
        <p:nvSpPr>
          <p:cNvPr id="26628" name="Rectangle 4"/>
          <p:cNvSpPr>
            <a:spLocks noChangeArrowheads="1"/>
          </p:cNvSpPr>
          <p:nvPr/>
        </p:nvSpPr>
        <p:spPr bwMode="auto">
          <a:xfrm>
            <a:off x="4549775" y="2190750"/>
            <a:ext cx="37909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1"/>
              <a:t>Taste and Smell</a:t>
            </a:r>
            <a:endParaRPr lang="en-US" sz="2000"/>
          </a:p>
          <a:p>
            <a:pPr algn="ctr"/>
            <a:r>
              <a:rPr lang="en-US" sz="2000"/>
              <a:t>(both rely on chemoreceptors)</a:t>
            </a:r>
          </a:p>
        </p:txBody>
      </p:sp>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26797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124200"/>
            <a:ext cx="5943600" cy="274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1" name="Rectangle 7"/>
          <p:cNvSpPr>
            <a:spLocks noChangeArrowheads="1"/>
          </p:cNvSpPr>
          <p:nvPr/>
        </p:nvSpPr>
        <p:spPr bwMode="auto">
          <a:xfrm>
            <a:off x="0" y="4419600"/>
            <a:ext cx="3402013" cy="201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t>In many invertebrates, the position in which the </a:t>
            </a:r>
            <a:r>
              <a:rPr lang="en-US" sz="1800" b="1"/>
              <a:t>statoliths</a:t>
            </a:r>
            <a:r>
              <a:rPr lang="en-US" sz="1800"/>
              <a:t> (</a:t>
            </a:r>
            <a:r>
              <a:rPr lang="ja-JP" altLang="en-US" sz="1800"/>
              <a:t>“</a:t>
            </a:r>
            <a:r>
              <a:rPr lang="en-US" sz="1800"/>
              <a:t>position stones</a:t>
            </a:r>
            <a:r>
              <a:rPr lang="ja-JP" altLang="en-US" sz="1800"/>
              <a:t>”</a:t>
            </a:r>
            <a:r>
              <a:rPr lang="en-US" sz="1800"/>
              <a:t>) settle inside a </a:t>
            </a:r>
            <a:r>
              <a:rPr lang="en-US" sz="1800" b="1"/>
              <a:t>statocyst </a:t>
            </a:r>
            <a:r>
              <a:rPr lang="en-US" sz="1800"/>
              <a:t>(</a:t>
            </a:r>
            <a:r>
              <a:rPr lang="ja-JP" altLang="en-US" sz="1800"/>
              <a:t>“</a:t>
            </a:r>
            <a:r>
              <a:rPr lang="en-US" sz="1800"/>
              <a:t>position detector</a:t>
            </a:r>
            <a:r>
              <a:rPr lang="ja-JP" altLang="en-US" sz="1800"/>
              <a:t>”</a:t>
            </a:r>
            <a:r>
              <a:rPr lang="en-US" sz="1800"/>
              <a:t>) give the brain infoirmation about the orientation of the body.</a:t>
            </a:r>
            <a:endParaRPr lang="en-US"/>
          </a:p>
        </p:txBody>
      </p:sp>
      <p:sp>
        <p:nvSpPr>
          <p:cNvPr id="26632" name="Rectangle 8"/>
          <p:cNvSpPr>
            <a:spLocks noChangeArrowheads="1"/>
          </p:cNvSpPr>
          <p:nvPr/>
        </p:nvSpPr>
        <p:spPr bwMode="auto">
          <a:xfrm>
            <a:off x="3276600" y="5808663"/>
            <a:ext cx="57150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t>In humans, odorant molecules bind to specific receptors in the plasma membrane of osmoreceptors triggering action potentials.</a:t>
            </a:r>
          </a:p>
        </p:txBody>
      </p:sp>
      <p:sp>
        <p:nvSpPr>
          <p:cNvPr id="26633" name="Rectangle 9"/>
          <p:cNvSpPr>
            <a:spLocks noChangeArrowheads="1"/>
          </p:cNvSpPr>
          <p:nvPr/>
        </p:nvSpPr>
        <p:spPr bwMode="auto">
          <a:xfrm>
            <a:off x="5397500" y="1027113"/>
            <a:ext cx="10207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Vision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4114800" y="381000"/>
            <a:ext cx="1006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Taste</a:t>
            </a:r>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914400"/>
            <a:ext cx="9037637" cy="489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5715000"/>
            <a:ext cx="3151188"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3" name="Rectangle 7"/>
          <p:cNvSpPr>
            <a:spLocks noChangeArrowheads="1"/>
          </p:cNvSpPr>
          <p:nvPr/>
        </p:nvSpPr>
        <p:spPr bwMode="auto">
          <a:xfrm>
            <a:off x="2590800" y="609600"/>
            <a:ext cx="1241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papillae</a:t>
            </a:r>
          </a:p>
        </p:txBody>
      </p:sp>
      <p:sp>
        <p:nvSpPr>
          <p:cNvPr id="27654" name="Rectangle 8"/>
          <p:cNvSpPr>
            <a:spLocks noChangeArrowheads="1"/>
          </p:cNvSpPr>
          <p:nvPr/>
        </p:nvSpPr>
        <p:spPr bwMode="auto">
          <a:xfrm>
            <a:off x="1828800" y="5943600"/>
            <a:ext cx="24971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5 types of taste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1219200"/>
            <a:ext cx="8796337"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ChangeArrowheads="1"/>
          </p:cNvSpPr>
          <p:nvPr/>
        </p:nvSpPr>
        <p:spPr bwMode="auto">
          <a:xfrm>
            <a:off x="1447800" y="381000"/>
            <a:ext cx="73993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WE DON</a:t>
            </a:r>
            <a:r>
              <a:rPr lang="ja-JP" altLang="en-US"/>
              <a:t>’</a:t>
            </a:r>
            <a:r>
              <a:rPr lang="en-US"/>
              <a:t>T KNOW HOW THE RECEPTORS WORK!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381000" y="381000"/>
            <a:ext cx="8534400" cy="520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r>
              <a:rPr lang="en-US"/>
              <a:t>-There are many types of receptors: thermoreceptors, nociceptors, mechanoreceptors, chemoreceptors (including osmoreceptors), electromagnetic receptors.</a:t>
            </a:r>
          </a:p>
          <a:p>
            <a:pPr marL="457200" indent="-457200"/>
            <a:endParaRPr lang="en-US"/>
          </a:p>
          <a:p>
            <a:pPr marL="457200" indent="-457200"/>
            <a:r>
              <a:rPr lang="en-US"/>
              <a:t>-These receptors are found as elements of sensory systems including:hearing and equilibrium, taste and smell, and vision.</a:t>
            </a:r>
          </a:p>
          <a:p>
            <a:pPr marL="457200" indent="-457200"/>
            <a:endParaRPr lang="en-US"/>
          </a:p>
          <a:p>
            <a:pPr marL="457200" indent="-457200"/>
            <a:r>
              <a:rPr lang="en-US"/>
              <a:t>-Both hearing and equilibrium depend on mechanoreceptors. Taste and smell depend on chemoreceptors.</a:t>
            </a:r>
          </a:p>
          <a:p>
            <a:pPr marL="457200" indent="-457200"/>
            <a:endParaRPr lang="en-US"/>
          </a:p>
          <a:p>
            <a:pPr marL="457200" indent="-457200"/>
            <a:r>
              <a:rPr lang="en-US"/>
              <a:t>-Taste receptors can detect 5 types of </a:t>
            </a:r>
            <a:r>
              <a:rPr lang="ja-JP" altLang="en-US"/>
              <a:t>“</a:t>
            </a:r>
            <a:r>
              <a:rPr lang="en-US"/>
              <a:t>tastes</a:t>
            </a:r>
            <a:r>
              <a:rPr lang="ja-JP" altLang="en-US"/>
              <a:t>”</a:t>
            </a:r>
            <a:r>
              <a:rPr lang="en-US"/>
              <a:t>, salty, sweet, bitter, sour, and umami.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838200" y="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t>Vision</a:t>
            </a:r>
            <a:endParaRPr lang="en-US"/>
          </a:p>
        </p:txBody>
      </p:sp>
      <p:sp>
        <p:nvSpPr>
          <p:cNvPr id="30723" name="Rectangle 3"/>
          <p:cNvSpPr>
            <a:spLocks noChangeArrowheads="1"/>
          </p:cNvSpPr>
          <p:nvPr/>
        </p:nvSpPr>
        <p:spPr bwMode="auto">
          <a:xfrm>
            <a:off x="0" y="685800"/>
            <a:ext cx="43434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Many types of </a:t>
            </a:r>
            <a:r>
              <a:rPr lang="ja-JP" altLang="en-US" sz="2000"/>
              <a:t>“</a:t>
            </a:r>
            <a:r>
              <a:rPr lang="en-US" sz="2000"/>
              <a:t>light detectors</a:t>
            </a:r>
            <a:r>
              <a:rPr lang="ja-JP" altLang="en-US" sz="2000"/>
              <a:t>”</a:t>
            </a:r>
            <a:r>
              <a:rPr lang="en-US" sz="2000"/>
              <a:t> have evolved among animals. These range from simple clusters of cells that detect the direction and intensity of light to complex organs that form images. In spite of great diversity, all photoreceptors contain similar pigment molecules that absorb light. Most of these pigments (opsins) are homologous (evolved from a common ancestral molecule).</a:t>
            </a:r>
            <a:endParaRPr lang="en-US"/>
          </a:p>
        </p:txBody>
      </p:sp>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738" y="0"/>
            <a:ext cx="4894262"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Rectangle 5"/>
          <p:cNvSpPr>
            <a:spLocks noChangeArrowheads="1"/>
          </p:cNvSpPr>
          <p:nvPr/>
        </p:nvSpPr>
        <p:spPr bwMode="auto">
          <a:xfrm>
            <a:off x="4191000" y="4876800"/>
            <a:ext cx="475615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t>Planarians have two </a:t>
            </a:r>
            <a:r>
              <a:rPr lang="en-US" sz="1800" b="1"/>
              <a:t>ocelli</a:t>
            </a:r>
            <a:r>
              <a:rPr lang="en-US" sz="1800"/>
              <a:t> (light detecting organs, sometimes called eye spots or eye cups) that allow the animal to sense light (and often turn away from light). Orientation comes about by </a:t>
            </a:r>
            <a:r>
              <a:rPr lang="ja-JP" altLang="en-US" sz="1800"/>
              <a:t>“</a:t>
            </a:r>
            <a:r>
              <a:rPr lang="en-US" sz="1800"/>
              <a:t>comparing</a:t>
            </a:r>
            <a:r>
              <a:rPr lang="ja-JP" altLang="en-US" sz="1800"/>
              <a:t>”</a:t>
            </a:r>
            <a:r>
              <a:rPr lang="en-US" sz="1800"/>
              <a:t> light entering through each side.</a:t>
            </a:r>
            <a:endParaRPr lang="en-US"/>
          </a:p>
        </p:txBody>
      </p:sp>
      <p:sp>
        <p:nvSpPr>
          <p:cNvPr id="30726" name="Rectangle 6"/>
          <p:cNvSpPr>
            <a:spLocks noChangeArrowheads="1"/>
          </p:cNvSpPr>
          <p:nvPr/>
        </p:nvSpPr>
        <p:spPr bwMode="auto">
          <a:xfrm>
            <a:off x="152400" y="5486400"/>
            <a:ext cx="38862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The cross-eyes in planaria serve a purpose!!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89916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Two types of image-forming eyes have evolved among invertebrates. Compound eyes in arthropods (also some polychates) and single-lens eyes which have evolved in some  polychaetes (annelids), in spiders, and in octopi and squid.</a:t>
            </a:r>
            <a:r>
              <a:rPr lang="en-US"/>
              <a:t> </a:t>
            </a: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3554413" cy="400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Rectangle 4"/>
          <p:cNvSpPr>
            <a:spLocks noChangeArrowheads="1"/>
          </p:cNvSpPr>
          <p:nvPr/>
        </p:nvSpPr>
        <p:spPr bwMode="auto">
          <a:xfrm>
            <a:off x="228600" y="5715000"/>
            <a:ext cx="37306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Arthropod compound eye</a:t>
            </a:r>
          </a:p>
        </p:txBody>
      </p:sp>
      <p:sp>
        <p:nvSpPr>
          <p:cNvPr id="31749" name="Rectangle 5"/>
          <p:cNvSpPr>
            <a:spLocks noChangeArrowheads="1"/>
          </p:cNvSpPr>
          <p:nvPr/>
        </p:nvSpPr>
        <p:spPr bwMode="auto">
          <a:xfrm>
            <a:off x="4648200" y="5562600"/>
            <a:ext cx="35496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Single-lens eye of squid</a:t>
            </a:r>
          </a:p>
        </p:txBody>
      </p:sp>
      <p:pic>
        <p:nvPicPr>
          <p:cNvPr id="317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447800"/>
            <a:ext cx="1936750" cy="222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209800"/>
            <a:ext cx="1963738" cy="195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886200"/>
            <a:ext cx="2151063"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114800"/>
            <a:ext cx="2859088"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333500" y="995363"/>
            <a:ext cx="38766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Environment-----&gt; Sensing</a:t>
            </a:r>
          </a:p>
        </p:txBody>
      </p:sp>
      <p:sp>
        <p:nvSpPr>
          <p:cNvPr id="14339" name="Line 3"/>
          <p:cNvSpPr>
            <a:spLocks noChangeShapeType="1"/>
          </p:cNvSpPr>
          <p:nvPr/>
        </p:nvSpPr>
        <p:spPr bwMode="auto">
          <a:xfrm>
            <a:off x="5181600" y="1295400"/>
            <a:ext cx="1524000" cy="1219200"/>
          </a:xfrm>
          <a:prstGeom prst="line">
            <a:avLst/>
          </a:prstGeom>
          <a:noFill/>
          <a:ln w="41275">
            <a:solidFill>
              <a:schemeClr val="tx1"/>
            </a:solidFill>
            <a:round/>
            <a:headEnd/>
            <a:tailEnd type="arrow"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4340" name="Rectangle 4"/>
          <p:cNvSpPr>
            <a:spLocks noChangeArrowheads="1"/>
          </p:cNvSpPr>
          <p:nvPr/>
        </p:nvSpPr>
        <p:spPr bwMode="auto">
          <a:xfrm>
            <a:off x="5562600" y="2514600"/>
            <a:ext cx="21113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Brain analysis</a:t>
            </a:r>
          </a:p>
        </p:txBody>
      </p:sp>
      <p:sp>
        <p:nvSpPr>
          <p:cNvPr id="14341" name="Line 5"/>
          <p:cNvSpPr>
            <a:spLocks noChangeShapeType="1"/>
          </p:cNvSpPr>
          <p:nvPr/>
        </p:nvSpPr>
        <p:spPr bwMode="auto">
          <a:xfrm flipH="1">
            <a:off x="4876800" y="3200400"/>
            <a:ext cx="1676400" cy="914400"/>
          </a:xfrm>
          <a:prstGeom prst="line">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4342" name="Rectangle 7"/>
          <p:cNvSpPr>
            <a:spLocks noChangeArrowheads="1"/>
          </p:cNvSpPr>
          <p:nvPr/>
        </p:nvSpPr>
        <p:spPr bwMode="auto">
          <a:xfrm>
            <a:off x="4038600" y="4191000"/>
            <a:ext cx="11128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Action</a:t>
            </a:r>
          </a:p>
        </p:txBody>
      </p:sp>
      <p:sp>
        <p:nvSpPr>
          <p:cNvPr id="14343" name="Line 8"/>
          <p:cNvSpPr>
            <a:spLocks noChangeShapeType="1"/>
          </p:cNvSpPr>
          <p:nvPr/>
        </p:nvSpPr>
        <p:spPr bwMode="auto">
          <a:xfrm flipH="1" flipV="1">
            <a:off x="2971800" y="1447800"/>
            <a:ext cx="1371600" cy="2743200"/>
          </a:xfrm>
          <a:prstGeom prst="line">
            <a:avLst/>
          </a:prstGeom>
          <a:noFill/>
          <a:ln w="19050">
            <a:solidFill>
              <a:schemeClr val="tx1"/>
            </a:solidFill>
            <a:round/>
            <a:headEnd/>
            <a:tailEnd type="arrow"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4344" name="Rectangle 9"/>
          <p:cNvSpPr>
            <a:spLocks noChangeArrowheads="1"/>
          </p:cNvSpPr>
          <p:nvPr/>
        </p:nvSpPr>
        <p:spPr bwMode="auto">
          <a:xfrm>
            <a:off x="1322388" y="5368925"/>
            <a:ext cx="37925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A view of animal behavior</a:t>
            </a:r>
          </a:p>
        </p:txBody>
      </p:sp>
      <p:sp>
        <p:nvSpPr>
          <p:cNvPr id="14345" name="Rectangle 10"/>
          <p:cNvSpPr>
            <a:spLocks noChangeArrowheads="1"/>
          </p:cNvSpPr>
          <p:nvPr/>
        </p:nvSpPr>
        <p:spPr bwMode="auto">
          <a:xfrm>
            <a:off x="3962400" y="685800"/>
            <a:ext cx="4114800" cy="4038600"/>
          </a:xfrm>
          <a:prstGeom prst="rect">
            <a:avLst/>
          </a:prstGeom>
          <a:solidFill>
            <a:schemeClr val="bg1">
              <a:alpha val="0"/>
            </a:schemeClr>
          </a:solidFill>
          <a:ln w="12700">
            <a:solidFill>
              <a:srgbClr val="FF0000"/>
            </a:solidFill>
            <a:miter lim="800000"/>
            <a:headEnd/>
            <a:tailEnd/>
          </a:ln>
        </p:spPr>
        <p:txBody>
          <a:bodyPr wrap="none" anchor="ctr"/>
          <a:lstStyle/>
          <a:p>
            <a:endParaRPr lang="es-ES_tradnl"/>
          </a:p>
        </p:txBody>
      </p:sp>
      <p:sp>
        <p:nvSpPr>
          <p:cNvPr id="14346" name="Rectangle 11"/>
          <p:cNvSpPr>
            <a:spLocks noChangeArrowheads="1"/>
          </p:cNvSpPr>
          <p:nvPr/>
        </p:nvSpPr>
        <p:spPr bwMode="auto">
          <a:xfrm>
            <a:off x="6532563" y="4613275"/>
            <a:ext cx="1438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organism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49813"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Rectangle 4"/>
          <p:cNvSpPr>
            <a:spLocks noChangeArrowheads="1"/>
          </p:cNvSpPr>
          <p:nvPr/>
        </p:nvSpPr>
        <p:spPr bwMode="auto">
          <a:xfrm>
            <a:off x="4876800" y="228600"/>
            <a:ext cx="4267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Compound eyes are made of lots of </a:t>
            </a:r>
            <a:r>
              <a:rPr lang="en-US" sz="2000" b="1"/>
              <a:t>ommatidia</a:t>
            </a:r>
            <a:r>
              <a:rPr lang="en-US" sz="2000"/>
              <a:t>. The cornea and crystalline act as a lens that focuses light. Each ommatidium detects light on a narrow portion of the visual field  and then the brain integrates this mosaic. Some insects</a:t>
            </a:r>
            <a:r>
              <a:rPr lang="en-US"/>
              <a:t> </a:t>
            </a:r>
            <a:r>
              <a:rPr lang="en-US" sz="2000"/>
              <a:t>can detect color in the ultraviolet range. </a:t>
            </a:r>
            <a:r>
              <a:rPr lang="en-US" sz="2000" b="1"/>
              <a:t>We cannot extrapolate our sensory world to other species</a:t>
            </a:r>
            <a:r>
              <a:rPr lang="en-US" sz="2000"/>
              <a:t>.  </a:t>
            </a:r>
          </a:p>
        </p:txBody>
      </p:sp>
      <p:pic>
        <p:nvPicPr>
          <p:cNvPr id="327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419600"/>
            <a:ext cx="4191000" cy="165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3" name="Rectangle 6"/>
          <p:cNvSpPr>
            <a:spLocks noChangeArrowheads="1"/>
          </p:cNvSpPr>
          <p:nvPr/>
        </p:nvSpPr>
        <p:spPr bwMode="auto">
          <a:xfrm>
            <a:off x="5130800" y="6064250"/>
            <a:ext cx="6683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We</a:t>
            </a:r>
          </a:p>
        </p:txBody>
      </p:sp>
      <p:sp>
        <p:nvSpPr>
          <p:cNvPr id="32774" name="Rectangle 7"/>
          <p:cNvSpPr>
            <a:spLocks noChangeArrowheads="1"/>
          </p:cNvSpPr>
          <p:nvPr/>
        </p:nvSpPr>
        <p:spPr bwMode="auto">
          <a:xfrm>
            <a:off x="6807200" y="6172200"/>
            <a:ext cx="23399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Insect (maybe)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3124200" y="381000"/>
            <a:ext cx="2555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Vertebrate Eyes</a:t>
            </a:r>
          </a:p>
        </p:txBody>
      </p:sp>
      <p:pic>
        <p:nvPicPr>
          <p:cNvPr id="337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143000"/>
            <a:ext cx="5562600"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6" name="Rectangle 5"/>
          <p:cNvSpPr>
            <a:spLocks noChangeArrowheads="1"/>
          </p:cNvSpPr>
          <p:nvPr/>
        </p:nvSpPr>
        <p:spPr bwMode="auto">
          <a:xfrm>
            <a:off x="374650" y="55959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s-ES_tradnl"/>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915400" cy="660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Rectangle 4"/>
          <p:cNvSpPr>
            <a:spLocks noChangeArrowheads="1"/>
          </p:cNvSpPr>
          <p:nvPr/>
        </p:nvSpPr>
        <p:spPr bwMode="auto">
          <a:xfrm>
            <a:off x="4572000" y="762000"/>
            <a:ext cx="1143000" cy="533400"/>
          </a:xfrm>
          <a:prstGeom prst="rect">
            <a:avLst/>
          </a:prstGeom>
          <a:solidFill>
            <a:schemeClr val="accent1">
              <a:alpha val="0"/>
            </a:schemeClr>
          </a:solidFill>
          <a:ln w="9525">
            <a:solidFill>
              <a:schemeClr val="tx1"/>
            </a:solidFill>
            <a:round/>
            <a:headEnd/>
            <a:tailEnd/>
          </a:ln>
        </p:spPr>
        <p:txBody>
          <a:bodyPr/>
          <a:lstStyle/>
          <a:p>
            <a:endParaRPr lang="es-ES_tradnl"/>
          </a:p>
        </p:txBody>
      </p:sp>
      <p:sp>
        <p:nvSpPr>
          <p:cNvPr id="34820" name="Rectangle 5"/>
          <p:cNvSpPr>
            <a:spLocks noChangeArrowheads="1"/>
          </p:cNvSpPr>
          <p:nvPr/>
        </p:nvSpPr>
        <p:spPr bwMode="auto">
          <a:xfrm>
            <a:off x="228600" y="1371600"/>
            <a:ext cx="838200" cy="2895600"/>
          </a:xfrm>
          <a:prstGeom prst="rect">
            <a:avLst/>
          </a:prstGeom>
          <a:solidFill>
            <a:schemeClr val="accent1">
              <a:alpha val="1961"/>
            </a:schemeClr>
          </a:solidFill>
          <a:ln w="9525">
            <a:solidFill>
              <a:schemeClr val="tx1"/>
            </a:solidFill>
            <a:round/>
            <a:headEnd/>
            <a:tailEnd/>
          </a:ln>
        </p:spPr>
        <p:txBody>
          <a:bodyPr/>
          <a:lstStyle/>
          <a:p>
            <a:endParaRPr lang="es-ES_tradnl"/>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505200" y="304800"/>
            <a:ext cx="24098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TO REMEMBER</a:t>
            </a:r>
            <a:endParaRPr lang="en-US">
              <a:latin typeface="Arial" charset="0"/>
            </a:endParaRPr>
          </a:p>
        </p:txBody>
      </p:sp>
      <p:sp>
        <p:nvSpPr>
          <p:cNvPr id="35843" name="Rectangle 3"/>
          <p:cNvSpPr>
            <a:spLocks noChangeArrowheads="1"/>
          </p:cNvSpPr>
          <p:nvPr/>
        </p:nvSpPr>
        <p:spPr bwMode="auto">
          <a:xfrm>
            <a:off x="0" y="1219200"/>
            <a:ext cx="8686800" cy="483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atin typeface="Arial" charset="0"/>
              </a:rPr>
              <a:t>-</a:t>
            </a:r>
            <a:r>
              <a:rPr lang="en-US"/>
              <a:t>Although animals use many types of light detectors (phtoreceptors), all of them use similar pigments (opsins).</a:t>
            </a:r>
          </a:p>
          <a:p>
            <a:endParaRPr lang="en-US"/>
          </a:p>
          <a:p>
            <a:r>
              <a:rPr lang="en-US"/>
              <a:t>-Planaria have very simple ocelli (eye spots).</a:t>
            </a:r>
          </a:p>
          <a:p>
            <a:endParaRPr lang="en-US"/>
          </a:p>
          <a:p>
            <a:r>
              <a:rPr lang="en-US"/>
              <a:t>-Invertebrates have ocelli, compound eyes (artropods, annelids), and single-lens eyes (octopi, squid).</a:t>
            </a:r>
          </a:p>
          <a:p>
            <a:endParaRPr lang="en-US"/>
          </a:p>
          <a:p>
            <a:r>
              <a:rPr lang="en-US"/>
              <a:t>-Compound eyes are made of omatidia (cornea, crystalline, rhabdom, photoreceptor)..</a:t>
            </a:r>
          </a:p>
          <a:p>
            <a:endParaRPr lang="en-US"/>
          </a:p>
          <a:p>
            <a:r>
              <a:rPr lang="en-US"/>
              <a:t>-Single-lens eyes of vertebrates have sclera, cornea, lens, iris, retina, optic nerve.</a:t>
            </a:r>
            <a:endParaRPr lang="en-US">
              <a:latin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75125"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3"/>
          <p:cNvSpPr>
            <a:spLocks noChangeArrowheads="1"/>
          </p:cNvSpPr>
          <p:nvPr/>
        </p:nvSpPr>
        <p:spPr bwMode="auto">
          <a:xfrm>
            <a:off x="5238750" y="3476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s-ES_tradnl"/>
          </a:p>
        </p:txBody>
      </p:sp>
      <p:sp>
        <p:nvSpPr>
          <p:cNvPr id="36868" name="Rectangle 4"/>
          <p:cNvSpPr>
            <a:spLocks noChangeArrowheads="1"/>
          </p:cNvSpPr>
          <p:nvPr/>
        </p:nvSpPr>
        <p:spPr bwMode="auto">
          <a:xfrm>
            <a:off x="4343400" y="1066800"/>
            <a:ext cx="4800600" cy="410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The retina contains photoreceptors (rods and cones), cells that integrate information across the retina (horizontal cells and amacrine cells), and cells that receive information from several rods and cones (bipolar cells) and relay it to ganglion cells which transmit action potentials to the brain by the optic nerve.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0"/>
            <a:ext cx="5292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ChangeArrowheads="1"/>
          </p:cNvSpPr>
          <p:nvPr/>
        </p:nvSpPr>
        <p:spPr bwMode="auto">
          <a:xfrm>
            <a:off x="152400" y="914400"/>
            <a:ext cx="3714750" cy="447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Each optic nerve has ≈ 10</a:t>
            </a:r>
            <a:r>
              <a:rPr lang="en-US" baseline="30000"/>
              <a:t>6 </a:t>
            </a:r>
            <a:r>
              <a:rPr lang="en-US"/>
              <a:t>axons that connects with interneurons in a structure called the geniculate nuclei. These interneurons relay sensations to the primary visual cortex, which is one of the brain centers responsible in constructing visual perceptions.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938" y="0"/>
            <a:ext cx="3802062" cy="29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Rectangle 6"/>
          <p:cNvSpPr>
            <a:spLocks noChangeArrowheads="1"/>
          </p:cNvSpPr>
          <p:nvPr/>
        </p:nvSpPr>
        <p:spPr bwMode="auto">
          <a:xfrm>
            <a:off x="0" y="228600"/>
            <a:ext cx="5334000" cy="350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The photoreceptors in the retina of vertebrate eyes have two morphologies: they can be rod-like (</a:t>
            </a:r>
            <a:r>
              <a:rPr lang="ja-JP" altLang="en-US"/>
              <a:t>“</a:t>
            </a:r>
            <a:r>
              <a:rPr lang="en-US"/>
              <a:t>rods</a:t>
            </a:r>
            <a:r>
              <a:rPr lang="ja-JP" altLang="en-US"/>
              <a:t>”</a:t>
            </a:r>
            <a:r>
              <a:rPr lang="en-US"/>
              <a:t>)</a:t>
            </a:r>
          </a:p>
          <a:p>
            <a:r>
              <a:rPr lang="en-US"/>
              <a:t>or</a:t>
            </a:r>
          </a:p>
          <a:p>
            <a:r>
              <a:rPr lang="en-US"/>
              <a:t>cone-like (</a:t>
            </a:r>
            <a:r>
              <a:rPr lang="ja-JP" altLang="en-US"/>
              <a:t>“</a:t>
            </a:r>
            <a:r>
              <a:rPr lang="en-US"/>
              <a:t>cones</a:t>
            </a:r>
            <a:r>
              <a:rPr lang="ja-JP" altLang="en-US"/>
              <a:t>”</a:t>
            </a:r>
            <a:r>
              <a:rPr lang="en-US"/>
              <a:t>).</a:t>
            </a:r>
            <a:endParaRPr lang="en-US" sz="2000"/>
          </a:p>
          <a:p>
            <a:endParaRPr lang="en-US" sz="2000"/>
          </a:p>
          <a:p>
            <a:endParaRPr lang="en-US" sz="2000"/>
          </a:p>
          <a:p>
            <a:endParaRPr lang="en-US" sz="2000"/>
          </a:p>
          <a:p>
            <a:endParaRPr lang="en-US" sz="2000"/>
          </a:p>
        </p:txBody>
      </p:sp>
      <p:pic>
        <p:nvPicPr>
          <p:cNvPr id="3891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1800"/>
            <a:ext cx="3487738"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7" name="Rectangle 15"/>
          <p:cNvSpPr>
            <a:spLocks noChangeArrowheads="1"/>
          </p:cNvSpPr>
          <p:nvPr/>
        </p:nvSpPr>
        <p:spPr bwMode="auto">
          <a:xfrm>
            <a:off x="4114800" y="3352800"/>
            <a:ext cx="86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Rods</a:t>
            </a:r>
          </a:p>
        </p:txBody>
      </p:sp>
      <p:sp>
        <p:nvSpPr>
          <p:cNvPr id="38918" name="Line 16"/>
          <p:cNvSpPr>
            <a:spLocks noChangeShapeType="1"/>
          </p:cNvSpPr>
          <p:nvPr/>
        </p:nvSpPr>
        <p:spPr bwMode="auto">
          <a:xfrm flipH="1">
            <a:off x="2895600" y="3733800"/>
            <a:ext cx="1295400" cy="1219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19" name="Line 17"/>
          <p:cNvSpPr>
            <a:spLocks noChangeShapeType="1"/>
          </p:cNvSpPr>
          <p:nvPr/>
        </p:nvSpPr>
        <p:spPr bwMode="auto">
          <a:xfrm flipV="1">
            <a:off x="4953000" y="1905000"/>
            <a:ext cx="2667000" cy="1676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0" name="Rectangle 18"/>
          <p:cNvSpPr>
            <a:spLocks noChangeArrowheads="1"/>
          </p:cNvSpPr>
          <p:nvPr/>
        </p:nvSpPr>
        <p:spPr bwMode="auto">
          <a:xfrm>
            <a:off x="5214938" y="4625975"/>
            <a:ext cx="10033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Cones</a:t>
            </a:r>
          </a:p>
        </p:txBody>
      </p:sp>
      <p:sp>
        <p:nvSpPr>
          <p:cNvPr id="38921" name="Line 19"/>
          <p:cNvSpPr>
            <a:spLocks noChangeShapeType="1"/>
          </p:cNvSpPr>
          <p:nvPr/>
        </p:nvSpPr>
        <p:spPr bwMode="auto">
          <a:xfrm flipV="1">
            <a:off x="6172200" y="2438400"/>
            <a:ext cx="2057400" cy="2362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2" name="Line 20"/>
          <p:cNvSpPr>
            <a:spLocks noChangeShapeType="1"/>
          </p:cNvSpPr>
          <p:nvPr/>
        </p:nvSpPr>
        <p:spPr bwMode="auto">
          <a:xfrm flipH="1">
            <a:off x="2667000" y="4953000"/>
            <a:ext cx="2590800" cy="1143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0"/>
            <a:ext cx="4572000"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Rods are very good at detecting light at low intensities and at the low end of the electromagnetic spectrum, but are not good at distinguishing colors. Cones can detect variation in colors but are not as sensitive to light as rods. The reason for this difference is in the molecular structure of the pigments (opsins) contained in these two types of receptors. All vertebrate classes (fishes, amphibians, reptiles, and birds) have color vision. Most mammals are nocturnal and hence have mostly rods. Old World primates (including humans) are exceptional in that we have lots of cones (we will discuss the evolution of color vision a bit later). </a:t>
            </a:r>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8600"/>
            <a:ext cx="3119438" cy="291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962400"/>
            <a:ext cx="4716462" cy="268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Text Box 5"/>
          <p:cNvSpPr txBox="1">
            <a:spLocks noChangeArrowheads="1"/>
          </p:cNvSpPr>
          <p:nvPr/>
        </p:nvSpPr>
        <p:spPr bwMode="auto">
          <a:xfrm>
            <a:off x="5562600" y="4495800"/>
            <a:ext cx="6699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t>rod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667000"/>
            <a:ext cx="6553200" cy="373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Rectangle 3"/>
          <p:cNvSpPr>
            <a:spLocks noChangeArrowheads="1"/>
          </p:cNvSpPr>
          <p:nvPr/>
        </p:nvSpPr>
        <p:spPr bwMode="auto">
          <a:xfrm>
            <a:off x="0" y="304800"/>
            <a:ext cx="8915400"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In addition to the </a:t>
            </a:r>
            <a:r>
              <a:rPr lang="en-US" b="1"/>
              <a:t>opsin</a:t>
            </a:r>
            <a:r>
              <a:rPr lang="en-US"/>
              <a:t> found in rods (called rhodopsin), humans (and most Old World primates) have 3 different pigments which absorb (and hence are stimulated) at different peaks of the spectrum. For this reason, our visual system is called </a:t>
            </a:r>
            <a:r>
              <a:rPr lang="ja-JP" altLang="en-US"/>
              <a:t>“</a:t>
            </a:r>
            <a:r>
              <a:rPr lang="en-US" b="1"/>
              <a:t>trichromatic</a:t>
            </a:r>
            <a:r>
              <a:rPr lang="ja-JP" altLang="en-US"/>
              <a:t>”</a:t>
            </a:r>
            <a:r>
              <a:rPr lang="en-US"/>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3505200" y="0"/>
            <a:ext cx="24098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TO REMEMBER</a:t>
            </a:r>
            <a:endParaRPr lang="en-US">
              <a:latin typeface="Arial" charset="0"/>
            </a:endParaRPr>
          </a:p>
        </p:txBody>
      </p:sp>
      <p:sp>
        <p:nvSpPr>
          <p:cNvPr id="41987" name="Rectangle 3"/>
          <p:cNvSpPr>
            <a:spLocks noChangeArrowheads="1"/>
          </p:cNvSpPr>
          <p:nvPr/>
        </p:nvSpPr>
        <p:spPr bwMode="auto">
          <a:xfrm>
            <a:off x="0" y="381000"/>
            <a:ext cx="8991600" cy="739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Char char="-"/>
            </a:pPr>
            <a:r>
              <a:rPr lang="en-US" b="1"/>
              <a:t>The retina contains photoreceptors (rods and cones),</a:t>
            </a:r>
            <a:r>
              <a:rPr lang="en-US"/>
              <a:t> cells that integrate information across the retina (horizontal cells and amacrine cells), and </a:t>
            </a:r>
            <a:r>
              <a:rPr lang="en-US" b="1"/>
              <a:t>cells that receive information from several rods and cones (bipolar cells) and relay it to ganglion cells which transmit action potentials to the brain by the optic nerve</a:t>
            </a:r>
            <a:r>
              <a:rPr lang="en-US"/>
              <a:t>.</a:t>
            </a:r>
          </a:p>
          <a:p>
            <a:r>
              <a:rPr lang="en-US"/>
              <a:t>-Each optic nerve </a:t>
            </a:r>
            <a:r>
              <a:rPr lang="en-US" b="1"/>
              <a:t>has axons that connects</a:t>
            </a:r>
            <a:r>
              <a:rPr lang="en-US"/>
              <a:t> with interneurons in a structure called the geniculate nuclei. These interneurons </a:t>
            </a:r>
            <a:r>
              <a:rPr lang="en-US" b="1"/>
              <a:t>relay sensations to the primary visual cortex</a:t>
            </a:r>
            <a:r>
              <a:rPr lang="en-US"/>
              <a:t>, which is one of the brain centers responsible in constructing visual perceptions.</a:t>
            </a:r>
          </a:p>
          <a:p>
            <a:r>
              <a:rPr lang="en-US"/>
              <a:t>-Rods are good at detecting light at low intensities but are not good at distinguishing colors. Cones can detect variation in colors but are not as sensitive to light as rods.</a:t>
            </a:r>
          </a:p>
          <a:p>
            <a:r>
              <a:rPr lang="en-US"/>
              <a:t>-Our visual system is called </a:t>
            </a:r>
            <a:r>
              <a:rPr lang="ja-JP" altLang="en-US"/>
              <a:t>“</a:t>
            </a:r>
            <a:r>
              <a:rPr lang="en-US" b="1"/>
              <a:t>trichromatic</a:t>
            </a:r>
            <a:r>
              <a:rPr lang="ja-JP" altLang="en-US"/>
              <a:t>”</a:t>
            </a:r>
            <a:r>
              <a:rPr lang="en-US"/>
              <a:t> because in addition to rhodopsin, we have 3 different pigments which absorb at different peaks of the spectrum. </a:t>
            </a:r>
          </a:p>
          <a:p>
            <a:endParaRPr lang="en-US"/>
          </a:p>
          <a:p>
            <a:r>
              <a:rPr lang="en-US"/>
              <a:t> </a:t>
            </a:r>
          </a:p>
          <a:p>
            <a:pPr>
              <a:buFontTx/>
              <a:buChar char="-"/>
            </a:pP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46_01_linked_systems-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0"/>
            <a:ext cx="90551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7696200" cy="496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Rectangle 3"/>
          <p:cNvSpPr>
            <a:spLocks noChangeArrowheads="1"/>
          </p:cNvSpPr>
          <p:nvPr/>
        </p:nvSpPr>
        <p:spPr bwMode="auto">
          <a:xfrm>
            <a:off x="0" y="5029200"/>
            <a:ext cx="54102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Rods contain the visual pigment rhodopsin, which is embedded in a stack of membrane disks. Rhodopsin consists of the protein (pigment) opsin and the light absorbing molecule retinal (there are many opsins!).</a:t>
            </a:r>
            <a:endParaRPr lang="en-US"/>
          </a:p>
        </p:txBody>
      </p:sp>
      <p:sp>
        <p:nvSpPr>
          <p:cNvPr id="43012" name="Rectangle 4"/>
          <p:cNvSpPr>
            <a:spLocks noChangeArrowheads="1"/>
          </p:cNvSpPr>
          <p:nvPr/>
        </p:nvSpPr>
        <p:spPr bwMode="auto">
          <a:xfrm>
            <a:off x="5181600" y="4953000"/>
            <a:ext cx="39624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Retinal exists in two forms. Light converts the cis form to a trans form and enzymes return it to its original form.</a:t>
            </a:r>
          </a:p>
        </p:txBody>
      </p:sp>
      <p:sp>
        <p:nvSpPr>
          <p:cNvPr id="43013" name="Line 5"/>
          <p:cNvSpPr>
            <a:spLocks noChangeShapeType="1"/>
          </p:cNvSpPr>
          <p:nvPr/>
        </p:nvSpPr>
        <p:spPr bwMode="auto">
          <a:xfrm>
            <a:off x="5181600" y="4343400"/>
            <a:ext cx="0" cy="2514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0"/>
            <a:ext cx="468947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Line 3"/>
          <p:cNvSpPr>
            <a:spLocks noChangeShapeType="1"/>
          </p:cNvSpPr>
          <p:nvPr/>
        </p:nvSpPr>
        <p:spPr bwMode="auto">
          <a:xfrm>
            <a:off x="5181600" y="4724400"/>
            <a:ext cx="76200" cy="838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36" name="Line 4"/>
          <p:cNvSpPr>
            <a:spLocks noChangeShapeType="1"/>
          </p:cNvSpPr>
          <p:nvPr/>
        </p:nvSpPr>
        <p:spPr bwMode="auto">
          <a:xfrm flipH="1">
            <a:off x="5257800" y="4724400"/>
            <a:ext cx="762000" cy="838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37" name="Rectangle 5"/>
          <p:cNvSpPr>
            <a:spLocks noChangeArrowheads="1"/>
          </p:cNvSpPr>
          <p:nvPr/>
        </p:nvSpPr>
        <p:spPr bwMode="auto">
          <a:xfrm>
            <a:off x="3897313" y="5716588"/>
            <a:ext cx="5094287"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To ganglion cells and then to brain by optic nerve.</a:t>
            </a:r>
          </a:p>
        </p:txBody>
      </p:sp>
      <p:sp>
        <p:nvSpPr>
          <p:cNvPr id="44038" name="Rectangle 6"/>
          <p:cNvSpPr>
            <a:spLocks noChangeArrowheads="1"/>
          </p:cNvSpPr>
          <p:nvPr/>
        </p:nvSpPr>
        <p:spPr bwMode="auto">
          <a:xfrm>
            <a:off x="158750" y="228600"/>
            <a:ext cx="281305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The stimulus by which rods and cone stimulate or inhibit bipolar cells is the release of the neurotransmitter glutamate. </a:t>
            </a:r>
          </a:p>
        </p:txBody>
      </p:sp>
      <p:sp>
        <p:nvSpPr>
          <p:cNvPr id="44039" name="Rectangle 7"/>
          <p:cNvSpPr>
            <a:spLocks noChangeArrowheads="1"/>
          </p:cNvSpPr>
          <p:nvPr/>
        </p:nvSpPr>
        <p:spPr bwMode="auto">
          <a:xfrm>
            <a:off x="3581400" y="2971800"/>
            <a:ext cx="33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a:t>
            </a:r>
          </a:p>
        </p:txBody>
      </p:sp>
      <p:sp>
        <p:nvSpPr>
          <p:cNvPr id="44040" name="Rectangle 8"/>
          <p:cNvSpPr>
            <a:spLocks noChangeArrowheads="1"/>
          </p:cNvSpPr>
          <p:nvPr/>
        </p:nvSpPr>
        <p:spPr bwMode="auto">
          <a:xfrm>
            <a:off x="6629400" y="3048000"/>
            <a:ext cx="311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29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9"/>
          <p:cNvGrpSpPr>
            <a:grpSpLocks/>
          </p:cNvGrpSpPr>
          <p:nvPr/>
        </p:nvGrpSpPr>
        <p:grpSpPr bwMode="auto">
          <a:xfrm>
            <a:off x="152400" y="2667000"/>
            <a:ext cx="2686050" cy="2516188"/>
            <a:chOff x="96" y="1680"/>
            <a:chExt cx="1692" cy="1585"/>
          </a:xfrm>
        </p:grpSpPr>
        <p:sp>
          <p:nvSpPr>
            <p:cNvPr id="45072" name="Rectangle 5"/>
            <p:cNvSpPr>
              <a:spLocks noChangeArrowheads="1"/>
            </p:cNvSpPr>
            <p:nvPr/>
          </p:nvSpPr>
          <p:spPr bwMode="auto">
            <a:xfrm>
              <a:off x="96" y="2688"/>
              <a:ext cx="1692" cy="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t>Light isomerizes retinal and activates rhodopsin</a:t>
              </a:r>
            </a:p>
          </p:txBody>
        </p:sp>
        <p:sp>
          <p:nvSpPr>
            <p:cNvPr id="45073" name="Line 6"/>
            <p:cNvSpPr>
              <a:spLocks noChangeShapeType="1"/>
            </p:cNvSpPr>
            <p:nvPr/>
          </p:nvSpPr>
          <p:spPr bwMode="auto">
            <a:xfrm>
              <a:off x="144" y="1680"/>
              <a:ext cx="0" cy="91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3" name="Group 10"/>
          <p:cNvGrpSpPr>
            <a:grpSpLocks/>
          </p:cNvGrpSpPr>
          <p:nvPr/>
        </p:nvGrpSpPr>
        <p:grpSpPr bwMode="auto">
          <a:xfrm>
            <a:off x="1346200" y="2743200"/>
            <a:ext cx="2400300" cy="3159125"/>
            <a:chOff x="848" y="1728"/>
            <a:chExt cx="1512" cy="1990"/>
          </a:xfrm>
        </p:grpSpPr>
        <p:sp>
          <p:nvSpPr>
            <p:cNvPr id="45070" name="Line 7"/>
            <p:cNvSpPr>
              <a:spLocks noChangeShapeType="1"/>
            </p:cNvSpPr>
            <p:nvPr/>
          </p:nvSpPr>
          <p:spPr bwMode="auto">
            <a:xfrm>
              <a:off x="864" y="1728"/>
              <a:ext cx="96" cy="163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71" name="Rectangle 8"/>
            <p:cNvSpPr>
              <a:spLocks noChangeArrowheads="1"/>
            </p:cNvSpPr>
            <p:nvPr/>
          </p:nvSpPr>
          <p:spPr bwMode="auto">
            <a:xfrm>
              <a:off x="848" y="3314"/>
              <a:ext cx="1512"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a:t>Active rhodopsin</a:t>
              </a:r>
            </a:p>
            <a:p>
              <a:r>
                <a:rPr lang="en-US" sz="1800"/>
                <a:t>Activates transducin</a:t>
              </a:r>
            </a:p>
          </p:txBody>
        </p:sp>
      </p:grpSp>
      <p:grpSp>
        <p:nvGrpSpPr>
          <p:cNvPr id="4" name="Group 13"/>
          <p:cNvGrpSpPr>
            <a:grpSpLocks/>
          </p:cNvGrpSpPr>
          <p:nvPr/>
        </p:nvGrpSpPr>
        <p:grpSpPr bwMode="auto">
          <a:xfrm>
            <a:off x="2514600" y="2667000"/>
            <a:ext cx="2362200" cy="2363788"/>
            <a:chOff x="1584" y="1680"/>
            <a:chExt cx="1488" cy="1489"/>
          </a:xfrm>
        </p:grpSpPr>
        <p:sp>
          <p:nvSpPr>
            <p:cNvPr id="45068" name="Line 11"/>
            <p:cNvSpPr>
              <a:spLocks noChangeShapeType="1"/>
            </p:cNvSpPr>
            <p:nvPr/>
          </p:nvSpPr>
          <p:spPr bwMode="auto">
            <a:xfrm>
              <a:off x="1728" y="1680"/>
              <a:ext cx="144" cy="91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69" name="Text Box 12"/>
            <p:cNvSpPr txBox="1">
              <a:spLocks noChangeArrowheads="1"/>
            </p:cNvSpPr>
            <p:nvPr/>
          </p:nvSpPr>
          <p:spPr bwMode="auto">
            <a:xfrm>
              <a:off x="1584" y="2592"/>
              <a:ext cx="1488" cy="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US" sz="1800"/>
                <a:t>Transducin activates PDE (phosphodiesterase)</a:t>
              </a:r>
              <a:r>
                <a:rPr lang="en-US"/>
                <a:t> </a:t>
              </a:r>
            </a:p>
          </p:txBody>
        </p:sp>
      </p:grpSp>
      <p:grpSp>
        <p:nvGrpSpPr>
          <p:cNvPr id="5" name="Group 17"/>
          <p:cNvGrpSpPr>
            <a:grpSpLocks/>
          </p:cNvGrpSpPr>
          <p:nvPr/>
        </p:nvGrpSpPr>
        <p:grpSpPr bwMode="auto">
          <a:xfrm>
            <a:off x="3810000" y="2667000"/>
            <a:ext cx="3124200" cy="3582988"/>
            <a:chOff x="2400" y="1680"/>
            <a:chExt cx="1968" cy="2257"/>
          </a:xfrm>
        </p:grpSpPr>
        <p:sp>
          <p:nvSpPr>
            <p:cNvPr id="45066" name="Line 14"/>
            <p:cNvSpPr>
              <a:spLocks noChangeShapeType="1"/>
            </p:cNvSpPr>
            <p:nvPr/>
          </p:nvSpPr>
          <p:spPr bwMode="auto">
            <a:xfrm>
              <a:off x="2688" y="1680"/>
              <a:ext cx="384" cy="168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67" name="Rectangle 15"/>
            <p:cNvSpPr>
              <a:spLocks noChangeArrowheads="1"/>
            </p:cNvSpPr>
            <p:nvPr/>
          </p:nvSpPr>
          <p:spPr bwMode="auto">
            <a:xfrm>
              <a:off x="2400" y="3360"/>
              <a:ext cx="1968" cy="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t>Activated PDE detaches cGMP from Na+ channles in the plasma membrane.</a:t>
              </a:r>
            </a:p>
          </p:txBody>
        </p:sp>
      </p:grpSp>
      <p:grpSp>
        <p:nvGrpSpPr>
          <p:cNvPr id="6" name="Group 19"/>
          <p:cNvGrpSpPr>
            <a:grpSpLocks/>
          </p:cNvGrpSpPr>
          <p:nvPr/>
        </p:nvGrpSpPr>
        <p:grpSpPr bwMode="auto">
          <a:xfrm>
            <a:off x="6781800" y="3048000"/>
            <a:ext cx="2209800" cy="3309938"/>
            <a:chOff x="4272" y="1920"/>
            <a:chExt cx="1392" cy="2085"/>
          </a:xfrm>
        </p:grpSpPr>
        <p:sp>
          <p:nvSpPr>
            <p:cNvPr id="45064" name="Line 16"/>
            <p:cNvSpPr>
              <a:spLocks noChangeShapeType="1"/>
            </p:cNvSpPr>
            <p:nvPr/>
          </p:nvSpPr>
          <p:spPr bwMode="auto">
            <a:xfrm flipH="1">
              <a:off x="4512" y="1920"/>
              <a:ext cx="240" cy="91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065" name="Rectangle 18"/>
            <p:cNvSpPr>
              <a:spLocks noChangeArrowheads="1"/>
            </p:cNvSpPr>
            <p:nvPr/>
          </p:nvSpPr>
          <p:spPr bwMode="auto">
            <a:xfrm>
              <a:off x="4272" y="2736"/>
              <a:ext cx="1392" cy="1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t>The channels close and the membrane hyperpolarizes and stops releasing the neurotransmitter glutamate. </a:t>
              </a: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3505200" y="0"/>
            <a:ext cx="24098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TO REMEMBER</a:t>
            </a:r>
            <a:endParaRPr lang="en-US">
              <a:latin typeface="Arial" charset="0"/>
            </a:endParaRPr>
          </a:p>
        </p:txBody>
      </p:sp>
      <p:sp>
        <p:nvSpPr>
          <p:cNvPr id="46083" name="Rectangle 3"/>
          <p:cNvSpPr>
            <a:spLocks noChangeArrowheads="1"/>
          </p:cNvSpPr>
          <p:nvPr/>
        </p:nvSpPr>
        <p:spPr bwMode="auto">
          <a:xfrm>
            <a:off x="0" y="381000"/>
            <a:ext cx="8991600" cy="410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Tx/>
              <a:buChar char="-"/>
            </a:pPr>
            <a:r>
              <a:rPr lang="en-US"/>
              <a:t>Rhodopsin, which is embedded in a stack of membrane disks. Rhodopsin consists of the protein (pigment) opsin and the light absorbing molecule retinal (there are many opsins).</a:t>
            </a:r>
          </a:p>
          <a:p>
            <a:pPr>
              <a:buFontTx/>
              <a:buChar char="-"/>
            </a:pPr>
            <a:r>
              <a:rPr lang="en-US"/>
              <a:t>Light starts a cascade in rhodopsin that leads to the closing of Na+ channels, the cell hyperpolarizes (its membrane potential becomes more negative) and stops releasing glutamate that stimulate a bipolar cell. The bipolar cell generates action potentials in the optic nerve.</a:t>
            </a:r>
          </a:p>
          <a:p>
            <a:pPr>
              <a:buFontTx/>
              <a:buChar char="-"/>
            </a:pPr>
            <a:r>
              <a:rPr lang="en-US"/>
              <a:t>The absence of light depolarizes the cell. The presence of light hyperpolarizes it.</a:t>
            </a:r>
          </a:p>
          <a:p>
            <a:pPr>
              <a:buFontTx/>
              <a:buChar char="-"/>
            </a:pP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304800" y="152400"/>
            <a:ext cx="8880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t>Color vision, olfaction, fossil genes, and primate evolution</a:t>
            </a:r>
            <a:r>
              <a:rPr lang="en-US"/>
              <a:t> </a:t>
            </a:r>
          </a:p>
        </p:txBody>
      </p:sp>
      <p:sp>
        <p:nvSpPr>
          <p:cNvPr id="47107" name="Rectangle 4"/>
          <p:cNvSpPr>
            <a:spLocks noChangeArrowheads="1"/>
          </p:cNvSpPr>
          <p:nvPr/>
        </p:nvSpPr>
        <p:spPr bwMode="auto">
          <a:xfrm>
            <a:off x="0" y="838200"/>
            <a:ext cx="8839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r>
              <a:rPr lang="en-US"/>
              <a:t>Background:</a:t>
            </a:r>
          </a:p>
          <a:p>
            <a:pPr marL="457200" indent="-457200">
              <a:buFont typeface="Times" charset="0"/>
              <a:buAutoNum type="arabicParenR"/>
            </a:pPr>
            <a:r>
              <a:rPr lang="en-US"/>
              <a:t>Olfactory receptor genes, which provide the basis for the sense of smell, represent the largest gene superfamily in mammalian genomes (&gt; 1000 genes!!)</a:t>
            </a:r>
          </a:p>
        </p:txBody>
      </p:sp>
      <p:pic>
        <p:nvPicPr>
          <p:cNvPr id="471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0800"/>
            <a:ext cx="9144000" cy="423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5489575"/>
            <a:ext cx="86106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2) Trichromatic vision has evolved independently twice in primates. Both times as a result of opsin gene duplications, followed by mutations that modify the duplicated genes.</a:t>
            </a:r>
          </a:p>
        </p:txBody>
      </p:sp>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5339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
            <a:ext cx="2447925"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28600"/>
            <a:ext cx="2133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3352800"/>
            <a:ext cx="1344613" cy="155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276600"/>
            <a:ext cx="2290763"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0"/>
            <a:ext cx="91440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3) In the absence of natural selection, genes accumulate deleterious mutations that turn them into pseudogenes (</a:t>
            </a:r>
            <a:r>
              <a:rPr lang="ja-JP" altLang="en-US"/>
              <a:t>“</a:t>
            </a:r>
            <a:r>
              <a:rPr lang="en-US"/>
              <a:t>fossil genes</a:t>
            </a:r>
            <a:r>
              <a:rPr lang="ja-JP" altLang="en-US"/>
              <a:t>”</a:t>
            </a:r>
            <a:r>
              <a:rPr lang="en-US"/>
              <a:t>) that are not functional.</a:t>
            </a:r>
          </a:p>
        </p:txBody>
      </p:sp>
      <p:pic>
        <p:nvPicPr>
          <p:cNvPr id="491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6477000" cy="391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6" name="Rectangle 5"/>
          <p:cNvSpPr>
            <a:spLocks noChangeArrowheads="1"/>
          </p:cNvSpPr>
          <p:nvPr/>
        </p:nvSpPr>
        <p:spPr bwMode="auto">
          <a:xfrm>
            <a:off x="0" y="5064125"/>
            <a:ext cx="91440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In primates with trichromatic vision, a much higher % of olfactory receptor genes (30%) have become fossilized (pseudogenes) than in primates without trichromatic vision (≈ 15%).</a:t>
            </a:r>
          </a:p>
        </p:txBody>
      </p:sp>
      <p:pic>
        <p:nvPicPr>
          <p:cNvPr id="4915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95400"/>
            <a:ext cx="123031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Rectangle 7"/>
          <p:cNvSpPr>
            <a:spLocks noChangeArrowheads="1"/>
          </p:cNvSpPr>
          <p:nvPr/>
        </p:nvSpPr>
        <p:spPr bwMode="auto">
          <a:xfrm>
            <a:off x="6248400" y="2057400"/>
            <a:ext cx="28956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Vision and smell seem to be alternative senses.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1012825"/>
            <a:ext cx="9039225" cy="483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685800" y="914400"/>
            <a:ext cx="797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Next Skeletons and muscles (keep reading chapter 49)</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2667000" y="1447800"/>
            <a:ext cx="33972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Skeletons and Muscles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133600" y="0"/>
            <a:ext cx="4419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What do sensory systems do?</a:t>
            </a:r>
          </a:p>
        </p:txBody>
      </p:sp>
      <p:sp>
        <p:nvSpPr>
          <p:cNvPr id="16387" name="Rectangle 3"/>
          <p:cNvSpPr>
            <a:spLocks noChangeArrowheads="1"/>
          </p:cNvSpPr>
          <p:nvPr/>
        </p:nvSpPr>
        <p:spPr bwMode="auto">
          <a:xfrm>
            <a:off x="533400" y="838200"/>
            <a:ext cx="81010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Sensory receptors </a:t>
            </a:r>
            <a:r>
              <a:rPr lang="en-US" b="1"/>
              <a:t>transduce</a:t>
            </a:r>
            <a:r>
              <a:rPr lang="en-US"/>
              <a:t> the energy of stimuli and transmit signals to the central nervous systems. </a:t>
            </a:r>
          </a:p>
        </p:txBody>
      </p:sp>
      <p:sp>
        <p:nvSpPr>
          <p:cNvPr id="16388" name="Rectangle 4"/>
          <p:cNvSpPr>
            <a:spLocks noChangeArrowheads="1"/>
          </p:cNvSpPr>
          <p:nvPr/>
        </p:nvSpPr>
        <p:spPr bwMode="auto">
          <a:xfrm>
            <a:off x="19050" y="1905000"/>
            <a:ext cx="91233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Stimulus----&gt;Reception/Transduction----&gt;Sensation/Perception</a:t>
            </a:r>
          </a:p>
        </p:txBody>
      </p:sp>
      <p:sp>
        <p:nvSpPr>
          <p:cNvPr id="16389" name="Rectangle 5"/>
          <p:cNvSpPr>
            <a:spLocks noChangeArrowheads="1"/>
          </p:cNvSpPr>
          <p:nvPr/>
        </p:nvSpPr>
        <p:spPr bwMode="auto">
          <a:xfrm>
            <a:off x="2590800" y="2438400"/>
            <a:ext cx="53308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Sensory Receptors                    CNS</a:t>
            </a:r>
          </a:p>
        </p:txBody>
      </p:sp>
      <p:sp>
        <p:nvSpPr>
          <p:cNvPr id="16390" name="Rectangle 7"/>
          <p:cNvSpPr>
            <a:spLocks noChangeArrowheads="1"/>
          </p:cNvSpPr>
          <p:nvPr/>
        </p:nvSpPr>
        <p:spPr bwMode="auto">
          <a:xfrm>
            <a:off x="0" y="3124200"/>
            <a:ext cx="91440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a:t>Sensations</a:t>
            </a:r>
            <a:r>
              <a:rPr lang="en-US"/>
              <a:t> are action potentials that reach specific areas of the brain. Once the brain recognizes a sensation, it interprets it, giving the </a:t>
            </a:r>
            <a:r>
              <a:rPr lang="en-US" b="1"/>
              <a:t>perception </a:t>
            </a:r>
            <a:r>
              <a:rPr lang="en-US"/>
              <a:t>(color, taste, sound, taste) of a stimulus.</a:t>
            </a:r>
          </a:p>
          <a:p>
            <a:endParaRPr lang="en-US"/>
          </a:p>
          <a:p>
            <a:r>
              <a:rPr lang="en-US"/>
              <a:t>Sensations and perceptions begin with sensory reception, which is the detection of a stimulus by sensory cells (or receptors)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457200"/>
            <a:ext cx="5181600"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r>
              <a:rPr lang="en-US" sz="2000"/>
              <a:t>Animal skeletons have three primary functions</a:t>
            </a:r>
          </a:p>
          <a:p>
            <a:pPr marL="457200" indent="-457200">
              <a:buFont typeface="Times" charset="0"/>
              <a:buAutoNum type="arabicParenR"/>
            </a:pPr>
            <a:r>
              <a:rPr lang="en-US" sz="2000"/>
              <a:t>Support (most animals would sag against their own weight if they had no skeleton. We all fight gravity! Skeletons also preserve form)</a:t>
            </a:r>
          </a:p>
          <a:p>
            <a:pPr marL="457200" indent="-457200">
              <a:buFont typeface="Times" charset="0"/>
              <a:buNone/>
            </a:pPr>
            <a:endParaRPr lang="en-US" sz="2000"/>
          </a:p>
          <a:p>
            <a:pPr marL="457200" indent="-457200">
              <a:buFont typeface="Times" charset="0"/>
              <a:buAutoNum type="arabicParenR"/>
            </a:pPr>
            <a:endParaRPr lang="en-US" sz="2000"/>
          </a:p>
          <a:p>
            <a:pPr marL="457200" indent="-457200">
              <a:buFont typeface="Times" charset="0"/>
              <a:buNone/>
            </a:pPr>
            <a:r>
              <a:rPr lang="en-US" sz="2000"/>
              <a:t>2) Protection (a hard skeleton protects soft tissues. Think about skulls and ribs)</a:t>
            </a:r>
          </a:p>
          <a:p>
            <a:pPr marL="457200" indent="-457200">
              <a:buFont typeface="Times" charset="0"/>
              <a:buAutoNum type="arabicParenR"/>
            </a:pPr>
            <a:endParaRPr lang="en-US" sz="2000"/>
          </a:p>
          <a:p>
            <a:pPr marL="457200" indent="-457200">
              <a:buFont typeface="Times" charset="0"/>
              <a:buAutoNum type="arabicParenR"/>
            </a:pPr>
            <a:endParaRPr lang="en-US" sz="2000"/>
          </a:p>
          <a:p>
            <a:pPr marL="457200" indent="-457200">
              <a:buFont typeface="Times" charset="0"/>
              <a:buNone/>
            </a:pPr>
            <a:r>
              <a:rPr lang="en-US" sz="2000"/>
              <a:t>3) Movement (skeletons provide attachment sites for muscles, which are the engines for movement)</a:t>
            </a:r>
            <a:endParaRPr lang="en-US"/>
          </a:p>
        </p:txBody>
      </p:sp>
      <p:pic>
        <p:nvPicPr>
          <p:cNvPr id="532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52600"/>
            <a:ext cx="3886200" cy="322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1752600" y="0"/>
            <a:ext cx="5940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There are three main types of skeletons</a:t>
            </a:r>
          </a:p>
        </p:txBody>
      </p:sp>
      <p:sp>
        <p:nvSpPr>
          <p:cNvPr id="54275" name="Rectangle 3"/>
          <p:cNvSpPr>
            <a:spLocks noChangeArrowheads="1"/>
          </p:cNvSpPr>
          <p:nvPr/>
        </p:nvSpPr>
        <p:spPr bwMode="auto">
          <a:xfrm>
            <a:off x="0" y="457200"/>
            <a:ext cx="4038600" cy="283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1) </a:t>
            </a:r>
            <a:r>
              <a:rPr lang="en-US" sz="2000" b="1"/>
              <a:t>Hydrostatic skeletons</a:t>
            </a:r>
            <a:r>
              <a:rPr lang="en-US" sz="2000"/>
              <a:t> have fluid under pressure in a closed body compartment. Animals control movement by using muscles to change the shape of fluid-filled compartments. Hydrostatic skeletons are found in cnidarians, flatworms, and annelids.</a:t>
            </a:r>
            <a:endParaRPr lang="en-US"/>
          </a:p>
        </p:txBody>
      </p:sp>
      <p:pic>
        <p:nvPicPr>
          <p:cNvPr id="54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609600"/>
            <a:ext cx="47879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7" name="Rectangle 5"/>
          <p:cNvSpPr>
            <a:spLocks noChangeArrowheads="1"/>
          </p:cNvSpPr>
          <p:nvPr/>
        </p:nvSpPr>
        <p:spPr bwMode="auto">
          <a:xfrm>
            <a:off x="0" y="3733800"/>
            <a:ext cx="3581400"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In earthworms, contraction of longitudinal muscles thickens and shortens segments of the worm; contraction of circular muscles constrict and elongate the segments. Bristles act as anchors.</a:t>
            </a: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0" y="228600"/>
            <a:ext cx="4953000" cy="520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r>
              <a:rPr lang="en-US" b="1"/>
              <a:t>Exoskeletons</a:t>
            </a:r>
            <a:r>
              <a:rPr lang="en-US"/>
              <a:t> are deposited on the surface of the animal. Examples: </a:t>
            </a:r>
          </a:p>
          <a:p>
            <a:pPr marL="457200" indent="-457200"/>
            <a:endParaRPr lang="en-US"/>
          </a:p>
          <a:p>
            <a:pPr marL="457200" indent="-457200">
              <a:buFont typeface="Times" charset="0"/>
              <a:buAutoNum type="arabicParenR"/>
            </a:pPr>
            <a:r>
              <a:rPr lang="en-US"/>
              <a:t>The calcareous (made of calcite or calcium carbonate) shells of mollusks. </a:t>
            </a:r>
          </a:p>
          <a:p>
            <a:pPr marL="457200" indent="-457200">
              <a:buFont typeface="Times" charset="0"/>
              <a:buAutoNum type="arabicParenR"/>
            </a:pPr>
            <a:endParaRPr lang="en-US"/>
          </a:p>
          <a:p>
            <a:pPr marL="457200" indent="-457200">
              <a:buFont typeface="Times" charset="0"/>
              <a:buAutoNum type="arabicParenR"/>
            </a:pPr>
            <a:endParaRPr lang="en-US"/>
          </a:p>
          <a:p>
            <a:pPr marL="457200" indent="-457200"/>
            <a:r>
              <a:rPr lang="en-US"/>
              <a:t>2) The jointed exoskeleton of arthropods and crustaceans are made of chitin and sometimes are reinforced by calcite and other materials.</a:t>
            </a:r>
          </a:p>
        </p:txBody>
      </p:sp>
      <p:pic>
        <p:nvPicPr>
          <p:cNvPr id="552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886200"/>
            <a:ext cx="2371725" cy="225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400"/>
            <a:ext cx="2466975" cy="325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30525"/>
            <a:ext cx="5684838" cy="392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425" y="0"/>
            <a:ext cx="4473575" cy="363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4" name="Rectangle 5"/>
          <p:cNvSpPr>
            <a:spLocks noChangeArrowheads="1"/>
          </p:cNvSpPr>
          <p:nvPr/>
        </p:nvSpPr>
        <p:spPr bwMode="auto">
          <a:xfrm>
            <a:off x="0" y="0"/>
            <a:ext cx="525780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The exoskeleton of arthropods is secreted by the epidermis (a layer of living cells) and it is made of chitin and protein. In insects it is covered by a layer of impermeable wax, which reduces evaporation.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52400" y="0"/>
            <a:ext cx="4648200" cy="556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Endoskeletons consist of hard supporting elements (such as bones), buried within the animal</a:t>
            </a:r>
            <a:r>
              <a:rPr lang="ja-JP" altLang="en-US"/>
              <a:t>’</a:t>
            </a:r>
            <a:r>
              <a:rPr lang="en-US"/>
              <a:t>s soft tissues. Chordates have skeletons made of cartilage (mostly collagen) and bone.</a:t>
            </a:r>
          </a:p>
          <a:p>
            <a:endParaRPr lang="en-US"/>
          </a:p>
          <a:p>
            <a:r>
              <a:rPr lang="en-US"/>
              <a:t>Echinoderms have endoskeletons under made of hard plates called ossicles under their skin. The ossicles are made of magnesium and calcium carbonate bound by protein fibers.</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0"/>
            <a:ext cx="3810000" cy="2563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62200"/>
            <a:ext cx="2025650"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886200"/>
            <a:ext cx="2671763"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3895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4"/>
          <p:cNvSpPr>
            <a:spLocks noChangeArrowheads="1"/>
          </p:cNvSpPr>
          <p:nvPr/>
        </p:nvSpPr>
        <p:spPr bwMode="auto">
          <a:xfrm>
            <a:off x="4800600" y="685800"/>
            <a:ext cx="4343400" cy="483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The skeleton of mammals has over 200 bones (some of you will have to learn all their names one day!), some fused, some connected at joins by ligaments. Anatomists divide the vertebrate skeleton into two main parts: </a:t>
            </a:r>
            <a:r>
              <a:rPr lang="en-US" b="1"/>
              <a:t>the axial skeleton</a:t>
            </a:r>
            <a:r>
              <a:rPr lang="en-US"/>
              <a:t> (skull, vertebral column, and rib cage), and </a:t>
            </a:r>
            <a:r>
              <a:rPr lang="en-US" b="1"/>
              <a:t>the appendicular skeleton</a:t>
            </a:r>
            <a:r>
              <a:rPr lang="en-US"/>
              <a:t> (limbs, and pectoral and pelvic girdles).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30749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Rectangle 4"/>
          <p:cNvSpPr>
            <a:spLocks noChangeArrowheads="1"/>
          </p:cNvSpPr>
          <p:nvPr/>
        </p:nvSpPr>
        <p:spPr bwMode="auto">
          <a:xfrm>
            <a:off x="3733800" y="914400"/>
            <a:ext cx="5410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Enable us to rotate our arms and legs (where the femur contacts the pelvic girdle) and move them in several planes.</a:t>
            </a:r>
          </a:p>
        </p:txBody>
      </p:sp>
      <p:sp>
        <p:nvSpPr>
          <p:cNvPr id="59396" name="Rectangle 5"/>
          <p:cNvSpPr>
            <a:spLocks noChangeArrowheads="1"/>
          </p:cNvSpPr>
          <p:nvPr/>
        </p:nvSpPr>
        <p:spPr bwMode="auto">
          <a:xfrm>
            <a:off x="3505200" y="3200400"/>
            <a:ext cx="5384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Restrict movements to a single plane</a:t>
            </a:r>
          </a:p>
        </p:txBody>
      </p:sp>
      <p:sp>
        <p:nvSpPr>
          <p:cNvPr id="59397" name="Rectangle 6"/>
          <p:cNvSpPr>
            <a:spLocks noChangeArrowheads="1"/>
          </p:cNvSpPr>
          <p:nvPr/>
        </p:nvSpPr>
        <p:spPr bwMode="auto">
          <a:xfrm>
            <a:off x="3502025" y="4953000"/>
            <a:ext cx="5337175"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Allow rotation of our forearm at the elbow (and our head from side to side).</a:t>
            </a:r>
          </a:p>
        </p:txBody>
      </p:sp>
      <p:sp>
        <p:nvSpPr>
          <p:cNvPr id="59398" name="Rectangle 7"/>
          <p:cNvSpPr>
            <a:spLocks noChangeArrowheads="1"/>
          </p:cNvSpPr>
          <p:nvPr/>
        </p:nvSpPr>
        <p:spPr bwMode="auto">
          <a:xfrm>
            <a:off x="4267200" y="0"/>
            <a:ext cx="32369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Three types of joints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2971800" y="533400"/>
            <a:ext cx="21367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To Remember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685800" y="381000"/>
            <a:ext cx="7848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Animals can move as a result of the action of muscles </a:t>
            </a:r>
          </a:p>
        </p:txBody>
      </p:sp>
      <p:pic>
        <p:nvPicPr>
          <p:cNvPr id="614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5486400" cy="497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4" name="Rectangle 4"/>
          <p:cNvSpPr>
            <a:spLocks noChangeArrowheads="1"/>
          </p:cNvSpPr>
          <p:nvPr/>
        </p:nvSpPr>
        <p:spPr bwMode="auto">
          <a:xfrm>
            <a:off x="5562600" y="1447800"/>
            <a:ext cx="3581400" cy="374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Muscles act by contracting. The ability to move parts of the body in opposite direction requires that different muscles are attached to the skeleton in </a:t>
            </a:r>
            <a:r>
              <a:rPr lang="ja-JP" altLang="en-US"/>
              <a:t>“</a:t>
            </a:r>
            <a:r>
              <a:rPr lang="en-US"/>
              <a:t>antagonic pairs</a:t>
            </a:r>
            <a:r>
              <a:rPr lang="ja-JP" altLang="en-US"/>
              <a:t>”</a:t>
            </a:r>
            <a:r>
              <a:rPr lang="en-US"/>
              <a:t> that work against each other.</a:t>
            </a:r>
          </a:p>
        </p:txBody>
      </p:sp>
      <p:sp>
        <p:nvSpPr>
          <p:cNvPr id="61445" name="Rectangle 5"/>
          <p:cNvSpPr>
            <a:spLocks noChangeArrowheads="1"/>
          </p:cNvSpPr>
          <p:nvPr/>
        </p:nvSpPr>
        <p:spPr bwMode="auto">
          <a:xfrm>
            <a:off x="555625" y="61833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s-ES_tradnl"/>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3505200" y="0"/>
            <a:ext cx="56388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The structure of vertebrate skeletal (striated) muscle</a:t>
            </a:r>
          </a:p>
          <a:p>
            <a:endParaRPr lang="en-US" sz="2000"/>
          </a:p>
          <a:p>
            <a:r>
              <a:rPr lang="en-US" sz="2000"/>
              <a:t>Vertebrate skeletal muscle attaches to bones and is responsible for their movement. It is characterized by a hierarchy of smaller and smaller units. 1) Each </a:t>
            </a:r>
            <a:r>
              <a:rPr lang="en-US" sz="2000" b="1"/>
              <a:t>muscle</a:t>
            </a:r>
            <a:r>
              <a:rPr lang="en-US" sz="2000"/>
              <a:t> is a bundle of muscle fibers.</a:t>
            </a:r>
          </a:p>
          <a:p>
            <a:r>
              <a:rPr lang="en-US" sz="2000"/>
              <a:t>2) Each </a:t>
            </a:r>
            <a:r>
              <a:rPr lang="en-US" sz="2000" b="1"/>
              <a:t>muscle fiber</a:t>
            </a:r>
            <a:r>
              <a:rPr lang="en-US" sz="2000"/>
              <a:t> is a single multinucleated cell and is a bundle of many </a:t>
            </a:r>
            <a:r>
              <a:rPr lang="en-US" sz="2000" b="1"/>
              <a:t>myofibrils</a:t>
            </a:r>
            <a:r>
              <a:rPr lang="en-US" sz="2000"/>
              <a:t>.</a:t>
            </a:r>
          </a:p>
          <a:p>
            <a:r>
              <a:rPr lang="en-US" sz="2000"/>
              <a:t>3) The myofibrils, in turn, are made of two kinds of </a:t>
            </a:r>
            <a:r>
              <a:rPr lang="en-US" sz="2000" b="1"/>
              <a:t>myofilaments</a:t>
            </a:r>
            <a:r>
              <a:rPr lang="en-US" sz="2000"/>
              <a:t>.</a:t>
            </a:r>
          </a:p>
          <a:p>
            <a:r>
              <a:rPr lang="en-US" sz="2000"/>
              <a:t>4) </a:t>
            </a:r>
            <a:r>
              <a:rPr lang="en-US" sz="2000" b="1"/>
              <a:t>Thin filaments</a:t>
            </a:r>
            <a:r>
              <a:rPr lang="en-US" sz="2000"/>
              <a:t> made of </a:t>
            </a:r>
            <a:r>
              <a:rPr lang="en-US" sz="2000" b="1"/>
              <a:t>actin</a:t>
            </a:r>
            <a:r>
              <a:rPr lang="en-US" sz="2000"/>
              <a:t> and a regulatory protein, and</a:t>
            </a:r>
          </a:p>
          <a:p>
            <a:r>
              <a:rPr lang="en-US" sz="2000"/>
              <a:t>5) </a:t>
            </a:r>
            <a:r>
              <a:rPr lang="en-US" sz="2000" b="1"/>
              <a:t>Thick filaments</a:t>
            </a:r>
            <a:r>
              <a:rPr lang="en-US" sz="2000"/>
              <a:t> , which are arrays of the protein </a:t>
            </a:r>
            <a:r>
              <a:rPr lang="en-US" sz="2000" b="1"/>
              <a:t>myosin</a:t>
            </a:r>
            <a:r>
              <a:rPr lang="en-US" sz="2000"/>
              <a:t>. </a:t>
            </a:r>
          </a:p>
          <a:p>
            <a:r>
              <a:rPr lang="en-US"/>
              <a:t> </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97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8" name="Rectangle 4"/>
          <p:cNvSpPr>
            <a:spLocks noChangeArrowheads="1"/>
          </p:cNvSpPr>
          <p:nvPr/>
        </p:nvSpPr>
        <p:spPr bwMode="auto">
          <a:xfrm>
            <a:off x="3429000" y="6057900"/>
            <a:ext cx="5715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The regular arrays of filaments give skeletal muscle as striated appearance.</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28600" y="1524000"/>
            <a:ext cx="89154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Sensory receptors are specialized neurons. They can occur  singly or in groups as part of sensory organs.</a:t>
            </a:r>
          </a:p>
          <a:p>
            <a:endParaRPr lang="en-US"/>
          </a:p>
          <a:p>
            <a:r>
              <a:rPr lang="en-US" b="1"/>
              <a:t>Exteroreceptors</a:t>
            </a:r>
            <a:r>
              <a:rPr lang="en-US"/>
              <a:t> are receptors that detect stimuli coming from outside of the body (heat, light, chemicals, pressure).</a:t>
            </a:r>
          </a:p>
          <a:p>
            <a:endParaRPr lang="en-US"/>
          </a:p>
          <a:p>
            <a:r>
              <a:rPr lang="en-US" b="1"/>
              <a:t>Interoreceptors</a:t>
            </a:r>
            <a:r>
              <a:rPr lang="en-US"/>
              <a:t> detect stimuli coming from within the body (blood pressure, plasma osmolality, blood pH).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29000" cy="299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0"/>
            <a:ext cx="39195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ext Box 6"/>
          <p:cNvSpPr txBox="1">
            <a:spLocks noChangeArrowheads="1"/>
          </p:cNvSpPr>
          <p:nvPr/>
        </p:nvSpPr>
        <p:spPr bwMode="auto">
          <a:xfrm>
            <a:off x="4867275" y="2667000"/>
            <a:ext cx="42767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1800"/>
              <a:t>I bands and H zone are relatively wide</a:t>
            </a:r>
          </a:p>
        </p:txBody>
      </p:sp>
      <p:sp>
        <p:nvSpPr>
          <p:cNvPr id="63493" name="Rectangle 7"/>
          <p:cNvSpPr>
            <a:spLocks noChangeArrowheads="1"/>
          </p:cNvSpPr>
          <p:nvPr/>
        </p:nvSpPr>
        <p:spPr bwMode="auto">
          <a:xfrm>
            <a:off x="4032250" y="4724400"/>
            <a:ext cx="5116513"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a:t>Thick and thin filaments slide past each other.</a:t>
            </a:r>
          </a:p>
          <a:p>
            <a:r>
              <a:rPr lang="en-US" sz="1600"/>
              <a:t>The width of the I bands and and H zone is reduced</a:t>
            </a:r>
            <a:endParaRPr lang="en-US" sz="1800"/>
          </a:p>
        </p:txBody>
      </p:sp>
      <p:sp>
        <p:nvSpPr>
          <p:cNvPr id="63494" name="Rectangle 8"/>
          <p:cNvSpPr>
            <a:spLocks noChangeArrowheads="1"/>
          </p:cNvSpPr>
          <p:nvPr/>
        </p:nvSpPr>
        <p:spPr bwMode="auto">
          <a:xfrm>
            <a:off x="0" y="3048000"/>
            <a:ext cx="4267200"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The sliding-filament model of muscle contraction  is our best hypothesis to explain how muscle contracts. Note that the length of the thick and thin filaments remains the same as the muscle contracts. However, the length of the sarcomer is shorter.</a:t>
            </a: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432050"/>
            <a:ext cx="4876800"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105025"/>
            <a:ext cx="4876800" cy="264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663700"/>
            <a:ext cx="4876800" cy="353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09600"/>
            <a:ext cx="7543800" cy="546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8" name="Rectangle 12"/>
          <p:cNvSpPr>
            <a:spLocks noChangeArrowheads="1"/>
          </p:cNvSpPr>
          <p:nvPr/>
        </p:nvSpPr>
        <p:spPr bwMode="auto">
          <a:xfrm>
            <a:off x="4648200" y="685800"/>
            <a:ext cx="411480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t>1) The myosin head is in a </a:t>
            </a:r>
            <a:r>
              <a:rPr lang="ja-JP" altLang="en-US" sz="1800"/>
              <a:t>“</a:t>
            </a:r>
            <a:r>
              <a:rPr lang="en-US" sz="1800"/>
              <a:t>resting</a:t>
            </a:r>
            <a:r>
              <a:rPr lang="ja-JP" altLang="en-US" sz="1800"/>
              <a:t>”</a:t>
            </a:r>
            <a:r>
              <a:rPr lang="en-US" sz="1800"/>
              <a:t> position and bound to ATP (low energy configuration).</a:t>
            </a:r>
          </a:p>
        </p:txBody>
      </p:sp>
      <p:sp>
        <p:nvSpPr>
          <p:cNvPr id="64519" name="Rectangle 14"/>
          <p:cNvSpPr>
            <a:spLocks noChangeArrowheads="1"/>
          </p:cNvSpPr>
          <p:nvPr/>
        </p:nvSpPr>
        <p:spPr bwMode="auto">
          <a:xfrm>
            <a:off x="6019800" y="4876800"/>
            <a:ext cx="3124200" cy="146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t>2) When the muscle is activated, the myosin head hydrolyzes ATP and adopts a high energy configuration.</a:t>
            </a:r>
          </a:p>
        </p:txBody>
      </p:sp>
      <p:sp>
        <p:nvSpPr>
          <p:cNvPr id="64520" name="Rectangle 16"/>
          <p:cNvSpPr>
            <a:spLocks noChangeArrowheads="1"/>
          </p:cNvSpPr>
          <p:nvPr/>
        </p:nvSpPr>
        <p:spPr bwMode="auto">
          <a:xfrm>
            <a:off x="1905000" y="6248400"/>
            <a:ext cx="4419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t>3) The myosin head binds to actin.</a:t>
            </a:r>
          </a:p>
        </p:txBody>
      </p:sp>
      <p:sp>
        <p:nvSpPr>
          <p:cNvPr id="64521" name="Rectangle 17"/>
          <p:cNvSpPr>
            <a:spLocks noChangeArrowheads="1"/>
          </p:cNvSpPr>
          <p:nvPr/>
        </p:nvSpPr>
        <p:spPr bwMode="auto">
          <a:xfrm>
            <a:off x="0" y="1371600"/>
            <a:ext cx="220980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t>4) Returns to its low energy configuration, sliding the thick filament over the thin one.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447800" y="0"/>
            <a:ext cx="66722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What activates the contractions of a muscle?</a:t>
            </a:r>
          </a:p>
        </p:txBody>
      </p:sp>
      <p:sp>
        <p:nvSpPr>
          <p:cNvPr id="65539" name="Rectangle 3"/>
          <p:cNvSpPr>
            <a:spLocks noChangeArrowheads="1"/>
          </p:cNvSpPr>
          <p:nvPr/>
        </p:nvSpPr>
        <p:spPr bwMode="auto">
          <a:xfrm>
            <a:off x="0" y="609600"/>
            <a:ext cx="233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Calcium (Ca++)!!</a:t>
            </a:r>
          </a:p>
        </p:txBody>
      </p:sp>
      <p:pic>
        <p:nvPicPr>
          <p:cNvPr id="655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4953000" cy="494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1" name="Rectangle 5"/>
          <p:cNvSpPr>
            <a:spLocks noChangeArrowheads="1"/>
          </p:cNvSpPr>
          <p:nvPr/>
        </p:nvSpPr>
        <p:spPr bwMode="auto">
          <a:xfrm>
            <a:off x="4953000" y="914400"/>
            <a:ext cx="4191000" cy="447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When the muscle fiber is at rest, the sites that myosin </a:t>
            </a:r>
            <a:r>
              <a:rPr lang="ja-JP" altLang="en-US"/>
              <a:t>“</a:t>
            </a:r>
            <a:r>
              <a:rPr lang="en-US"/>
              <a:t>heads</a:t>
            </a:r>
            <a:r>
              <a:rPr lang="ja-JP" altLang="en-US"/>
              <a:t>”</a:t>
            </a:r>
            <a:r>
              <a:rPr lang="en-US"/>
              <a:t> are blocked by a regulatory protein called </a:t>
            </a:r>
            <a:r>
              <a:rPr lang="en-US" b="1"/>
              <a:t>tropomyosin</a:t>
            </a:r>
            <a:r>
              <a:rPr lang="en-US"/>
              <a:t>. Another protein, called the </a:t>
            </a:r>
            <a:r>
              <a:rPr lang="en-US" b="1"/>
              <a:t>troponin complex</a:t>
            </a:r>
            <a:r>
              <a:rPr lang="en-US"/>
              <a:t> acts as a gate-keeper. In the presence of Ca++ it moves the tropomyosin out of the way and exposes the mysoin binding sites.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276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3" name="Rectangle 3"/>
          <p:cNvSpPr>
            <a:spLocks noChangeArrowheads="1"/>
          </p:cNvSpPr>
          <p:nvPr/>
        </p:nvSpPr>
        <p:spPr bwMode="auto">
          <a:xfrm>
            <a:off x="5110163" y="2209800"/>
            <a:ext cx="4033837"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Ca++ is liberated by the endoplasmic reticulum of the muscle (called the sarcoplasmic reticulum). Note the structures called T tubules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465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Rectangle 4"/>
          <p:cNvSpPr>
            <a:spLocks noChangeArrowheads="1"/>
          </p:cNvSpPr>
          <p:nvPr/>
        </p:nvSpPr>
        <p:spPr bwMode="auto">
          <a:xfrm>
            <a:off x="5334000" y="0"/>
            <a:ext cx="35814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588" indent="22225">
              <a:buFont typeface="Times" charset="0"/>
              <a:buAutoNum type="arabicParenR"/>
            </a:pPr>
            <a:r>
              <a:rPr lang="en-US" sz="2000"/>
              <a:t>Motor neurons release acetylcholine and generate an action potential in the muscle fiber.</a:t>
            </a:r>
            <a:br>
              <a:rPr lang="en-US" sz="2000"/>
            </a:br>
            <a:r>
              <a:rPr lang="en-US" sz="2000"/>
              <a:t>2) The AP propagates through the T-tubules and stimulates Ca++ release by the sarcoplasmic reticulum.</a:t>
            </a:r>
          </a:p>
          <a:p>
            <a:pPr marL="1588" indent="22225">
              <a:buFont typeface="Times" charset="0"/>
              <a:buNone/>
            </a:pPr>
            <a:r>
              <a:rPr lang="en-US" sz="2000"/>
              <a:t>3) Ca++ bind to troponin.</a:t>
            </a:r>
          </a:p>
          <a:p>
            <a:pPr marL="1588" indent="22225">
              <a:buFont typeface="Times" charset="0"/>
              <a:buNone/>
            </a:pPr>
            <a:r>
              <a:rPr lang="en-US" sz="2000"/>
              <a:t>4) Troponin moves tropomyosin out of the way.</a:t>
            </a:r>
          </a:p>
          <a:p>
            <a:pPr marL="1588" indent="22225">
              <a:buFont typeface="Times" charset="0"/>
              <a:buNone/>
            </a:pPr>
            <a:r>
              <a:rPr lang="en-US" sz="2000"/>
              <a:t>5) The myosin heads attach to actin and slide myosin over actin. </a:t>
            </a:r>
          </a:p>
          <a:p>
            <a:pPr marL="1588" indent="22225"/>
            <a:endParaRPr lang="en-US"/>
          </a:p>
        </p:txBody>
      </p:sp>
      <p:sp>
        <p:nvSpPr>
          <p:cNvPr id="67588" name="Rectangle 5"/>
          <p:cNvSpPr>
            <a:spLocks noChangeArrowheads="1"/>
          </p:cNvSpPr>
          <p:nvPr/>
        </p:nvSpPr>
        <p:spPr bwMode="auto">
          <a:xfrm>
            <a:off x="0" y="5486400"/>
            <a:ext cx="87233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The muscle contracts, and uses lost of ATPs in the process!!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303463" y="684213"/>
            <a:ext cx="33004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To remember (oh my!)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Not all muscle fibers have the same characteristics. Fast fibers are used for fast and rapid contractions. Slow fibers are used to maintain posture and can sustain long contractions. </a:t>
            </a:r>
          </a:p>
        </p:txBody>
      </p:sp>
      <p:sp>
        <p:nvSpPr>
          <p:cNvPr id="69635" name="Rectangle 3"/>
          <p:cNvSpPr>
            <a:spLocks noChangeArrowheads="1"/>
          </p:cNvSpPr>
          <p:nvPr/>
        </p:nvSpPr>
        <p:spPr bwMode="auto">
          <a:xfrm>
            <a:off x="0" y="1447800"/>
            <a:ext cx="8958263"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1489075"/>
            <a:r>
              <a:rPr lang="en-US"/>
              <a:t> 	             </a:t>
            </a:r>
            <a:r>
              <a:rPr lang="en-US" sz="2000"/>
              <a:t>Slow Oxidative    Fast Oxidative    Fast Glycolytic</a:t>
            </a:r>
          </a:p>
          <a:p>
            <a:pPr defTabSz="1489075"/>
            <a:r>
              <a:rPr lang="en-US" sz="2000"/>
              <a:t>                                   (type I)               (Type IIa)           (Type II, IIb)</a:t>
            </a:r>
          </a:p>
          <a:p>
            <a:pPr defTabSz="1489075"/>
            <a:r>
              <a:rPr lang="en-US" sz="2000"/>
              <a:t>	            ________________________________________</a:t>
            </a:r>
          </a:p>
          <a:p>
            <a:pPr defTabSz="1489075"/>
            <a:r>
              <a:rPr lang="en-US" sz="2000"/>
              <a:t>Contraction speed      Slow                     Fast                    Fast</a:t>
            </a:r>
          </a:p>
          <a:p>
            <a:pPr defTabSz="1489075"/>
            <a:r>
              <a:rPr lang="en-US" sz="2000"/>
              <a:t>Source of ATP           aerobic                 aerobic        glycolysis (anaerobic)</a:t>
            </a:r>
          </a:p>
          <a:p>
            <a:pPr defTabSz="1489075"/>
            <a:r>
              <a:rPr lang="en-US" sz="2000"/>
              <a:t>Fiber diameter          small                     intermediate       large</a:t>
            </a:r>
          </a:p>
          <a:p>
            <a:pPr defTabSz="1489075"/>
            <a:r>
              <a:rPr lang="en-US" sz="2000"/>
              <a:t>Rate of fatigue          slow	   intermediate        fast</a:t>
            </a:r>
          </a:p>
          <a:p>
            <a:pPr defTabSz="1489075"/>
            <a:r>
              <a:rPr lang="en-US" sz="2000"/>
              <a:t>Mitochondria             many                    many                     few </a:t>
            </a:r>
          </a:p>
          <a:p>
            <a:pPr defTabSz="1489075"/>
            <a:r>
              <a:rPr lang="en-US" sz="2000"/>
              <a:t>Myoglobin content     high                      high                     low</a:t>
            </a:r>
          </a:p>
          <a:p>
            <a:pPr defTabSz="1489075"/>
            <a:r>
              <a:rPr lang="en-US" sz="2000"/>
              <a:t>Color                          red                      red-pink               white </a:t>
            </a:r>
          </a:p>
          <a:p>
            <a:pPr defTabSz="1489075"/>
            <a:endParaRPr lang="en-US" sz="2000"/>
          </a:p>
          <a:p>
            <a:pPr defTabSz="1489075"/>
            <a:r>
              <a:rPr lang="en-US" sz="2000"/>
              <a:t>Function	            posture          standing, walking     jumping, high speed</a:t>
            </a:r>
          </a:p>
          <a:p>
            <a:pPr defTabSz="1489075"/>
            <a:r>
              <a:rPr lang="en-US" sz="2000"/>
              <a:t>		              rapid repetitive      locomotion</a:t>
            </a:r>
          </a:p>
          <a:p>
            <a:pPr defTabSz="1489075"/>
            <a:r>
              <a:rPr lang="en-US" sz="2000"/>
              <a:t>			movements</a:t>
            </a:r>
          </a:p>
          <a:p>
            <a:pPr defTabSz="1489075"/>
            <a:r>
              <a:rPr lang="en-US" sz="2000"/>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4343400"/>
            <a:ext cx="914400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t>Most skeletal muscle has all three fiber types, but depending on the muscle</a:t>
            </a:r>
            <a:r>
              <a:rPr lang="ja-JP" altLang="en-US" sz="1800"/>
              <a:t>’</a:t>
            </a:r>
            <a:r>
              <a:rPr lang="en-US" sz="1800"/>
              <a:t>s function the proportion varies. Also there are different proportions of these muscle fibers among species.</a:t>
            </a:r>
            <a:endParaRPr lang="en-US"/>
          </a:p>
        </p:txBody>
      </p:sp>
      <p:sp>
        <p:nvSpPr>
          <p:cNvPr id="70659" name="Rectangle 3"/>
          <p:cNvSpPr>
            <a:spLocks noChangeArrowheads="1"/>
          </p:cNvSpPr>
          <p:nvPr/>
        </p:nvSpPr>
        <p:spPr bwMode="auto">
          <a:xfrm>
            <a:off x="0" y="0"/>
            <a:ext cx="8958263"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1489075"/>
            <a:r>
              <a:rPr lang="en-US"/>
              <a:t> 	             </a:t>
            </a:r>
            <a:r>
              <a:rPr lang="en-US" sz="2000"/>
              <a:t>Slow Oxidative    Fast Oxidative    Fast Glycolytic</a:t>
            </a:r>
          </a:p>
          <a:p>
            <a:pPr defTabSz="1489075"/>
            <a:r>
              <a:rPr lang="en-US" sz="2000"/>
              <a:t>	            ________________________________________</a:t>
            </a:r>
          </a:p>
          <a:p>
            <a:pPr defTabSz="1489075"/>
            <a:r>
              <a:rPr lang="en-US" sz="2000"/>
              <a:t>Contraction speed      Slow                     Fast                    Fast</a:t>
            </a:r>
          </a:p>
          <a:p>
            <a:pPr defTabSz="1489075"/>
            <a:r>
              <a:rPr lang="en-US" sz="2000"/>
              <a:t>Source of ATP           aerobic                 aerobic        glycolysis (anaerobic)</a:t>
            </a:r>
          </a:p>
          <a:p>
            <a:pPr defTabSz="1489075"/>
            <a:r>
              <a:rPr lang="en-US" sz="2000"/>
              <a:t>Rate of fatigue          slow	   intermediate        fast</a:t>
            </a:r>
          </a:p>
          <a:p>
            <a:pPr defTabSz="1489075"/>
            <a:r>
              <a:rPr lang="en-US" sz="2000"/>
              <a:t>Mitochondria             many                    many                     few </a:t>
            </a:r>
          </a:p>
          <a:p>
            <a:pPr defTabSz="1489075"/>
            <a:r>
              <a:rPr lang="en-US" sz="2000"/>
              <a:t>Myoglobin content     high                      high                     low</a:t>
            </a:r>
          </a:p>
          <a:p>
            <a:pPr defTabSz="1489075"/>
            <a:r>
              <a:rPr lang="en-US" sz="2000"/>
              <a:t>Color                          red                      red-pink               white </a:t>
            </a:r>
          </a:p>
          <a:p>
            <a:pPr defTabSz="1489075"/>
            <a:endParaRPr lang="en-US" sz="2000"/>
          </a:p>
          <a:p>
            <a:pPr defTabSz="1489075"/>
            <a:r>
              <a:rPr lang="en-US" sz="2000"/>
              <a:t>Function	            posture          standing, walking     jumping, high speed</a:t>
            </a:r>
          </a:p>
          <a:p>
            <a:pPr defTabSz="1489075"/>
            <a:r>
              <a:rPr lang="en-US" sz="2000"/>
              <a:t>		              rapid repetitive            locomotion</a:t>
            </a:r>
          </a:p>
          <a:p>
            <a:pPr defTabSz="1489075"/>
            <a:r>
              <a:rPr lang="en-US" sz="2000"/>
              <a:t>			movements</a:t>
            </a:r>
          </a:p>
          <a:p>
            <a:pPr defTabSz="1489075"/>
            <a:r>
              <a:rPr lang="en-US" sz="2000"/>
              <a:t>                                         	                            </a:t>
            </a:r>
          </a:p>
          <a:p>
            <a:pPr defTabSz="1489075"/>
            <a:endParaRPr lang="en-US" sz="2000"/>
          </a:p>
        </p:txBody>
      </p:sp>
      <p:sp>
        <p:nvSpPr>
          <p:cNvPr id="70660" name="Rectangle 4"/>
          <p:cNvSpPr>
            <a:spLocks noChangeArrowheads="1"/>
          </p:cNvSpPr>
          <p:nvPr/>
        </p:nvSpPr>
        <p:spPr bwMode="auto">
          <a:xfrm>
            <a:off x="0" y="5486400"/>
            <a:ext cx="868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Myoglobin is a protein that is used to store oxygen.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33400"/>
            <a:ext cx="5048250" cy="394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ChangeArrowheads="1"/>
          </p:cNvSpPr>
          <p:nvPr/>
        </p:nvSpPr>
        <p:spPr bwMode="auto">
          <a:xfrm>
            <a:off x="65088" y="4876800"/>
            <a:ext cx="9078912"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Myoglobin is a protein that, like hemoglobin, binds (and stores) oxygen. As you can imagine, it is present in high amounts in oxidative muscles (slow and fast). It is homologous to hemoglobin</a:t>
            </a:r>
            <a:r>
              <a:rPr lang="ja-JP" altLang="en-US"/>
              <a:t>’</a:t>
            </a:r>
            <a:r>
              <a:rPr lang="en-US"/>
              <a:t>s subunits and makes muscle red.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609600"/>
            <a:ext cx="914400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t>Most skeletal muscle has all three fiber types, but depending on the muscle</a:t>
            </a:r>
            <a:r>
              <a:rPr lang="ja-JP" altLang="en-US" sz="1800"/>
              <a:t>’</a:t>
            </a:r>
            <a:r>
              <a:rPr lang="en-US" sz="1800"/>
              <a:t>s function the proportion varies. Also there are different proportions of these muscle fibers among species.</a:t>
            </a:r>
            <a:endParaRPr lang="en-US"/>
          </a:p>
        </p:txBody>
      </p:sp>
      <p:pic>
        <p:nvPicPr>
          <p:cNvPr id="7270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0"/>
            <a:ext cx="6257925"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81000" y="381000"/>
            <a:ext cx="8305800" cy="666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-Sensory systems detect information from the environment (sensing), analyze it, and elicit actions.</a:t>
            </a:r>
          </a:p>
          <a:p>
            <a:endParaRPr lang="en-US"/>
          </a:p>
          <a:p>
            <a:r>
              <a:rPr lang="en-US"/>
              <a:t>-Sensory receptors </a:t>
            </a:r>
            <a:r>
              <a:rPr lang="en-US" b="1"/>
              <a:t>transduce</a:t>
            </a:r>
            <a:r>
              <a:rPr lang="en-US"/>
              <a:t> the energy of stimuli and transmit signals to the central nervous systems.</a:t>
            </a:r>
          </a:p>
          <a:p>
            <a:endParaRPr lang="en-US" b="1"/>
          </a:p>
          <a:p>
            <a:r>
              <a:rPr lang="en-US" b="1"/>
              <a:t>-Sensations</a:t>
            </a:r>
            <a:r>
              <a:rPr lang="en-US"/>
              <a:t> are action potentials in response to specific stimuli that reach specific areas of the brain. Once the brain recognizes a sensation, it interprets it, giving the </a:t>
            </a:r>
            <a:r>
              <a:rPr lang="en-US" b="1"/>
              <a:t>perception </a:t>
            </a:r>
            <a:r>
              <a:rPr lang="en-US"/>
              <a:t>(color, taste, sound, taste) of a stimulus.</a:t>
            </a:r>
          </a:p>
          <a:p>
            <a:endParaRPr lang="en-US"/>
          </a:p>
          <a:p>
            <a:r>
              <a:rPr lang="en-US" b="1"/>
              <a:t>-Exteroreceptors</a:t>
            </a:r>
            <a:r>
              <a:rPr lang="en-US"/>
              <a:t> are receptors that detect stimuli coming from outside of the body (heat, light, chemicals, pressure). </a:t>
            </a:r>
            <a:r>
              <a:rPr lang="en-US" b="1"/>
              <a:t>Interoreceptors</a:t>
            </a:r>
            <a:r>
              <a:rPr lang="en-US"/>
              <a:t> detect stimuli coming from within the body (blood pressure, plasma osmolality, blood pH).  </a:t>
            </a:r>
          </a:p>
          <a:p>
            <a:endParaRPr lang="en-US"/>
          </a:p>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0"/>
            <a:ext cx="91440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In addition to skeletal muscle, vertebrates have smooth and cardiac muscle.  To study cardiac muscle, you will have to wait until you take physiology. </a:t>
            </a:r>
          </a:p>
        </p:txBody>
      </p:sp>
      <p:pic>
        <p:nvPicPr>
          <p:cNvPr id="7373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6019800" cy="417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325" y="1524000"/>
            <a:ext cx="5908675" cy="446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Rectangle 3"/>
          <p:cNvSpPr>
            <a:spLocks noChangeArrowheads="1"/>
          </p:cNvSpPr>
          <p:nvPr/>
        </p:nvSpPr>
        <p:spPr bwMode="auto">
          <a:xfrm>
            <a:off x="0" y="762000"/>
            <a:ext cx="3200400" cy="466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Smooth muscle is found in </a:t>
            </a:r>
            <a:r>
              <a:rPr lang="ja-JP" altLang="en-US" sz="2000"/>
              <a:t>“</a:t>
            </a:r>
            <a:r>
              <a:rPr lang="en-US" sz="2000"/>
              <a:t>hollow</a:t>
            </a:r>
            <a:r>
              <a:rPr lang="ja-JP" altLang="en-US" sz="2000"/>
              <a:t>”</a:t>
            </a:r>
            <a:r>
              <a:rPr lang="en-US" sz="2000"/>
              <a:t> organs such as vessels (arteries and veins) and the gastrointestinal tract. It is called smooth because the actin and myosin filaments are not arranged in a regular pattern along the length of the cell. Smooth muscle has a very small sarcoplasmic reticulum, no troponin complex, and no T tubules.</a:t>
            </a:r>
            <a:r>
              <a:rPr lang="en-US"/>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04800"/>
            <a:ext cx="4365625" cy="408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Rectangle 3"/>
          <p:cNvSpPr>
            <a:spLocks noChangeArrowheads="1"/>
          </p:cNvSpPr>
          <p:nvPr/>
        </p:nvSpPr>
        <p:spPr bwMode="auto">
          <a:xfrm>
            <a:off x="609600" y="4648200"/>
            <a:ext cx="7010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It is called </a:t>
            </a:r>
            <a:r>
              <a:rPr lang="en-US" sz="2000" b="1"/>
              <a:t>smooth</a:t>
            </a:r>
            <a:r>
              <a:rPr lang="en-US" sz="2000"/>
              <a:t> because the actin and myosin filaments are not arranged in a regular pattern along the length of the cell.</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ChangeArrowheads="1"/>
          </p:cNvSpPr>
          <p:nvPr/>
        </p:nvSpPr>
        <p:spPr bwMode="auto">
          <a:xfrm>
            <a:off x="228600" y="84138"/>
            <a:ext cx="7442200" cy="497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a:t>             Comparison of smooth and striated muscle</a:t>
            </a:r>
          </a:p>
          <a:p>
            <a:r>
              <a:rPr lang="en-US" sz="1800"/>
              <a:t>			Skeletal		Smooth</a:t>
            </a:r>
          </a:p>
          <a:p>
            <a:pPr>
              <a:lnSpc>
                <a:spcPct val="75000"/>
              </a:lnSpc>
            </a:pPr>
            <a:r>
              <a:rPr lang="en-US" sz="1800"/>
              <a:t>		 	_____________________________</a:t>
            </a:r>
          </a:p>
          <a:p>
            <a:pPr>
              <a:lnSpc>
                <a:spcPct val="75000"/>
              </a:lnSpc>
            </a:pPr>
            <a:r>
              <a:rPr lang="en-US" sz="1800"/>
              <a:t>Structure 	         large, cylindrical            small, spindle-shaped</a:t>
            </a:r>
          </a:p>
          <a:p>
            <a:pPr>
              <a:lnSpc>
                <a:spcPct val="75000"/>
              </a:lnSpc>
            </a:pPr>
            <a:endParaRPr lang="en-US" sz="1800"/>
          </a:p>
          <a:p>
            <a:pPr>
              <a:lnSpc>
                <a:spcPct val="75000"/>
              </a:lnSpc>
            </a:pPr>
            <a:r>
              <a:rPr lang="en-US" sz="1800"/>
              <a:t>Visible striations  	yes			no</a:t>
            </a:r>
          </a:p>
          <a:p>
            <a:pPr>
              <a:lnSpc>
                <a:spcPct val="75000"/>
              </a:lnSpc>
            </a:pPr>
            <a:endParaRPr lang="en-US" sz="1800"/>
          </a:p>
          <a:p>
            <a:pPr>
              <a:lnSpc>
                <a:spcPct val="75000"/>
              </a:lnSpc>
            </a:pPr>
            <a:r>
              <a:rPr lang="en-US" sz="1800"/>
              <a:t>Regulated by Ca++          yes                               yes (no troponin)</a:t>
            </a:r>
          </a:p>
          <a:p>
            <a:pPr>
              <a:lnSpc>
                <a:spcPct val="75000"/>
              </a:lnSpc>
            </a:pPr>
            <a:endParaRPr lang="en-US" sz="1800"/>
          </a:p>
          <a:p>
            <a:pPr>
              <a:lnSpc>
                <a:spcPct val="75000"/>
              </a:lnSpc>
            </a:pPr>
            <a:r>
              <a:rPr lang="en-US" sz="1800"/>
              <a:t>Innervation		somatic                      autonomic</a:t>
            </a:r>
          </a:p>
          <a:p>
            <a:pPr>
              <a:lnSpc>
                <a:spcPct val="75000"/>
              </a:lnSpc>
            </a:pPr>
            <a:r>
              <a:rPr lang="en-US" sz="1800"/>
              <a:t>                               (voluntary, reflexes)     (involuntary)</a:t>
            </a:r>
          </a:p>
          <a:p>
            <a:pPr>
              <a:lnSpc>
                <a:spcPct val="75000"/>
              </a:lnSpc>
            </a:pPr>
            <a:endParaRPr lang="en-US" sz="1800"/>
          </a:p>
          <a:p>
            <a:pPr>
              <a:lnSpc>
                <a:spcPct val="75000"/>
              </a:lnSpc>
            </a:pPr>
            <a:r>
              <a:rPr lang="en-US" sz="1800"/>
              <a:t>T tubules                         yes                              no</a:t>
            </a:r>
          </a:p>
          <a:p>
            <a:pPr>
              <a:lnSpc>
                <a:spcPct val="75000"/>
              </a:lnSpc>
            </a:pPr>
            <a:endParaRPr lang="en-US" sz="1800"/>
          </a:p>
          <a:p>
            <a:pPr>
              <a:lnSpc>
                <a:spcPct val="75000"/>
              </a:lnSpc>
            </a:pPr>
            <a:r>
              <a:rPr lang="en-US" sz="1800"/>
              <a:t>Sarcoplasmic reticulum   abundant                  sparse</a:t>
            </a:r>
          </a:p>
          <a:p>
            <a:pPr>
              <a:lnSpc>
                <a:spcPct val="75000"/>
              </a:lnSpc>
            </a:pPr>
            <a:endParaRPr lang="en-US" sz="1800"/>
          </a:p>
          <a:p>
            <a:pPr>
              <a:lnSpc>
                <a:spcPct val="75000"/>
              </a:lnSpc>
            </a:pPr>
            <a:r>
              <a:rPr lang="en-US" sz="1800"/>
              <a:t>Hormone influence             No                            yes</a:t>
            </a:r>
          </a:p>
          <a:p>
            <a:pPr>
              <a:lnSpc>
                <a:spcPct val="75000"/>
              </a:lnSpc>
            </a:pPr>
            <a:r>
              <a:rPr lang="en-US" sz="1800"/>
              <a:t>(angiostensin II)</a:t>
            </a:r>
          </a:p>
          <a:p>
            <a:pPr>
              <a:lnSpc>
                <a:spcPct val="75000"/>
              </a:lnSpc>
            </a:pPr>
            <a:endParaRPr lang="en-US" sz="1800"/>
          </a:p>
          <a:p>
            <a:pPr>
              <a:lnSpc>
                <a:spcPct val="75000"/>
              </a:lnSpc>
            </a:pPr>
            <a:r>
              <a:rPr lang="en-US" sz="1800"/>
              <a:t>Speed of contraction    depends on type           slow</a:t>
            </a:r>
          </a:p>
          <a:p>
            <a:pPr>
              <a:lnSpc>
                <a:spcPct val="75000"/>
              </a:lnSpc>
            </a:pPr>
            <a:r>
              <a:rPr lang="en-US" sz="1800"/>
              <a:t>                                     (Fast---&gt;slow)</a:t>
            </a:r>
          </a:p>
          <a:p>
            <a:pPr>
              <a:lnSpc>
                <a:spcPct val="75000"/>
              </a:lnSpc>
            </a:pPr>
            <a:endParaRPr lang="en-US" sz="1800"/>
          </a:p>
          <a:p>
            <a:pPr>
              <a:lnSpc>
                <a:spcPct val="75000"/>
              </a:lnSpc>
            </a:pPr>
            <a:r>
              <a:rPr lang="en-US" sz="1800"/>
              <a:t>Tissue	                          </a:t>
            </a:r>
            <a:r>
              <a:rPr lang="ja-JP" altLang="en-US" sz="1800"/>
              <a:t>“</a:t>
            </a:r>
            <a:r>
              <a:rPr lang="en-US" sz="1800"/>
              <a:t>muscle</a:t>
            </a:r>
            <a:r>
              <a:rPr lang="ja-JP" altLang="en-US" sz="1800"/>
              <a:t>”</a:t>
            </a:r>
            <a:r>
              <a:rPr lang="en-US" sz="1800"/>
              <a:t>                    hollow organs</a:t>
            </a:r>
            <a:endParaRPr lang="en-US"/>
          </a:p>
        </p:txBody>
      </p:sp>
      <p:pic>
        <p:nvPicPr>
          <p:cNvPr id="768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5867400"/>
            <a:ext cx="103505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791200"/>
            <a:ext cx="954088"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3124200" y="304800"/>
            <a:ext cx="21367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To Remember</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0" y="609600"/>
            <a:ext cx="9144000"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Most plants do not move, many (not all!) animals do. Movement is a hallmark of animals. Animals move to catch food, to avoid becoming food, to mate, to avoid extreme environmental conditions…, etc. </a:t>
            </a:r>
          </a:p>
          <a:p>
            <a:endParaRPr lang="en-US" sz="2000"/>
          </a:p>
          <a:p>
            <a:r>
              <a:rPr lang="en-US" sz="2000"/>
              <a:t>Animal movements are defined by the medium in which the animals live. In all cases locomotion requires energy to overcome friction and, on land, gravity.</a:t>
            </a:r>
          </a:p>
          <a:p>
            <a:endParaRPr lang="en-US" sz="2000"/>
          </a:p>
          <a:p>
            <a:r>
              <a:rPr lang="en-US" sz="2000"/>
              <a:t>The study of how animals move is a branch of a field called </a:t>
            </a:r>
            <a:r>
              <a:rPr lang="ja-JP" altLang="en-US" sz="2000"/>
              <a:t>“</a:t>
            </a:r>
            <a:r>
              <a:rPr lang="en-US" sz="2000"/>
              <a:t>biomechanics</a:t>
            </a:r>
            <a:r>
              <a:rPr lang="ja-JP" altLang="en-US" sz="2000"/>
              <a:t>”</a:t>
            </a:r>
            <a:r>
              <a:rPr lang="en-US" sz="2000"/>
              <a:t>. Biomechanics is one of the coolest scientific fields imaginable!</a:t>
            </a:r>
            <a:endParaRPr lang="en-US"/>
          </a:p>
        </p:txBody>
      </p:sp>
      <p:sp>
        <p:nvSpPr>
          <p:cNvPr id="78851" name="Rectangle 3"/>
          <p:cNvSpPr>
            <a:spLocks noChangeArrowheads="1"/>
          </p:cNvSpPr>
          <p:nvPr/>
        </p:nvSpPr>
        <p:spPr bwMode="auto">
          <a:xfrm>
            <a:off x="3352800" y="0"/>
            <a:ext cx="17748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Locomotion</a:t>
            </a:r>
          </a:p>
        </p:txBody>
      </p:sp>
      <p:pic>
        <p:nvPicPr>
          <p:cNvPr id="7885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267200"/>
            <a:ext cx="3003550"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ChangeArrowheads="1"/>
          </p:cNvSpPr>
          <p:nvPr/>
        </p:nvSpPr>
        <p:spPr bwMode="auto">
          <a:xfrm>
            <a:off x="698500" y="13668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s-ES_tradnl"/>
          </a:p>
        </p:txBody>
      </p:sp>
      <p:sp>
        <p:nvSpPr>
          <p:cNvPr id="79875" name="Rectangle 4"/>
          <p:cNvSpPr>
            <a:spLocks noChangeArrowheads="1"/>
          </p:cNvSpPr>
          <p:nvPr/>
        </p:nvSpPr>
        <p:spPr bwMode="auto">
          <a:xfrm>
            <a:off x="914400" y="304800"/>
            <a:ext cx="24177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Moving in water</a:t>
            </a:r>
          </a:p>
        </p:txBody>
      </p:sp>
      <p:sp>
        <p:nvSpPr>
          <p:cNvPr id="79876" name="Rectangle 5"/>
          <p:cNvSpPr>
            <a:spLocks noChangeArrowheads="1"/>
          </p:cNvSpPr>
          <p:nvPr/>
        </p:nvSpPr>
        <p:spPr bwMode="auto">
          <a:xfrm>
            <a:off x="0" y="838200"/>
            <a:ext cx="4876800" cy="410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In water animals swim. Animals are reasonably buoyant and hence overcoming gravity is not a problem. But water is dense and viscous (1000X more dense than air!), and therefore drag (friction) is a major problem. Competent swimmers tend to have fusiform bodies that minimize drag. Most phyla have members that swim.</a:t>
            </a:r>
          </a:p>
        </p:txBody>
      </p:sp>
      <p:pic>
        <p:nvPicPr>
          <p:cNvPr id="7987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
            <a:ext cx="340995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8" name="Rectangle 7"/>
          <p:cNvSpPr>
            <a:spLocks noChangeArrowheads="1"/>
          </p:cNvSpPr>
          <p:nvPr/>
        </p:nvSpPr>
        <p:spPr bwMode="auto">
          <a:xfrm>
            <a:off x="0" y="5791200"/>
            <a:ext cx="8839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b="1"/>
              <a:t>Although the mode of propulsion differs among vertebrates, all aquatic ones have bodies that have converged on a fusiform shape</a:t>
            </a:r>
            <a:r>
              <a:rPr lang="en-US" sz="2000"/>
              <a:t>.</a:t>
            </a:r>
            <a:r>
              <a:rPr lang="en-US"/>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7225" y="1981200"/>
            <a:ext cx="340677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89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0"/>
            <a:ext cx="2295525" cy="282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191000"/>
            <a:ext cx="2446338"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1" name="Rectangle 10"/>
          <p:cNvSpPr>
            <a:spLocks noChangeArrowheads="1"/>
          </p:cNvSpPr>
          <p:nvPr/>
        </p:nvSpPr>
        <p:spPr bwMode="auto">
          <a:xfrm>
            <a:off x="0" y="0"/>
            <a:ext cx="4343400" cy="593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Moving on land</a:t>
            </a:r>
          </a:p>
          <a:p>
            <a:endParaRPr lang="en-US"/>
          </a:p>
          <a:p>
            <a:r>
              <a:rPr lang="en-US"/>
              <a:t>Moving on land (by walking, running, hopping, or crawling) requires  that animals support themselves and move against gravity. At low speeds, air resistance (drag) may not be a big problem. For animals that walk, run, or hop, powerful muscles and a strong skeleton are a must. Crawling is another matter. Crawling animals must overcome friction with the ground.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0" y="304800"/>
            <a:ext cx="4300538" cy="520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Flying</a:t>
            </a:r>
          </a:p>
          <a:p>
            <a:endParaRPr lang="en-US"/>
          </a:p>
          <a:p>
            <a:r>
              <a:rPr lang="en-US"/>
              <a:t>Flying has evolved many times independently: in insects, twice among reptiles (pterodactyls and birds), and once in mammals. Flying demands that animals overcome gravity</a:t>
            </a:r>
            <a:r>
              <a:rPr lang="ja-JP" altLang="en-US"/>
              <a:t>’</a:t>
            </a:r>
            <a:r>
              <a:rPr lang="en-US"/>
              <a:t>s downwards force (they must generate lift) and they must generate enough force to overcome air</a:t>
            </a:r>
            <a:r>
              <a:rPr lang="ja-JP" altLang="en-US"/>
              <a:t>’</a:t>
            </a:r>
            <a:r>
              <a:rPr lang="en-US"/>
              <a:t>s drag to move forward. </a:t>
            </a:r>
          </a:p>
        </p:txBody>
      </p:sp>
      <p:pic>
        <p:nvPicPr>
          <p:cNvPr id="819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016375" cy="283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971800"/>
            <a:ext cx="2092325" cy="133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429000"/>
            <a:ext cx="2322513"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953000"/>
            <a:ext cx="3119438" cy="137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0" y="152400"/>
            <a:ext cx="90344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In addition, many non-flying taxa have gliding representatives.</a:t>
            </a:r>
          </a:p>
        </p:txBody>
      </p:sp>
      <p:pic>
        <p:nvPicPr>
          <p:cNvPr id="829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5083175" cy="279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8" name="Rectangle 4"/>
          <p:cNvSpPr>
            <a:spLocks noChangeArrowheads="1"/>
          </p:cNvSpPr>
          <p:nvPr/>
        </p:nvSpPr>
        <p:spPr bwMode="auto">
          <a:xfrm>
            <a:off x="1066800" y="3657600"/>
            <a:ext cx="29829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Paradise tree snake</a:t>
            </a:r>
          </a:p>
        </p:txBody>
      </p:sp>
      <p:pic>
        <p:nvPicPr>
          <p:cNvPr id="829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762000"/>
            <a:ext cx="29273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886200"/>
            <a:ext cx="1765300" cy="207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51" name="Rectangle 7"/>
          <p:cNvSpPr>
            <a:spLocks noChangeArrowheads="1"/>
          </p:cNvSpPr>
          <p:nvPr/>
        </p:nvSpPr>
        <p:spPr bwMode="auto">
          <a:xfrm>
            <a:off x="5257800" y="3505200"/>
            <a:ext cx="1716088"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Javan gliding tree frog</a:t>
            </a:r>
          </a:p>
        </p:txBody>
      </p:sp>
      <p:pic>
        <p:nvPicPr>
          <p:cNvPr id="829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191000"/>
            <a:ext cx="4114800" cy="256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663825" y="3476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s-ES_tradnl"/>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6934200"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0" name="Rectangle 4"/>
          <p:cNvSpPr>
            <a:spLocks noChangeArrowheads="1"/>
          </p:cNvSpPr>
          <p:nvPr/>
        </p:nvSpPr>
        <p:spPr bwMode="auto">
          <a:xfrm>
            <a:off x="0" y="5181600"/>
            <a:ext cx="91440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Receptors convert the energy of a stimulus into a change in their membrane potential. This change is graded (their magnitude depends on the magnitude of the stimulus) and is called a </a:t>
            </a:r>
            <a:r>
              <a:rPr lang="en-US" sz="2000" b="1"/>
              <a:t>receptor potential</a:t>
            </a:r>
            <a:r>
              <a:rPr lang="en-US" sz="2000"/>
              <a:t>.  Receptor potentials result from the opening or closing of ion channels.</a:t>
            </a: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854075" y="420688"/>
            <a:ext cx="63150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What are the relative costs of locomotion?</a:t>
            </a:r>
          </a:p>
        </p:txBody>
      </p:sp>
      <p:pic>
        <p:nvPicPr>
          <p:cNvPr id="839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3243263"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Rectangle 8"/>
          <p:cNvSpPr>
            <a:spLocks noChangeArrowheads="1"/>
          </p:cNvSpPr>
          <p:nvPr/>
        </p:nvSpPr>
        <p:spPr bwMode="auto">
          <a:xfrm>
            <a:off x="3489325" y="1535113"/>
            <a:ext cx="5426075"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At optimal speeds (those that minimize) the cost of locomotion, he cost per unit mass of moving is highest for running, lowest for flying, and intermediate for flying. The mass-specific cost of locomotion declines with body mass (it is cheaper to move 1 kg of horse than of cat…).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3276600" y="2362200"/>
            <a:ext cx="2203450" cy="94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We are done!!!</a:t>
            </a:r>
          </a:p>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752600" y="97155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s-ES_tradnl"/>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6934200"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4" name="Rectangle 4"/>
          <p:cNvSpPr>
            <a:spLocks noChangeArrowheads="1"/>
          </p:cNvSpPr>
          <p:nvPr/>
        </p:nvSpPr>
        <p:spPr bwMode="auto">
          <a:xfrm>
            <a:off x="0" y="5241925"/>
            <a:ext cx="91440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The receptor potential is transmitted either as a series of action potentials (their frequency depends on the magnitude of the receptor potential), or in the release of a neurotransmitter (the amount of neurotransmitter depends, again, on the magnitude of the receptor potential).</a:t>
            </a:r>
            <a:r>
              <a:rPr lang="en-US"/>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152400"/>
            <a:ext cx="8839200" cy="521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r>
              <a:rPr lang="en-US"/>
              <a:t>Sensory receptors have four functions:</a:t>
            </a:r>
          </a:p>
          <a:p>
            <a:pPr marL="457200" indent="-457200"/>
            <a:endParaRPr lang="en-US"/>
          </a:p>
          <a:p>
            <a:pPr marL="457200" indent="-457200">
              <a:buFont typeface="Times" charset="0"/>
              <a:buAutoNum type="arabicParenR"/>
            </a:pPr>
            <a:r>
              <a:rPr lang="en-US" sz="2000" b="1"/>
              <a:t>Sensory transduction</a:t>
            </a:r>
            <a:r>
              <a:rPr lang="en-US" sz="2000"/>
              <a:t> (they transduce [transform/translate] the energy of a stimulus into a change in membrane potential).</a:t>
            </a:r>
          </a:p>
          <a:p>
            <a:pPr marL="457200" indent="-457200">
              <a:buFont typeface="Times" charset="0"/>
              <a:buAutoNum type="arabicParenR"/>
            </a:pPr>
            <a:r>
              <a:rPr lang="en-US" sz="2000" b="1"/>
              <a:t>Amplification</a:t>
            </a:r>
            <a:r>
              <a:rPr lang="en-US" sz="2000"/>
              <a:t> (they strengthen the energy of the stimulus. The action potential conducted from the eye to the brain contains 100,000 times more energy than the few photons of light that stimulated the receptor).</a:t>
            </a:r>
          </a:p>
          <a:p>
            <a:pPr marL="457200" indent="-457200">
              <a:buFont typeface="Times" charset="0"/>
              <a:buAutoNum type="arabicParenR"/>
            </a:pPr>
            <a:r>
              <a:rPr lang="en-US" sz="2000" b="1"/>
              <a:t>Transmission</a:t>
            </a:r>
            <a:r>
              <a:rPr lang="en-US" sz="2000"/>
              <a:t> (action potentials  from receptors, or from neurons connected to receptors, reach the CNS).</a:t>
            </a:r>
          </a:p>
          <a:p>
            <a:pPr marL="457200" indent="-457200">
              <a:buFont typeface="Times" charset="0"/>
              <a:buAutoNum type="arabicParenR"/>
            </a:pPr>
            <a:r>
              <a:rPr lang="en-US" sz="2000" b="1"/>
              <a:t>Integration</a:t>
            </a:r>
            <a:r>
              <a:rPr lang="en-US" sz="2000"/>
              <a:t> (receptors contribute to the processing of a signal. For example many receptors show sensory adaptation. This term means that they respond less during continued stimulation. Of course some receptors </a:t>
            </a:r>
            <a:r>
              <a:rPr lang="ja-JP" altLang="en-US" sz="2000"/>
              <a:t>“</a:t>
            </a:r>
            <a:r>
              <a:rPr lang="en-US" sz="2000"/>
              <a:t>adapt</a:t>
            </a:r>
            <a:r>
              <a:rPr lang="ja-JP" altLang="en-US" sz="2000"/>
              <a:t>”</a:t>
            </a:r>
            <a:r>
              <a:rPr lang="en-US" sz="2000"/>
              <a:t> more quickly than others).</a:t>
            </a:r>
          </a:p>
          <a:p>
            <a:pPr marL="457200" indent="-457200">
              <a:buFont typeface="Times" charset="0"/>
              <a:buAutoNum type="arabicParenR"/>
            </a:pPr>
            <a:endParaRPr lang="en-US"/>
          </a:p>
          <a:p>
            <a:pPr marL="457200" indent="-457200">
              <a:buFont typeface="Times" charset="0"/>
              <a:buNone/>
            </a:pPr>
            <a:endParaRPr lang="en-US"/>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1916</TotalTime>
  <Words>3624</Words>
  <Application>Microsoft Office PowerPoint</Application>
  <PresentationFormat>On-screen Show (4:3)</PresentationFormat>
  <Paragraphs>270</Paragraphs>
  <Slides>71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ＭＳ Ｐゴシック</vt:lpstr>
      <vt:lpstr>Arial</vt:lpstr>
      <vt:lpstr>Comic Sans MS</vt:lpstr>
      <vt:lpstr>Times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Wyoming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Martinez del Rio</dc:creator>
  <cp:lastModifiedBy>clara clara</cp:lastModifiedBy>
  <cp:revision>91</cp:revision>
  <cp:lastPrinted>2008-04-21T23:00:22Z</cp:lastPrinted>
  <dcterms:created xsi:type="dcterms:W3CDTF">2005-03-29T15:05:16Z</dcterms:created>
  <dcterms:modified xsi:type="dcterms:W3CDTF">2020-02-05T04:18:45Z</dcterms:modified>
</cp:coreProperties>
</file>