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5" r:id="rId5"/>
    <p:sldId id="261" r:id="rId6"/>
    <p:sldId id="262" r:id="rId7"/>
    <p:sldId id="263" r:id="rId8"/>
    <p:sldId id="258" r:id="rId9"/>
    <p:sldId id="259" r:id="rId10"/>
    <p:sldId id="264" r:id="rId11"/>
    <p:sldId id="266" r:id="rId12"/>
    <p:sldId id="270" r:id="rId13"/>
    <p:sldId id="268" r:id="rId14"/>
    <p:sldId id="271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9" r:id="rId32"/>
    <p:sldId id="286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8ABDE78-4581-43A4-8924-266E74BA3A6D}">
          <p14:sldIdLst>
            <p14:sldId id="256"/>
            <p14:sldId id="257"/>
            <p14:sldId id="260"/>
            <p14:sldId id="265"/>
            <p14:sldId id="261"/>
            <p14:sldId id="262"/>
            <p14:sldId id="263"/>
            <p14:sldId id="258"/>
            <p14:sldId id="259"/>
            <p14:sldId id="264"/>
            <p14:sldId id="266"/>
            <p14:sldId id="270"/>
            <p14:sldId id="268"/>
            <p14:sldId id="271"/>
            <p14:sldId id="269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8"/>
            <p14:sldId id="289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0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9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5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9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4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0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5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3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8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FE989-C9DE-450B-A8B5-B8798460BEC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2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Bab 2</a:t>
            </a:r>
            <a:br>
              <a:rPr lang="en-US" dirty="0" smtClean="0"/>
            </a:br>
            <a:r>
              <a:rPr lang="en-US" dirty="0" err="1" smtClean="0"/>
              <a:t>Struktur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8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Blood-brain barrier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Sawar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Kapiler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di 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berlubang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ditembus</a:t>
            </a:r>
            <a:r>
              <a:rPr lang="en-US" dirty="0" smtClean="0"/>
              <a:t> </a:t>
            </a:r>
            <a:r>
              <a:rPr lang="en-US" dirty="0" err="1" smtClean="0"/>
              <a:t>sebagian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zat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Melindungi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zat-zat</a:t>
            </a:r>
            <a:r>
              <a:rPr lang="en-US" dirty="0" smtClean="0"/>
              <a:t> </a:t>
            </a:r>
            <a:r>
              <a:rPr lang="en-US" dirty="0" err="1" smtClean="0"/>
              <a:t>beracun</a:t>
            </a:r>
            <a:endParaRPr lang="en-US" dirty="0" smtClean="0"/>
          </a:p>
          <a:p>
            <a:pPr lvl="1"/>
            <a:r>
              <a:rPr lang="en-US" dirty="0" err="1" smtClean="0"/>
              <a:t>Zat</a:t>
            </a:r>
            <a:r>
              <a:rPr lang="en-US" dirty="0" smtClean="0"/>
              <a:t>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glukosa</a:t>
            </a:r>
            <a:r>
              <a:rPr lang="en-US" dirty="0" smtClean="0"/>
              <a:t> juga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menembusnya</a:t>
            </a:r>
            <a:r>
              <a:rPr lang="en-US" dirty="0" smtClean="0"/>
              <a:t>; </a:t>
            </a:r>
            <a:r>
              <a:rPr lang="en-US" dirty="0" err="1" smtClean="0"/>
              <a:t>diangkut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protein </a:t>
            </a:r>
            <a:r>
              <a:rPr lang="en-US" dirty="0" err="1" smtClean="0"/>
              <a:t>khusus</a:t>
            </a:r>
            <a:r>
              <a:rPr lang="en-US" dirty="0" smtClean="0"/>
              <a:t> (glucose transporter)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menembusnya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mencapai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1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Blood-brain barrier</a:t>
            </a:r>
            <a:endParaRPr lang="en-US" dirty="0"/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1" y="1967345"/>
            <a:ext cx="8953500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potential / </a:t>
            </a:r>
            <a:r>
              <a:rPr lang="en-US" dirty="0" err="1"/>
              <a:t>potensial</a:t>
            </a:r>
            <a:r>
              <a:rPr lang="en-US" dirty="0"/>
              <a:t> </a:t>
            </a:r>
            <a:r>
              <a:rPr lang="en-US" dirty="0" err="1"/>
              <a:t>aksi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705600" cy="477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84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www.youtube.com/watch?v=OZG8M_ldA1M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723201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3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potential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43448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97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Saltatory</a:t>
            </a:r>
            <a:r>
              <a:rPr lang="en-US" dirty="0" smtClean="0"/>
              <a:t> conduction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potential </a:t>
            </a:r>
            <a:r>
              <a:rPr lang="en-US" dirty="0" err="1" smtClean="0"/>
              <a:t>melompat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nodus</a:t>
            </a:r>
            <a:r>
              <a:rPr lang="en-US" dirty="0" smtClean="0"/>
              <a:t> Ranvier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nodus</a:t>
            </a:r>
            <a:r>
              <a:rPr lang="en-US" dirty="0" smtClean="0"/>
              <a:t> </a:t>
            </a:r>
            <a:r>
              <a:rPr lang="en-US" dirty="0" err="1" smtClean="0"/>
              <a:t>berikutnya</a:t>
            </a:r>
            <a:endParaRPr lang="en-US" dirty="0"/>
          </a:p>
        </p:txBody>
      </p:sp>
      <p:pic>
        <p:nvPicPr>
          <p:cNvPr id="3074" name="Picture 2" descr="Image result for saltatory cond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8449"/>
            <a:ext cx="7248525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Synapse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Neuron </a:t>
            </a:r>
            <a:r>
              <a:rPr lang="en-US" dirty="0" err="1" smtClean="0"/>
              <a:t>menyampaikan</a:t>
            </a:r>
            <a:r>
              <a:rPr lang="en-US" dirty="0" smtClean="0"/>
              <a:t> </a:t>
            </a:r>
            <a:r>
              <a:rPr lang="en-US" dirty="0" err="1" smtClean="0"/>
              <a:t>pesan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neuron lain </a:t>
            </a:r>
            <a:r>
              <a:rPr lang="en-US" dirty="0" err="1" smtClean="0"/>
              <a:t>menggunakan</a:t>
            </a:r>
            <a:r>
              <a:rPr lang="en-US" dirty="0" smtClean="0"/>
              <a:t> neurotransmitter di synapse.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7" y="2895600"/>
            <a:ext cx="8924926" cy="32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9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4691"/>
            <a:ext cx="7802896" cy="658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1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Synapse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www.youtube.com/watch?v=VitFvNvRIIY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737866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Postsynaptic potential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4104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9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b.bioninja.com.au/_Media/types-of-neurons_me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588096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Jenis</a:t>
            </a:r>
            <a:r>
              <a:rPr lang="en-US" dirty="0" smtClean="0"/>
              <a:t> Neuron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Jenis-jenis</a:t>
            </a:r>
            <a:r>
              <a:rPr lang="en-US" dirty="0" smtClean="0"/>
              <a:t> neuron:</a:t>
            </a:r>
          </a:p>
          <a:p>
            <a:pPr lvl="1"/>
            <a:r>
              <a:rPr lang="en-US" dirty="0" smtClean="0"/>
              <a:t>Sensory neuron</a:t>
            </a:r>
          </a:p>
          <a:p>
            <a:pPr lvl="1"/>
            <a:r>
              <a:rPr lang="en-US" dirty="0" smtClean="0"/>
              <a:t>Motor neuron</a:t>
            </a:r>
          </a:p>
          <a:p>
            <a:pPr lvl="1"/>
            <a:r>
              <a:rPr lang="en-US" dirty="0" smtClean="0"/>
              <a:t>Interneuron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4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Image result for brain skull menin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51709"/>
            <a:ext cx="577612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9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Nervous System (CNS)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CNS </a:t>
            </a:r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sumsum</a:t>
            </a:r>
            <a:r>
              <a:rPr lang="en-US" dirty="0" smtClean="0"/>
              <a:t> </a:t>
            </a:r>
            <a:r>
              <a:rPr lang="en-US" dirty="0" err="1" smtClean="0"/>
              <a:t>tulang</a:t>
            </a:r>
            <a:r>
              <a:rPr lang="en-US" dirty="0" smtClean="0"/>
              <a:t> </a:t>
            </a:r>
            <a:r>
              <a:rPr lang="en-US" dirty="0" err="1" smtClean="0"/>
              <a:t>belakang</a:t>
            </a:r>
            <a:endParaRPr lang="en-US" dirty="0" smtClean="0"/>
          </a:p>
          <a:p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dibagi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3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pembentukannya</a:t>
            </a:r>
            <a:r>
              <a:rPr lang="en-US" dirty="0" smtClean="0"/>
              <a:t> di </a:t>
            </a:r>
            <a:r>
              <a:rPr lang="en-US" dirty="0" err="1" smtClean="0"/>
              <a:t>tahap</a:t>
            </a:r>
            <a:r>
              <a:rPr lang="en-US" dirty="0" smtClean="0"/>
              <a:t> </a:t>
            </a:r>
            <a:r>
              <a:rPr lang="en-US" dirty="0" err="1" smtClean="0"/>
              <a:t>embrio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Forebrain (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depan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Midbrain (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tengah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Hindbrain (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belakang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www.youtube.com/watch?v=XdN9i_ZWGho</a:t>
            </a:r>
          </a:p>
        </p:txBody>
      </p:sp>
      <p:pic>
        <p:nvPicPr>
          <p:cNvPr id="4" name="prenatal brain developmen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52400"/>
            <a:ext cx="7086600" cy="5315416"/>
          </a:xfrm>
        </p:spPr>
      </p:pic>
    </p:spTree>
    <p:extLst>
      <p:ext uri="{BB962C8B-B14F-4D97-AF65-F5344CB8AC3E}">
        <p14:creationId xmlns:p14="http://schemas.microsoft.com/office/powerpoint/2010/main" val="28991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Perkembangan</a:t>
            </a:r>
            <a:r>
              <a:rPr lang="en-US" dirty="0" smtClean="0"/>
              <a:t> CNS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" y="1676400"/>
            <a:ext cx="9067800" cy="442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61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Telencephalon (Cerebrum)</a:t>
            </a:r>
          </a:p>
          <a:p>
            <a:pPr lvl="2"/>
            <a:r>
              <a:rPr lang="en-US" sz="2800" dirty="0" smtClean="0"/>
              <a:t>Cerebral cortex (</a:t>
            </a:r>
            <a:r>
              <a:rPr lang="en-US" sz="2800" dirty="0" err="1" smtClean="0"/>
              <a:t>pergerakan</a:t>
            </a:r>
            <a:r>
              <a:rPr lang="en-US" sz="2800" dirty="0" smtClean="0"/>
              <a:t>, </a:t>
            </a:r>
            <a:r>
              <a:rPr lang="en-US" sz="2800" dirty="0" err="1" smtClean="0"/>
              <a:t>perencanaan</a:t>
            </a:r>
            <a:r>
              <a:rPr lang="en-US" sz="2800" dirty="0" smtClean="0"/>
              <a:t> </a:t>
            </a:r>
            <a:r>
              <a:rPr lang="en-US" sz="2800" dirty="0" err="1" smtClean="0"/>
              <a:t>pergerakan</a:t>
            </a:r>
            <a:r>
              <a:rPr lang="en-US" sz="2800" dirty="0" smtClean="0"/>
              <a:t>, </a:t>
            </a:r>
            <a:r>
              <a:rPr lang="en-US" sz="2800" dirty="0" err="1" smtClean="0"/>
              <a:t>persepsi</a:t>
            </a:r>
            <a:r>
              <a:rPr lang="en-US" sz="2800" dirty="0" smtClean="0"/>
              <a:t>, </a:t>
            </a:r>
            <a:r>
              <a:rPr lang="en-US" sz="2800" dirty="0" err="1" smtClean="0"/>
              <a:t>belajar</a:t>
            </a:r>
            <a:r>
              <a:rPr lang="en-US" sz="2800" dirty="0" smtClean="0"/>
              <a:t>)</a:t>
            </a:r>
          </a:p>
          <a:p>
            <a:pPr lvl="2"/>
            <a:r>
              <a:rPr lang="en-US" sz="2800" dirty="0" smtClean="0"/>
              <a:t>Limbic system (</a:t>
            </a:r>
            <a:r>
              <a:rPr lang="en-US" sz="2800" dirty="0" err="1" smtClean="0"/>
              <a:t>emosi</a:t>
            </a:r>
            <a:r>
              <a:rPr lang="en-US" sz="2800" dirty="0" smtClean="0"/>
              <a:t>, </a:t>
            </a:r>
            <a:r>
              <a:rPr lang="en-US" sz="2800" dirty="0" err="1" smtClean="0"/>
              <a:t>motivasi</a:t>
            </a:r>
            <a:r>
              <a:rPr lang="en-US" sz="2800" dirty="0" smtClean="0"/>
              <a:t>, </a:t>
            </a:r>
            <a:r>
              <a:rPr lang="en-US" sz="2800" dirty="0" err="1" smtClean="0"/>
              <a:t>belajar</a:t>
            </a:r>
            <a:r>
              <a:rPr lang="en-US" sz="2800" dirty="0" smtClean="0"/>
              <a:t>)</a:t>
            </a:r>
          </a:p>
          <a:p>
            <a:pPr lvl="2"/>
            <a:r>
              <a:rPr lang="en-US" sz="2800" dirty="0" smtClean="0"/>
              <a:t>Basal ganglia (</a:t>
            </a:r>
            <a:r>
              <a:rPr lang="en-US" sz="2800" dirty="0" err="1" smtClean="0"/>
              <a:t>pengendalian</a:t>
            </a:r>
            <a:r>
              <a:rPr lang="en-US" sz="2800" dirty="0" smtClean="0"/>
              <a:t> </a:t>
            </a:r>
            <a:r>
              <a:rPr lang="en-US" sz="2800" dirty="0" err="1" smtClean="0"/>
              <a:t>gerakan</a:t>
            </a:r>
            <a:r>
              <a:rPr lang="en-US" sz="2800" dirty="0" smtClean="0"/>
              <a:t>)</a:t>
            </a:r>
          </a:p>
          <a:p>
            <a:pPr lvl="1"/>
            <a:r>
              <a:rPr lang="en-US" dirty="0" smtClean="0"/>
              <a:t>Diencephalon</a:t>
            </a:r>
          </a:p>
          <a:p>
            <a:pPr lvl="2"/>
            <a:r>
              <a:rPr lang="en-US" sz="2800" dirty="0" smtClean="0"/>
              <a:t>Thalamus (</a:t>
            </a:r>
            <a:r>
              <a:rPr lang="en-US" sz="2800" dirty="0" err="1" smtClean="0"/>
              <a:t>mengarahkan</a:t>
            </a:r>
            <a:r>
              <a:rPr lang="en-US" sz="2800" dirty="0" smtClean="0"/>
              <a:t> </a:t>
            </a:r>
            <a:r>
              <a:rPr lang="en-US" sz="2800" dirty="0" err="1" smtClean="0"/>
              <a:t>informasi</a:t>
            </a:r>
            <a:r>
              <a:rPr lang="en-US" sz="2800" dirty="0" smtClean="0"/>
              <a:t> </a:t>
            </a:r>
            <a:r>
              <a:rPr lang="en-US" sz="2800" dirty="0" err="1" smtClean="0"/>
              <a:t>dari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ke</a:t>
            </a:r>
            <a:r>
              <a:rPr lang="en-US" sz="2800" dirty="0" smtClean="0"/>
              <a:t> cortex)</a:t>
            </a:r>
          </a:p>
          <a:p>
            <a:pPr lvl="2"/>
            <a:r>
              <a:rPr lang="en-US" sz="2800" dirty="0" smtClean="0"/>
              <a:t>Hypothalamus (</a:t>
            </a:r>
            <a:r>
              <a:rPr lang="en-US" sz="2800" dirty="0" err="1" smtClean="0"/>
              <a:t>mengontrol</a:t>
            </a:r>
            <a:r>
              <a:rPr lang="en-US" sz="2800" dirty="0" smtClean="0"/>
              <a:t> </a:t>
            </a:r>
            <a:r>
              <a:rPr lang="en-US" sz="2800" dirty="0" err="1" smtClean="0"/>
              <a:t>sistem</a:t>
            </a:r>
            <a:r>
              <a:rPr lang="en-US" sz="2800" dirty="0" smtClean="0"/>
              <a:t> </a:t>
            </a:r>
            <a:r>
              <a:rPr lang="en-US" sz="2800" dirty="0" err="1" smtClean="0"/>
              <a:t>endokrin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88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Cerebrum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40456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8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77468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4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Cerebral cortex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Cerebral cortex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dibagi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4 </a:t>
            </a:r>
            <a:r>
              <a:rPr lang="en-US" dirty="0" err="1" smtClean="0"/>
              <a:t>lobus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Frontal</a:t>
            </a:r>
          </a:p>
          <a:p>
            <a:pPr lvl="1"/>
            <a:r>
              <a:rPr lang="en-US" dirty="0" smtClean="0"/>
              <a:t>Parietal</a:t>
            </a:r>
          </a:p>
          <a:p>
            <a:pPr lvl="1"/>
            <a:r>
              <a:rPr lang="en-US" dirty="0" smtClean="0"/>
              <a:t>Temporal</a:t>
            </a:r>
          </a:p>
          <a:p>
            <a:pPr lvl="1"/>
            <a:r>
              <a:rPr lang="en-US" dirty="0" smtClean="0"/>
              <a:t>Occipital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5562600" cy="447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2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Phineas Gage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2624"/>
            <a:ext cx="8600281" cy="47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6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Limbic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36977"/>
            <a:ext cx="6400800" cy="512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74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Anatomi</a:t>
            </a:r>
            <a:r>
              <a:rPr lang="en-US" dirty="0" smtClean="0"/>
              <a:t> neuron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6504"/>
            <a:ext cx="8769927" cy="49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80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Midbrain &amp; Hindbrain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Midbrain:</a:t>
            </a:r>
          </a:p>
          <a:p>
            <a:pPr lvl="1"/>
            <a:r>
              <a:rPr lang="en-US" dirty="0" smtClean="0"/>
              <a:t>Tectum &amp; tegmentum</a:t>
            </a:r>
          </a:p>
          <a:p>
            <a:r>
              <a:rPr lang="en-US" dirty="0" smtClean="0"/>
              <a:t>Hindbrain:</a:t>
            </a:r>
          </a:p>
          <a:p>
            <a:pPr lvl="1"/>
            <a:r>
              <a:rPr lang="en-US" dirty="0" smtClean="0"/>
              <a:t>Cerebellum: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koordinasi</a:t>
            </a:r>
            <a:r>
              <a:rPr lang="en-US" dirty="0" smtClean="0"/>
              <a:t> </a:t>
            </a:r>
            <a:r>
              <a:rPr lang="en-US" dirty="0" err="1" smtClean="0"/>
              <a:t>gerakan</a:t>
            </a:r>
            <a:endParaRPr lang="en-US" dirty="0" smtClean="0"/>
          </a:p>
          <a:p>
            <a:pPr lvl="1"/>
            <a:r>
              <a:rPr lang="en-US" dirty="0" smtClean="0"/>
              <a:t>Pons: </a:t>
            </a:r>
            <a:r>
              <a:rPr lang="en-US" dirty="0" err="1" smtClean="0"/>
              <a:t>berperan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tidur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bangun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perantara</a:t>
            </a:r>
            <a:r>
              <a:rPr lang="en-US" dirty="0" smtClean="0"/>
              <a:t> cerebral cortex </a:t>
            </a:r>
            <a:r>
              <a:rPr lang="en-US" dirty="0" err="1" smtClean="0"/>
              <a:t>dgn</a:t>
            </a:r>
            <a:r>
              <a:rPr lang="en-US" dirty="0" smtClean="0"/>
              <a:t> cerebellum</a:t>
            </a:r>
          </a:p>
          <a:p>
            <a:pPr lvl="1"/>
            <a:r>
              <a:rPr lang="en-US" dirty="0" smtClean="0"/>
              <a:t>Medulla: </a:t>
            </a:r>
            <a:r>
              <a:rPr lang="en-US" dirty="0" err="1" smtClean="0"/>
              <a:t>mengatur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vital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kardiovaskular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pernafasan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53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636976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9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Autonomic Nervous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mengatur</a:t>
            </a:r>
            <a:r>
              <a:rPr lang="en-US" dirty="0" smtClean="0"/>
              <a:t> </a:t>
            </a: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dirty="0" err="1" smtClean="0"/>
              <a:t>halus</a:t>
            </a:r>
            <a:r>
              <a:rPr lang="en-US" dirty="0" smtClean="0"/>
              <a:t>, </a:t>
            </a: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dirty="0" err="1" smtClean="0"/>
              <a:t>jantung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kelenjar-kelenjar</a:t>
            </a:r>
            <a:r>
              <a:rPr lang="en-US" dirty="0" smtClean="0"/>
              <a:t>.</a:t>
            </a:r>
          </a:p>
          <a:p>
            <a:r>
              <a:rPr lang="en-US" sz="2800" dirty="0" err="1" smtClean="0"/>
              <a:t>Dibagi</a:t>
            </a:r>
            <a:r>
              <a:rPr lang="en-US" sz="2800" dirty="0" smtClean="0"/>
              <a:t> </a:t>
            </a:r>
            <a:r>
              <a:rPr lang="en-US" sz="2800" dirty="0" err="1" smtClean="0"/>
              <a:t>menjadi</a:t>
            </a:r>
            <a:r>
              <a:rPr lang="en-US" sz="2800" dirty="0" smtClean="0"/>
              <a:t> </a:t>
            </a:r>
            <a:r>
              <a:rPr lang="en-US" sz="2800" dirty="0" err="1" smtClean="0"/>
              <a:t>dua</a:t>
            </a:r>
            <a:r>
              <a:rPr lang="en-US" sz="2800" dirty="0" smtClean="0"/>
              <a:t>:</a:t>
            </a:r>
          </a:p>
          <a:p>
            <a:pPr lvl="1"/>
            <a:r>
              <a:rPr lang="en-US" dirty="0" smtClean="0"/>
              <a:t>Sympathetic nervous system</a:t>
            </a:r>
          </a:p>
          <a:p>
            <a:pPr lvl="2"/>
            <a:r>
              <a:rPr lang="en-US" sz="2800" dirty="0" err="1" smtClean="0"/>
              <a:t>Mengontrol</a:t>
            </a:r>
            <a:r>
              <a:rPr lang="en-US" sz="2800" dirty="0" smtClean="0"/>
              <a:t> </a:t>
            </a:r>
            <a:r>
              <a:rPr lang="en-US" sz="2800" dirty="0" err="1" smtClean="0"/>
              <a:t>kegiatan</a:t>
            </a:r>
            <a:r>
              <a:rPr lang="en-US" sz="2800" dirty="0" smtClean="0"/>
              <a:t> yang </a:t>
            </a:r>
            <a:r>
              <a:rPr lang="en-US" sz="2800" dirty="0" err="1" smtClean="0"/>
              <a:t>membutuhkan</a:t>
            </a:r>
            <a:r>
              <a:rPr lang="en-US" sz="2800" dirty="0" smtClean="0"/>
              <a:t> </a:t>
            </a:r>
            <a:r>
              <a:rPr lang="en-US" sz="2800" dirty="0" err="1" smtClean="0"/>
              <a:t>pengeluaran</a:t>
            </a:r>
            <a:r>
              <a:rPr lang="en-US" sz="2800" dirty="0" smtClean="0"/>
              <a:t> </a:t>
            </a:r>
            <a:r>
              <a:rPr lang="en-US" sz="2800" dirty="0" err="1" smtClean="0"/>
              <a:t>energi</a:t>
            </a:r>
            <a:r>
              <a:rPr lang="en-US" sz="2800" dirty="0" smtClean="0"/>
              <a:t> </a:t>
            </a:r>
            <a:r>
              <a:rPr lang="en-US" sz="2800" dirty="0" err="1" smtClean="0"/>
              <a:t>besar</a:t>
            </a:r>
            <a:r>
              <a:rPr lang="en-US" sz="2800" dirty="0" smtClean="0"/>
              <a:t>, </a:t>
            </a:r>
            <a:r>
              <a:rPr lang="en-US" sz="2800" dirty="0" err="1" smtClean="0"/>
              <a:t>atau</a:t>
            </a:r>
            <a:r>
              <a:rPr lang="en-US" sz="2800" dirty="0" smtClean="0"/>
              <a:t> </a:t>
            </a:r>
            <a:r>
              <a:rPr lang="en-US" sz="2800" dirty="0" err="1" smtClean="0"/>
              <a:t>ketika</a:t>
            </a:r>
            <a:r>
              <a:rPr lang="en-US" sz="2800" dirty="0" smtClean="0"/>
              <a:t> </a:t>
            </a:r>
            <a:r>
              <a:rPr lang="en-US" sz="2800" dirty="0" err="1" smtClean="0"/>
              <a:t>bersemangat</a:t>
            </a:r>
            <a:endParaRPr lang="en-US" sz="2800" dirty="0" smtClean="0"/>
          </a:p>
          <a:p>
            <a:pPr lvl="1"/>
            <a:r>
              <a:rPr lang="en-US" dirty="0" smtClean="0"/>
              <a:t>Parasympathetic nervous system</a:t>
            </a:r>
          </a:p>
          <a:p>
            <a:pPr lvl="2"/>
            <a:r>
              <a:rPr lang="en-US" sz="2800" dirty="0" err="1" smtClean="0"/>
              <a:t>Mengontrol</a:t>
            </a:r>
            <a:r>
              <a:rPr lang="en-US" sz="2800" dirty="0" smtClean="0"/>
              <a:t> </a:t>
            </a:r>
            <a:r>
              <a:rPr lang="en-US" sz="2800" dirty="0" err="1" smtClean="0"/>
              <a:t>kegiatan</a:t>
            </a:r>
            <a:r>
              <a:rPr lang="en-US" sz="2800" dirty="0" smtClean="0"/>
              <a:t> yang </a:t>
            </a:r>
            <a:r>
              <a:rPr lang="en-US" sz="2800" dirty="0" err="1" smtClean="0"/>
              <a:t>muncul</a:t>
            </a:r>
            <a:r>
              <a:rPr lang="en-US" sz="2800" dirty="0" smtClean="0"/>
              <a:t> </a:t>
            </a:r>
            <a:r>
              <a:rPr lang="en-US" sz="2800" dirty="0" err="1" smtClean="0"/>
              <a:t>saat</a:t>
            </a:r>
            <a:r>
              <a:rPr lang="en-US" sz="2800" dirty="0" smtClean="0"/>
              <a:t> </a:t>
            </a:r>
            <a:r>
              <a:rPr lang="en-US" sz="2800" dirty="0" err="1" smtClean="0"/>
              <a:t>rileks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15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244"/>
            <a:ext cx="5791200" cy="674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28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Anatomi</a:t>
            </a:r>
            <a:r>
              <a:rPr lang="en-US" dirty="0" smtClean="0"/>
              <a:t> neuron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7015163" cy="493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0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Komunikasi</a:t>
            </a:r>
            <a:r>
              <a:rPr lang="en-US" dirty="0" smtClean="0"/>
              <a:t> </a:t>
            </a:r>
            <a:r>
              <a:rPr lang="en-US" dirty="0" err="1" smtClean="0"/>
              <a:t>antar</a:t>
            </a:r>
            <a:r>
              <a:rPr lang="en-US" dirty="0" smtClean="0"/>
              <a:t> neuron</a:t>
            </a:r>
            <a:endParaRPr lang="en-US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820187" cy="404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Glia: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pendukung</a:t>
            </a:r>
            <a:r>
              <a:rPr lang="en-US" dirty="0" smtClean="0"/>
              <a:t> neuron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Astrocyte</a:t>
            </a:r>
          </a:p>
          <a:p>
            <a:r>
              <a:rPr lang="en-US" dirty="0" smtClean="0"/>
              <a:t>Oligodendrocyte</a:t>
            </a:r>
          </a:p>
          <a:p>
            <a:r>
              <a:rPr lang="en-US" dirty="0" smtClean="0"/>
              <a:t>Microglia</a:t>
            </a:r>
          </a:p>
          <a:p>
            <a:r>
              <a:rPr lang="en-US" dirty="0" smtClean="0"/>
              <a:t>Schwann cell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4743726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80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fundaciongaem.org/wp-content/uploads/2018/03/c%C3%A9lulas-de-schwann-y-oligodendrocytes-475652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620000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6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Pembagian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r>
              <a:rPr lang="en-US" dirty="0" smtClean="0"/>
              <a:t> </a:t>
            </a:r>
            <a:r>
              <a:rPr lang="en-US" dirty="0" err="1" smtClean="0"/>
              <a:t>dibagi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Central nervous system (CNS)</a:t>
            </a:r>
          </a:p>
          <a:p>
            <a:pPr lvl="2"/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sumsum</a:t>
            </a:r>
            <a:r>
              <a:rPr lang="en-US" dirty="0" smtClean="0"/>
              <a:t> </a:t>
            </a:r>
            <a:r>
              <a:rPr lang="en-US" dirty="0" err="1" smtClean="0"/>
              <a:t>tulang</a:t>
            </a:r>
            <a:r>
              <a:rPr lang="en-US" dirty="0" smtClean="0"/>
              <a:t> </a:t>
            </a:r>
            <a:r>
              <a:rPr lang="en-US" dirty="0" err="1" smtClean="0"/>
              <a:t>belakang</a:t>
            </a:r>
            <a:endParaRPr lang="en-US" dirty="0" smtClean="0"/>
          </a:p>
          <a:p>
            <a:pPr lvl="1"/>
            <a:r>
              <a:rPr lang="en-US" dirty="0" smtClean="0"/>
              <a:t>Peripheral nervous system (PNS)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91" y="1524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02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339</Words>
  <Application>Microsoft Office PowerPoint</Application>
  <PresentationFormat>On-screen Show (4:3)</PresentationFormat>
  <Paragraphs>77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Bab 2 Struktur dan fungsi sel sistem saraf</vt:lpstr>
      <vt:lpstr>Jenis Neuron</vt:lpstr>
      <vt:lpstr>Anatomi neuron</vt:lpstr>
      <vt:lpstr>Anatomi neuron</vt:lpstr>
      <vt:lpstr>Komunikasi antar neuron</vt:lpstr>
      <vt:lpstr>Glia: sel pendukung neuron</vt:lpstr>
      <vt:lpstr>PowerPoint Presentation</vt:lpstr>
      <vt:lpstr>Pembagian sistem saraf</vt:lpstr>
      <vt:lpstr>PowerPoint Presentation</vt:lpstr>
      <vt:lpstr>Blood-brain barrier</vt:lpstr>
      <vt:lpstr>Blood-brain barrier</vt:lpstr>
      <vt:lpstr>Action potential / potensial aksi</vt:lpstr>
      <vt:lpstr>Action potential</vt:lpstr>
      <vt:lpstr>Action potential</vt:lpstr>
      <vt:lpstr>Saltatory conduction</vt:lpstr>
      <vt:lpstr>Synapse</vt:lpstr>
      <vt:lpstr>PowerPoint Presentation</vt:lpstr>
      <vt:lpstr>Synapse</vt:lpstr>
      <vt:lpstr>Postsynaptic potential</vt:lpstr>
      <vt:lpstr>BAB 3</vt:lpstr>
      <vt:lpstr>Central Nervous System (CNS)</vt:lpstr>
      <vt:lpstr>www.youtube.com/watch?v=XdN9i_ZWGho</vt:lpstr>
      <vt:lpstr>Perkembangan CNS</vt:lpstr>
      <vt:lpstr>Forebrain</vt:lpstr>
      <vt:lpstr>Cerebrum</vt:lpstr>
      <vt:lpstr>PowerPoint Presentation</vt:lpstr>
      <vt:lpstr>Cerebral cortex</vt:lpstr>
      <vt:lpstr>Phineas Gage</vt:lpstr>
      <vt:lpstr>Limbic System</vt:lpstr>
      <vt:lpstr>Midbrain &amp; Hindbrain</vt:lpstr>
      <vt:lpstr>PowerPoint Presentation</vt:lpstr>
      <vt:lpstr>Autonomic Nervous System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test</dc:creator>
  <cp:lastModifiedBy>clara clara</cp:lastModifiedBy>
  <cp:revision>33</cp:revision>
  <dcterms:created xsi:type="dcterms:W3CDTF">2018-09-02T20:07:40Z</dcterms:created>
  <dcterms:modified xsi:type="dcterms:W3CDTF">2020-02-05T02:55:53Z</dcterms:modified>
</cp:coreProperties>
</file>