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slideLayouts/slideLayout5.xml" ContentType="application/vnd.openxmlformats-officedocument.presentationml.slideLayout+xml"/>
  <Override PartName="/ppt/theme/theme6.xml" ContentType="application/vnd.openxmlformats-officedocument.theme+xml"/>
  <Override PartName="/ppt/slideLayouts/slideLayout6.xml" ContentType="application/vnd.openxmlformats-officedocument.presentationml.slideLayout+xml"/>
  <Override PartName="/ppt/theme/theme7.xml" ContentType="application/vnd.openxmlformats-officedocument.theme+xml"/>
  <Override PartName="/ppt/slideLayouts/slideLayout7.xml" ContentType="application/vnd.openxmlformats-officedocument.presentationml.slideLayout+xml"/>
  <Override PartName="/ppt/theme/theme8.xml" ContentType="application/vnd.openxmlformats-officedocument.theme+xml"/>
  <Override PartName="/ppt/slideLayouts/slideLayout8.xml" ContentType="application/vnd.openxmlformats-officedocument.presentationml.slideLayout+xml"/>
  <Override PartName="/ppt/theme/theme9.xml" ContentType="application/vnd.openxmlformats-officedocument.theme+xml"/>
  <Override PartName="/ppt/slideLayouts/slideLayout9.xml" ContentType="application/vnd.openxmlformats-officedocument.presentationml.slideLayout+xml"/>
  <Override PartName="/ppt/theme/theme10.xml" ContentType="application/vnd.openxmlformats-officedocument.theme+xml"/>
  <Override PartName="/ppt/slideLayouts/slideLayout10.xml" ContentType="application/vnd.openxmlformats-officedocument.presentationml.slideLayout+xml"/>
  <Override PartName="/ppt/theme/theme11.xml" ContentType="application/vnd.openxmlformats-officedocument.theme+xml"/>
  <Override PartName="/ppt/slideLayouts/slideLayout11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  <p:sldMasterId id="2147483661" r:id="rId3"/>
    <p:sldMasterId id="2147483662" r:id="rId4"/>
    <p:sldMasterId id="2147483663" r:id="rId5"/>
    <p:sldMasterId id="2147483664" r:id="rId6"/>
    <p:sldMasterId id="2147483665" r:id="rId7"/>
    <p:sldMasterId id="2147483666" r:id="rId8"/>
    <p:sldMasterId id="2147483667" r:id="rId9"/>
    <p:sldMasterId id="2147483668" r:id="rId10"/>
    <p:sldMasterId id="2147483669" r:id="rId11"/>
    <p:sldMasterId id="2147483670" r:id="rId12"/>
  </p:sldMasterIdLst>
  <p:notesMasterIdLst>
    <p:notesMasterId r:id="rId41"/>
  </p:notesMasterIdLst>
  <p:sldIdLst>
    <p:sldId id="256" r:id="rId13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71" r:id="rId28"/>
    <p:sldId id="272" r:id="rId29"/>
    <p:sldId id="273" r:id="rId30"/>
    <p:sldId id="274" r:id="rId31"/>
    <p:sldId id="275" r:id="rId32"/>
    <p:sldId id="276" r:id="rId33"/>
    <p:sldId id="277" r:id="rId34"/>
    <p:sldId id="278" r:id="rId35"/>
    <p:sldId id="279" r:id="rId36"/>
    <p:sldId id="280" r:id="rId37"/>
    <p:sldId id="281" r:id="rId38"/>
    <p:sldId id="282" r:id="rId39"/>
    <p:sldId id="283" r:id="rId40"/>
  </p:sldIdLst>
  <p:sldSz cx="9144000" cy="6858000" type="screen4x3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9" Type="http://schemas.openxmlformats.org/officeDocument/2006/relationships/slide" Target="slides/slide27.xml"/><Relationship Id="rId21" Type="http://schemas.openxmlformats.org/officeDocument/2006/relationships/slide" Target="slides/slide9.xml"/><Relationship Id="rId34" Type="http://schemas.openxmlformats.org/officeDocument/2006/relationships/slide" Target="slides/slide22.xml"/><Relationship Id="rId42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32" Type="http://schemas.openxmlformats.org/officeDocument/2006/relationships/slide" Target="slides/slide20.xml"/><Relationship Id="rId37" Type="http://schemas.openxmlformats.org/officeDocument/2006/relationships/slide" Target="slides/slide25.xml"/><Relationship Id="rId40" Type="http://schemas.openxmlformats.org/officeDocument/2006/relationships/slide" Target="slides/slide28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openxmlformats.org/officeDocument/2006/relationships/slide" Target="slides/slide24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31" Type="http://schemas.openxmlformats.org/officeDocument/2006/relationships/slide" Target="slides/slide19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slide" Target="slides/slide18.xml"/><Relationship Id="rId35" Type="http://schemas.openxmlformats.org/officeDocument/2006/relationships/slide" Target="slides/slide23.xml"/><Relationship Id="rId43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slide" Target="slides/slide21.xml"/><Relationship Id="rId38" Type="http://schemas.openxmlformats.org/officeDocument/2006/relationships/slide" Target="slides/slide26.xml"/><Relationship Id="rId20" Type="http://schemas.openxmlformats.org/officeDocument/2006/relationships/slide" Target="slides/slide8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432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8275" y="0"/>
            <a:ext cx="30432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84275" y="698500"/>
            <a:ext cx="4654500" cy="3490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42375"/>
            <a:ext cx="30432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8275" y="8842375"/>
            <a:ext cx="30432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0720893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48422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10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00" cy="3490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6699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11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00" cy="3490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2412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12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00" cy="3490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94621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13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" name="Google Shape;34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00" cy="3490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02761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14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00" cy="3490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02223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15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31216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16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" name="Google Shape;365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00" cy="3490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051634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17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1" name="Google Shape;371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00" cy="3490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74268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18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00" cy="3490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282948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19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00" cy="3490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4061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2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505003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20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3" name="Google Shape;393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00" cy="3490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904087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21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9" name="Google Shape;399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00" cy="3490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1452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22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5" name="Google Shape;405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26348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23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1" name="Google Shape;411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00" cy="3490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37449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24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00" cy="3490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48572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25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" name="Google Shape;423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00" cy="3490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591937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26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00" cy="3490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401092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27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5" name="Google Shape;435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00" cy="3490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836592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28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" name="Google Shape;441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0666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3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00" cy="3490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77943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4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00" cy="3490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172492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5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00" cy="3490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2946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6:notes"/>
          <p:cNvSpPr txBox="1"/>
          <p:nvPr/>
        </p:nvSpPr>
        <p:spPr>
          <a:xfrm>
            <a:off x="3978275" y="8842375"/>
            <a:ext cx="30432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/>
          </a:p>
        </p:txBody>
      </p:sp>
      <p:sp>
        <p:nvSpPr>
          <p:cNvPr id="299" name="Google Shape;29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00" cy="3490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300" name="Google Shape;300;p6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955048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7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00" cy="3490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64544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8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00" cy="3490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684734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9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00" cy="3490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89678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"/>
          <p:cNvSpPr txBox="1"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 rtl="0">
              <a:spcBef>
                <a:spcPts val="320"/>
              </a:spcBef>
              <a:spcAft>
                <a:spcPts val="0"/>
              </a:spcAft>
              <a:buSzPts val="1360"/>
              <a:buNone/>
              <a:defRPr sz="1600" b="1" cap="none">
                <a:solidFill>
                  <a:schemeClr val="dk2"/>
                </a:solidFill>
              </a:defRPr>
            </a:lvl1pPr>
            <a:lvl2pPr lvl="1" algn="ctr" rtl="0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2pPr>
            <a:lvl3pPr lvl="2" algn="ctr" rtl="0">
              <a:spcBef>
                <a:spcPts val="360"/>
              </a:spcBef>
              <a:spcAft>
                <a:spcPts val="0"/>
              </a:spcAft>
              <a:buSzPts val="1350"/>
              <a:buNone/>
              <a:defRPr/>
            </a:lvl3pPr>
            <a:lvl4pPr lvl="3" algn="ctr" rtl="0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4pPr>
            <a:lvl5pPr lvl="4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lvl="5" algn="ctr" rtl="0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 rtl="0"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7pPr>
            <a:lvl8pPr lvl="7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 rtl="0"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"/>
          <p:cNvSpPr txBox="1">
            <a:spLocks noGrp="1"/>
          </p:cNvSpPr>
          <p:nvPr>
            <p:ph type="dt" idx="10"/>
          </p:nvPr>
        </p:nvSpPr>
        <p:spPr>
          <a:xfrm>
            <a:off x="5791200" y="6405562"/>
            <a:ext cx="3044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"/>
          <p:cNvSpPr txBox="1">
            <a:spLocks noGrp="1"/>
          </p:cNvSpPr>
          <p:nvPr>
            <p:ph type="ftr" idx="11"/>
          </p:nvPr>
        </p:nvSpPr>
        <p:spPr>
          <a:xfrm>
            <a:off x="304800" y="6410325"/>
            <a:ext cx="35814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"/>
          <p:cNvSpPr txBox="1">
            <a:spLocks noGrp="1"/>
          </p:cNvSpPr>
          <p:nvPr>
            <p:ph type="sldNum" idx="12"/>
          </p:nvPr>
        </p:nvSpPr>
        <p:spPr>
          <a:xfrm>
            <a:off x="4343400" y="2198687"/>
            <a:ext cx="4572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1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9" name="Google Shape;239;p21"/>
          <p:cNvSpPr txBox="1">
            <a:spLocks noGrp="1"/>
          </p:cNvSpPr>
          <p:nvPr>
            <p:ph type="body" idx="1"/>
          </p:nvPr>
        </p:nvSpPr>
        <p:spPr>
          <a:xfrm rot="5400000">
            <a:off x="2269325" y="-443700"/>
            <a:ext cx="4599000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25755" algn="l" rtl="0">
              <a:spcBef>
                <a:spcPts val="360"/>
              </a:spcBef>
              <a:spcAft>
                <a:spcPts val="0"/>
              </a:spcAft>
              <a:buSzPts val="1530"/>
              <a:buChar char="●"/>
              <a:defRPr/>
            </a:lvl1pPr>
            <a:lvl2pPr marL="914400" lvl="1" indent="-308610" algn="l" rtl="0">
              <a:spcBef>
                <a:spcPts val="360"/>
              </a:spcBef>
              <a:spcAft>
                <a:spcPts val="0"/>
              </a:spcAft>
              <a:buSzPts val="1260"/>
              <a:buChar char="○"/>
              <a:defRPr/>
            </a:lvl2pPr>
            <a:lvl3pPr marL="1371600" lvl="2" indent="-314325" algn="l" rtl="0">
              <a:spcBef>
                <a:spcPts val="360"/>
              </a:spcBef>
              <a:spcAft>
                <a:spcPts val="0"/>
              </a:spcAft>
              <a:buSzPts val="1350"/>
              <a:buChar char="•"/>
              <a:defRPr/>
            </a:lvl3pPr>
            <a:lvl4pPr marL="1828800" lvl="3" indent="-308610" algn="l" rtl="0">
              <a:spcBef>
                <a:spcPts val="360"/>
              </a:spcBef>
              <a:spcAft>
                <a:spcPts val="0"/>
              </a:spcAft>
              <a:buSzPts val="1260"/>
              <a:buChar char="•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marL="3200400" lvl="6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240" name="Google Shape;240;p21"/>
          <p:cNvSpPr txBox="1">
            <a:spLocks noGrp="1"/>
          </p:cNvSpPr>
          <p:nvPr>
            <p:ph type="dt" idx="10"/>
          </p:nvPr>
        </p:nvSpPr>
        <p:spPr>
          <a:xfrm>
            <a:off x="5791200" y="6405562"/>
            <a:ext cx="3044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1" name="Google Shape;241;p21"/>
          <p:cNvSpPr txBox="1">
            <a:spLocks noGrp="1"/>
          </p:cNvSpPr>
          <p:nvPr>
            <p:ph type="ftr" idx="11"/>
          </p:nvPr>
        </p:nvSpPr>
        <p:spPr>
          <a:xfrm>
            <a:off x="304800" y="6410325"/>
            <a:ext cx="35814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2" name="Google Shape;242;p21"/>
          <p:cNvSpPr txBox="1">
            <a:spLocks noGrp="1"/>
          </p:cNvSpPr>
          <p:nvPr>
            <p:ph type="sldNum" idx="12"/>
          </p:nvPr>
        </p:nvSpPr>
        <p:spPr>
          <a:xfrm>
            <a:off x="4343400" y="1039812"/>
            <a:ext cx="4572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_TITLE_AND_VERTICAL_TEXT"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3"/>
          <p:cNvSpPr txBox="1">
            <a:spLocks noGrp="1"/>
          </p:cNvSpPr>
          <p:nvPr>
            <p:ph type="body" idx="1"/>
          </p:nvPr>
        </p:nvSpPr>
        <p:spPr>
          <a:xfrm rot="5400000">
            <a:off x="670650" y="-61050"/>
            <a:ext cx="5821500" cy="6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25755" algn="l" rtl="0">
              <a:spcBef>
                <a:spcPts val="360"/>
              </a:spcBef>
              <a:spcAft>
                <a:spcPts val="0"/>
              </a:spcAft>
              <a:buSzPts val="1530"/>
              <a:buChar char="●"/>
              <a:defRPr/>
            </a:lvl1pPr>
            <a:lvl2pPr marL="914400" lvl="1" indent="-308610" algn="l" rtl="0">
              <a:spcBef>
                <a:spcPts val="360"/>
              </a:spcBef>
              <a:spcAft>
                <a:spcPts val="0"/>
              </a:spcAft>
              <a:buSzPts val="1260"/>
              <a:buChar char="○"/>
              <a:defRPr/>
            </a:lvl2pPr>
            <a:lvl3pPr marL="1371600" lvl="2" indent="-314325" algn="l" rtl="0">
              <a:spcBef>
                <a:spcPts val="360"/>
              </a:spcBef>
              <a:spcAft>
                <a:spcPts val="0"/>
              </a:spcAft>
              <a:buSzPts val="1350"/>
              <a:buChar char="•"/>
              <a:defRPr/>
            </a:lvl3pPr>
            <a:lvl4pPr marL="1828800" lvl="3" indent="-308610" algn="l" rtl="0">
              <a:spcBef>
                <a:spcPts val="360"/>
              </a:spcBef>
              <a:spcAft>
                <a:spcPts val="0"/>
              </a:spcAft>
              <a:buSzPts val="1260"/>
              <a:buChar char="•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marL="3200400" lvl="6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260" name="Google Shape;260;p23"/>
          <p:cNvSpPr txBox="1">
            <a:spLocks noGrp="1"/>
          </p:cNvSpPr>
          <p:nvPr>
            <p:ph type="title"/>
          </p:nvPr>
        </p:nvSpPr>
        <p:spPr>
          <a:xfrm rot="5400000">
            <a:off x="5189550" y="2506651"/>
            <a:ext cx="5851500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1" name="Google Shape;261;p23"/>
          <p:cNvSpPr txBox="1">
            <a:spLocks noGrp="1"/>
          </p:cNvSpPr>
          <p:nvPr>
            <p:ph type="sldNum" idx="12"/>
          </p:nvPr>
        </p:nvSpPr>
        <p:spPr>
          <a:xfrm>
            <a:off x="6915150" y="3009900"/>
            <a:ext cx="4572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62" name="Google Shape;262;p23"/>
          <p:cNvSpPr txBox="1">
            <a:spLocks noGrp="1"/>
          </p:cNvSpPr>
          <p:nvPr>
            <p:ph type="dt" idx="10"/>
          </p:nvPr>
        </p:nvSpPr>
        <p:spPr>
          <a:xfrm>
            <a:off x="5791200" y="6405562"/>
            <a:ext cx="3044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3" name="Google Shape;263;p23"/>
          <p:cNvSpPr txBox="1">
            <a:spLocks noGrp="1"/>
          </p:cNvSpPr>
          <p:nvPr>
            <p:ph type="ftr" idx="11"/>
          </p:nvPr>
        </p:nvSpPr>
        <p:spPr>
          <a:xfrm>
            <a:off x="304800" y="6410325"/>
            <a:ext cx="35814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7A9798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8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25755" algn="l" rtl="0">
              <a:spcBef>
                <a:spcPts val="360"/>
              </a:spcBef>
              <a:spcAft>
                <a:spcPts val="0"/>
              </a:spcAft>
              <a:buSzPts val="1530"/>
              <a:buChar char="●"/>
              <a:defRPr/>
            </a:lvl1pPr>
            <a:lvl2pPr marL="914400" lvl="1" indent="-308610" algn="l" rtl="0">
              <a:spcBef>
                <a:spcPts val="360"/>
              </a:spcBef>
              <a:spcAft>
                <a:spcPts val="0"/>
              </a:spcAft>
              <a:buSzPts val="1260"/>
              <a:buChar char="○"/>
              <a:defRPr/>
            </a:lvl2pPr>
            <a:lvl3pPr marL="1371600" lvl="2" indent="-314325" algn="l" rtl="0">
              <a:spcBef>
                <a:spcPts val="360"/>
              </a:spcBef>
              <a:spcAft>
                <a:spcPts val="0"/>
              </a:spcAft>
              <a:buSzPts val="1350"/>
              <a:buChar char="•"/>
              <a:defRPr/>
            </a:lvl3pPr>
            <a:lvl4pPr marL="1828800" lvl="3" indent="-308610" algn="l" rtl="0">
              <a:spcBef>
                <a:spcPts val="360"/>
              </a:spcBef>
              <a:spcAft>
                <a:spcPts val="0"/>
              </a:spcAft>
              <a:buSzPts val="1260"/>
              <a:buChar char="•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marL="3200400" lvl="6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4"/>
          <p:cNvSpPr txBox="1">
            <a:spLocks noGrp="1"/>
          </p:cNvSpPr>
          <p:nvPr>
            <p:ph type="dt" idx="10"/>
          </p:nvPr>
        </p:nvSpPr>
        <p:spPr>
          <a:xfrm>
            <a:off x="5791200" y="6405562"/>
            <a:ext cx="3044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4"/>
          <p:cNvSpPr txBox="1">
            <a:spLocks noGrp="1"/>
          </p:cNvSpPr>
          <p:nvPr>
            <p:ph type="ftr" idx="11"/>
          </p:nvPr>
        </p:nvSpPr>
        <p:spPr>
          <a:xfrm>
            <a:off x="304800" y="6410325"/>
            <a:ext cx="35814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4"/>
          <p:cNvSpPr txBox="1">
            <a:spLocks noGrp="1"/>
          </p:cNvSpPr>
          <p:nvPr>
            <p:ph type="sldNum" idx="12"/>
          </p:nvPr>
        </p:nvSpPr>
        <p:spPr>
          <a:xfrm>
            <a:off x="4362450" y="1027112"/>
            <a:ext cx="4572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6"/>
          <p:cNvSpPr txBox="1">
            <a:spLocks noGrp="1"/>
          </p:cNvSpPr>
          <p:nvPr>
            <p:ph type="body" idx="1"/>
          </p:nvPr>
        </p:nvSpPr>
        <p:spPr>
          <a:xfrm>
            <a:off x="301752" y="1524000"/>
            <a:ext cx="4040100" cy="7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lvl="0" indent="-228600" algn="l" rtl="0">
              <a:spcBef>
                <a:spcPts val="440"/>
              </a:spcBef>
              <a:spcAft>
                <a:spcPts val="0"/>
              </a:spcAft>
              <a:buSzPts val="1870"/>
              <a:buNone/>
              <a:defRPr sz="2200" b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20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SzPts val="1350"/>
              <a:buNone/>
              <a:defRPr sz="18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SzPts val="1600"/>
              <a:buFont typeface="Georgia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marL="3200400" lvl="6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70" name="Google Shape;70;p6"/>
          <p:cNvSpPr txBox="1">
            <a:spLocks noGrp="1"/>
          </p:cNvSpPr>
          <p:nvPr>
            <p:ph type="body" idx="2"/>
          </p:nvPr>
        </p:nvSpPr>
        <p:spPr>
          <a:xfrm>
            <a:off x="4791330" y="1524000"/>
            <a:ext cx="4041900" cy="73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lvl="0" indent="-228600" algn="l" rtl="0">
              <a:spcBef>
                <a:spcPts val="440"/>
              </a:spcBef>
              <a:spcAft>
                <a:spcPts val="0"/>
              </a:spcAft>
              <a:buSzPts val="1870"/>
              <a:buNone/>
              <a:defRPr sz="22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20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SzPts val="1350"/>
              <a:buNone/>
              <a:defRPr sz="18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SzPts val="1600"/>
              <a:buFont typeface="Georgia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marL="3200400" lvl="6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6"/>
          <p:cNvSpPr txBox="1">
            <a:spLocks noGrp="1"/>
          </p:cNvSpPr>
          <p:nvPr>
            <p:ph type="body" idx="3"/>
          </p:nvPr>
        </p:nvSpPr>
        <p:spPr>
          <a:xfrm>
            <a:off x="301752" y="2471383"/>
            <a:ext cx="4041600" cy="38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25755" algn="l" rtl="0">
              <a:spcBef>
                <a:spcPts val="360"/>
              </a:spcBef>
              <a:spcAft>
                <a:spcPts val="0"/>
              </a:spcAft>
              <a:buSzPts val="1530"/>
              <a:buChar char="●"/>
              <a:defRPr/>
            </a:lvl1pPr>
            <a:lvl2pPr marL="914400" lvl="1" indent="-308610" algn="l" rtl="0">
              <a:spcBef>
                <a:spcPts val="360"/>
              </a:spcBef>
              <a:spcAft>
                <a:spcPts val="0"/>
              </a:spcAft>
              <a:buSzPts val="1260"/>
              <a:buChar char="○"/>
              <a:defRPr/>
            </a:lvl2pPr>
            <a:lvl3pPr marL="1371600" lvl="2" indent="-314325" algn="l" rtl="0">
              <a:spcBef>
                <a:spcPts val="360"/>
              </a:spcBef>
              <a:spcAft>
                <a:spcPts val="0"/>
              </a:spcAft>
              <a:buSzPts val="1350"/>
              <a:buChar char="•"/>
              <a:defRPr/>
            </a:lvl3pPr>
            <a:lvl4pPr marL="1828800" lvl="3" indent="-308610" algn="l" rtl="0">
              <a:spcBef>
                <a:spcPts val="360"/>
              </a:spcBef>
              <a:spcAft>
                <a:spcPts val="0"/>
              </a:spcAft>
              <a:buSzPts val="1260"/>
              <a:buChar char="•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marL="3200400" lvl="6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6"/>
          <p:cNvSpPr txBox="1">
            <a:spLocks noGrp="1"/>
          </p:cNvSpPr>
          <p:nvPr>
            <p:ph type="body" idx="4"/>
          </p:nvPr>
        </p:nvSpPr>
        <p:spPr>
          <a:xfrm>
            <a:off x="4800600" y="2471383"/>
            <a:ext cx="4038600" cy="38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25755" algn="l" rtl="0">
              <a:spcBef>
                <a:spcPts val="360"/>
              </a:spcBef>
              <a:spcAft>
                <a:spcPts val="0"/>
              </a:spcAft>
              <a:buSzPts val="1530"/>
              <a:buChar char="●"/>
              <a:defRPr/>
            </a:lvl1pPr>
            <a:lvl2pPr marL="914400" lvl="1" indent="-308610" algn="l" rtl="0">
              <a:spcBef>
                <a:spcPts val="360"/>
              </a:spcBef>
              <a:spcAft>
                <a:spcPts val="0"/>
              </a:spcAft>
              <a:buSzPts val="1260"/>
              <a:buChar char="○"/>
              <a:defRPr/>
            </a:lvl2pPr>
            <a:lvl3pPr marL="1371600" lvl="2" indent="-314325" algn="l" rtl="0">
              <a:spcBef>
                <a:spcPts val="360"/>
              </a:spcBef>
              <a:spcAft>
                <a:spcPts val="0"/>
              </a:spcAft>
              <a:buSzPts val="1350"/>
              <a:buChar char="•"/>
              <a:defRPr/>
            </a:lvl3pPr>
            <a:lvl4pPr marL="1828800" lvl="3" indent="-308610" algn="l" rtl="0">
              <a:spcBef>
                <a:spcPts val="360"/>
              </a:spcBef>
              <a:spcAft>
                <a:spcPts val="0"/>
              </a:spcAft>
              <a:buSzPts val="1260"/>
              <a:buChar char="•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marL="3200400" lvl="6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6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6"/>
          <p:cNvSpPr txBox="1">
            <a:spLocks noGrp="1"/>
          </p:cNvSpPr>
          <p:nvPr>
            <p:ph type="dt" idx="10"/>
          </p:nvPr>
        </p:nvSpPr>
        <p:spPr>
          <a:xfrm>
            <a:off x="5791200" y="6405562"/>
            <a:ext cx="3044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6"/>
          <p:cNvSpPr txBox="1">
            <a:spLocks noGrp="1"/>
          </p:cNvSpPr>
          <p:nvPr>
            <p:ph type="ftr" idx="11"/>
          </p:nvPr>
        </p:nvSpPr>
        <p:spPr>
          <a:xfrm>
            <a:off x="304800" y="6410325"/>
            <a:ext cx="3581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6"/>
          <p:cNvSpPr txBox="1">
            <a:spLocks noGrp="1"/>
          </p:cNvSpPr>
          <p:nvPr>
            <p:ph type="sldNum" idx="12"/>
          </p:nvPr>
        </p:nvSpPr>
        <p:spPr>
          <a:xfrm>
            <a:off x="4343400" y="1042987"/>
            <a:ext cx="4572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8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8"/>
          <p:cNvSpPr txBox="1">
            <a:spLocks noGrp="1"/>
          </p:cNvSpPr>
          <p:nvPr>
            <p:ph type="body" idx="1"/>
          </p:nvPr>
        </p:nvSpPr>
        <p:spPr>
          <a:xfrm>
            <a:off x="301752" y="1371600"/>
            <a:ext cx="4038600" cy="468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63537" algn="l" rtl="0">
              <a:spcBef>
                <a:spcPts val="500"/>
              </a:spcBef>
              <a:spcAft>
                <a:spcPts val="0"/>
              </a:spcAft>
              <a:buSzPts val="2125"/>
              <a:buChar char="●"/>
              <a:defRPr sz="2500"/>
            </a:lvl1pPr>
            <a:lvl2pPr marL="914400" lvl="1" indent="-308610" algn="l" rtl="0">
              <a:spcBef>
                <a:spcPts val="360"/>
              </a:spcBef>
              <a:spcAft>
                <a:spcPts val="0"/>
              </a:spcAft>
              <a:buSzPts val="1260"/>
              <a:buChar char="○"/>
              <a:defRPr/>
            </a:lvl2pPr>
            <a:lvl3pPr marL="1371600" lvl="2" indent="-314325" algn="l" rtl="0">
              <a:spcBef>
                <a:spcPts val="360"/>
              </a:spcBef>
              <a:spcAft>
                <a:spcPts val="0"/>
              </a:spcAft>
              <a:buSzPts val="1350"/>
              <a:buChar char="•"/>
              <a:defRPr/>
            </a:lvl3pPr>
            <a:lvl4pPr marL="1828800" lvl="3" indent="-308610" algn="l" rtl="0">
              <a:spcBef>
                <a:spcPts val="360"/>
              </a:spcBef>
              <a:spcAft>
                <a:spcPts val="0"/>
              </a:spcAft>
              <a:buSzPts val="1260"/>
              <a:buChar char="•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marL="3200400" lvl="6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8"/>
          <p:cNvSpPr txBox="1">
            <a:spLocks noGrp="1"/>
          </p:cNvSpPr>
          <p:nvPr>
            <p:ph type="body" idx="2"/>
          </p:nvPr>
        </p:nvSpPr>
        <p:spPr>
          <a:xfrm>
            <a:off x="4800600" y="1371600"/>
            <a:ext cx="4038600" cy="468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63537" algn="l" rtl="0">
              <a:spcBef>
                <a:spcPts val="500"/>
              </a:spcBef>
              <a:spcAft>
                <a:spcPts val="0"/>
              </a:spcAft>
              <a:buSzPts val="2125"/>
              <a:buChar char="●"/>
              <a:defRPr sz="2500"/>
            </a:lvl1pPr>
            <a:lvl2pPr marL="914400" lvl="1" indent="-308610" algn="l" rtl="0">
              <a:spcBef>
                <a:spcPts val="360"/>
              </a:spcBef>
              <a:spcAft>
                <a:spcPts val="0"/>
              </a:spcAft>
              <a:buSzPts val="1260"/>
              <a:buChar char="○"/>
              <a:defRPr/>
            </a:lvl2pPr>
            <a:lvl3pPr marL="1371600" lvl="2" indent="-314325" algn="l" rtl="0">
              <a:spcBef>
                <a:spcPts val="360"/>
              </a:spcBef>
              <a:spcAft>
                <a:spcPts val="0"/>
              </a:spcAft>
              <a:buSzPts val="1350"/>
              <a:buChar char="•"/>
              <a:defRPr/>
            </a:lvl3pPr>
            <a:lvl4pPr marL="1828800" lvl="3" indent="-308610" algn="l" rtl="0">
              <a:spcBef>
                <a:spcPts val="360"/>
              </a:spcBef>
              <a:spcAft>
                <a:spcPts val="0"/>
              </a:spcAft>
              <a:buSzPts val="1260"/>
              <a:buChar char="•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marL="3200400" lvl="6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8"/>
          <p:cNvSpPr txBox="1">
            <a:spLocks noGrp="1"/>
          </p:cNvSpPr>
          <p:nvPr>
            <p:ph type="dt" idx="10"/>
          </p:nvPr>
        </p:nvSpPr>
        <p:spPr>
          <a:xfrm>
            <a:off x="5791200" y="6410325"/>
            <a:ext cx="3044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8"/>
          <p:cNvSpPr txBox="1">
            <a:spLocks noGrp="1"/>
          </p:cNvSpPr>
          <p:nvPr>
            <p:ph type="ftr" idx="11"/>
          </p:nvPr>
        </p:nvSpPr>
        <p:spPr>
          <a:xfrm>
            <a:off x="304800" y="6410325"/>
            <a:ext cx="35814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8"/>
          <p:cNvSpPr txBox="1">
            <a:spLocks noGrp="1"/>
          </p:cNvSpPr>
          <p:nvPr>
            <p:ph type="sldNum" idx="12"/>
          </p:nvPr>
        </p:nvSpPr>
        <p:spPr>
          <a:xfrm>
            <a:off x="4343400" y="1039812"/>
            <a:ext cx="4572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1"/>
          <p:cNvSpPr txBox="1">
            <a:spLocks noGrp="1"/>
          </p:cNvSpPr>
          <p:nvPr>
            <p:ph type="body" idx="1"/>
          </p:nvPr>
        </p:nvSpPr>
        <p:spPr>
          <a:xfrm>
            <a:off x="1368426" y="2743200"/>
            <a:ext cx="6480300" cy="167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ctr" rtl="0">
              <a:spcBef>
                <a:spcPts val="320"/>
              </a:spcBef>
              <a:spcAft>
                <a:spcPts val="0"/>
              </a:spcAft>
              <a:buSzPts val="1360"/>
              <a:buNone/>
              <a:defRPr sz="1600" b="1" cap="none">
                <a:solidFill>
                  <a:schemeClr val="dk2"/>
                </a:solidFill>
              </a:defRPr>
            </a:lvl1pPr>
            <a:lvl2pPr marL="914400" lvl="1" indent="-228600" algn="l" rtl="0">
              <a:spcBef>
                <a:spcPts val="360"/>
              </a:spcBef>
              <a:spcAft>
                <a:spcPts val="0"/>
              </a:spcAft>
              <a:buSzPts val="126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 rtl="0">
              <a:spcBef>
                <a:spcPts val="320"/>
              </a:spcBef>
              <a:spcAft>
                <a:spcPts val="0"/>
              </a:spcAft>
              <a:buSzPts val="12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 rtl="0">
              <a:spcBef>
                <a:spcPts val="280"/>
              </a:spcBef>
              <a:spcAft>
                <a:spcPts val="0"/>
              </a:spcAft>
              <a:buSzPts val="98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 rtl="0">
              <a:spcBef>
                <a:spcPts val="280"/>
              </a:spcBef>
              <a:spcAft>
                <a:spcPts val="0"/>
              </a:spcAft>
              <a:buSzPts val="1400"/>
              <a:buFont typeface="Georgia"/>
              <a:buNone/>
              <a:defRPr sz="1400">
                <a:solidFill>
                  <a:srgbClr val="888888"/>
                </a:solidFill>
              </a:defRPr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marL="3200400" lvl="6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34" name="Google Shape;134;p11"/>
          <p:cNvSpPr txBox="1"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Font typeface="Georgia"/>
              <a:buNone/>
              <a:defRPr sz="4200" b="0" cap="none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1"/>
          <p:cNvSpPr txBox="1">
            <a:spLocks noGrp="1"/>
          </p:cNvSpPr>
          <p:nvPr>
            <p:ph type="ftr" idx="11"/>
          </p:nvPr>
        </p:nvSpPr>
        <p:spPr>
          <a:xfrm>
            <a:off x="304800" y="6410325"/>
            <a:ext cx="35814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1"/>
          <p:cNvSpPr txBox="1">
            <a:spLocks noGrp="1"/>
          </p:cNvSpPr>
          <p:nvPr>
            <p:ph type="dt" idx="10"/>
          </p:nvPr>
        </p:nvSpPr>
        <p:spPr>
          <a:xfrm>
            <a:off x="5791200" y="6405562"/>
            <a:ext cx="3044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1"/>
          <p:cNvSpPr txBox="1">
            <a:spLocks noGrp="1"/>
          </p:cNvSpPr>
          <p:nvPr>
            <p:ph type="sldNum" idx="12"/>
          </p:nvPr>
        </p:nvSpPr>
        <p:spPr>
          <a:xfrm>
            <a:off x="4343400" y="2198687"/>
            <a:ext cx="4572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3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13"/>
          <p:cNvSpPr txBox="1">
            <a:spLocks noGrp="1"/>
          </p:cNvSpPr>
          <p:nvPr>
            <p:ph type="dt" idx="10"/>
          </p:nvPr>
        </p:nvSpPr>
        <p:spPr>
          <a:xfrm>
            <a:off x="5791200" y="6405562"/>
            <a:ext cx="3044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13"/>
          <p:cNvSpPr txBox="1">
            <a:spLocks noGrp="1"/>
          </p:cNvSpPr>
          <p:nvPr>
            <p:ph type="ftr" idx="11"/>
          </p:nvPr>
        </p:nvSpPr>
        <p:spPr>
          <a:xfrm>
            <a:off x="304800" y="6410325"/>
            <a:ext cx="35814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13"/>
          <p:cNvSpPr txBox="1">
            <a:spLocks noGrp="1"/>
          </p:cNvSpPr>
          <p:nvPr>
            <p:ph type="sldNum" idx="12"/>
          </p:nvPr>
        </p:nvSpPr>
        <p:spPr>
          <a:xfrm>
            <a:off x="4343400" y="1036637"/>
            <a:ext cx="4572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5"/>
          <p:cNvSpPr txBox="1">
            <a:spLocks noGrp="1"/>
          </p:cNvSpPr>
          <p:nvPr>
            <p:ph type="dt" idx="10"/>
          </p:nvPr>
        </p:nvSpPr>
        <p:spPr>
          <a:xfrm>
            <a:off x="5791200" y="6405562"/>
            <a:ext cx="3044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15"/>
          <p:cNvSpPr txBox="1">
            <a:spLocks noGrp="1"/>
          </p:cNvSpPr>
          <p:nvPr>
            <p:ph type="ftr" idx="11"/>
          </p:nvPr>
        </p:nvSpPr>
        <p:spPr>
          <a:xfrm>
            <a:off x="304800" y="6410325"/>
            <a:ext cx="35814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15"/>
          <p:cNvSpPr txBox="1">
            <a:spLocks noGrp="1"/>
          </p:cNvSpPr>
          <p:nvPr>
            <p:ph type="sldNum" idx="12"/>
          </p:nvPr>
        </p:nvSpPr>
        <p:spPr>
          <a:xfrm>
            <a:off x="4267200" y="6324600"/>
            <a:ext cx="6096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Georgia"/>
              <a:buNone/>
              <a:defRPr sz="16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Georgia"/>
              <a:buNone/>
              <a:defRPr sz="16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Georgia"/>
              <a:buNone/>
              <a:defRPr sz="16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Georgia"/>
              <a:buNone/>
              <a:defRPr sz="16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Georgia"/>
              <a:buNone/>
              <a:defRPr sz="16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Georgia"/>
              <a:buNone/>
              <a:defRPr sz="16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Georgia"/>
              <a:buNone/>
              <a:defRPr sz="16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Georgia"/>
              <a:buNone/>
              <a:defRPr sz="16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Georgia"/>
              <a:buNone/>
              <a:defRPr sz="16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7"/>
          <p:cNvSpPr txBox="1"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Georgia"/>
              <a:buNone/>
              <a:defRPr sz="2200" b="1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17"/>
          <p:cNvSpPr txBox="1">
            <a:spLocks noGrp="1"/>
          </p:cNvSpPr>
          <p:nvPr>
            <p:ph type="body" idx="1"/>
          </p:nvPr>
        </p:nvSpPr>
        <p:spPr>
          <a:xfrm>
            <a:off x="381000" y="1981200"/>
            <a:ext cx="2362200" cy="41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 rtl="0">
              <a:spcBef>
                <a:spcPts val="320"/>
              </a:spcBef>
              <a:spcAft>
                <a:spcPts val="0"/>
              </a:spcAft>
              <a:buSzPts val="1360"/>
              <a:buNone/>
              <a:defRPr sz="1600">
                <a:solidFill>
                  <a:srgbClr val="FFFFFF"/>
                </a:solidFill>
              </a:defRPr>
            </a:lvl1pPr>
            <a:lvl2pPr marL="914400" lvl="1" indent="-228600" algn="l" rtl="0">
              <a:spcBef>
                <a:spcPts val="1000"/>
              </a:spcBef>
              <a:spcAft>
                <a:spcPts val="0"/>
              </a:spcAft>
              <a:buSzPts val="840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SzPts val="750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marL="3200400" lvl="6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94" name="Google Shape;194;p17"/>
          <p:cNvSpPr txBox="1">
            <a:spLocks noGrp="1"/>
          </p:cNvSpPr>
          <p:nvPr>
            <p:ph type="body" idx="2"/>
          </p:nvPr>
        </p:nvSpPr>
        <p:spPr>
          <a:xfrm>
            <a:off x="3124200" y="685800"/>
            <a:ext cx="56388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25755" algn="l" rtl="0">
              <a:spcBef>
                <a:spcPts val="360"/>
              </a:spcBef>
              <a:spcAft>
                <a:spcPts val="0"/>
              </a:spcAft>
              <a:buSzPts val="1530"/>
              <a:buChar char="●"/>
              <a:defRPr/>
            </a:lvl1pPr>
            <a:lvl2pPr marL="914400" lvl="1" indent="-308610" algn="l" rtl="0">
              <a:spcBef>
                <a:spcPts val="360"/>
              </a:spcBef>
              <a:spcAft>
                <a:spcPts val="0"/>
              </a:spcAft>
              <a:buSzPts val="1260"/>
              <a:buChar char="○"/>
              <a:defRPr/>
            </a:lvl2pPr>
            <a:lvl3pPr marL="1371600" lvl="2" indent="-314325" algn="l" rtl="0">
              <a:spcBef>
                <a:spcPts val="360"/>
              </a:spcBef>
              <a:spcAft>
                <a:spcPts val="0"/>
              </a:spcAft>
              <a:buSzPts val="1350"/>
              <a:buChar char="•"/>
              <a:defRPr/>
            </a:lvl3pPr>
            <a:lvl4pPr marL="1828800" lvl="3" indent="-308610" algn="l" rtl="0">
              <a:spcBef>
                <a:spcPts val="360"/>
              </a:spcBef>
              <a:spcAft>
                <a:spcPts val="0"/>
              </a:spcAft>
              <a:buSzPts val="1260"/>
              <a:buChar char="•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marL="3200400" lvl="6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95" name="Google Shape;195;p17"/>
          <p:cNvSpPr txBox="1">
            <a:spLocks noGrp="1"/>
          </p:cNvSpPr>
          <p:nvPr>
            <p:ph type="sldNum" idx="12"/>
          </p:nvPr>
        </p:nvSpPr>
        <p:spPr>
          <a:xfrm>
            <a:off x="1371600" y="312737"/>
            <a:ext cx="4572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96" name="Google Shape;196;p17"/>
          <p:cNvSpPr txBox="1">
            <a:spLocks noGrp="1"/>
          </p:cNvSpPr>
          <p:nvPr>
            <p:ph type="dt" idx="10"/>
          </p:nvPr>
        </p:nvSpPr>
        <p:spPr>
          <a:xfrm>
            <a:off x="5791200" y="6405562"/>
            <a:ext cx="3044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7" name="Google Shape;197;p17"/>
          <p:cNvSpPr txBox="1">
            <a:spLocks noGrp="1"/>
          </p:cNvSpPr>
          <p:nvPr>
            <p:ph type="ftr" idx="11"/>
          </p:nvPr>
        </p:nvSpPr>
        <p:spPr>
          <a:xfrm>
            <a:off x="301625" y="6410325"/>
            <a:ext cx="33831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9"/>
          <p:cNvSpPr txBox="1"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  <a:defRPr sz="2400" b="1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19"/>
          <p:cNvSpPr>
            <a:spLocks noGrp="1"/>
          </p:cNvSpPr>
          <p:nvPr>
            <p:ph type="pic" idx="2"/>
          </p:nvPr>
        </p:nvSpPr>
        <p:spPr>
          <a:xfrm>
            <a:off x="3000375" y="609600"/>
            <a:ext cx="58674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72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400"/>
              </a:spcBef>
              <a:spcAft>
                <a:spcPts val="0"/>
              </a:spcAft>
              <a:buClr>
                <a:srgbClr val="8CADAE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rgbClr val="8C7B70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360"/>
              </a:spcBef>
              <a:spcAft>
                <a:spcPts val="0"/>
              </a:spcAft>
              <a:buClr>
                <a:srgbClr val="8FB08C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218" name="Google Shape;218;p19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24384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 rtl="0">
              <a:spcBef>
                <a:spcPts val="320"/>
              </a:spcBef>
              <a:spcAft>
                <a:spcPts val="0"/>
              </a:spcAft>
              <a:buSzPts val="1360"/>
              <a:buFont typeface="Georgia"/>
              <a:buNone/>
              <a:defRPr sz="1600">
                <a:solidFill>
                  <a:srgbClr val="FFFFFF"/>
                </a:solidFill>
              </a:defRPr>
            </a:lvl1pPr>
            <a:lvl2pPr marL="914400" lvl="1" indent="-281940" algn="l" rtl="0">
              <a:spcBef>
                <a:spcPts val="1000"/>
              </a:spcBef>
              <a:spcAft>
                <a:spcPts val="0"/>
              </a:spcAft>
              <a:buSzPts val="840"/>
              <a:buChar char="○"/>
              <a:defRPr sz="1200"/>
            </a:lvl2pPr>
            <a:lvl3pPr marL="1371600" lvl="2" indent="-276225" algn="l" rtl="0">
              <a:spcBef>
                <a:spcPts val="200"/>
              </a:spcBef>
              <a:spcAft>
                <a:spcPts val="0"/>
              </a:spcAft>
              <a:buSzPts val="750"/>
              <a:buChar char="•"/>
              <a:defRPr sz="1000"/>
            </a:lvl3pPr>
            <a:lvl4pPr marL="1828800" lvl="3" indent="-268605" algn="l" rtl="0">
              <a:spcBef>
                <a:spcPts val="180"/>
              </a:spcBef>
              <a:spcAft>
                <a:spcPts val="0"/>
              </a:spcAft>
              <a:buSzPts val="630"/>
              <a:buChar char="•"/>
              <a:defRPr sz="900"/>
            </a:lvl4pPr>
            <a:lvl5pPr marL="2286000" lvl="4" indent="-285750" algn="l" rtl="0">
              <a:spcBef>
                <a:spcPts val="180"/>
              </a:spcBef>
              <a:spcAft>
                <a:spcPts val="0"/>
              </a:spcAft>
              <a:buSzPts val="900"/>
              <a:buFont typeface="Georgia"/>
              <a:buChar char="•"/>
              <a:defRPr sz="90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marL="3200400" lvl="6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219" name="Google Shape;219;p19"/>
          <p:cNvSpPr txBox="1">
            <a:spLocks noGrp="1"/>
          </p:cNvSpPr>
          <p:nvPr>
            <p:ph type="sldNum" idx="12"/>
          </p:nvPr>
        </p:nvSpPr>
        <p:spPr>
          <a:xfrm>
            <a:off x="1371600" y="312737"/>
            <a:ext cx="4572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0" name="Google Shape;220;p19"/>
          <p:cNvSpPr txBox="1">
            <a:spLocks noGrp="1"/>
          </p:cNvSpPr>
          <p:nvPr>
            <p:ph type="dt" idx="10"/>
          </p:nvPr>
        </p:nvSpPr>
        <p:spPr>
          <a:xfrm>
            <a:off x="5788025" y="6405562"/>
            <a:ext cx="3044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1" name="Google Shape;221;p19"/>
          <p:cNvSpPr txBox="1">
            <a:spLocks noGrp="1"/>
          </p:cNvSpPr>
          <p:nvPr>
            <p:ph type="ftr" idx="11"/>
          </p:nvPr>
        </p:nvSpPr>
        <p:spPr>
          <a:xfrm>
            <a:off x="301625" y="6410325"/>
            <a:ext cx="35847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9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0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5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6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7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"/>
          <p:cNvSpPr txBox="1"/>
          <p:nvPr/>
        </p:nvSpPr>
        <p:spPr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1"/>
          <p:cNvSpPr txBox="1"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1"/>
          <p:cNvSpPr txBox="1"/>
          <p:nvPr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1"/>
          <p:cNvSpPr txBox="1"/>
          <p:nvPr/>
        </p:nvSpPr>
        <p:spPr>
          <a:xfrm>
            <a:off x="146050" y="6391275"/>
            <a:ext cx="8832900" cy="309600"/>
          </a:xfrm>
          <a:prstGeom prst="rect">
            <a:avLst/>
          </a:prstGeom>
          <a:solidFill>
            <a:srgbClr val="8CADA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" name="Google Shape;15;p1"/>
          <p:cNvCxnSpPr/>
          <p:nvPr/>
        </p:nvCxnSpPr>
        <p:spPr>
          <a:xfrm>
            <a:off x="155575" y="2419350"/>
            <a:ext cx="8832900" cy="0"/>
          </a:xfrm>
          <a:prstGeom prst="straightConnector1">
            <a:avLst/>
          </a:prstGeom>
          <a:noFill/>
          <a:ln w="11425" cap="flat" cmpd="sng">
            <a:solidFill>
              <a:srgbClr val="7B9899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6" name="Google Shape;16;p1"/>
          <p:cNvSpPr txBox="1"/>
          <p:nvPr/>
        </p:nvSpPr>
        <p:spPr>
          <a:xfrm>
            <a:off x="152400" y="152400"/>
            <a:ext cx="8832900" cy="6546900"/>
          </a:xfrm>
          <a:prstGeom prst="rect">
            <a:avLst/>
          </a:prstGeom>
          <a:noFill/>
          <a:ln w="9525" cap="flat" cmpd="sng">
            <a:solidFill>
              <a:srgbClr val="7B989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1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1"/>
          <p:cNvSpPr/>
          <p:nvPr/>
        </p:nvSpPr>
        <p:spPr>
          <a:xfrm>
            <a:off x="4362450" y="2209800"/>
            <a:ext cx="419100" cy="420600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B989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1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20" name="Google Shape;20;p1"/>
          <p:cNvSpPr txBox="1">
            <a:spLocks noGrp="1"/>
          </p:cNvSpPr>
          <p:nvPr>
            <p:ph type="body" idx="1"/>
          </p:nvPr>
        </p:nvSpPr>
        <p:spPr>
          <a:xfrm>
            <a:off x="301625" y="1524000"/>
            <a:ext cx="8534400" cy="459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rgbClr val="8CADAE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rgbClr val="8C7B70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rgbClr val="8FB08C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21" name="Google Shape;21;p1"/>
          <p:cNvSpPr txBox="1">
            <a:spLocks noGrp="1"/>
          </p:cNvSpPr>
          <p:nvPr>
            <p:ph type="dt" idx="10"/>
          </p:nvPr>
        </p:nvSpPr>
        <p:spPr>
          <a:xfrm>
            <a:off x="5791200" y="6405562"/>
            <a:ext cx="3044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1"/>
          <p:cNvSpPr txBox="1">
            <a:spLocks noGrp="1"/>
          </p:cNvSpPr>
          <p:nvPr>
            <p:ph type="ftr" idx="11"/>
          </p:nvPr>
        </p:nvSpPr>
        <p:spPr>
          <a:xfrm>
            <a:off x="304800" y="6410325"/>
            <a:ext cx="35814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1"/>
          <p:cNvSpPr txBox="1">
            <a:spLocks noGrp="1"/>
          </p:cNvSpPr>
          <p:nvPr>
            <p:ph type="sldNum" idx="12"/>
          </p:nvPr>
        </p:nvSpPr>
        <p:spPr>
          <a:xfrm>
            <a:off x="4343400" y="2198687"/>
            <a:ext cx="4572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9" name="Google Shape;199;p18"/>
          <p:cNvCxnSpPr/>
          <p:nvPr/>
        </p:nvCxnSpPr>
        <p:spPr>
          <a:xfrm>
            <a:off x="152400" y="533400"/>
            <a:ext cx="8832900" cy="0"/>
          </a:xfrm>
          <a:prstGeom prst="straightConnector1">
            <a:avLst/>
          </a:prstGeom>
          <a:noFill/>
          <a:ln w="11425" cap="flat" cmpd="sng">
            <a:solidFill>
              <a:srgbClr val="7B9899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00" name="Google Shape;200;p18"/>
          <p:cNvSpPr txBox="1"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18"/>
          <p:cNvSpPr txBox="1"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18"/>
          <p:cNvSpPr txBox="1"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18"/>
          <p:cNvSpPr txBox="1"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18"/>
          <p:cNvSpPr txBox="1"/>
          <p:nvPr/>
        </p:nvSpPr>
        <p:spPr>
          <a:xfrm>
            <a:off x="152400" y="152400"/>
            <a:ext cx="8832900" cy="301500"/>
          </a:xfrm>
          <a:prstGeom prst="rect">
            <a:avLst/>
          </a:prstGeom>
          <a:solidFill>
            <a:srgbClr val="8CADA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18"/>
          <p:cNvSpPr txBox="1"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18"/>
          <p:cNvSpPr txBox="1"/>
          <p:nvPr/>
        </p:nvSpPr>
        <p:spPr>
          <a:xfrm>
            <a:off x="152400" y="155575"/>
            <a:ext cx="8832900" cy="6546900"/>
          </a:xfrm>
          <a:prstGeom prst="rect">
            <a:avLst/>
          </a:prstGeom>
          <a:noFill/>
          <a:ln w="9525" cap="flat" cmpd="sng">
            <a:solidFill>
              <a:srgbClr val="7B989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18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18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B989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18"/>
          <p:cNvSpPr txBox="1"/>
          <p:nvPr/>
        </p:nvSpPr>
        <p:spPr>
          <a:xfrm>
            <a:off x="149225" y="6388100"/>
            <a:ext cx="8832900" cy="309600"/>
          </a:xfrm>
          <a:prstGeom prst="rect">
            <a:avLst/>
          </a:prstGeom>
          <a:solidFill>
            <a:srgbClr val="8CADA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18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211" name="Google Shape;211;p18"/>
          <p:cNvSpPr txBox="1">
            <a:spLocks noGrp="1"/>
          </p:cNvSpPr>
          <p:nvPr>
            <p:ph type="body" idx="1"/>
          </p:nvPr>
        </p:nvSpPr>
        <p:spPr>
          <a:xfrm>
            <a:off x="301625" y="1524000"/>
            <a:ext cx="8534400" cy="459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rgbClr val="8CADAE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rgbClr val="8C7B70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rgbClr val="8FB08C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212" name="Google Shape;212;p18"/>
          <p:cNvSpPr txBox="1">
            <a:spLocks noGrp="1"/>
          </p:cNvSpPr>
          <p:nvPr>
            <p:ph type="sldNum" idx="12"/>
          </p:nvPr>
        </p:nvSpPr>
        <p:spPr>
          <a:xfrm>
            <a:off x="1371600" y="312737"/>
            <a:ext cx="4572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18"/>
          <p:cNvSpPr txBox="1">
            <a:spLocks noGrp="1"/>
          </p:cNvSpPr>
          <p:nvPr>
            <p:ph type="dt" idx="10"/>
          </p:nvPr>
        </p:nvSpPr>
        <p:spPr>
          <a:xfrm>
            <a:off x="5788025" y="6405562"/>
            <a:ext cx="3044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4" name="Google Shape;214;p18"/>
          <p:cNvSpPr txBox="1">
            <a:spLocks noGrp="1"/>
          </p:cNvSpPr>
          <p:nvPr>
            <p:ph type="ftr" idx="11"/>
          </p:nvPr>
        </p:nvSpPr>
        <p:spPr>
          <a:xfrm>
            <a:off x="301625" y="6410325"/>
            <a:ext cx="35847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0"/>
          <p:cNvSpPr txBox="1"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20"/>
          <p:cNvSpPr txBox="1"/>
          <p:nvPr/>
        </p:nvSpPr>
        <p:spPr>
          <a:xfrm>
            <a:off x="0" y="0"/>
            <a:ext cx="9144000" cy="1393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20"/>
          <p:cNvSpPr txBox="1"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20"/>
          <p:cNvSpPr txBox="1"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20"/>
          <p:cNvSpPr txBox="1"/>
          <p:nvPr/>
        </p:nvSpPr>
        <p:spPr>
          <a:xfrm>
            <a:off x="149225" y="6388100"/>
            <a:ext cx="8832900" cy="309600"/>
          </a:xfrm>
          <a:prstGeom prst="rect">
            <a:avLst/>
          </a:prstGeom>
          <a:solidFill>
            <a:srgbClr val="8CADA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20"/>
          <p:cNvSpPr txBox="1"/>
          <p:nvPr/>
        </p:nvSpPr>
        <p:spPr>
          <a:xfrm>
            <a:off x="152400" y="155575"/>
            <a:ext cx="8832900" cy="6546900"/>
          </a:xfrm>
          <a:prstGeom prst="rect">
            <a:avLst/>
          </a:prstGeom>
          <a:noFill/>
          <a:ln w="9525" cap="flat" cmpd="sng">
            <a:solidFill>
              <a:srgbClr val="7B989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9" name="Google Shape;229;p20"/>
          <p:cNvCxnSpPr/>
          <p:nvPr/>
        </p:nvCxnSpPr>
        <p:spPr>
          <a:xfrm>
            <a:off x="152400" y="1276350"/>
            <a:ext cx="8832900" cy="0"/>
          </a:xfrm>
          <a:prstGeom prst="straightConnector1">
            <a:avLst/>
          </a:prstGeom>
          <a:noFill/>
          <a:ln w="9525" cap="flat" cmpd="sng">
            <a:solidFill>
              <a:srgbClr val="7B9899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30" name="Google Shape;230;p20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20"/>
          <p:cNvSpPr/>
          <p:nvPr/>
        </p:nvSpPr>
        <p:spPr>
          <a:xfrm>
            <a:off x="4362450" y="1050925"/>
            <a:ext cx="419100" cy="420600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B989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20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233" name="Google Shape;233;p20"/>
          <p:cNvSpPr txBox="1">
            <a:spLocks noGrp="1"/>
          </p:cNvSpPr>
          <p:nvPr>
            <p:ph type="body" idx="1"/>
          </p:nvPr>
        </p:nvSpPr>
        <p:spPr>
          <a:xfrm>
            <a:off x="301625" y="1524000"/>
            <a:ext cx="8534400" cy="459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rgbClr val="8CADAE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rgbClr val="8C7B70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rgbClr val="8FB08C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234" name="Google Shape;234;p20"/>
          <p:cNvSpPr txBox="1">
            <a:spLocks noGrp="1"/>
          </p:cNvSpPr>
          <p:nvPr>
            <p:ph type="dt" idx="10"/>
          </p:nvPr>
        </p:nvSpPr>
        <p:spPr>
          <a:xfrm>
            <a:off x="5791200" y="6405562"/>
            <a:ext cx="3044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5" name="Google Shape;235;p20"/>
          <p:cNvSpPr txBox="1">
            <a:spLocks noGrp="1"/>
          </p:cNvSpPr>
          <p:nvPr>
            <p:ph type="ftr" idx="11"/>
          </p:nvPr>
        </p:nvSpPr>
        <p:spPr>
          <a:xfrm>
            <a:off x="304800" y="6410325"/>
            <a:ext cx="35814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6" name="Google Shape;236;p20"/>
          <p:cNvSpPr txBox="1">
            <a:spLocks noGrp="1"/>
          </p:cNvSpPr>
          <p:nvPr>
            <p:ph type="sldNum" idx="12"/>
          </p:nvPr>
        </p:nvSpPr>
        <p:spPr>
          <a:xfrm>
            <a:off x="4343400" y="1039812"/>
            <a:ext cx="4572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2"/>
          <p:cNvSpPr txBox="1"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22"/>
          <p:cNvSpPr txBox="1"/>
          <p:nvPr/>
        </p:nvSpPr>
        <p:spPr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22"/>
          <p:cNvSpPr txBox="1"/>
          <p:nvPr/>
        </p:nvSpPr>
        <p:spPr>
          <a:xfrm>
            <a:off x="0" y="0"/>
            <a:ext cx="9144000" cy="155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22"/>
          <p:cNvSpPr txBox="1"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22"/>
          <p:cNvSpPr txBox="1"/>
          <p:nvPr/>
        </p:nvSpPr>
        <p:spPr>
          <a:xfrm>
            <a:off x="146050" y="6391275"/>
            <a:ext cx="8832900" cy="309600"/>
          </a:xfrm>
          <a:prstGeom prst="rect">
            <a:avLst/>
          </a:prstGeom>
          <a:solidFill>
            <a:srgbClr val="8CADA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22"/>
          <p:cNvSpPr txBox="1"/>
          <p:nvPr/>
        </p:nvSpPr>
        <p:spPr>
          <a:xfrm>
            <a:off x="152400" y="155575"/>
            <a:ext cx="8832900" cy="6546900"/>
          </a:xfrm>
          <a:prstGeom prst="rect">
            <a:avLst/>
          </a:prstGeom>
          <a:noFill/>
          <a:ln w="9525" cap="flat" cmpd="sng">
            <a:solidFill>
              <a:srgbClr val="7B989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50" name="Google Shape;250;p22"/>
          <p:cNvCxnSpPr/>
          <p:nvPr/>
        </p:nvCxnSpPr>
        <p:spPr>
          <a:xfrm rot="5400000">
            <a:off x="4021199" y="3278125"/>
            <a:ext cx="6245100" cy="0"/>
          </a:xfrm>
          <a:prstGeom prst="straightConnector1">
            <a:avLst/>
          </a:prstGeom>
          <a:noFill/>
          <a:ln w="9525" cap="flat" cmpd="sng">
            <a:solidFill>
              <a:srgbClr val="7B9899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51" name="Google Shape;251;p22"/>
          <p:cNvSpPr/>
          <p:nvPr/>
        </p:nvSpPr>
        <p:spPr>
          <a:xfrm>
            <a:off x="6838950" y="292576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22"/>
          <p:cNvSpPr/>
          <p:nvPr/>
        </p:nvSpPr>
        <p:spPr>
          <a:xfrm>
            <a:off x="6934200" y="3021012"/>
            <a:ext cx="420600" cy="419100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B989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p22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254" name="Google Shape;254;p22"/>
          <p:cNvSpPr txBox="1">
            <a:spLocks noGrp="1"/>
          </p:cNvSpPr>
          <p:nvPr>
            <p:ph type="body" idx="1"/>
          </p:nvPr>
        </p:nvSpPr>
        <p:spPr>
          <a:xfrm>
            <a:off x="301625" y="1524000"/>
            <a:ext cx="8534400" cy="459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rgbClr val="8CADAE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rgbClr val="8C7B70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rgbClr val="8FB08C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255" name="Google Shape;255;p22"/>
          <p:cNvSpPr txBox="1">
            <a:spLocks noGrp="1"/>
          </p:cNvSpPr>
          <p:nvPr>
            <p:ph type="sldNum" idx="12"/>
          </p:nvPr>
        </p:nvSpPr>
        <p:spPr>
          <a:xfrm>
            <a:off x="6915150" y="3009900"/>
            <a:ext cx="4572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22"/>
          <p:cNvSpPr txBox="1">
            <a:spLocks noGrp="1"/>
          </p:cNvSpPr>
          <p:nvPr>
            <p:ph type="dt" idx="10"/>
          </p:nvPr>
        </p:nvSpPr>
        <p:spPr>
          <a:xfrm>
            <a:off x="5791200" y="6405562"/>
            <a:ext cx="3044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7" name="Google Shape;257;p22"/>
          <p:cNvSpPr txBox="1">
            <a:spLocks noGrp="1"/>
          </p:cNvSpPr>
          <p:nvPr>
            <p:ph type="ftr" idx="11"/>
          </p:nvPr>
        </p:nvSpPr>
        <p:spPr>
          <a:xfrm>
            <a:off x="304800" y="6410325"/>
            <a:ext cx="35814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"/>
          <p:cNvSpPr txBox="1"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3"/>
          <p:cNvSpPr txBox="1"/>
          <p:nvPr/>
        </p:nvSpPr>
        <p:spPr>
          <a:xfrm>
            <a:off x="0" y="0"/>
            <a:ext cx="9144000" cy="1393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3"/>
          <p:cNvSpPr txBox="1"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3"/>
          <p:cNvSpPr txBox="1"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3"/>
          <p:cNvSpPr txBox="1"/>
          <p:nvPr/>
        </p:nvSpPr>
        <p:spPr>
          <a:xfrm>
            <a:off x="149225" y="6388100"/>
            <a:ext cx="8832900" cy="309600"/>
          </a:xfrm>
          <a:prstGeom prst="rect">
            <a:avLst/>
          </a:prstGeom>
          <a:solidFill>
            <a:srgbClr val="8CADA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3"/>
          <p:cNvSpPr txBox="1"/>
          <p:nvPr/>
        </p:nvSpPr>
        <p:spPr>
          <a:xfrm>
            <a:off x="152400" y="155575"/>
            <a:ext cx="8832900" cy="6546900"/>
          </a:xfrm>
          <a:prstGeom prst="rect">
            <a:avLst/>
          </a:prstGeom>
          <a:noFill/>
          <a:ln w="9525" cap="flat" cmpd="sng">
            <a:solidFill>
              <a:srgbClr val="7B989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7" name="Google Shape;37;p3"/>
          <p:cNvCxnSpPr/>
          <p:nvPr/>
        </p:nvCxnSpPr>
        <p:spPr>
          <a:xfrm>
            <a:off x="152400" y="1276350"/>
            <a:ext cx="8832900" cy="0"/>
          </a:xfrm>
          <a:prstGeom prst="straightConnector1">
            <a:avLst/>
          </a:prstGeom>
          <a:noFill/>
          <a:ln w="9525" cap="flat" cmpd="sng">
            <a:solidFill>
              <a:srgbClr val="7B9899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38" name="Google Shape;38;p3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3"/>
          <p:cNvSpPr/>
          <p:nvPr/>
        </p:nvSpPr>
        <p:spPr>
          <a:xfrm>
            <a:off x="4362450" y="1050925"/>
            <a:ext cx="419100" cy="420600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B989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3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body" idx="1"/>
          </p:nvPr>
        </p:nvSpPr>
        <p:spPr>
          <a:xfrm>
            <a:off x="301625" y="1524000"/>
            <a:ext cx="8534400" cy="459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rgbClr val="8CADAE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rgbClr val="8C7B70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rgbClr val="8FB08C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42" name="Google Shape;42;p3"/>
          <p:cNvSpPr txBox="1">
            <a:spLocks noGrp="1"/>
          </p:cNvSpPr>
          <p:nvPr>
            <p:ph type="dt" idx="10"/>
          </p:nvPr>
        </p:nvSpPr>
        <p:spPr>
          <a:xfrm>
            <a:off x="5791200" y="6405562"/>
            <a:ext cx="3044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Google Shape;43;p3"/>
          <p:cNvSpPr txBox="1">
            <a:spLocks noGrp="1"/>
          </p:cNvSpPr>
          <p:nvPr>
            <p:ph type="ftr" idx="11"/>
          </p:nvPr>
        </p:nvSpPr>
        <p:spPr>
          <a:xfrm>
            <a:off x="304800" y="6410325"/>
            <a:ext cx="35814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Google Shape;44;p3"/>
          <p:cNvSpPr txBox="1">
            <a:spLocks noGrp="1"/>
          </p:cNvSpPr>
          <p:nvPr>
            <p:ph type="sldNum" idx="12"/>
          </p:nvPr>
        </p:nvSpPr>
        <p:spPr>
          <a:xfrm>
            <a:off x="4362450" y="1027112"/>
            <a:ext cx="4572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5"/>
          <p:cNvCxnSpPr/>
          <p:nvPr/>
        </p:nvCxnSpPr>
        <p:spPr>
          <a:xfrm>
            <a:off x="4572000" y="2200400"/>
            <a:ext cx="0" cy="4187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53" name="Google Shape;53;p5"/>
          <p:cNvSpPr txBox="1"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5"/>
          <p:cNvSpPr txBox="1"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5"/>
          <p:cNvSpPr txBox="1"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5"/>
          <p:cNvSpPr txBox="1"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5"/>
          <p:cNvSpPr txBox="1"/>
          <p:nvPr/>
        </p:nvSpPr>
        <p:spPr>
          <a:xfrm>
            <a:off x="152400" y="1371600"/>
            <a:ext cx="88329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5"/>
          <p:cNvSpPr txBox="1"/>
          <p:nvPr/>
        </p:nvSpPr>
        <p:spPr>
          <a:xfrm>
            <a:off x="146050" y="6391275"/>
            <a:ext cx="8832900" cy="311100"/>
          </a:xfrm>
          <a:prstGeom prst="rect">
            <a:avLst/>
          </a:prstGeom>
          <a:solidFill>
            <a:srgbClr val="8CADA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9" name="Google Shape;59;p5"/>
          <p:cNvCxnSpPr/>
          <p:nvPr/>
        </p:nvCxnSpPr>
        <p:spPr>
          <a:xfrm>
            <a:off x="152400" y="1279525"/>
            <a:ext cx="8832900" cy="0"/>
          </a:xfrm>
          <a:prstGeom prst="straightConnector1">
            <a:avLst/>
          </a:prstGeom>
          <a:noFill/>
          <a:ln w="11425" cap="flat" cmpd="sng">
            <a:solidFill>
              <a:srgbClr val="7B9899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60" name="Google Shape;60;p5"/>
          <p:cNvSpPr txBox="1"/>
          <p:nvPr/>
        </p:nvSpPr>
        <p:spPr>
          <a:xfrm>
            <a:off x="152400" y="155575"/>
            <a:ext cx="8832900" cy="6546900"/>
          </a:xfrm>
          <a:prstGeom prst="rect">
            <a:avLst/>
          </a:prstGeom>
          <a:noFill/>
          <a:ln w="9525" cap="flat" cmpd="sng">
            <a:solidFill>
              <a:srgbClr val="7B989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5"/>
          <p:cNvSpPr/>
          <p:nvPr/>
        </p:nvSpPr>
        <p:spPr>
          <a:xfrm>
            <a:off x="4362450" y="1050925"/>
            <a:ext cx="419100" cy="420600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B989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5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64" name="Google Shape;64;p5"/>
          <p:cNvSpPr txBox="1">
            <a:spLocks noGrp="1"/>
          </p:cNvSpPr>
          <p:nvPr>
            <p:ph type="body" idx="1"/>
          </p:nvPr>
        </p:nvSpPr>
        <p:spPr>
          <a:xfrm>
            <a:off x="301625" y="1524000"/>
            <a:ext cx="8534400" cy="459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rgbClr val="8CADAE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rgbClr val="8C7B70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rgbClr val="8FB08C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65" name="Google Shape;65;p5"/>
          <p:cNvSpPr txBox="1">
            <a:spLocks noGrp="1"/>
          </p:cNvSpPr>
          <p:nvPr>
            <p:ph type="dt" idx="10"/>
          </p:nvPr>
        </p:nvSpPr>
        <p:spPr>
          <a:xfrm>
            <a:off x="5791200" y="6405562"/>
            <a:ext cx="3044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5"/>
          <p:cNvSpPr txBox="1">
            <a:spLocks noGrp="1"/>
          </p:cNvSpPr>
          <p:nvPr>
            <p:ph type="ftr" idx="11"/>
          </p:nvPr>
        </p:nvSpPr>
        <p:spPr>
          <a:xfrm>
            <a:off x="304800" y="6410325"/>
            <a:ext cx="3581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Google Shape;67;p5"/>
          <p:cNvSpPr txBox="1">
            <a:spLocks noGrp="1"/>
          </p:cNvSpPr>
          <p:nvPr>
            <p:ph type="sldNum" idx="12"/>
          </p:nvPr>
        </p:nvSpPr>
        <p:spPr>
          <a:xfrm>
            <a:off x="4343400" y="1042987"/>
            <a:ext cx="4572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7"/>
          <p:cNvSpPr txBox="1"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7"/>
          <p:cNvSpPr txBox="1"/>
          <p:nvPr/>
        </p:nvSpPr>
        <p:spPr>
          <a:xfrm>
            <a:off x="0" y="0"/>
            <a:ext cx="9144000" cy="1393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7"/>
          <p:cNvSpPr txBox="1"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7"/>
          <p:cNvSpPr txBox="1"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7"/>
          <p:cNvSpPr txBox="1"/>
          <p:nvPr/>
        </p:nvSpPr>
        <p:spPr>
          <a:xfrm>
            <a:off x="149225" y="6388100"/>
            <a:ext cx="8832900" cy="309600"/>
          </a:xfrm>
          <a:prstGeom prst="rect">
            <a:avLst/>
          </a:prstGeom>
          <a:solidFill>
            <a:srgbClr val="8CADA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7"/>
          <p:cNvSpPr txBox="1"/>
          <p:nvPr/>
        </p:nvSpPr>
        <p:spPr>
          <a:xfrm>
            <a:off x="152400" y="155575"/>
            <a:ext cx="8832900" cy="6546900"/>
          </a:xfrm>
          <a:prstGeom prst="rect">
            <a:avLst/>
          </a:prstGeom>
          <a:noFill/>
          <a:ln w="9525" cap="flat" cmpd="sng">
            <a:solidFill>
              <a:srgbClr val="7B989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4" name="Google Shape;84;p7"/>
          <p:cNvCxnSpPr/>
          <p:nvPr/>
        </p:nvCxnSpPr>
        <p:spPr>
          <a:xfrm>
            <a:off x="152400" y="1276350"/>
            <a:ext cx="8832900" cy="0"/>
          </a:xfrm>
          <a:prstGeom prst="straightConnector1">
            <a:avLst/>
          </a:prstGeom>
          <a:noFill/>
          <a:ln w="9525" cap="flat" cmpd="sng">
            <a:solidFill>
              <a:srgbClr val="7B9899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85" name="Google Shape;85;p7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7"/>
          <p:cNvSpPr/>
          <p:nvPr/>
        </p:nvSpPr>
        <p:spPr>
          <a:xfrm>
            <a:off x="4362450" y="1050925"/>
            <a:ext cx="419100" cy="420600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B989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7" name="Google Shape;87;p7"/>
          <p:cNvCxnSpPr/>
          <p:nvPr/>
        </p:nvCxnSpPr>
        <p:spPr>
          <a:xfrm rot="10800000" flipH="1">
            <a:off x="4562475" y="1576449"/>
            <a:ext cx="9600" cy="4818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88" name="Google Shape;88;p7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89" name="Google Shape;89;p7"/>
          <p:cNvSpPr txBox="1">
            <a:spLocks noGrp="1"/>
          </p:cNvSpPr>
          <p:nvPr>
            <p:ph type="body" idx="1"/>
          </p:nvPr>
        </p:nvSpPr>
        <p:spPr>
          <a:xfrm>
            <a:off x="301625" y="1524000"/>
            <a:ext cx="8534400" cy="459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rgbClr val="8CADAE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rgbClr val="8C7B70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rgbClr val="8FB08C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90" name="Google Shape;90;p7"/>
          <p:cNvSpPr txBox="1">
            <a:spLocks noGrp="1"/>
          </p:cNvSpPr>
          <p:nvPr>
            <p:ph type="dt" idx="10"/>
          </p:nvPr>
        </p:nvSpPr>
        <p:spPr>
          <a:xfrm>
            <a:off x="5791200" y="6410325"/>
            <a:ext cx="3044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1" name="Google Shape;91;p7"/>
          <p:cNvSpPr txBox="1">
            <a:spLocks noGrp="1"/>
          </p:cNvSpPr>
          <p:nvPr>
            <p:ph type="ftr" idx="11"/>
          </p:nvPr>
        </p:nvSpPr>
        <p:spPr>
          <a:xfrm>
            <a:off x="304800" y="6410325"/>
            <a:ext cx="35814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Google Shape;92;p7"/>
          <p:cNvSpPr txBox="1">
            <a:spLocks noGrp="1"/>
          </p:cNvSpPr>
          <p:nvPr>
            <p:ph type="sldNum" idx="12"/>
          </p:nvPr>
        </p:nvSpPr>
        <p:spPr>
          <a:xfrm>
            <a:off x="4343400" y="1039812"/>
            <a:ext cx="4572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9"/>
          <p:cNvSpPr txBox="1"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9"/>
          <p:cNvSpPr txBox="1"/>
          <p:nvPr/>
        </p:nvSpPr>
        <p:spPr>
          <a:xfrm>
            <a:off x="0" y="0"/>
            <a:ext cx="9144000" cy="1393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9"/>
          <p:cNvSpPr txBox="1"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9"/>
          <p:cNvSpPr txBox="1"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9"/>
          <p:cNvSpPr txBox="1"/>
          <p:nvPr/>
        </p:nvSpPr>
        <p:spPr>
          <a:xfrm>
            <a:off x="149225" y="6388100"/>
            <a:ext cx="8832900" cy="309600"/>
          </a:xfrm>
          <a:prstGeom prst="rect">
            <a:avLst/>
          </a:prstGeom>
          <a:solidFill>
            <a:srgbClr val="8CADA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9"/>
          <p:cNvSpPr txBox="1">
            <a:spLocks noGrp="1"/>
          </p:cNvSpPr>
          <p:nvPr>
            <p:ph type="dt" idx="10"/>
          </p:nvPr>
        </p:nvSpPr>
        <p:spPr>
          <a:xfrm>
            <a:off x="5791200" y="6405562"/>
            <a:ext cx="3044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7" name="Google Shape;107;p9"/>
          <p:cNvSpPr txBox="1">
            <a:spLocks noGrp="1"/>
          </p:cNvSpPr>
          <p:nvPr>
            <p:ph type="ftr" idx="11"/>
          </p:nvPr>
        </p:nvSpPr>
        <p:spPr>
          <a:xfrm>
            <a:off x="304800" y="6410325"/>
            <a:ext cx="35814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8" name="Google Shape;108;p9"/>
          <p:cNvSpPr txBox="1"/>
          <p:nvPr/>
        </p:nvSpPr>
        <p:spPr>
          <a:xfrm>
            <a:off x="152400" y="155575"/>
            <a:ext cx="8832900" cy="6546900"/>
          </a:xfrm>
          <a:prstGeom prst="rect">
            <a:avLst/>
          </a:prstGeom>
          <a:noFill/>
          <a:ln w="9525" cap="flat" cmpd="sng">
            <a:solidFill>
              <a:srgbClr val="7B989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9" name="Google Shape;109;p9"/>
          <p:cNvCxnSpPr/>
          <p:nvPr/>
        </p:nvCxnSpPr>
        <p:spPr>
          <a:xfrm>
            <a:off x="152400" y="1276350"/>
            <a:ext cx="8832900" cy="0"/>
          </a:xfrm>
          <a:prstGeom prst="straightConnector1">
            <a:avLst/>
          </a:prstGeom>
          <a:noFill/>
          <a:ln w="9525" cap="flat" cmpd="sng">
            <a:solidFill>
              <a:srgbClr val="7B9899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10" name="Google Shape;110;p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9"/>
          <p:cNvSpPr/>
          <p:nvPr/>
        </p:nvSpPr>
        <p:spPr>
          <a:xfrm>
            <a:off x="4362450" y="1050925"/>
            <a:ext cx="419100" cy="420600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B989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9"/>
          <p:cNvSpPr txBox="1">
            <a:spLocks noGrp="1"/>
          </p:cNvSpPr>
          <p:nvPr>
            <p:ph type="sldNum" idx="12"/>
          </p:nvPr>
        </p:nvSpPr>
        <p:spPr>
          <a:xfrm>
            <a:off x="4343400" y="1039812"/>
            <a:ext cx="4572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9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14" name="Google Shape;114;p9"/>
          <p:cNvSpPr txBox="1">
            <a:spLocks noGrp="1"/>
          </p:cNvSpPr>
          <p:nvPr>
            <p:ph type="body" idx="1"/>
          </p:nvPr>
        </p:nvSpPr>
        <p:spPr>
          <a:xfrm>
            <a:off x="301625" y="1524000"/>
            <a:ext cx="8534400" cy="459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rgbClr val="8CADAE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rgbClr val="8C7B70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rgbClr val="8FB08C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0"/>
          <p:cNvSpPr txBox="1"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0"/>
          <p:cNvSpPr txBox="1"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0"/>
          <p:cNvSpPr txBox="1"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0"/>
          <p:cNvSpPr txBox="1"/>
          <p:nvPr/>
        </p:nvSpPr>
        <p:spPr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0"/>
          <p:cNvSpPr txBox="1"/>
          <p:nvPr/>
        </p:nvSpPr>
        <p:spPr>
          <a:xfrm>
            <a:off x="152400" y="2286000"/>
            <a:ext cx="8832900" cy="3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0"/>
          <p:cNvSpPr txBox="1"/>
          <p:nvPr/>
        </p:nvSpPr>
        <p:spPr>
          <a:xfrm>
            <a:off x="155575" y="142875"/>
            <a:ext cx="8832900" cy="2139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0"/>
          <p:cNvSpPr txBox="1"/>
          <p:nvPr/>
        </p:nvSpPr>
        <p:spPr>
          <a:xfrm>
            <a:off x="146050" y="6391275"/>
            <a:ext cx="8832900" cy="309600"/>
          </a:xfrm>
          <a:prstGeom prst="rect">
            <a:avLst/>
          </a:prstGeom>
          <a:solidFill>
            <a:srgbClr val="8CADA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0"/>
          <p:cNvSpPr txBox="1"/>
          <p:nvPr/>
        </p:nvSpPr>
        <p:spPr>
          <a:xfrm>
            <a:off x="152400" y="152400"/>
            <a:ext cx="8832900" cy="6546900"/>
          </a:xfrm>
          <a:prstGeom prst="rect">
            <a:avLst/>
          </a:prstGeom>
          <a:noFill/>
          <a:ln w="9525" cap="flat" cmpd="sng">
            <a:solidFill>
              <a:srgbClr val="7B989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4" name="Google Shape;124;p10"/>
          <p:cNvCxnSpPr/>
          <p:nvPr/>
        </p:nvCxnSpPr>
        <p:spPr>
          <a:xfrm>
            <a:off x="152400" y="2438400"/>
            <a:ext cx="8832900" cy="0"/>
          </a:xfrm>
          <a:prstGeom prst="straightConnector1">
            <a:avLst/>
          </a:prstGeom>
          <a:noFill/>
          <a:ln w="11425" cap="flat" cmpd="sng">
            <a:solidFill>
              <a:srgbClr val="7B9899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25" name="Google Shape;125;p10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0"/>
          <p:cNvSpPr/>
          <p:nvPr/>
        </p:nvSpPr>
        <p:spPr>
          <a:xfrm>
            <a:off x="4362450" y="2209800"/>
            <a:ext cx="419100" cy="420600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B989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0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28" name="Google Shape;128;p10"/>
          <p:cNvSpPr txBox="1">
            <a:spLocks noGrp="1"/>
          </p:cNvSpPr>
          <p:nvPr>
            <p:ph type="body" idx="1"/>
          </p:nvPr>
        </p:nvSpPr>
        <p:spPr>
          <a:xfrm>
            <a:off x="301625" y="1524000"/>
            <a:ext cx="8534400" cy="459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rgbClr val="8CADAE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rgbClr val="8C7B70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rgbClr val="8FB08C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29" name="Google Shape;129;p10"/>
          <p:cNvSpPr txBox="1">
            <a:spLocks noGrp="1"/>
          </p:cNvSpPr>
          <p:nvPr>
            <p:ph type="ftr" idx="11"/>
          </p:nvPr>
        </p:nvSpPr>
        <p:spPr>
          <a:xfrm>
            <a:off x="304800" y="6410325"/>
            <a:ext cx="35814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0" name="Google Shape;130;p10"/>
          <p:cNvSpPr txBox="1">
            <a:spLocks noGrp="1"/>
          </p:cNvSpPr>
          <p:nvPr>
            <p:ph type="dt" idx="10"/>
          </p:nvPr>
        </p:nvSpPr>
        <p:spPr>
          <a:xfrm>
            <a:off x="5791200" y="6405562"/>
            <a:ext cx="3044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1" name="Google Shape;131;p10"/>
          <p:cNvSpPr txBox="1">
            <a:spLocks noGrp="1"/>
          </p:cNvSpPr>
          <p:nvPr>
            <p:ph type="sldNum" idx="12"/>
          </p:nvPr>
        </p:nvSpPr>
        <p:spPr>
          <a:xfrm>
            <a:off x="4343400" y="2198687"/>
            <a:ext cx="4572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2"/>
          <p:cNvSpPr txBox="1"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2"/>
          <p:cNvSpPr txBox="1"/>
          <p:nvPr/>
        </p:nvSpPr>
        <p:spPr>
          <a:xfrm>
            <a:off x="0" y="0"/>
            <a:ext cx="9144000" cy="1393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2"/>
          <p:cNvSpPr txBox="1"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12"/>
          <p:cNvSpPr txBox="1"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12"/>
          <p:cNvSpPr txBox="1"/>
          <p:nvPr/>
        </p:nvSpPr>
        <p:spPr>
          <a:xfrm>
            <a:off x="149225" y="6388100"/>
            <a:ext cx="8832900" cy="309600"/>
          </a:xfrm>
          <a:prstGeom prst="rect">
            <a:avLst/>
          </a:prstGeom>
          <a:solidFill>
            <a:srgbClr val="8CADA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12"/>
          <p:cNvSpPr txBox="1"/>
          <p:nvPr/>
        </p:nvSpPr>
        <p:spPr>
          <a:xfrm>
            <a:off x="152400" y="155575"/>
            <a:ext cx="8832900" cy="6546900"/>
          </a:xfrm>
          <a:prstGeom prst="rect">
            <a:avLst/>
          </a:prstGeom>
          <a:noFill/>
          <a:ln w="9525" cap="flat" cmpd="sng">
            <a:solidFill>
              <a:srgbClr val="7B989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5" name="Google Shape;145;p12"/>
          <p:cNvCxnSpPr/>
          <p:nvPr/>
        </p:nvCxnSpPr>
        <p:spPr>
          <a:xfrm>
            <a:off x="152400" y="1276350"/>
            <a:ext cx="8832900" cy="0"/>
          </a:xfrm>
          <a:prstGeom prst="straightConnector1">
            <a:avLst/>
          </a:prstGeom>
          <a:noFill/>
          <a:ln w="9525" cap="flat" cmpd="sng">
            <a:solidFill>
              <a:srgbClr val="7B9899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46" name="Google Shape;146;p12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12"/>
          <p:cNvSpPr/>
          <p:nvPr/>
        </p:nvSpPr>
        <p:spPr>
          <a:xfrm>
            <a:off x="4362450" y="1050925"/>
            <a:ext cx="419100" cy="420600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B989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2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49" name="Google Shape;149;p12"/>
          <p:cNvSpPr txBox="1">
            <a:spLocks noGrp="1"/>
          </p:cNvSpPr>
          <p:nvPr>
            <p:ph type="body" idx="1"/>
          </p:nvPr>
        </p:nvSpPr>
        <p:spPr>
          <a:xfrm>
            <a:off x="301625" y="1524000"/>
            <a:ext cx="8534400" cy="459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rgbClr val="8CADAE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rgbClr val="8C7B70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rgbClr val="8FB08C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50" name="Google Shape;150;p12"/>
          <p:cNvSpPr txBox="1">
            <a:spLocks noGrp="1"/>
          </p:cNvSpPr>
          <p:nvPr>
            <p:ph type="dt" idx="10"/>
          </p:nvPr>
        </p:nvSpPr>
        <p:spPr>
          <a:xfrm>
            <a:off x="5791200" y="6405562"/>
            <a:ext cx="3044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1" name="Google Shape;151;p12"/>
          <p:cNvSpPr txBox="1">
            <a:spLocks noGrp="1"/>
          </p:cNvSpPr>
          <p:nvPr>
            <p:ph type="ftr" idx="11"/>
          </p:nvPr>
        </p:nvSpPr>
        <p:spPr>
          <a:xfrm>
            <a:off x="304800" y="6410325"/>
            <a:ext cx="35814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2" name="Google Shape;152;p12"/>
          <p:cNvSpPr txBox="1">
            <a:spLocks noGrp="1"/>
          </p:cNvSpPr>
          <p:nvPr>
            <p:ph type="sldNum" idx="12"/>
          </p:nvPr>
        </p:nvSpPr>
        <p:spPr>
          <a:xfrm>
            <a:off x="4343400" y="1036637"/>
            <a:ext cx="4572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4"/>
          <p:cNvSpPr txBox="1"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14"/>
          <p:cNvSpPr txBox="1"/>
          <p:nvPr/>
        </p:nvSpPr>
        <p:spPr>
          <a:xfrm>
            <a:off x="0" y="0"/>
            <a:ext cx="9144000" cy="155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14"/>
          <p:cNvSpPr txBox="1"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14"/>
          <p:cNvSpPr txBox="1"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4"/>
          <p:cNvSpPr txBox="1"/>
          <p:nvPr/>
        </p:nvSpPr>
        <p:spPr>
          <a:xfrm>
            <a:off x="146050" y="6391275"/>
            <a:ext cx="8832900" cy="309600"/>
          </a:xfrm>
          <a:prstGeom prst="rect">
            <a:avLst/>
          </a:prstGeom>
          <a:solidFill>
            <a:srgbClr val="8CADA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4"/>
          <p:cNvSpPr txBox="1"/>
          <p:nvPr/>
        </p:nvSpPr>
        <p:spPr>
          <a:xfrm>
            <a:off x="152400" y="158750"/>
            <a:ext cx="8832900" cy="6546900"/>
          </a:xfrm>
          <a:prstGeom prst="rect">
            <a:avLst/>
          </a:prstGeom>
          <a:noFill/>
          <a:ln w="9525" cap="flat" cmpd="sng">
            <a:solidFill>
              <a:srgbClr val="7B989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14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66" name="Google Shape;166;p14"/>
          <p:cNvSpPr txBox="1">
            <a:spLocks noGrp="1"/>
          </p:cNvSpPr>
          <p:nvPr>
            <p:ph type="body" idx="1"/>
          </p:nvPr>
        </p:nvSpPr>
        <p:spPr>
          <a:xfrm>
            <a:off x="301625" y="1524000"/>
            <a:ext cx="8534400" cy="459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rgbClr val="8CADAE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rgbClr val="8C7B70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rgbClr val="8FB08C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67" name="Google Shape;167;p14"/>
          <p:cNvSpPr txBox="1">
            <a:spLocks noGrp="1"/>
          </p:cNvSpPr>
          <p:nvPr>
            <p:ph type="dt" idx="10"/>
          </p:nvPr>
        </p:nvSpPr>
        <p:spPr>
          <a:xfrm>
            <a:off x="5791200" y="6405562"/>
            <a:ext cx="3044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8" name="Google Shape;168;p14"/>
          <p:cNvSpPr txBox="1">
            <a:spLocks noGrp="1"/>
          </p:cNvSpPr>
          <p:nvPr>
            <p:ph type="ftr" idx="11"/>
          </p:nvPr>
        </p:nvSpPr>
        <p:spPr>
          <a:xfrm>
            <a:off x="304800" y="6410325"/>
            <a:ext cx="35814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9" name="Google Shape;169;p14"/>
          <p:cNvSpPr txBox="1">
            <a:spLocks noGrp="1"/>
          </p:cNvSpPr>
          <p:nvPr>
            <p:ph type="sldNum" idx="12"/>
          </p:nvPr>
        </p:nvSpPr>
        <p:spPr>
          <a:xfrm>
            <a:off x="4267200" y="6324600"/>
            <a:ext cx="6096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Georgia"/>
              <a:buNone/>
              <a:defRPr sz="16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Georgia"/>
              <a:buNone/>
              <a:defRPr sz="16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Georgia"/>
              <a:buNone/>
              <a:defRPr sz="16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Georgia"/>
              <a:buNone/>
              <a:defRPr sz="16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Georgia"/>
              <a:buNone/>
              <a:defRPr sz="16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Georgia"/>
              <a:buNone/>
              <a:defRPr sz="16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Georgia"/>
              <a:buNone/>
              <a:defRPr sz="16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Georgia"/>
              <a:buNone/>
              <a:defRPr sz="16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Georgia"/>
              <a:buNone/>
              <a:defRPr sz="16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6"/>
          <p:cNvSpPr txBox="1"/>
          <p:nvPr/>
        </p:nvSpPr>
        <p:spPr>
          <a:xfrm>
            <a:off x="152400" y="152400"/>
            <a:ext cx="8832900" cy="304800"/>
          </a:xfrm>
          <a:prstGeom prst="rect">
            <a:avLst/>
          </a:prstGeom>
          <a:solidFill>
            <a:srgbClr val="8CADA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16"/>
          <p:cNvSpPr txBox="1"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16"/>
          <p:cNvSpPr txBox="1"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16"/>
          <p:cNvSpPr txBox="1"/>
          <p:nvPr/>
        </p:nvSpPr>
        <p:spPr>
          <a:xfrm>
            <a:off x="0" y="0"/>
            <a:ext cx="9144000" cy="119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16"/>
          <p:cNvSpPr txBox="1"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16"/>
          <p:cNvSpPr txBox="1"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16"/>
          <p:cNvSpPr txBox="1"/>
          <p:nvPr/>
        </p:nvSpPr>
        <p:spPr>
          <a:xfrm>
            <a:off x="152400" y="152400"/>
            <a:ext cx="8832900" cy="6546900"/>
          </a:xfrm>
          <a:prstGeom prst="rect">
            <a:avLst/>
          </a:prstGeom>
          <a:noFill/>
          <a:ln w="9525" cap="flat" cmpd="sng">
            <a:solidFill>
              <a:srgbClr val="7B989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2" name="Google Shape;182;p16"/>
          <p:cNvCxnSpPr/>
          <p:nvPr/>
        </p:nvCxnSpPr>
        <p:spPr>
          <a:xfrm>
            <a:off x="152400" y="533400"/>
            <a:ext cx="8832900" cy="0"/>
          </a:xfrm>
          <a:prstGeom prst="straightConnector1">
            <a:avLst/>
          </a:prstGeom>
          <a:noFill/>
          <a:ln w="11425" cap="flat" cmpd="sng">
            <a:solidFill>
              <a:srgbClr val="7B9899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83" name="Google Shape;183;p16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16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B989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16"/>
          <p:cNvSpPr txBox="1"/>
          <p:nvPr/>
        </p:nvSpPr>
        <p:spPr>
          <a:xfrm>
            <a:off x="149225" y="6388100"/>
            <a:ext cx="8832900" cy="309600"/>
          </a:xfrm>
          <a:prstGeom prst="rect">
            <a:avLst/>
          </a:prstGeom>
          <a:solidFill>
            <a:srgbClr val="8CADA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16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87" name="Google Shape;187;p16"/>
          <p:cNvSpPr txBox="1">
            <a:spLocks noGrp="1"/>
          </p:cNvSpPr>
          <p:nvPr>
            <p:ph type="body" idx="1"/>
          </p:nvPr>
        </p:nvSpPr>
        <p:spPr>
          <a:xfrm>
            <a:off x="301625" y="1524000"/>
            <a:ext cx="8534400" cy="459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rgbClr val="8CADAE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rgbClr val="8C7B70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rgbClr val="8FB08C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88" name="Google Shape;188;p16"/>
          <p:cNvSpPr txBox="1">
            <a:spLocks noGrp="1"/>
          </p:cNvSpPr>
          <p:nvPr>
            <p:ph type="sldNum" idx="12"/>
          </p:nvPr>
        </p:nvSpPr>
        <p:spPr>
          <a:xfrm>
            <a:off x="1371600" y="312737"/>
            <a:ext cx="4572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1600"/>
              <a:buFont typeface="Georgia"/>
              <a:buNone/>
              <a:defRPr sz="16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16"/>
          <p:cNvSpPr txBox="1">
            <a:spLocks noGrp="1"/>
          </p:cNvSpPr>
          <p:nvPr>
            <p:ph type="dt" idx="10"/>
          </p:nvPr>
        </p:nvSpPr>
        <p:spPr>
          <a:xfrm>
            <a:off x="5791200" y="6405562"/>
            <a:ext cx="3044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0" name="Google Shape;190;p16"/>
          <p:cNvSpPr txBox="1">
            <a:spLocks noGrp="1"/>
          </p:cNvSpPr>
          <p:nvPr>
            <p:ph type="ftr" idx="11"/>
          </p:nvPr>
        </p:nvSpPr>
        <p:spPr>
          <a:xfrm>
            <a:off x="301625" y="6410325"/>
            <a:ext cx="33831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4"/>
          <p:cNvSpPr txBox="1"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60"/>
              <a:buAutoNum type="arabicPeriod"/>
            </a:pPr>
            <a:r>
              <a:rPr lang="en-US" sz="3200" b="1" i="0" u="none" dirty="0" smtClean="0">
                <a:solidFill>
                  <a:schemeClr val="dk2"/>
                </a:solidFill>
                <a:sym typeface="Georgia"/>
              </a:rPr>
              <a:t>Mind- brain</a:t>
            </a:r>
          </a:p>
          <a:p>
            <a:pPr marL="3429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60"/>
              <a:buAutoNum type="arabicPeriod"/>
            </a:pPr>
            <a:r>
              <a:rPr lang="en-US" sz="3200" dirty="0" smtClean="0"/>
              <a:t>Nature and nurture</a:t>
            </a:r>
          </a:p>
          <a:p>
            <a:pPr marL="3429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60"/>
              <a:buAutoNum type="arabicPeriod"/>
            </a:pPr>
            <a:r>
              <a:rPr lang="en-US" sz="3200" dirty="0" smtClean="0"/>
              <a:t>Ethics of research</a:t>
            </a:r>
            <a:endParaRPr sz="3200" dirty="0"/>
          </a:p>
        </p:txBody>
      </p:sp>
      <p:sp>
        <p:nvSpPr>
          <p:cNvPr id="269" name="Google Shape;269;p24"/>
          <p:cNvSpPr txBox="1"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Georgia"/>
              <a:buNone/>
            </a:pPr>
            <a:r>
              <a:rPr lang="en-US" sz="4200" b="0" i="0" u="none" dirty="0" smtClean="0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rPr>
              <a:t>Main issues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33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3300"/>
              <a:buFont typeface="Georgia"/>
              <a:buNone/>
            </a:pPr>
            <a:r>
              <a:rPr lang="en-US" sz="33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Nature Nurture issues come back AGAIN!</a:t>
            </a:r>
            <a:endParaRPr/>
          </a:p>
        </p:txBody>
      </p:sp>
      <p:sp>
        <p:nvSpPr>
          <p:cNvPr id="328" name="Google Shape;328;p33"/>
          <p:cNvSpPr txBox="1">
            <a:spLocks noGrp="1"/>
          </p:cNvSpPr>
          <p:nvPr>
            <p:ph type="body" idx="1"/>
          </p:nvPr>
        </p:nvSpPr>
        <p:spPr>
          <a:xfrm>
            <a:off x="301625" y="1527175"/>
            <a:ext cx="85041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30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en-US" sz="27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Which is more important:</a:t>
            </a:r>
            <a:endParaRPr/>
          </a:p>
          <a:p>
            <a:pPr marL="547687" marR="0" lvl="1" indent="-2730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</a:pPr>
            <a:r>
              <a:rPr lang="en-US"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Nature: innate, biological, what you are “born with”</a:t>
            </a:r>
            <a:endParaRPr/>
          </a:p>
          <a:p>
            <a:pPr marL="547687" marR="0" lvl="1" indent="-2730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</a:pPr>
            <a:r>
              <a:rPr lang="en-US"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Nurture: environmental experiences that shape your brain (including in utero experiences)</a:t>
            </a:r>
            <a:endParaRPr/>
          </a:p>
          <a:p>
            <a:pPr marL="547687" marR="0" lvl="1" indent="-17525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None/>
            </a:pPr>
            <a:endParaRPr sz="22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en-US" sz="27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Genetics vs experience</a:t>
            </a:r>
            <a:endParaRPr/>
          </a:p>
          <a:p>
            <a:pPr marL="547687" marR="0" lvl="1" indent="-2730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</a:pPr>
            <a:r>
              <a:rPr lang="en-US"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Do your genes guide your experience?</a:t>
            </a:r>
            <a:endParaRPr/>
          </a:p>
          <a:p>
            <a:pPr marL="547687" marR="0" lvl="1" indent="-2730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</a:pPr>
            <a:r>
              <a:rPr lang="en-US"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Can experience actually change your genes?</a:t>
            </a:r>
            <a:endParaRPr/>
          </a:p>
          <a:p>
            <a:pPr marL="273050" marR="0" lvl="0" indent="-127317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endParaRPr sz="2700" b="0" i="0" u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en-US" sz="27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Which contributes more to who you are?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34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3300"/>
              <a:buFont typeface="Georgia"/>
              <a:buNone/>
            </a:pPr>
            <a:r>
              <a:rPr lang="en-US" sz="33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Quick review: What is your “Genetic Code”</a:t>
            </a:r>
            <a:endParaRPr/>
          </a:p>
        </p:txBody>
      </p:sp>
      <p:sp>
        <p:nvSpPr>
          <p:cNvPr id="334" name="Google Shape;334;p34"/>
          <p:cNvSpPr txBox="1">
            <a:spLocks noGrp="1"/>
          </p:cNvSpPr>
          <p:nvPr>
            <p:ph type="body" idx="1"/>
          </p:nvPr>
        </p:nvSpPr>
        <p:spPr>
          <a:xfrm>
            <a:off x="301625" y="1527175"/>
            <a:ext cx="85041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3050" marR="0" lvl="0" indent="-2730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25"/>
              <a:buFont typeface="Noto Sans Symbols"/>
              <a:buChar char="●"/>
            </a:pPr>
            <a:r>
              <a:rPr lang="en-US" sz="25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Gene: 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biological unit that directs cellular processes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Transmits inherited characteristics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Typically found in chromosomes</a:t>
            </a:r>
            <a:endParaRPr/>
          </a:p>
          <a:p>
            <a:pPr marL="547687" marR="0" lvl="1" indent="-1841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</a:pPr>
            <a:endParaRPr sz="20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125"/>
              <a:buFont typeface="Noto Sans Symbols"/>
              <a:buChar char="●"/>
            </a:pPr>
            <a:r>
              <a:rPr lang="en-US" sz="25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Chromosomes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In humans: each cell has 46 chromosomes arranged in 23 pairs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23</a:t>
            </a:r>
            <a:r>
              <a:rPr lang="en-US" sz="2000" b="0" i="0" u="none" strike="noStrike" cap="none" baseline="30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rd</a:t>
            </a: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 pair = sex chromosomes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Each set of 46 chromosomes distinct from all others- even in identical twins!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Sperm, eggs carry only 23 chromosomes: if put together- get the 46!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Each chromosome carries unique set of information that makes you who you are</a:t>
            </a:r>
            <a:endParaRPr/>
          </a:p>
          <a:p>
            <a:pPr marL="273050" marR="0" lvl="0" indent="-1651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None/>
            </a:pPr>
            <a:endParaRPr sz="20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35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3300"/>
              <a:buFont typeface="Georgia"/>
              <a:buNone/>
            </a:pPr>
            <a:r>
              <a:rPr lang="en-US" sz="33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DNA: Watson and Crick (1953)</a:t>
            </a:r>
            <a:endParaRPr/>
          </a:p>
        </p:txBody>
      </p:sp>
      <p:sp>
        <p:nvSpPr>
          <p:cNvPr id="340" name="Google Shape;340;p35"/>
          <p:cNvSpPr txBox="1">
            <a:spLocks noGrp="1"/>
          </p:cNvSpPr>
          <p:nvPr>
            <p:ph type="body" idx="1"/>
          </p:nvPr>
        </p:nvSpPr>
        <p:spPr>
          <a:xfrm>
            <a:off x="301625" y="1527175"/>
            <a:ext cx="8504100" cy="502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3050" marR="0" lvl="0" indent="-2730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15"/>
              <a:buFont typeface="Noto Sans Symbols"/>
              <a:buChar char="●"/>
            </a:pPr>
            <a:r>
              <a:rPr lang="en-US" sz="19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Deoxyribonucleic acid or DNA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○"/>
            </a:pPr>
            <a:r>
              <a:rPr lang="en-US" sz="15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Double stranded chain of chemical molecules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○"/>
            </a:pPr>
            <a:r>
              <a:rPr lang="en-US" sz="15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Forms a double helix</a:t>
            </a:r>
            <a:endParaRPr/>
          </a:p>
          <a:p>
            <a:pPr marL="547687" marR="0" lvl="1" indent="-206375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None/>
            </a:pPr>
            <a:endParaRPr sz="15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chemeClr val="accent1"/>
              </a:buClr>
              <a:buSzPts val="1615"/>
              <a:buFont typeface="Noto Sans Symbols"/>
              <a:buChar char="●"/>
            </a:pPr>
            <a:r>
              <a:rPr lang="en-US" sz="19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Forms rungs, like on a ladder (that’s the double helix!)</a:t>
            </a:r>
            <a:endParaRPr/>
          </a:p>
          <a:p>
            <a:pPr marL="273050" marR="0" lvl="0" indent="-170497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chemeClr val="accent1"/>
              </a:buClr>
              <a:buSzPts val="1615"/>
              <a:buFont typeface="Noto Sans Symbols"/>
              <a:buNone/>
            </a:pPr>
            <a:endParaRPr sz="1900" b="0" i="0" u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chemeClr val="accent1"/>
              </a:buClr>
              <a:buSzPts val="1615"/>
              <a:buFont typeface="Noto Sans Symbols"/>
              <a:buChar char="●"/>
            </a:pPr>
            <a:r>
              <a:rPr lang="en-US" sz="19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Each rung is composed of 2 of 4 bases: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○"/>
            </a:pPr>
            <a:r>
              <a:rPr lang="en-US" sz="15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Adenine: A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○"/>
            </a:pPr>
            <a:r>
              <a:rPr lang="en-US" sz="15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Thymine: T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○"/>
            </a:pPr>
            <a:r>
              <a:rPr lang="en-US" sz="15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Guanine: G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○"/>
            </a:pPr>
            <a:r>
              <a:rPr lang="en-US" sz="15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Cytosine: C</a:t>
            </a:r>
            <a:endParaRPr/>
          </a:p>
          <a:p>
            <a:pPr marL="273050" marR="0" lvl="0" indent="-170497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chemeClr val="accent1"/>
              </a:buClr>
              <a:buSzPts val="1615"/>
              <a:buFont typeface="Noto Sans Symbols"/>
              <a:buNone/>
            </a:pPr>
            <a:endParaRPr sz="1900" b="0" i="0" u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chemeClr val="accent1"/>
              </a:buClr>
              <a:buSzPts val="1615"/>
              <a:buFont typeface="Noto Sans Symbols"/>
              <a:buChar char="●"/>
            </a:pPr>
            <a:r>
              <a:rPr lang="en-US" sz="19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Order that they are put together is unique for every person</a:t>
            </a:r>
            <a:endParaRPr/>
          </a:p>
          <a:p>
            <a:pPr marL="547687" marR="0" lvl="1" indent="-206375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None/>
            </a:pPr>
            <a:endParaRPr sz="15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chemeClr val="accent1"/>
              </a:buClr>
              <a:buSzPts val="1615"/>
              <a:buFont typeface="Noto Sans Symbols"/>
              <a:buChar char="●"/>
            </a:pPr>
            <a:r>
              <a:rPr lang="en-US" sz="19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Genes influence most of our behavior 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○"/>
            </a:pPr>
            <a:r>
              <a:rPr lang="en-US" sz="1500" b="0" i="0" u="none" strike="noStrike" cap="none">
                <a:solidFill>
                  <a:srgbClr val="C00000"/>
                </a:solidFill>
                <a:latin typeface="Georgia"/>
                <a:ea typeface="Georgia"/>
                <a:cs typeface="Georgia"/>
                <a:sym typeface="Georgia"/>
              </a:rPr>
              <a:t>Not</a:t>
            </a:r>
            <a:r>
              <a:rPr lang="en-US" sz="15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 cause, </a:t>
            </a:r>
            <a:r>
              <a:rPr lang="en-US" sz="1500" b="1" i="1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but influence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○"/>
            </a:pPr>
            <a:r>
              <a:rPr lang="en-US" sz="15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Provide directions for making proteins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○"/>
            </a:pPr>
            <a:r>
              <a:rPr lang="en-US" sz="15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Proteins = catalyst for making body parts and enzymes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○"/>
            </a:pPr>
            <a:r>
              <a:rPr lang="en-US" sz="15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Enzymes = catalyst for modifying chemical reactions in body and particularly the brain!</a:t>
            </a:r>
            <a:endParaRPr/>
          </a:p>
          <a:p>
            <a:pPr marL="273050" marR="0" lvl="0" indent="-192087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None/>
            </a:pPr>
            <a:endParaRPr sz="15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341" name="Google Shape;341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29400" y="1828800"/>
            <a:ext cx="2209800" cy="2209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36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3300"/>
              <a:buFont typeface="Georgia"/>
              <a:buNone/>
            </a:pPr>
            <a:r>
              <a:rPr lang="en-US" sz="33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Inheritance</a:t>
            </a:r>
            <a:endParaRPr/>
          </a:p>
        </p:txBody>
      </p:sp>
      <p:sp>
        <p:nvSpPr>
          <p:cNvPr id="347" name="Google Shape;347;p36"/>
          <p:cNvSpPr txBox="1">
            <a:spLocks noGrp="1"/>
          </p:cNvSpPr>
          <p:nvPr>
            <p:ph type="body" idx="1"/>
          </p:nvPr>
        </p:nvSpPr>
        <p:spPr>
          <a:xfrm>
            <a:off x="301625" y="1527175"/>
            <a:ext cx="85041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3050" marR="0" lvl="0" indent="-2730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25"/>
              <a:buFont typeface="Noto Sans Symbols"/>
              <a:buChar char="●"/>
            </a:pPr>
            <a:r>
              <a:rPr lang="en-US" sz="25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Chromosomes are paired, so genes are also paired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Allow inherited traits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Genotype: actual inherited trait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Phenotype: expression of that trait</a:t>
            </a:r>
            <a:endParaRPr/>
          </a:p>
          <a:p>
            <a:pPr marL="547687" marR="0" lvl="1" indent="-1841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</a:pPr>
            <a:endParaRPr sz="20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125"/>
              <a:buFont typeface="Noto Sans Symbols"/>
              <a:buChar char="●"/>
            </a:pPr>
            <a:r>
              <a:rPr lang="en-US" sz="25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Dominant gene effects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One gene dominates the other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If you have that gene, it will be expressed</a:t>
            </a:r>
            <a:endParaRPr/>
          </a:p>
          <a:p>
            <a:pPr marL="547687" marR="0" lvl="1" indent="-1841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</a:pPr>
            <a:endParaRPr sz="20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125"/>
              <a:buFont typeface="Noto Sans Symbols"/>
              <a:buChar char="●"/>
            </a:pPr>
            <a:r>
              <a:rPr lang="en-US" sz="25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Recessive gene effects: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Takes two of the genes for effect to be expressed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OR is x-linked or sex linked</a:t>
            </a:r>
            <a:endParaRPr/>
          </a:p>
          <a:p>
            <a:pPr marL="822325" marR="0" lvl="2" indent="-228600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rgbClr val="8CADAE"/>
              </a:buClr>
              <a:buSzPts val="1425"/>
              <a:buFont typeface="Noto Sans Symbols"/>
              <a:buChar char="•"/>
            </a:pPr>
            <a:r>
              <a:rPr lang="en-US" sz="19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If only get that one, then it is expressed</a:t>
            </a:r>
            <a:endParaRPr/>
          </a:p>
          <a:p>
            <a:pPr marL="822325" marR="0" lvl="2" indent="-228600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rgbClr val="8CADAE"/>
              </a:buClr>
              <a:buSzPts val="1425"/>
              <a:buFont typeface="Noto Sans Symbols"/>
              <a:buChar char="•"/>
            </a:pPr>
            <a:r>
              <a:rPr lang="en-US" sz="19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Carried and passed on by the mother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37"/>
          <p:cNvSpPr txBox="1">
            <a:spLocks noGrp="1"/>
          </p:cNvSpPr>
          <p:nvPr>
            <p:ph type="body" idx="1"/>
          </p:nvPr>
        </p:nvSpPr>
        <p:spPr>
          <a:xfrm>
            <a:off x="301625" y="1524000"/>
            <a:ext cx="4040100" cy="733500"/>
          </a:xfrm>
          <a:prstGeom prst="rect">
            <a:avLst/>
          </a:prstGeom>
          <a:noFill/>
          <a:ln>
            <a:noFill/>
          </a:ln>
          <a:effectLst>
            <a:outerShdw blurRad="63500" dist="25400" dir="5400000">
              <a:srgbClr val="000000">
                <a:alpha val="349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en-US" sz="2200" b="1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Recessive Gene Trait:</a:t>
            </a:r>
            <a:endParaRPr/>
          </a:p>
        </p:txBody>
      </p:sp>
      <p:sp>
        <p:nvSpPr>
          <p:cNvPr id="353" name="Google Shape;353;p37"/>
          <p:cNvSpPr txBox="1">
            <a:spLocks noGrp="1"/>
          </p:cNvSpPr>
          <p:nvPr>
            <p:ph type="body" idx="1"/>
          </p:nvPr>
        </p:nvSpPr>
        <p:spPr>
          <a:xfrm>
            <a:off x="4791075" y="1524000"/>
            <a:ext cx="4041900" cy="731700"/>
          </a:xfrm>
          <a:prstGeom prst="rect">
            <a:avLst/>
          </a:prstGeom>
          <a:noFill/>
          <a:ln>
            <a:noFill/>
          </a:ln>
          <a:effectLst>
            <a:outerShdw blurRad="63500" dist="25400" dir="5400000">
              <a:srgbClr val="000000">
                <a:alpha val="349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en-US" sz="2200" b="1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Autosomal dominant Gene</a:t>
            </a:r>
            <a:endParaRPr/>
          </a:p>
        </p:txBody>
      </p:sp>
      <p:pic>
        <p:nvPicPr>
          <p:cNvPr id="354" name="Google Shape;354;p37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514350" y="2209800"/>
            <a:ext cx="3981600" cy="314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5" name="Google Shape;355;p37"/>
          <p:cNvPicPr preferRelativeResize="0">
            <a:picLocks noGrp="1"/>
          </p:cNvPicPr>
          <p:nvPr>
            <p:ph type="body" idx="2"/>
          </p:nvPr>
        </p:nvPicPr>
        <p:blipFill rotWithShape="1">
          <a:blip r:embed="rId4">
            <a:alphaModFix/>
          </a:blip>
          <a:srcRect/>
          <a:stretch/>
        </p:blipFill>
        <p:spPr>
          <a:xfrm>
            <a:off x="4941887" y="2471737"/>
            <a:ext cx="3756000" cy="3821100"/>
          </a:xfrm>
          <a:prstGeom prst="rect">
            <a:avLst/>
          </a:prstGeom>
          <a:noFill/>
          <a:ln>
            <a:noFill/>
          </a:ln>
        </p:spPr>
      </p:pic>
      <p:sp>
        <p:nvSpPr>
          <p:cNvPr id="356" name="Google Shape;356;p37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3300"/>
              <a:buFont typeface="Georgia"/>
              <a:buNone/>
            </a:pPr>
            <a:r>
              <a:rPr lang="en-US" sz="33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Examples of Inheritance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38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3000"/>
              <a:buFont typeface="Georgia"/>
              <a:buNone/>
            </a:pPr>
            <a:r>
              <a:rPr lang="en-US" sz="30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Blood type inheritance: </a:t>
            </a:r>
            <a:br>
              <a:rPr lang="en-US" sz="30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en-US" sz="30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Slightly different inheritance</a:t>
            </a:r>
            <a:endParaRPr/>
          </a:p>
        </p:txBody>
      </p:sp>
      <p:sp>
        <p:nvSpPr>
          <p:cNvPr id="362" name="Google Shape;362;p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3050" marR="0" lvl="0" indent="-2730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Char char="●"/>
            </a:pPr>
            <a:r>
              <a:rPr lang="en-US" sz="15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If someone has blood type A, they must have at least one copy of the A allele, but they could have two copies. Their genotype is either AA or AO. </a:t>
            </a:r>
            <a:endParaRPr/>
          </a:p>
          <a:p>
            <a:pPr marL="273050" marR="0" lvl="0" indent="-192087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None/>
            </a:pPr>
            <a:endParaRPr sz="1500" b="0" i="0" u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Char char="●"/>
            </a:pPr>
            <a:r>
              <a:rPr lang="en-US" sz="15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Similarly, someone who is blood type B could have a genotype of either BB or BO. </a:t>
            </a:r>
            <a:endParaRPr/>
          </a:p>
          <a:p>
            <a:pPr marL="273050" marR="0" lvl="0" indent="-273050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None/>
            </a:pPr>
            <a:r>
              <a:rPr lang="en-US" sz="15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		</a:t>
            </a:r>
            <a:endParaRPr/>
          </a:p>
          <a:p>
            <a:pPr marL="273050" marR="0" lvl="0" indent="-273050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Char char="●"/>
            </a:pPr>
            <a:r>
              <a:rPr lang="en-US" sz="15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Blood type 	Possible genotypes 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240"/>
              </a:spcBef>
              <a:spcAft>
                <a:spcPts val="0"/>
              </a:spcAft>
              <a:buClr>
                <a:schemeClr val="accent2"/>
              </a:buClr>
              <a:buSzPts val="840"/>
              <a:buFont typeface="Noto Sans Symbols"/>
              <a:buNone/>
            </a:pPr>
            <a:r>
              <a:rPr lang="en-US" sz="1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		     A 		AA  or AO 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240"/>
              </a:spcBef>
              <a:spcAft>
                <a:spcPts val="0"/>
              </a:spcAft>
              <a:buClr>
                <a:schemeClr val="accent2"/>
              </a:buClr>
              <a:buSzPts val="840"/>
              <a:buFont typeface="Noto Sans Symbols"/>
              <a:buNone/>
            </a:pPr>
            <a:r>
              <a:rPr lang="en-US" sz="1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 		     B 		BB  or BO 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240"/>
              </a:spcBef>
              <a:spcAft>
                <a:spcPts val="0"/>
              </a:spcAft>
              <a:buClr>
                <a:schemeClr val="accent2"/>
              </a:buClr>
              <a:buSzPts val="840"/>
              <a:buFont typeface="Noto Sans Symbols"/>
              <a:buNone/>
            </a:pPr>
            <a:endParaRPr sz="12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Char char="●"/>
            </a:pPr>
            <a:r>
              <a:rPr lang="en-US" sz="15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 blood test of either type AB or type O is more informative. 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240"/>
              </a:spcBef>
              <a:spcAft>
                <a:spcPts val="0"/>
              </a:spcAft>
              <a:buClr>
                <a:schemeClr val="accent2"/>
              </a:buClr>
              <a:buSzPts val="840"/>
              <a:buFont typeface="Noto Sans Symbols"/>
              <a:buChar char="○"/>
            </a:pPr>
            <a:r>
              <a:rPr lang="en-US" sz="1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Someone with blood type AB must have both the A and B alleles. The genotype must be AB. 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240"/>
              </a:spcBef>
              <a:spcAft>
                <a:spcPts val="0"/>
              </a:spcAft>
              <a:buClr>
                <a:schemeClr val="accent2"/>
              </a:buClr>
              <a:buSzPts val="840"/>
              <a:buFont typeface="Noto Sans Symbols"/>
              <a:buChar char="○"/>
            </a:pPr>
            <a:r>
              <a:rPr lang="en-US" sz="1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Someone with blood type O has neither the A nor the B allele. The genotype must be OO </a:t>
            </a:r>
            <a:endParaRPr/>
          </a:p>
          <a:p>
            <a:pPr marL="547687" marR="0" lvl="1" indent="-219709" algn="l" rtl="0">
              <a:lnSpc>
                <a:spcPct val="80000"/>
              </a:lnSpc>
              <a:spcBef>
                <a:spcPts val="240"/>
              </a:spcBef>
              <a:spcAft>
                <a:spcPts val="0"/>
              </a:spcAft>
              <a:buClr>
                <a:schemeClr val="accent2"/>
              </a:buClr>
              <a:buSzPts val="840"/>
              <a:buFont typeface="Noto Sans Symbols"/>
              <a:buNone/>
            </a:pPr>
            <a:endParaRPr sz="12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Char char="●"/>
            </a:pPr>
            <a:r>
              <a:rPr lang="en-US" sz="15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Blood type 	Possible genotypes </a:t>
            </a:r>
            <a:endParaRPr/>
          </a:p>
          <a:p>
            <a:pPr marL="273050" marR="0" lvl="0" indent="-273050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None/>
            </a:pPr>
            <a:r>
              <a:rPr lang="en-US" sz="15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		AB 		AB </a:t>
            </a:r>
            <a:endParaRPr/>
          </a:p>
          <a:p>
            <a:pPr marL="273050" marR="0" lvl="0" indent="-273050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None/>
            </a:pPr>
            <a:r>
              <a:rPr lang="en-US" sz="15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		O 		OO</a:t>
            </a:r>
            <a:endParaRPr/>
          </a:p>
          <a:p>
            <a:pPr marL="273050" marR="0" lvl="0" indent="-273050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None/>
            </a:pPr>
            <a:r>
              <a:rPr lang="en-US" sz="15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		A		AA or AO</a:t>
            </a:r>
            <a:endParaRPr/>
          </a:p>
          <a:p>
            <a:pPr marL="273050" marR="0" lvl="0" indent="-273050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None/>
            </a:pPr>
            <a:r>
              <a:rPr lang="en-US" sz="15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		B		BB or BO</a:t>
            </a:r>
            <a:endParaRPr/>
          </a:p>
          <a:p>
            <a:pPr marL="273050" marR="0" lvl="0" indent="-273050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None/>
            </a:pPr>
            <a:endParaRPr sz="1500" b="0" i="0" u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None/>
            </a:pPr>
            <a:r>
              <a:rPr lang="en-US" sz="15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Question: Could a mother with “type A” blood and a father with “type B” blood produce a child with “Type O”? How?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39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3300"/>
              <a:buFont typeface="Georgia"/>
              <a:buNone/>
            </a:pPr>
            <a:r>
              <a:rPr lang="en-US" sz="33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Genes cause behavior? Well, maybe……..!</a:t>
            </a:r>
            <a:endParaRPr/>
          </a:p>
        </p:txBody>
      </p:sp>
      <p:sp>
        <p:nvSpPr>
          <p:cNvPr id="368" name="Google Shape;368;p39"/>
          <p:cNvSpPr txBox="1">
            <a:spLocks noGrp="1"/>
          </p:cNvSpPr>
          <p:nvPr>
            <p:ph type="body" idx="1"/>
          </p:nvPr>
        </p:nvSpPr>
        <p:spPr>
          <a:xfrm>
            <a:off x="457200" y="1524000"/>
            <a:ext cx="82296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30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en-US" sz="27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Animal breeding studies: can breed for several kinds of traits</a:t>
            </a:r>
            <a:endParaRPr/>
          </a:p>
          <a:p>
            <a:pPr marL="547687" marR="0" lvl="1" indent="-2730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</a:pPr>
            <a:r>
              <a:rPr lang="en-US"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Physical traits</a:t>
            </a:r>
            <a:endParaRPr/>
          </a:p>
          <a:p>
            <a:pPr marL="547687" marR="0" lvl="1" indent="-2730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</a:pPr>
            <a:r>
              <a:rPr lang="en-US"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Behavioral traits</a:t>
            </a:r>
            <a:endParaRPr/>
          </a:p>
          <a:p>
            <a:pPr marL="547687" marR="0" lvl="1" indent="-2730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</a:pPr>
            <a:r>
              <a:rPr lang="en-US"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But genetics not explain the WHOLE picture!</a:t>
            </a:r>
            <a:endParaRPr/>
          </a:p>
          <a:p>
            <a:pPr marL="273050" marR="0" lvl="0" indent="-127317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endParaRPr sz="2700" b="0" i="0" u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en-US" sz="27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Not sure to what degree “behaviors” such as intelligence, mental illness, addiction are inherited or are environmentally elicited.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endParaRPr sz="2700" b="0" i="0" u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127317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endParaRPr sz="2700" b="0" i="0" u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40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3300"/>
              <a:buFont typeface="Georgia"/>
              <a:buNone/>
            </a:pPr>
            <a:r>
              <a:rPr lang="en-US" sz="33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Genes cause behavior? Well, maybe……..!</a:t>
            </a:r>
            <a:endParaRPr/>
          </a:p>
        </p:txBody>
      </p:sp>
      <p:sp>
        <p:nvSpPr>
          <p:cNvPr id="374" name="Google Shape;374;p40"/>
          <p:cNvSpPr txBox="1">
            <a:spLocks noGrp="1"/>
          </p:cNvSpPr>
          <p:nvPr>
            <p:ph type="body" idx="1"/>
          </p:nvPr>
        </p:nvSpPr>
        <p:spPr>
          <a:xfrm>
            <a:off x="457200" y="1524000"/>
            <a:ext cx="48006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3050" marR="0" lvl="0" indent="-2730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25"/>
              <a:buFont typeface="Noto Sans Symbols"/>
              <a:buChar char="●"/>
            </a:pPr>
            <a:r>
              <a:rPr lang="en-US" sz="25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Look at disorders in dogs: The Merle Coloring Gene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●"/>
            </a:pP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Merle = patterned coloring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●"/>
            </a:pP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Tricolored or bicolored: Dog is black/white or red/white or black/white/red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●"/>
            </a:pP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Merle pattern: diffuses these colors so is more spotted</a:t>
            </a:r>
            <a:endParaRPr/>
          </a:p>
          <a:p>
            <a:pPr marL="547687" marR="0" lvl="1" indent="-1841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</a:pPr>
            <a:endParaRPr sz="20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125"/>
              <a:buFont typeface="Noto Sans Symbols"/>
              <a:buChar char="●"/>
            </a:pPr>
            <a:r>
              <a:rPr lang="en-US" sz="25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To get a Merle pattern dog: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</a:pP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Breed a Merle to a Tri or Bicolored: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</a:pP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                 M	     m	                                 M             MM	    Mm   two bi colored 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</a:pP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M              MM    Mm   two merles</a:t>
            </a:r>
            <a:endParaRPr/>
          </a:p>
          <a:p>
            <a:pPr marL="273050" marR="0" lvl="0" indent="-1651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None/>
            </a:pPr>
            <a:endParaRPr sz="20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375" name="Google Shape;375;p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91200" y="1524000"/>
            <a:ext cx="2505075" cy="2505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6" name="Google Shape;376;p4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86400" y="3810000"/>
            <a:ext cx="2428875" cy="2162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41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3300"/>
              <a:buFont typeface="Georgia"/>
              <a:buNone/>
            </a:pPr>
            <a:r>
              <a:rPr lang="en-US" sz="33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Genes cause behavior?</a:t>
            </a:r>
            <a:endParaRPr/>
          </a:p>
        </p:txBody>
      </p:sp>
      <p:sp>
        <p:nvSpPr>
          <p:cNvPr id="382" name="Google Shape;382;p41"/>
          <p:cNvSpPr txBox="1">
            <a:spLocks noGrp="1"/>
          </p:cNvSpPr>
          <p:nvPr>
            <p:ph type="body" idx="1"/>
          </p:nvPr>
        </p:nvSpPr>
        <p:spPr>
          <a:xfrm>
            <a:off x="301625" y="1527175"/>
            <a:ext cx="55659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3050" marR="0" lvl="0" indent="-2730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55"/>
              <a:buFont typeface="Noto Sans Symbols"/>
              <a:buChar char="●"/>
            </a:pPr>
            <a:r>
              <a:rPr lang="en-US" sz="23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Now: What if breed two merle with a tri with a merle gene? Or two merles?</a:t>
            </a:r>
            <a:endParaRPr/>
          </a:p>
          <a:p>
            <a:pPr marL="273050" marR="0" lvl="0" indent="-273050" algn="l" rtl="0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accent1"/>
              </a:buClr>
              <a:buSzPts val="1955"/>
              <a:buFont typeface="Noto Sans Symbols"/>
              <a:buNone/>
            </a:pPr>
            <a:r>
              <a:rPr lang="en-US" sz="23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              M	m                     m       m</a:t>
            </a:r>
            <a:endParaRPr sz="2300" b="0" i="0" u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593725" marR="0" lvl="2" indent="0" algn="l" rtl="0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rgbClr val="8CADAE"/>
              </a:buClr>
              <a:buSzPts val="1275"/>
              <a:buFont typeface="Noto Sans Symbols"/>
              <a:buNone/>
            </a:pPr>
            <a:r>
              <a:rPr lang="en-US" sz="1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	   Mm	mm	        m    mm       mm</a:t>
            </a:r>
            <a:endParaRPr/>
          </a:p>
          <a:p>
            <a:pPr marL="593725" marR="0" lvl="2" indent="0" algn="l" rtl="0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rgbClr val="8CADAE"/>
              </a:buClr>
              <a:buSzPts val="1275"/>
              <a:buFont typeface="Noto Sans Symbols"/>
              <a:buNone/>
            </a:pPr>
            <a:r>
              <a:rPr lang="en-US" sz="1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	   Mm	mm                   m   mm       mm</a:t>
            </a:r>
            <a:endParaRPr sz="17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593725" marR="0" lvl="2" indent="0" algn="l" rtl="0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rgbClr val="8CADAE"/>
              </a:buClr>
              <a:buSzPts val="1275"/>
              <a:buFont typeface="Noto Sans Symbols"/>
              <a:buNone/>
            </a:pPr>
            <a:endParaRPr sz="17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accent1"/>
              </a:buClr>
              <a:buSzPts val="1955"/>
              <a:buFont typeface="Noto Sans Symbols"/>
              <a:buChar char="●"/>
            </a:pPr>
            <a:r>
              <a:rPr lang="en-US" sz="23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Great, right? They are all merles (and I make lots of money)</a:t>
            </a:r>
            <a:endParaRPr/>
          </a:p>
          <a:p>
            <a:pPr marL="273050" marR="0" lvl="0" indent="-148907" algn="l" rtl="0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accent1"/>
              </a:buClr>
              <a:buSzPts val="1955"/>
              <a:buFont typeface="Noto Sans Symbols"/>
              <a:buNone/>
            </a:pPr>
            <a:endParaRPr sz="2300" b="0" i="0" u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accent1"/>
              </a:buClr>
              <a:buSzPts val="1955"/>
              <a:buFont typeface="Noto Sans Symbols"/>
              <a:buChar char="●"/>
            </a:pPr>
            <a:r>
              <a:rPr lang="en-US" sz="23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But wait: mm produces:</a:t>
            </a:r>
            <a:endParaRPr/>
          </a:p>
          <a:p>
            <a:pPr marL="661987" marR="0" lvl="1" indent="-342900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chemeClr val="accent2"/>
              </a:buClr>
              <a:buSzPts val="1330"/>
              <a:buFont typeface="Noto Sans Symbols"/>
              <a:buChar char="○"/>
            </a:pPr>
            <a:r>
              <a:rPr lang="en-US" sz="19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Deafness</a:t>
            </a:r>
            <a:endParaRPr/>
          </a:p>
          <a:p>
            <a:pPr marL="661987" marR="0" lvl="1" indent="-342900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chemeClr val="accent2"/>
              </a:buClr>
              <a:buSzPts val="1330"/>
              <a:buFont typeface="Noto Sans Symbols"/>
              <a:buChar char="○"/>
            </a:pPr>
            <a:r>
              <a:rPr lang="en-US" sz="19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Underdeveloped eyes</a:t>
            </a:r>
            <a:endParaRPr/>
          </a:p>
          <a:p>
            <a:pPr marL="661987" marR="0" lvl="1" indent="-342900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chemeClr val="accent2"/>
              </a:buClr>
              <a:buSzPts val="1330"/>
              <a:buFont typeface="Noto Sans Symbols"/>
              <a:buChar char="○"/>
            </a:pPr>
            <a:r>
              <a:rPr lang="en-US" sz="19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Dogs are blind, deaf or both!</a:t>
            </a:r>
            <a:endParaRPr/>
          </a:p>
          <a:p>
            <a:pPr marL="661987" marR="0" lvl="1" indent="-342900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chemeClr val="accent2"/>
              </a:buClr>
              <a:buSzPts val="1330"/>
              <a:buFont typeface="Noto Sans Symbols"/>
              <a:buChar char="○"/>
            </a:pPr>
            <a:r>
              <a:rPr lang="en-US" sz="19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So, playing with color produces side effects!</a:t>
            </a:r>
            <a:endParaRPr/>
          </a:p>
          <a:p>
            <a:pPr marL="273050" marR="0" lvl="0" indent="-170497" algn="l" rtl="0">
              <a:spcBef>
                <a:spcPts val="380"/>
              </a:spcBef>
              <a:spcAft>
                <a:spcPts val="0"/>
              </a:spcAft>
              <a:buClr>
                <a:schemeClr val="accent1"/>
              </a:buClr>
              <a:buSzPts val="1615"/>
              <a:buFont typeface="Noto Sans Symbols"/>
              <a:buNone/>
            </a:pPr>
            <a:endParaRPr sz="19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383" name="Google Shape;383;p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67400" y="1828800"/>
            <a:ext cx="2811462" cy="2114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Google Shape;384;p4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96000" y="3733800"/>
            <a:ext cx="2514600" cy="1885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42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3300"/>
              <a:buFont typeface="Georgia"/>
              <a:buNone/>
            </a:pPr>
            <a:r>
              <a:rPr lang="en-US" sz="33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Genes cause behavior? Well, maybe……..!</a:t>
            </a:r>
            <a:endParaRPr/>
          </a:p>
        </p:txBody>
      </p:sp>
      <p:sp>
        <p:nvSpPr>
          <p:cNvPr id="390" name="Google Shape;390;p42"/>
          <p:cNvSpPr txBox="1">
            <a:spLocks noGrp="1"/>
          </p:cNvSpPr>
          <p:nvPr>
            <p:ph type="body" idx="1"/>
          </p:nvPr>
        </p:nvSpPr>
        <p:spPr>
          <a:xfrm>
            <a:off x="457200" y="1524000"/>
            <a:ext cx="82296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3050" marR="0" lvl="0" indent="-14890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55"/>
              <a:buFont typeface="Noto Sans Symbols"/>
              <a:buNone/>
            </a:pPr>
            <a:endParaRPr sz="2300" b="0" i="0" u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accent1"/>
              </a:buClr>
              <a:buSzPts val="1955"/>
              <a:buFont typeface="Noto Sans Symbols"/>
              <a:buChar char="●"/>
            </a:pPr>
            <a:r>
              <a:rPr lang="en-US" sz="23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Human Genome Project also may help understand relation between behavior and genes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accent2"/>
              </a:buClr>
              <a:buSzPts val="1330"/>
              <a:buFont typeface="Noto Sans Symbols"/>
              <a:buChar char="○"/>
            </a:pPr>
            <a:r>
              <a:rPr lang="en-US" sz="19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Goal: map the location of all genes on the human chromosomes and determine genetic codes: order of the bases on each gene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accent2"/>
              </a:buClr>
              <a:buSzPts val="1330"/>
              <a:buFont typeface="Noto Sans Symbols"/>
              <a:buChar char="○"/>
            </a:pPr>
            <a:r>
              <a:rPr lang="en-US" sz="19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Only have approximately </a:t>
            </a:r>
            <a:r>
              <a:rPr lang="en-US" sz="1900" b="1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20,000 functioning genes- </a:t>
            </a:r>
            <a:r>
              <a:rPr lang="en-US" sz="19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about as many as a roundworm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accent2"/>
              </a:buClr>
              <a:buSzPts val="1330"/>
              <a:buFont typeface="Noto Sans Symbols"/>
              <a:buChar char="○"/>
            </a:pPr>
            <a:r>
              <a:rPr lang="en-US" sz="19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97% of DNA does not encode proteins- appear to be ‘junk’</a:t>
            </a:r>
            <a:endParaRPr/>
          </a:p>
          <a:p>
            <a:pPr marL="273050" marR="0" lvl="0" indent="-148907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accent1"/>
              </a:buClr>
              <a:buSzPts val="1955"/>
              <a:buFont typeface="Noto Sans Symbols"/>
              <a:buNone/>
            </a:pPr>
            <a:endParaRPr sz="2300" b="0" i="0" u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accent1"/>
              </a:buClr>
              <a:buSzPts val="1955"/>
              <a:buFont typeface="Noto Sans Symbols"/>
              <a:buChar char="●"/>
            </a:pPr>
            <a:r>
              <a:rPr lang="en-US" sz="23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Genetic research investigates role of genes in behavior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accent2"/>
              </a:buClr>
              <a:buSzPts val="1330"/>
              <a:buFont typeface="Noto Sans Symbols"/>
              <a:buChar char="○"/>
            </a:pPr>
            <a:r>
              <a:rPr lang="en-US" sz="19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Fragile X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accent2"/>
              </a:buClr>
              <a:buSzPts val="1330"/>
              <a:buFont typeface="Noto Sans Symbols"/>
              <a:buChar char="○"/>
            </a:pPr>
            <a:r>
              <a:rPr lang="en-US" sz="19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Huntington’s disease</a:t>
            </a:r>
            <a:endParaRPr/>
          </a:p>
          <a:p>
            <a:pPr marL="273050" marR="0" lvl="0" indent="-148907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accent1"/>
              </a:buClr>
              <a:buSzPts val="1955"/>
              <a:buFont typeface="Noto Sans Symbols"/>
              <a:buNone/>
            </a:pPr>
            <a:endParaRPr sz="2300" b="0" i="0" u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accent1"/>
              </a:buClr>
              <a:buSzPts val="1955"/>
              <a:buFont typeface="Noto Sans Symbols"/>
              <a:buChar char="●"/>
            </a:pPr>
            <a:r>
              <a:rPr lang="en-US" sz="23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Bigger question: Is heredity a destiny or a predisposition?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5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3300"/>
              <a:buFont typeface="Georgia"/>
              <a:buNone/>
            </a:pPr>
            <a:r>
              <a:rPr lang="en-US" sz="33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What is neuroscience?</a:t>
            </a:r>
            <a:endParaRPr/>
          </a:p>
        </p:txBody>
      </p:sp>
      <p:sp>
        <p:nvSpPr>
          <p:cNvPr id="275" name="Google Shape;275;p25"/>
          <p:cNvSpPr txBox="1">
            <a:spLocks noGrp="1"/>
          </p:cNvSpPr>
          <p:nvPr>
            <p:ph type="body" idx="1"/>
          </p:nvPr>
        </p:nvSpPr>
        <p:spPr>
          <a:xfrm>
            <a:off x="301625" y="1527175"/>
            <a:ext cx="85041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3050" marR="0" lvl="0" indent="-2730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55"/>
              <a:buFont typeface="Noto Sans Symbols"/>
              <a:buChar char="●"/>
            </a:pPr>
            <a:r>
              <a:rPr lang="en-US" sz="23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 </a:t>
            </a:r>
            <a:r>
              <a:rPr lang="en-US" sz="2300" b="0" i="1" u="none" strike="noStrike" cap="none" dirty="0">
                <a:solidFill>
                  <a:srgbClr val="C00000"/>
                </a:solidFill>
                <a:latin typeface="Georgia"/>
                <a:ea typeface="Georgia"/>
                <a:cs typeface="Georgia"/>
                <a:sym typeface="Georgia"/>
              </a:rPr>
              <a:t>multidisciplinary</a:t>
            </a:r>
            <a:r>
              <a:rPr lang="en-US" sz="23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study of nervous system and </a:t>
            </a:r>
            <a:endParaRPr dirty="0"/>
          </a:p>
          <a:p>
            <a:pPr marL="273050" marR="0" lvl="0" indent="-273050" algn="l" rtl="0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accent1"/>
              </a:buClr>
              <a:buSzPts val="1955"/>
              <a:buFont typeface="Noto Sans Symbols"/>
              <a:buNone/>
            </a:pPr>
            <a:r>
              <a:rPr lang="en-US" sz="23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   the role it plays in behavior!</a:t>
            </a:r>
            <a:endParaRPr dirty="0"/>
          </a:p>
          <a:p>
            <a:pPr marL="273050" marR="0" lvl="0" indent="-148907" algn="l" rtl="0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accent1"/>
              </a:buClr>
              <a:buSzPts val="1955"/>
              <a:buFont typeface="Noto Sans Symbols"/>
              <a:buNone/>
            </a:pPr>
            <a:endParaRPr sz="2300" b="0" i="0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accent1"/>
              </a:buClr>
              <a:buSzPts val="1955"/>
              <a:buFont typeface="Noto Sans Symbols"/>
              <a:buChar char="●"/>
            </a:pPr>
            <a:r>
              <a:rPr lang="en-US" sz="23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Merging of several disciplines:</a:t>
            </a:r>
            <a:endParaRPr dirty="0"/>
          </a:p>
          <a:p>
            <a:pPr marL="547687" marR="0" lvl="1" indent="-273050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chemeClr val="accent2"/>
              </a:buClr>
              <a:buSzPts val="1330"/>
              <a:buFont typeface="Noto Sans Symbols"/>
              <a:buChar char="○"/>
            </a:pPr>
            <a:r>
              <a:rPr lang="en-US" sz="1900" b="0" i="0" u="none" strike="noStrike" cap="none" dirty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anatomy and physiology</a:t>
            </a:r>
            <a:endParaRPr dirty="0"/>
          </a:p>
          <a:p>
            <a:pPr marL="547687" marR="0" lvl="1" indent="-273050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chemeClr val="accent2"/>
              </a:buClr>
              <a:buSzPts val="1330"/>
              <a:buFont typeface="Noto Sans Symbols"/>
              <a:buChar char="○"/>
            </a:pPr>
            <a:r>
              <a:rPr lang="en-US" sz="1900" b="0" i="0" u="none" strike="noStrike" cap="none" dirty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Biology and chemistry</a:t>
            </a:r>
            <a:endParaRPr dirty="0"/>
          </a:p>
          <a:p>
            <a:pPr marL="547687" marR="0" lvl="1" indent="-273050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chemeClr val="accent2"/>
              </a:buClr>
              <a:buSzPts val="1330"/>
              <a:buFont typeface="Noto Sans Symbols"/>
              <a:buChar char="○"/>
            </a:pPr>
            <a:r>
              <a:rPr lang="en-US" sz="1900" b="0" i="0" u="none" strike="noStrike" cap="none" dirty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Philosophy</a:t>
            </a:r>
            <a:endParaRPr dirty="0"/>
          </a:p>
          <a:p>
            <a:pPr marL="547687" marR="0" lvl="1" indent="-273050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chemeClr val="accent2"/>
              </a:buClr>
              <a:buSzPts val="1330"/>
              <a:buFont typeface="Noto Sans Symbols"/>
              <a:buChar char="○"/>
            </a:pPr>
            <a:r>
              <a:rPr lang="en-US" sz="1900" b="0" i="0" u="none" strike="noStrike" cap="none" dirty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Psychology: Behavioral, social and cognitive areas, in particular</a:t>
            </a:r>
            <a:endParaRPr dirty="0"/>
          </a:p>
          <a:p>
            <a:pPr marL="273050" marR="0" lvl="0" indent="-148907" algn="l" rtl="0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accent1"/>
              </a:buClr>
              <a:buSzPts val="1955"/>
              <a:buFont typeface="Noto Sans Symbols"/>
              <a:buNone/>
            </a:pPr>
            <a:endParaRPr sz="2300" b="0" i="0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accent1"/>
              </a:buClr>
              <a:buSzPts val="1955"/>
              <a:buFont typeface="Noto Sans Symbols"/>
              <a:buChar char="●"/>
            </a:pPr>
            <a:r>
              <a:rPr lang="en-US" sz="23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Biopsychology: Branch of psychology that studies relation between brain and behavior</a:t>
            </a:r>
            <a:endParaRPr dirty="0"/>
          </a:p>
          <a:p>
            <a:pPr marL="547687" marR="0" lvl="1" indent="-188595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chemeClr val="accent2"/>
              </a:buClr>
              <a:buSzPts val="1330"/>
              <a:buFont typeface="Noto Sans Symbols"/>
              <a:buNone/>
            </a:pPr>
            <a:endParaRPr sz="1900" b="0" i="0" u="none" strike="noStrike" cap="none" dirty="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547687" marR="0" lvl="1" indent="-188595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chemeClr val="accent2"/>
              </a:buClr>
              <a:buSzPts val="1330"/>
              <a:buFont typeface="Noto Sans Symbols"/>
              <a:buNone/>
            </a:pPr>
            <a:endParaRPr sz="1900" b="0" i="0" u="none" strike="noStrike" cap="none" dirty="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170497" algn="l" rtl="0">
              <a:spcBef>
                <a:spcPts val="380"/>
              </a:spcBef>
              <a:spcAft>
                <a:spcPts val="0"/>
              </a:spcAft>
              <a:buClr>
                <a:schemeClr val="accent1"/>
              </a:buClr>
              <a:buSzPts val="1615"/>
              <a:buFont typeface="Noto Sans Symbols"/>
              <a:buNone/>
            </a:pPr>
            <a:endParaRPr sz="1900" b="0" i="0" u="none" strike="noStrike" cap="none" dirty="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43"/>
          <p:cNvSpPr txBox="1"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60"/>
              <a:buNone/>
            </a:pPr>
            <a:r>
              <a:rPr lang="en-US" sz="1600" b="1" i="0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A BRIEF INTRO TO EVOLUTION</a:t>
            </a:r>
            <a:endParaRPr/>
          </a:p>
        </p:txBody>
      </p:sp>
      <p:sp>
        <p:nvSpPr>
          <p:cNvPr id="396" name="Google Shape;396;p43"/>
          <p:cNvSpPr txBox="1"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Georgia"/>
              <a:buNone/>
            </a:pPr>
            <a:r>
              <a:rPr lang="en-US" sz="4200" b="0" i="0" u="non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rPr>
              <a:t>Side trip to understand importance of inheritance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44"/>
          <p:cNvSpPr txBox="1">
            <a:spLocks noGrp="1"/>
          </p:cNvSpPr>
          <p:nvPr>
            <p:ph type="title"/>
          </p:nvPr>
        </p:nvSpPr>
        <p:spPr>
          <a:xfrm>
            <a:off x="301625" y="0"/>
            <a:ext cx="8534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2800"/>
              <a:buFont typeface="Georgia"/>
              <a:buNone/>
            </a:pPr>
            <a:r>
              <a:rPr lang="en-US" sz="28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Our bodies change over time:</a:t>
            </a:r>
            <a:br>
              <a:rPr lang="en-US" sz="28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en-US" sz="28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Evidence for evolution</a:t>
            </a:r>
            <a:endParaRPr/>
          </a:p>
        </p:txBody>
      </p:sp>
      <p:sp>
        <p:nvSpPr>
          <p:cNvPr id="402" name="Google Shape;402;p44"/>
          <p:cNvSpPr txBox="1">
            <a:spLocks noGrp="1"/>
          </p:cNvSpPr>
          <p:nvPr>
            <p:ph type="body" idx="1"/>
          </p:nvPr>
        </p:nvSpPr>
        <p:spPr>
          <a:xfrm>
            <a:off x="301625" y="1527175"/>
            <a:ext cx="85041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47687" marR="0" lvl="1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</a:pPr>
            <a:r>
              <a:rPr lang="en-US"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  Charles Darwin (1809-1882):  1859 book: Origin of Species</a:t>
            </a:r>
            <a:endParaRPr/>
          </a:p>
          <a:p>
            <a:pPr marL="822325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CADAE"/>
              </a:buClr>
              <a:buSzPts val="1500"/>
              <a:buFont typeface="Noto Sans Symbols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argued species originated from other species and eventually become distinct from their ancestors</a:t>
            </a:r>
            <a:endParaRPr/>
          </a:p>
          <a:p>
            <a:pPr marL="822325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CADAE"/>
              </a:buClr>
              <a:buSzPts val="1500"/>
              <a:buFont typeface="Noto Sans Symbols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  thus: many animals have common, but very distant, ancestors</a:t>
            </a:r>
            <a:endParaRPr/>
          </a:p>
          <a:p>
            <a:pPr marL="547687" marR="0" lvl="1" indent="-17525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None/>
            </a:pPr>
            <a:endParaRPr sz="22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547687" marR="0" lvl="1" indent="-2730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</a:pPr>
            <a:r>
              <a:rPr lang="en-US"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Evidence from domesticated plants and animals</a:t>
            </a:r>
            <a:endParaRPr/>
          </a:p>
          <a:p>
            <a:pPr marL="822325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CADAE"/>
              </a:buClr>
              <a:buSzPts val="1500"/>
              <a:buFont typeface="Noto Sans Symbols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  breeding programs;  hybrid plants, purebred dogs, cats, etc.</a:t>
            </a:r>
            <a:endParaRPr/>
          </a:p>
          <a:p>
            <a:pPr marL="822325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CADAE"/>
              </a:buClr>
              <a:buSzPts val="1500"/>
              <a:buFont typeface="Noto Sans Symbols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   Great similarity in body parts across animals:  paws, arms, etc.</a:t>
            </a:r>
            <a:endParaRPr/>
          </a:p>
          <a:p>
            <a:pPr marL="822325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CADAE"/>
              </a:buClr>
              <a:buSzPts val="1500"/>
              <a:buFont typeface="Noto Sans Symbols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 embryology: most embryos look HIGHLY similar</a:t>
            </a:r>
            <a:endParaRPr/>
          </a:p>
          <a:p>
            <a:pPr marL="822325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CADAE"/>
              </a:buClr>
              <a:buSzPts val="1500"/>
              <a:buFont typeface="Noto Sans Symbols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   Fossil records: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endParaRPr sz="2700" b="0" i="0" u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endParaRPr sz="2700" b="0" i="0" u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127317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endParaRPr sz="2700" b="0" i="0" u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45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3000"/>
              <a:buFont typeface="Georgia"/>
              <a:buNone/>
            </a:pPr>
            <a:r>
              <a:rPr lang="en-US" sz="30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Natural Selection: Darwin’s 5 major premises:</a:t>
            </a:r>
            <a:endParaRPr/>
          </a:p>
        </p:txBody>
      </p:sp>
      <p:sp>
        <p:nvSpPr>
          <p:cNvPr id="408" name="Google Shape;408;p45"/>
          <p:cNvSpPr txBox="1">
            <a:spLocks noGrp="1"/>
          </p:cNvSpPr>
          <p:nvPr>
            <p:ph type="body" idx="1"/>
          </p:nvPr>
        </p:nvSpPr>
        <p:spPr>
          <a:xfrm>
            <a:off x="301625" y="1752600"/>
            <a:ext cx="8504100" cy="43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3050" marR="0" lvl="0" indent="-2730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85"/>
              <a:buFont typeface="Noto Sans Symbols"/>
              <a:buChar char="●"/>
            </a:pPr>
            <a:r>
              <a:rPr lang="en-US" sz="2100" b="0" i="0" u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Members of particular species have </a:t>
            </a:r>
            <a:r>
              <a:rPr lang="en-US" sz="2100" b="1" i="1" u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characteristics that vary</a:t>
            </a:r>
            <a:endParaRPr dirty="0"/>
          </a:p>
          <a:p>
            <a:pPr marL="273050" marR="0" lvl="0" indent="-159702" algn="l" rtl="0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1785"/>
              <a:buFont typeface="Noto Sans Symbols"/>
              <a:buNone/>
            </a:pPr>
            <a:endParaRPr sz="2100" b="1" i="1" u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1785"/>
              <a:buFont typeface="Noto Sans Symbols"/>
              <a:buChar char="●"/>
            </a:pPr>
            <a:r>
              <a:rPr lang="en-US" sz="2100" b="0" i="0" u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  Some of these variable characteristics are </a:t>
            </a:r>
            <a:r>
              <a:rPr lang="en-US" sz="2100" b="1" i="1" u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passed on from parents to siblings</a:t>
            </a:r>
            <a:endParaRPr dirty="0"/>
          </a:p>
          <a:p>
            <a:pPr marL="273050" marR="0" lvl="0" indent="-159702" algn="l" rtl="0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1785"/>
              <a:buFont typeface="Noto Sans Symbols"/>
              <a:buNone/>
            </a:pPr>
            <a:endParaRPr sz="2100" b="1" i="1" u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1785"/>
              <a:buFont typeface="Noto Sans Symbols"/>
              <a:buChar char="●"/>
            </a:pPr>
            <a:r>
              <a:rPr lang="en-US" sz="2100" b="0" i="0" u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  </a:t>
            </a:r>
            <a:r>
              <a:rPr lang="en-US" sz="2100" b="1" i="1" u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Some</a:t>
            </a:r>
            <a:r>
              <a:rPr lang="en-US" sz="2100" b="0" i="0" u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of these variable characteristics </a:t>
            </a:r>
            <a:r>
              <a:rPr lang="en-US" sz="2100" b="1" i="1" u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aid survival</a:t>
            </a:r>
            <a:endParaRPr dirty="0"/>
          </a:p>
          <a:p>
            <a:pPr marL="273050" marR="0" lvl="0" indent="-159702" algn="l" rtl="0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1785"/>
              <a:buFont typeface="Noto Sans Symbols"/>
              <a:buNone/>
            </a:pPr>
            <a:endParaRPr sz="2100" b="1" i="1" u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1785"/>
              <a:buFont typeface="Noto Sans Symbols"/>
              <a:buChar char="●"/>
            </a:pPr>
            <a:r>
              <a:rPr lang="en-US" sz="2100" b="0" i="0" u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  Species produce </a:t>
            </a:r>
            <a:r>
              <a:rPr lang="en-US" sz="2100" b="1" i="1" u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more offspring </a:t>
            </a:r>
            <a:r>
              <a:rPr lang="en-US" sz="2100" b="1" i="1" u="none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that </a:t>
            </a:r>
            <a:r>
              <a:rPr lang="en-US" sz="2100" b="1" i="1" u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survive </a:t>
            </a:r>
            <a:r>
              <a:rPr lang="en-US" sz="2100" b="0" i="0" u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to become adults</a:t>
            </a:r>
            <a:endParaRPr dirty="0"/>
          </a:p>
          <a:p>
            <a:pPr marL="273050" marR="0" lvl="0" indent="-159702" algn="l" rtl="0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1785"/>
              <a:buFont typeface="Noto Sans Symbols"/>
              <a:buNone/>
            </a:pPr>
            <a:endParaRPr sz="2100" b="0" i="0" u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1785"/>
              <a:buFont typeface="Noto Sans Symbols"/>
              <a:buChar char="●"/>
            </a:pPr>
            <a:r>
              <a:rPr lang="en-US" sz="2100" b="1" i="1" u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Characteristics that aid survival will become more common across generations</a:t>
            </a:r>
            <a:r>
              <a:rPr lang="en-US" sz="2100" b="0" i="0" u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, those that impede survival will die out.</a:t>
            </a:r>
            <a:endParaRPr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46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3300"/>
              <a:buFont typeface="Georgia"/>
              <a:buNone/>
            </a:pPr>
            <a:r>
              <a:rPr lang="en-US" sz="33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Heritability</a:t>
            </a:r>
            <a:endParaRPr/>
          </a:p>
        </p:txBody>
      </p:sp>
      <p:sp>
        <p:nvSpPr>
          <p:cNvPr id="414" name="Google Shape;414;p4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3050" marR="0" lvl="0" indent="-2730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85"/>
              <a:buFont typeface="Noto Sans Symbols"/>
              <a:buChar char="●"/>
            </a:pPr>
            <a:r>
              <a:rPr lang="en-US" sz="21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Heritability = percentage of variation in a characteristic that can be attributed to genetic factors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chemeClr val="accent2"/>
              </a:buClr>
              <a:buSzPts val="1190"/>
              <a:buFont typeface="Noto Sans Symbols"/>
              <a:buChar char="○"/>
            </a:pPr>
            <a:r>
              <a:rPr lang="en-US" sz="17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Identical twins versus fraternal twins</a:t>
            </a:r>
            <a:endParaRPr/>
          </a:p>
          <a:p>
            <a:pPr marL="822325" marR="0" lvl="2" indent="-22860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rgbClr val="8CADAE"/>
              </a:buClr>
              <a:buSzPts val="1200"/>
              <a:buFont typeface="Noto Sans Symbols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Intelligence about 50%</a:t>
            </a:r>
            <a:endParaRPr/>
          </a:p>
          <a:p>
            <a:pPr marL="822325" marR="0" lvl="2" indent="-22860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rgbClr val="8CADAE"/>
              </a:buClr>
              <a:buSzPts val="1200"/>
              <a:buFont typeface="Noto Sans Symbols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60-90% heritability for schizophrenia</a:t>
            </a:r>
            <a:endParaRPr/>
          </a:p>
          <a:p>
            <a:pPr marL="822325" marR="0" lvl="2" indent="-22860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rgbClr val="8CADAE"/>
              </a:buClr>
              <a:buSzPts val="1200"/>
              <a:buFont typeface="Noto Sans Symbols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40-50% for personality characteristics</a:t>
            </a:r>
            <a:endParaRPr/>
          </a:p>
          <a:p>
            <a:pPr marL="822325" marR="0" lvl="2" indent="-22860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rgbClr val="8CADAE"/>
              </a:buClr>
              <a:buSzPts val="1200"/>
              <a:buFont typeface="Noto Sans Symbols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90% for height         </a:t>
            </a:r>
            <a:endParaRPr/>
          </a:p>
          <a:p>
            <a:pPr marL="822325" marR="0" lvl="2" indent="-180975" algn="l" rtl="0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rgbClr val="8CADAE"/>
              </a:buClr>
              <a:buSzPts val="750"/>
              <a:buFont typeface="Noto Sans Symbols"/>
              <a:buNone/>
            </a:pPr>
            <a:endParaRPr sz="10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547687" marR="0" lvl="1" indent="-273050" algn="l" rtl="0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chemeClr val="accent2"/>
              </a:buClr>
              <a:buSzPts val="1190"/>
              <a:buFont typeface="Noto Sans Symbols"/>
              <a:buChar char="○"/>
            </a:pPr>
            <a:r>
              <a:rPr lang="en-US" sz="17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Appears about ½ of differences in behavioral characteristics are due to heritability</a:t>
            </a:r>
            <a:endParaRPr/>
          </a:p>
          <a:p>
            <a:pPr marL="822325" marR="0" lvl="2" indent="-22860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rgbClr val="8CADAE"/>
              </a:buClr>
              <a:buSzPts val="1200"/>
              <a:buFont typeface="Noto Sans Symbols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Rest must be due to environment </a:t>
            </a:r>
            <a:endParaRPr/>
          </a:p>
          <a:p>
            <a:pPr marL="822325" marR="0" lvl="2" indent="-22860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rgbClr val="8CADAE"/>
              </a:buClr>
              <a:buSzPts val="1200"/>
              <a:buFont typeface="Noto Sans Symbols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or interaction of genes and environment  </a:t>
            </a:r>
            <a:endParaRPr/>
          </a:p>
          <a:p>
            <a:pPr marL="547687" marR="0" lvl="1" indent="-228600" algn="l" rtl="0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Noto Sans Symbols"/>
              <a:buNone/>
            </a:pPr>
            <a:endParaRPr sz="10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1785"/>
              <a:buFont typeface="Noto Sans Symbols"/>
              <a:buChar char="●"/>
            </a:pPr>
            <a:r>
              <a:rPr lang="en-US" sz="21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Vulnerability: genes contribute to </a:t>
            </a:r>
            <a:r>
              <a:rPr lang="en-US" sz="2100" b="0" i="1" u="none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predispositon</a:t>
            </a:r>
            <a:r>
              <a:rPr lang="en-US" sz="21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for disorder</a:t>
            </a:r>
            <a:endParaRPr/>
          </a:p>
          <a:p>
            <a:pPr marL="273050" marR="0" lvl="0" indent="-219075" algn="l" rtl="0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850"/>
              <a:buFont typeface="Noto Sans Symbols"/>
              <a:buNone/>
            </a:pPr>
            <a:endParaRPr sz="1000" b="0" i="0" u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1785"/>
              <a:buFont typeface="Noto Sans Symbols"/>
              <a:buChar char="●"/>
            </a:pPr>
            <a:r>
              <a:rPr lang="en-US" sz="21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Must exceed required threshold to elicit disorder 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chemeClr val="accent2"/>
              </a:buClr>
              <a:buSzPts val="1190"/>
              <a:buFont typeface="Noto Sans Symbols"/>
              <a:buChar char="○"/>
            </a:pPr>
            <a:r>
              <a:rPr lang="en-US" sz="17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Diathesis stress model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chemeClr val="accent2"/>
              </a:buClr>
              <a:buSzPts val="1190"/>
              <a:buFont typeface="Noto Sans Symbols"/>
              <a:buChar char="○"/>
            </a:pPr>
            <a:r>
              <a:rPr lang="en-US" sz="17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Takes both genetic predisposition AND stress to elicit certain mental disorders such as schizophrenia 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p47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3300"/>
              <a:buFont typeface="Georgia"/>
              <a:buNone/>
            </a:pPr>
            <a:r>
              <a:rPr lang="en-US" sz="33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Most important take home lesson:</a:t>
            </a:r>
            <a:endParaRPr/>
          </a:p>
        </p:txBody>
      </p:sp>
      <p:sp>
        <p:nvSpPr>
          <p:cNvPr id="420" name="Google Shape;420;p47"/>
          <p:cNvSpPr txBox="1">
            <a:spLocks noGrp="1"/>
          </p:cNvSpPr>
          <p:nvPr>
            <p:ph type="body" idx="1"/>
          </p:nvPr>
        </p:nvSpPr>
        <p:spPr>
          <a:xfrm>
            <a:off x="301625" y="1527175"/>
            <a:ext cx="85041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3050" marR="0" lvl="0" indent="-2730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25"/>
              <a:buFont typeface="Noto Sans Symbols"/>
              <a:buChar char="●"/>
            </a:pPr>
            <a:r>
              <a:rPr lang="en-US" sz="25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Our brain controls behavior AND </a:t>
            </a:r>
            <a:endParaRPr/>
          </a:p>
          <a:p>
            <a:pPr marL="273050" marR="0" lvl="0" indent="-2730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125"/>
              <a:buFont typeface="Noto Sans Symbols"/>
              <a:buChar char="●"/>
            </a:pPr>
            <a:r>
              <a:rPr lang="en-US" sz="25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Behavior changes our brain	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Two way street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Interactions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These interactions are explainable and able to be scientifically studied.</a:t>
            </a:r>
            <a:endParaRPr/>
          </a:p>
          <a:p>
            <a:pPr marL="822325" marR="0" lvl="2" indent="-138112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rgbClr val="8CADAE"/>
              </a:buClr>
              <a:buSzPts val="1425"/>
              <a:buFont typeface="Noto Sans Symbols"/>
              <a:buNone/>
            </a:pPr>
            <a:endParaRPr sz="19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125"/>
              <a:buFont typeface="Noto Sans Symbols"/>
              <a:buChar char="●"/>
            </a:pPr>
            <a:r>
              <a:rPr lang="en-US" sz="25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Genetic traits are important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We inherit dispositions, not inevitabilities.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Genes must interact with environment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Not what WILL happen, but what COULD happen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Takes an eliciting stimulus to turn on/off  the gene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48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3300"/>
              <a:buFont typeface="Georgia"/>
              <a:buNone/>
            </a:pPr>
            <a:r>
              <a:rPr lang="en-US" sz="33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Practice Quiz Questions:</a:t>
            </a:r>
            <a:endParaRPr/>
          </a:p>
        </p:txBody>
      </p:sp>
      <p:sp>
        <p:nvSpPr>
          <p:cNvPr id="426" name="Google Shape;426;p48"/>
          <p:cNvSpPr txBox="1">
            <a:spLocks noGrp="1"/>
          </p:cNvSpPr>
          <p:nvPr>
            <p:ph type="body" idx="1"/>
          </p:nvPr>
        </p:nvSpPr>
        <p:spPr>
          <a:xfrm>
            <a:off x="301625" y="1527175"/>
            <a:ext cx="85041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30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Noto Sans Symbols"/>
              <a:buChar char="●"/>
            </a:pPr>
            <a:r>
              <a:rPr lang="en-US" sz="28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Who showed that nerves operate cannot operate like an electric wire because that would be too slow? </a:t>
            </a:r>
            <a:endParaRPr sz="4000" b="0" i="0" u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731837" marR="0" lvl="1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680"/>
              <a:buFont typeface="Georgia"/>
              <a:buAutoNum type="alphaLcParenR"/>
            </a:pPr>
            <a:r>
              <a:rPr lang="en-US" sz="24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Hermann von Hemmholtz</a:t>
            </a:r>
            <a:endParaRPr sz="36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731837" marR="0" lvl="1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680"/>
              <a:buFont typeface="Georgia"/>
              <a:buAutoNum type="alphaLcParenR"/>
            </a:pPr>
            <a:r>
              <a:rPr lang="en-US" sz="24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Rene DesCartes</a:t>
            </a:r>
            <a:endParaRPr sz="36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731837" marR="0" lvl="1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680"/>
              <a:buFont typeface="Georgia"/>
              <a:buAutoNum type="alphaLcParenR"/>
            </a:pPr>
            <a:r>
              <a:rPr lang="en-US" sz="24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Wilhelm Wundt</a:t>
            </a:r>
            <a:endParaRPr sz="36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731837" marR="0" lvl="1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680"/>
              <a:buFont typeface="Georgia"/>
              <a:buAutoNum type="alphaLcParenR"/>
            </a:pPr>
            <a:r>
              <a:rPr lang="en-US" sz="24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Paul Broca </a:t>
            </a:r>
            <a:endParaRPr sz="36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571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Noto Sans Symbols"/>
              <a:buNone/>
            </a:pPr>
            <a:endParaRPr sz="4000" b="0" i="0" u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57150" algn="l" rtl="0"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Noto Sans Symbols"/>
              <a:buNone/>
            </a:pPr>
            <a:endParaRPr sz="4000" b="0" i="0" u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49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3300"/>
              <a:buFont typeface="Georgia"/>
              <a:buNone/>
            </a:pPr>
            <a:r>
              <a:rPr lang="en-US" sz="33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Practice Quiz Questions:</a:t>
            </a:r>
            <a:endParaRPr/>
          </a:p>
        </p:txBody>
      </p:sp>
      <p:sp>
        <p:nvSpPr>
          <p:cNvPr id="432" name="Google Shape;432;p49"/>
          <p:cNvSpPr txBox="1">
            <a:spLocks noGrp="1"/>
          </p:cNvSpPr>
          <p:nvPr>
            <p:ph type="body" idx="1"/>
          </p:nvPr>
        </p:nvSpPr>
        <p:spPr>
          <a:xfrm>
            <a:off x="301625" y="1527175"/>
            <a:ext cx="85041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Noto Sans Symbols"/>
              <a:buNone/>
            </a:pPr>
            <a:endParaRPr sz="4000" b="0" i="0" u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-15113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Noto Sans Symbols"/>
              <a:buChar char="●"/>
            </a:pPr>
            <a:r>
              <a:rPr lang="en-US" sz="28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The idea that specific areas of the brain carry only one specific function is called__________.</a:t>
            </a:r>
            <a:endParaRPr sz="4000" b="0" i="0" u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731837" marR="0" lvl="1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680"/>
              <a:buFont typeface="Georgia"/>
              <a:buAutoNum type="alphaLcParenR"/>
            </a:pPr>
            <a:r>
              <a:rPr lang="en-US" sz="24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localization and has shown to be incorrect.</a:t>
            </a:r>
            <a:endParaRPr sz="36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731837" marR="0" lvl="1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680"/>
              <a:buFont typeface="Georgia"/>
              <a:buAutoNum type="alphaLcParenR"/>
            </a:pPr>
            <a:r>
              <a:rPr lang="en-US" sz="24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localization and has shown to be correct.</a:t>
            </a:r>
            <a:endParaRPr sz="36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731837" marR="0" lvl="1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680"/>
              <a:buFont typeface="Georgia"/>
              <a:buAutoNum type="alphaLcParenR"/>
            </a:pPr>
            <a:r>
              <a:rPr lang="en-US" sz="24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specialization and has shown to be incorrect.</a:t>
            </a:r>
            <a:endParaRPr sz="36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731837" marR="0" lvl="1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680"/>
              <a:buFont typeface="Georgia"/>
              <a:buAutoNum type="alphaLcParenR"/>
            </a:pPr>
            <a:r>
              <a:rPr lang="en-US" sz="24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specialization and has shown to be correct.</a:t>
            </a:r>
            <a:endParaRPr/>
          </a:p>
          <a:p>
            <a:pPr marL="273050" marR="0" lvl="0" indent="-14351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None/>
            </a:pPr>
            <a:endParaRPr sz="24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50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3300"/>
              <a:buFont typeface="Georgia"/>
              <a:buNone/>
            </a:pPr>
            <a:r>
              <a:rPr lang="en-US" sz="33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Practice Quiz Questions:</a:t>
            </a:r>
            <a:endParaRPr/>
          </a:p>
        </p:txBody>
      </p:sp>
      <p:sp>
        <p:nvSpPr>
          <p:cNvPr id="438" name="Google Shape;438;p50"/>
          <p:cNvSpPr txBox="1">
            <a:spLocks noGrp="1"/>
          </p:cNvSpPr>
          <p:nvPr>
            <p:ph type="body" idx="1"/>
          </p:nvPr>
        </p:nvSpPr>
        <p:spPr>
          <a:xfrm>
            <a:off x="301625" y="1527175"/>
            <a:ext cx="85041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30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Noto Sans Symbols"/>
              <a:buChar char="●"/>
            </a:pPr>
            <a:r>
              <a:rPr lang="en-US" sz="28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 proposed mechanism for how things work is called a _______________.</a:t>
            </a:r>
            <a:endParaRPr sz="4000" b="0" i="0" u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731837" marR="0" lvl="1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680"/>
              <a:buFont typeface="Georgia"/>
              <a:buAutoNum type="alphaLcParenR"/>
            </a:pPr>
            <a:r>
              <a:rPr lang="en-US" sz="24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Theory</a:t>
            </a:r>
            <a:endParaRPr sz="36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731837" marR="0" lvl="1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680"/>
              <a:buFont typeface="Georgia"/>
              <a:buAutoNum type="alphaLcParenR"/>
            </a:pPr>
            <a:r>
              <a:rPr lang="en-US" sz="24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Mechanism</a:t>
            </a:r>
            <a:endParaRPr sz="36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731837" marR="0" lvl="1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680"/>
              <a:buFont typeface="Georgia"/>
              <a:buAutoNum type="alphaLcParenR"/>
            </a:pPr>
            <a:r>
              <a:rPr lang="en-US" sz="24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Model</a:t>
            </a:r>
            <a:endParaRPr sz="36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731837" marR="0" lvl="1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680"/>
              <a:buFont typeface="Georgia"/>
              <a:buAutoNum type="alphaLcParenR"/>
            </a:pPr>
            <a:r>
              <a:rPr lang="en-US" sz="24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Predisposition</a:t>
            </a:r>
            <a:endParaRPr sz="36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Noto Sans Symbols"/>
              <a:buNone/>
            </a:pPr>
            <a:r>
              <a:rPr lang="en-US" sz="2800" b="1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  <a:endParaRPr sz="4000" b="0" i="0" u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Noto Sans Symbols"/>
              <a:buNone/>
            </a:pPr>
            <a:r>
              <a:rPr lang="en-US" sz="2800" b="1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  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51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3300"/>
              <a:buFont typeface="Georgia"/>
              <a:buNone/>
            </a:pPr>
            <a:r>
              <a:rPr lang="en-US" sz="33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Practice Quiz Questions:</a:t>
            </a:r>
            <a:endParaRPr/>
          </a:p>
        </p:txBody>
      </p:sp>
      <p:sp>
        <p:nvSpPr>
          <p:cNvPr id="444" name="Google Shape;444;p51"/>
          <p:cNvSpPr txBox="1">
            <a:spLocks noGrp="1"/>
          </p:cNvSpPr>
          <p:nvPr>
            <p:ph type="body" idx="1"/>
          </p:nvPr>
        </p:nvSpPr>
        <p:spPr>
          <a:xfrm>
            <a:off x="301625" y="1527175"/>
            <a:ext cx="85041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30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Noto Sans Symbols"/>
              <a:buNone/>
            </a:pPr>
            <a:endParaRPr sz="4000" b="0" i="0" u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Noto Sans Symbols"/>
              <a:buChar char="●"/>
            </a:pPr>
            <a:r>
              <a:rPr lang="en-US" sz="2800" b="1" i="0" u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Extra Credit Question: </a:t>
            </a:r>
            <a:endParaRPr lang="en-US" sz="2800" b="1" i="0" u="none" dirty="0" smtClean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Noto Sans Symbols"/>
              <a:buChar char="●"/>
            </a:pPr>
            <a:r>
              <a:rPr lang="en-US" sz="2300" b="0" i="0" u="none" strike="noStrike" cap="none" dirty="0" smtClean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A </a:t>
            </a:r>
            <a:r>
              <a:rPr lang="en-US" sz="2300" b="0" i="0" u="none" strike="noStrike" cap="none" dirty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person has a gene that is linked with a disease, but he or she does not have the disease. The book mentions several reasons why this could occur. Describe two of them.</a:t>
            </a:r>
            <a:endParaRPr sz="3500" b="0" i="0" u="none" strike="noStrike" cap="none" dirty="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84137" algn="l" rtl="0"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2975"/>
              <a:buFont typeface="Noto Sans Symbols"/>
              <a:buNone/>
            </a:pPr>
            <a:endParaRPr sz="3500" b="0" i="0" u="none" strike="noStrike" cap="none" dirty="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6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2800"/>
              <a:buFont typeface="Georgia"/>
              <a:buNone/>
            </a:pPr>
            <a:r>
              <a:rPr lang="en-US" sz="28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Origins of BioPsychology: </a:t>
            </a:r>
            <a:br>
              <a:rPr lang="en-US" sz="28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en-US" sz="28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Several problems and Controversies</a:t>
            </a:r>
            <a:endParaRPr/>
          </a:p>
        </p:txBody>
      </p:sp>
      <p:sp>
        <p:nvSpPr>
          <p:cNvPr id="281" name="Google Shape;281;p26"/>
          <p:cNvSpPr txBox="1">
            <a:spLocks noGrp="1"/>
          </p:cNvSpPr>
          <p:nvPr>
            <p:ph type="body" idx="1"/>
          </p:nvPr>
        </p:nvSpPr>
        <p:spPr>
          <a:xfrm>
            <a:off x="301625" y="1600200"/>
            <a:ext cx="8504100" cy="449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3050" marR="0" lvl="0" indent="-2730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25"/>
              <a:buFont typeface="Noto Sans Symbols"/>
              <a:buChar char="●"/>
            </a:pPr>
            <a:r>
              <a:rPr lang="en-US" sz="25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The Mind-Brain problem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Also called the mind-body problem, but here we want to emphasize the role of “mind” vs “brain”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What is the mind versus what is the brain?</a:t>
            </a:r>
            <a:endParaRPr/>
          </a:p>
          <a:p>
            <a:pPr marL="547687" marR="0" lvl="1" indent="-1841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</a:pPr>
            <a:endParaRPr sz="20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125"/>
              <a:buFont typeface="Noto Sans Symbols"/>
              <a:buChar char="●"/>
            </a:pPr>
            <a:r>
              <a:rPr lang="en-US" sz="25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Monism vs. Dualism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Monism:</a:t>
            </a:r>
            <a:endParaRPr/>
          </a:p>
          <a:p>
            <a:pPr marL="822325" marR="0" lvl="2" indent="-273050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rgbClr val="8CADAE"/>
              </a:buClr>
              <a:buSzPts val="1425"/>
              <a:buFont typeface="Noto Sans Symbols"/>
              <a:buChar char="○"/>
            </a:pPr>
            <a:r>
              <a:rPr lang="en-US" sz="19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British Associationists, later Greek philosophers</a:t>
            </a:r>
            <a:endParaRPr/>
          </a:p>
          <a:p>
            <a:pPr marL="822325" marR="0" lvl="2" indent="-273050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rgbClr val="8CADAE"/>
              </a:buClr>
              <a:buSzPts val="1425"/>
              <a:buFont typeface="Noto Sans Symbols"/>
              <a:buChar char="○"/>
            </a:pPr>
            <a:r>
              <a:rPr lang="en-US" sz="19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Idea that mind and brain are ONE</a:t>
            </a:r>
            <a:endParaRPr/>
          </a:p>
          <a:p>
            <a:pPr marL="822325" marR="0" lvl="2" indent="-182562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rgbClr val="8CADAE"/>
              </a:buClr>
              <a:buSzPts val="1425"/>
              <a:buFont typeface="Noto Sans Symbols"/>
              <a:buNone/>
            </a:pPr>
            <a:endParaRPr sz="19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547687" marR="0" lvl="1" indent="-2730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Dualism</a:t>
            </a:r>
            <a:endParaRPr/>
          </a:p>
          <a:p>
            <a:pPr marL="822325" marR="0" lvl="2" indent="-273050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rgbClr val="8CADAE"/>
              </a:buClr>
              <a:buSzPts val="1425"/>
              <a:buFont typeface="Noto Sans Symbols"/>
              <a:buChar char="○"/>
            </a:pPr>
            <a:r>
              <a:rPr lang="en-US" sz="19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DesCartes, Continentalists</a:t>
            </a:r>
            <a:endParaRPr/>
          </a:p>
          <a:p>
            <a:pPr marL="822325" marR="0" lvl="2" indent="-273050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rgbClr val="8CADAE"/>
              </a:buClr>
              <a:buSzPts val="1425"/>
              <a:buFont typeface="Noto Sans Symbols"/>
              <a:buChar char="○"/>
            </a:pPr>
            <a:r>
              <a:rPr lang="en-US" sz="19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Idea that mind is separate from the brain</a:t>
            </a:r>
            <a:endParaRPr/>
          </a:p>
          <a:p>
            <a:pPr marL="822325" marR="0" lvl="2" indent="-273050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rgbClr val="8CADAE"/>
              </a:buClr>
              <a:buSzPts val="1425"/>
              <a:buFont typeface="Noto Sans Symbols"/>
              <a:buChar char="○"/>
            </a:pPr>
            <a:r>
              <a:rPr lang="en-US" sz="19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Mind obeys rules of mind; brain obeys physical rules for body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7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2800"/>
              <a:buFont typeface="Georgia"/>
              <a:buNone/>
            </a:pPr>
            <a:r>
              <a:rPr lang="en-US" sz="28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Discovering Neural Mechanisms </a:t>
            </a:r>
            <a:br>
              <a:rPr lang="en-US" sz="28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en-US" sz="28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Des Cartes and the Reflex Arc</a:t>
            </a:r>
            <a:endParaRPr/>
          </a:p>
        </p:txBody>
      </p:sp>
      <p:sp>
        <p:nvSpPr>
          <p:cNvPr id="287" name="Google Shape;287;p27"/>
          <p:cNvSpPr txBox="1">
            <a:spLocks noGrp="1"/>
          </p:cNvSpPr>
          <p:nvPr>
            <p:ph type="body" idx="1"/>
          </p:nvPr>
        </p:nvSpPr>
        <p:spPr>
          <a:xfrm>
            <a:off x="301625" y="1527175"/>
            <a:ext cx="85041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3050" marR="0" lvl="0" indent="-2730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55"/>
              <a:buFont typeface="Noto Sans Symbols"/>
              <a:buChar char="●"/>
            </a:pPr>
            <a:r>
              <a:rPr lang="en-US" sz="23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 Model = proposed mechanism for how something works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accent2"/>
              </a:buClr>
              <a:buSzPts val="1330"/>
              <a:buFont typeface="Noto Sans Symbols"/>
              <a:buChar char="○"/>
            </a:pPr>
            <a:r>
              <a:rPr lang="en-US" sz="19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Can be a theory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accent2"/>
              </a:buClr>
              <a:buSzPts val="1330"/>
              <a:buFont typeface="Noto Sans Symbols"/>
              <a:buChar char="○"/>
            </a:pPr>
            <a:r>
              <a:rPr lang="en-US" sz="19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Can be an example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accent2"/>
              </a:buClr>
              <a:buSzPts val="1330"/>
              <a:buFont typeface="Noto Sans Symbols"/>
              <a:buChar char="○"/>
            </a:pPr>
            <a:r>
              <a:rPr lang="en-US" sz="19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Can be a figure, chart or prototype</a:t>
            </a:r>
            <a:endParaRPr/>
          </a:p>
          <a:p>
            <a:pPr marL="547687" marR="0" lvl="1" indent="-188595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accent2"/>
              </a:buClr>
              <a:buSzPts val="1330"/>
              <a:buFont typeface="Noto Sans Symbols"/>
              <a:buNone/>
            </a:pPr>
            <a:endParaRPr sz="19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accent1"/>
              </a:buClr>
              <a:buSzPts val="1955"/>
              <a:buFont typeface="Noto Sans Symbols"/>
              <a:buChar char="●"/>
            </a:pPr>
            <a:r>
              <a:rPr lang="en-US" sz="23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Rene Des Cartes proposed hydraulic model of brain function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accent2"/>
              </a:buClr>
              <a:buSzPts val="1330"/>
              <a:buFont typeface="Noto Sans Symbols"/>
              <a:buChar char="○"/>
            </a:pPr>
            <a:r>
              <a:rPr lang="en-US" sz="19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Nerves = hollow tubes that carried fluid from brain to muscles and back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accent2"/>
              </a:buClr>
              <a:buSzPts val="1330"/>
              <a:buFont typeface="Noto Sans Symbols"/>
              <a:buChar char="○"/>
            </a:pPr>
            <a:r>
              <a:rPr lang="en-US" sz="19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This fluid = “animal spirits”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accent2"/>
              </a:buClr>
              <a:buSzPts val="1330"/>
              <a:buFont typeface="Noto Sans Symbols"/>
              <a:buChar char="○"/>
            </a:pPr>
            <a:r>
              <a:rPr lang="en-US" sz="19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Pumped by the pineal gland (due to it’s location, not observed function!)</a:t>
            </a:r>
            <a:endParaRPr/>
          </a:p>
          <a:p>
            <a:pPr marL="547687" marR="0" lvl="1" indent="-188595" algn="l" rtl="0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accent2"/>
              </a:buClr>
              <a:buSzPts val="1330"/>
              <a:buFont typeface="Noto Sans Symbols"/>
              <a:buNone/>
            </a:pPr>
            <a:endParaRPr sz="19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accent1"/>
              </a:buClr>
              <a:buSzPts val="1955"/>
              <a:buFont typeface="Noto Sans Symbols"/>
              <a:buChar char="●"/>
            </a:pPr>
            <a:r>
              <a:rPr lang="en-US" sz="23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Pineal gland = seat of the “soul”: place where mind interacted with the body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8"/>
          <p:cNvSpPr txBox="1">
            <a:spLocks noGrp="1"/>
          </p:cNvSpPr>
          <p:nvPr>
            <p:ph type="body" idx="1"/>
          </p:nvPr>
        </p:nvSpPr>
        <p:spPr>
          <a:xfrm>
            <a:off x="301625" y="1524000"/>
            <a:ext cx="4040100" cy="733500"/>
          </a:xfrm>
          <a:prstGeom prst="rect">
            <a:avLst/>
          </a:prstGeom>
          <a:noFill/>
          <a:ln>
            <a:noFill/>
          </a:ln>
          <a:effectLst>
            <a:outerShdw blurRad="63500" dist="25400" dir="5400000">
              <a:srgbClr val="000000">
                <a:alpha val="34900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45"/>
              <a:buNone/>
            </a:pPr>
            <a:r>
              <a:rPr lang="en-US" sz="1700" b="1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Reflex arc is communication between spinal cord and target muscle.</a:t>
            </a:r>
            <a:endParaRPr/>
          </a:p>
        </p:txBody>
      </p:sp>
      <p:sp>
        <p:nvSpPr>
          <p:cNvPr id="293" name="Google Shape;293;p28"/>
          <p:cNvSpPr txBox="1">
            <a:spLocks noGrp="1"/>
          </p:cNvSpPr>
          <p:nvPr>
            <p:ph type="body" idx="1"/>
          </p:nvPr>
        </p:nvSpPr>
        <p:spPr>
          <a:xfrm>
            <a:off x="4791075" y="1524000"/>
            <a:ext cx="4041900" cy="731700"/>
          </a:xfrm>
          <a:prstGeom prst="rect">
            <a:avLst/>
          </a:prstGeom>
          <a:noFill/>
          <a:ln>
            <a:noFill/>
          </a:ln>
          <a:effectLst>
            <a:outerShdw blurRad="63500" dist="25400" dir="5400000">
              <a:srgbClr val="000000">
                <a:alpha val="34900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rPr lang="en-US" sz="2000" b="1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Forms a reflex “arc”: sensory input-action output</a:t>
            </a:r>
            <a:endParaRPr/>
          </a:p>
        </p:txBody>
      </p:sp>
      <p:pic>
        <p:nvPicPr>
          <p:cNvPr id="294" name="Google Shape;294;p28" descr="341770_la_02_06b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01625" y="2746375"/>
            <a:ext cx="4041900" cy="32688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pic>
      <p:pic>
        <p:nvPicPr>
          <p:cNvPr id="295" name="Google Shape;295;p28"/>
          <p:cNvPicPr preferRelativeResize="0">
            <a:picLocks noGrp="1"/>
          </p:cNvPicPr>
          <p:nvPr>
            <p:ph type="body" idx="2"/>
          </p:nvPr>
        </p:nvPicPr>
        <p:blipFill rotWithShape="1">
          <a:blip r:embed="rId4">
            <a:alphaModFix/>
          </a:blip>
          <a:srcRect/>
          <a:stretch/>
        </p:blipFill>
        <p:spPr>
          <a:xfrm>
            <a:off x="5013325" y="2471737"/>
            <a:ext cx="3613200" cy="3821100"/>
          </a:xfrm>
          <a:prstGeom prst="rect">
            <a:avLst/>
          </a:prstGeom>
          <a:noFill/>
          <a:ln>
            <a:noFill/>
          </a:ln>
        </p:spPr>
      </p:pic>
      <p:sp>
        <p:nvSpPr>
          <p:cNvPr id="296" name="Google Shape;296;p28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3300"/>
              <a:buFont typeface="Georgia"/>
              <a:buNone/>
            </a:pPr>
            <a:r>
              <a:rPr lang="en-US" sz="33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DesCartes’ Reflex Arc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9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3200"/>
              <a:buFont typeface="Georgia"/>
              <a:buNone/>
            </a:pPr>
            <a:r>
              <a:rPr lang="en-US" sz="32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Determining how the nerve functions</a:t>
            </a:r>
            <a:endParaRPr/>
          </a:p>
        </p:txBody>
      </p:sp>
      <p:sp>
        <p:nvSpPr>
          <p:cNvPr id="303" name="Google Shape;303;p29"/>
          <p:cNvSpPr txBox="1">
            <a:spLocks noGrp="1"/>
          </p:cNvSpPr>
          <p:nvPr>
            <p:ph type="body" idx="1"/>
          </p:nvPr>
        </p:nvSpPr>
        <p:spPr>
          <a:xfrm>
            <a:off x="301625" y="1527175"/>
            <a:ext cx="85041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3050" marR="0" lvl="0" indent="-2730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en-US" sz="27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Discovering the action of nerves: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</a:pPr>
            <a:r>
              <a:rPr lang="en-US"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Could make frog’s muscle twitch by stimulating nerve with electricity, even after removing nerve from frog’s body!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</a:pPr>
            <a:r>
              <a:rPr lang="en-US"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Fritsch and Hitzig (1870): motor movements in dogs using electrical stimulation to brain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</a:pPr>
            <a:r>
              <a:rPr lang="en-US"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Important: Nerves work via </a:t>
            </a:r>
            <a:r>
              <a:rPr lang="en-US" sz="2200" b="0" i="1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ELECTRICITY</a:t>
            </a:r>
            <a:endParaRPr/>
          </a:p>
          <a:p>
            <a:pPr marL="547687" marR="0" lvl="1" indent="-175259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None/>
            </a:pPr>
            <a:endParaRPr sz="2200" b="0" i="1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en-US" sz="27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Von Hemmholtz: nerves not like electrical wires!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</a:pPr>
            <a:r>
              <a:rPr lang="en-US"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Important work in audition, vision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</a:pPr>
            <a:r>
              <a:rPr lang="en-US"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Showed that nerves had own electrical properties</a:t>
            </a:r>
            <a:endParaRPr/>
          </a:p>
          <a:p>
            <a:pPr marL="547687" marR="0" lvl="1" indent="-27305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</a:pPr>
            <a:r>
              <a:rPr lang="en-US"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Demonstrated how we could study the action of nerves and neurons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30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3300"/>
              <a:buFont typeface="Georgia"/>
              <a:buNone/>
            </a:pPr>
            <a:r>
              <a:rPr lang="en-US" sz="33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Localization Issue:</a:t>
            </a:r>
            <a:endParaRPr/>
          </a:p>
        </p:txBody>
      </p:sp>
      <p:sp>
        <p:nvSpPr>
          <p:cNvPr id="309" name="Google Shape;309;p30"/>
          <p:cNvSpPr txBox="1">
            <a:spLocks noGrp="1"/>
          </p:cNvSpPr>
          <p:nvPr>
            <p:ph type="body" idx="1"/>
          </p:nvPr>
        </p:nvSpPr>
        <p:spPr>
          <a:xfrm>
            <a:off x="301625" y="1371600"/>
            <a:ext cx="4038600" cy="46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3050" marR="0" lvl="0" indent="-2730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</a:pPr>
            <a:r>
              <a:rPr lang="en-US"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Localization: Idea that specific areas of brain carry out specific functions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○"/>
            </a:pPr>
            <a:r>
              <a:rPr lang="en-US" sz="15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Is both right and wrong!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○"/>
            </a:pPr>
            <a:r>
              <a:rPr lang="en-US" sz="15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Early evidence supported:</a:t>
            </a:r>
            <a:endParaRPr/>
          </a:p>
          <a:p>
            <a:pPr marL="822325" marR="0" lvl="2" indent="-228600" algn="l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rgbClr val="8CADAE"/>
              </a:buClr>
              <a:buSzPts val="1050"/>
              <a:buFont typeface="Noto Sans Symbols"/>
              <a:buChar char="•"/>
            </a:pPr>
            <a:r>
              <a:rPr lang="en-US"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Fritsch and Hitzig’s dog work</a:t>
            </a:r>
            <a:endParaRPr/>
          </a:p>
          <a:p>
            <a:pPr marL="822325" marR="0" lvl="2" indent="-228600" algn="l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rgbClr val="8CADAE"/>
              </a:buClr>
              <a:buSzPts val="1050"/>
              <a:buFont typeface="Noto Sans Symbols"/>
              <a:buChar char="•"/>
            </a:pPr>
            <a:r>
              <a:rPr lang="en-US"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Phineas Gage</a:t>
            </a:r>
            <a:endParaRPr/>
          </a:p>
          <a:p>
            <a:pPr marL="822325" marR="0" lvl="2" indent="-228600" algn="l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rgbClr val="8CADAE"/>
              </a:buClr>
              <a:buSzPts val="1050"/>
              <a:buFont typeface="Noto Sans Symbols"/>
              <a:buChar char="•"/>
            </a:pPr>
            <a:r>
              <a:rPr lang="en-US"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Broca’s and Wernicke’s work</a:t>
            </a:r>
            <a:endParaRPr/>
          </a:p>
          <a:p>
            <a:pPr marL="822325" marR="0" lvl="2" indent="-161925" algn="l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rgbClr val="8CADAE"/>
              </a:buClr>
              <a:buSzPts val="1050"/>
              <a:buFont typeface="Noto Sans Symbols"/>
              <a:buNone/>
            </a:pPr>
            <a:endParaRPr sz="14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</a:pPr>
            <a:r>
              <a:rPr lang="en-US"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Side bar: From this developed the “field of” Phrenology: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○"/>
            </a:pPr>
            <a:r>
              <a:rPr lang="en-US" sz="15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Franz Gall in mid 1880s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○"/>
            </a:pPr>
            <a:r>
              <a:rPr lang="en-US" sz="15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Theory that were specific locations for specific behaviors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○"/>
            </a:pPr>
            <a:r>
              <a:rPr lang="en-US" sz="15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35 different faculties of emotion and intellect</a:t>
            </a:r>
            <a:endParaRPr/>
          </a:p>
          <a:p>
            <a:pPr marL="547687" marR="0" lvl="1" indent="-273050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○"/>
            </a:pPr>
            <a:r>
              <a:rPr lang="en-US" sz="15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Could look at shape and bumps on head and tell how emotionally stable and intelligent a person was!</a:t>
            </a:r>
            <a:endParaRPr/>
          </a:p>
        </p:txBody>
      </p:sp>
      <p:pic>
        <p:nvPicPr>
          <p:cNvPr id="310" name="Google Shape;310;p30"/>
          <p:cNvPicPr preferRelativeResize="0">
            <a:picLocks noGrp="1"/>
          </p:cNvPicPr>
          <p:nvPr>
            <p:ph type="body" idx="2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510087" y="1676400"/>
            <a:ext cx="3871800" cy="3924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1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9899"/>
              </a:buClr>
              <a:buSzPts val="3300"/>
              <a:buFont typeface="Georgia"/>
              <a:buNone/>
            </a:pPr>
            <a:r>
              <a:rPr lang="en-US" sz="3300" b="0" i="0" u="none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Localization today:</a:t>
            </a:r>
            <a:endParaRPr/>
          </a:p>
        </p:txBody>
      </p:sp>
      <p:sp>
        <p:nvSpPr>
          <p:cNvPr id="316" name="Google Shape;316;p31"/>
          <p:cNvSpPr txBox="1">
            <a:spLocks noGrp="1"/>
          </p:cNvSpPr>
          <p:nvPr>
            <p:ph type="body" idx="1"/>
          </p:nvPr>
        </p:nvSpPr>
        <p:spPr>
          <a:xfrm>
            <a:off x="301625" y="1527175"/>
            <a:ext cx="85041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30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en-US" sz="27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Localization is both right and wrong</a:t>
            </a:r>
            <a:endParaRPr/>
          </a:p>
          <a:p>
            <a:pPr marL="547687" marR="0" lvl="1" indent="-2730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</a:pPr>
            <a:r>
              <a:rPr lang="en-US"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Are particular areas that are primarily responsible for different behaviors</a:t>
            </a:r>
            <a:endParaRPr/>
          </a:p>
          <a:p>
            <a:pPr marL="547687" marR="0" lvl="1" indent="-2730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</a:pPr>
            <a:r>
              <a:rPr lang="en-US"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BUT: these areas are diffuse throughout the brain and work in conjunction with many other areas</a:t>
            </a:r>
            <a:endParaRPr/>
          </a:p>
          <a:p>
            <a:pPr marL="547687" marR="0" lvl="1" indent="-17525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None/>
            </a:pPr>
            <a:endParaRPr sz="22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en-US" sz="2700" b="0" i="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Brain is distributed and localized!</a:t>
            </a:r>
            <a:endParaRPr/>
          </a:p>
          <a:p>
            <a:pPr marL="547687" marR="0" lvl="1" indent="-2730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</a:pPr>
            <a:r>
              <a:rPr lang="en-US"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The brain has specific areas for different functions</a:t>
            </a:r>
            <a:endParaRPr/>
          </a:p>
          <a:p>
            <a:pPr marL="547687" marR="0" lvl="1" indent="-2730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</a:pPr>
            <a:r>
              <a:rPr lang="en-US"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At same time, many locations for each function!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32"/>
          <p:cNvSpPr txBox="1"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60"/>
              <a:buNone/>
            </a:pPr>
            <a:r>
              <a:rPr lang="en-US" sz="1600" b="1" i="0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A </a:t>
            </a:r>
            <a:r>
              <a:rPr lang="en-US" sz="1600" b="1" i="1" u="sng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BRIEF</a:t>
            </a:r>
            <a:r>
              <a:rPr lang="en-US" sz="1600" b="1" i="0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 INTRO TO GENETICS</a:t>
            </a:r>
            <a:endParaRPr/>
          </a:p>
        </p:txBody>
      </p:sp>
      <p:sp>
        <p:nvSpPr>
          <p:cNvPr id="322" name="Google Shape;322;p32"/>
          <p:cNvSpPr txBox="1"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Georgia"/>
              <a:buNone/>
            </a:pPr>
            <a:r>
              <a:rPr lang="en-US" sz="4200" b="0" i="0" u="non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rPr>
              <a:t>Importance of Heredity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ivic">
  <a:themeElements>
    <a:clrScheme name="Civic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Civic">
  <a:themeElements>
    <a:clrScheme name="Civic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Civic">
  <a:themeElements>
    <a:clrScheme name="Civic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1_Civic">
  <a:themeElements>
    <a:clrScheme name="Civic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ivic">
  <a:themeElements>
    <a:clrScheme name="Civic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Civic">
  <a:themeElements>
    <a:clrScheme name="Civic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Civic">
  <a:themeElements>
    <a:clrScheme name="Civic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ivic">
  <a:themeElements>
    <a:clrScheme name="Civic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Civic">
  <a:themeElements>
    <a:clrScheme name="Civic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Civic">
  <a:themeElements>
    <a:clrScheme name="Civic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Civic">
  <a:themeElements>
    <a:clrScheme name="Civic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Civic">
  <a:themeElements>
    <a:clrScheme name="Civic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1424</Words>
  <Application>Microsoft Office PowerPoint</Application>
  <PresentationFormat>On-screen Show (4:3)</PresentationFormat>
  <Paragraphs>278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12</vt:i4>
      </vt:variant>
      <vt:variant>
        <vt:lpstr>Slide Titles</vt:lpstr>
      </vt:variant>
      <vt:variant>
        <vt:i4>28</vt:i4>
      </vt:variant>
    </vt:vector>
  </HeadingPairs>
  <TitlesOfParts>
    <vt:vector size="44" baseType="lpstr">
      <vt:lpstr>Arial</vt:lpstr>
      <vt:lpstr>Calibri</vt:lpstr>
      <vt:lpstr>Georgia</vt:lpstr>
      <vt:lpstr>Noto Sans Symbols</vt:lpstr>
      <vt:lpstr>1_Civic</vt:lpstr>
      <vt:lpstr>2_Civic</vt:lpstr>
      <vt:lpstr>5_Civic</vt:lpstr>
      <vt:lpstr>4_Civic</vt:lpstr>
      <vt:lpstr>Civic</vt:lpstr>
      <vt:lpstr>3_Civic</vt:lpstr>
      <vt:lpstr>6_Civic</vt:lpstr>
      <vt:lpstr>7_Civic</vt:lpstr>
      <vt:lpstr>8_Civic</vt:lpstr>
      <vt:lpstr>9_Civic</vt:lpstr>
      <vt:lpstr>10_Civic</vt:lpstr>
      <vt:lpstr>11_Civic</vt:lpstr>
      <vt:lpstr>Main issues</vt:lpstr>
      <vt:lpstr>What is neuroscience?</vt:lpstr>
      <vt:lpstr>Origins of BioPsychology:  Several problems and Controversies</vt:lpstr>
      <vt:lpstr>Discovering Neural Mechanisms  Des Cartes and the Reflex Arc</vt:lpstr>
      <vt:lpstr>DesCartes’ Reflex Arc</vt:lpstr>
      <vt:lpstr>Determining how the nerve functions</vt:lpstr>
      <vt:lpstr>Localization Issue:</vt:lpstr>
      <vt:lpstr>Localization today:</vt:lpstr>
      <vt:lpstr>Importance of Heredity</vt:lpstr>
      <vt:lpstr>Nature Nurture issues come back AGAIN!</vt:lpstr>
      <vt:lpstr>Quick review: What is your “Genetic Code”</vt:lpstr>
      <vt:lpstr>DNA: Watson and Crick (1953)</vt:lpstr>
      <vt:lpstr>Inheritance</vt:lpstr>
      <vt:lpstr>Examples of Inheritance</vt:lpstr>
      <vt:lpstr>Blood type inheritance:  Slightly different inheritance</vt:lpstr>
      <vt:lpstr>Genes cause behavior? Well, maybe……..!</vt:lpstr>
      <vt:lpstr>Genes cause behavior? Well, maybe……..!</vt:lpstr>
      <vt:lpstr>Genes cause behavior?</vt:lpstr>
      <vt:lpstr>Genes cause behavior? Well, maybe……..!</vt:lpstr>
      <vt:lpstr>Side trip to understand importance of inheritance</vt:lpstr>
      <vt:lpstr>Our bodies change over time: Evidence for evolution</vt:lpstr>
      <vt:lpstr>Natural Selection: Darwin’s 5 major premises:</vt:lpstr>
      <vt:lpstr>Heritability</vt:lpstr>
      <vt:lpstr>Most important take home lesson:</vt:lpstr>
      <vt:lpstr>Practice Quiz Questions:</vt:lpstr>
      <vt:lpstr>Practice Quiz Questions:</vt:lpstr>
      <vt:lpstr>Practice Quiz Questions:</vt:lpstr>
      <vt:lpstr>Practice Quiz Questions: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BioPsychology</dc:title>
  <cp:lastModifiedBy>clara clara</cp:lastModifiedBy>
  <cp:revision>5</cp:revision>
  <dcterms:modified xsi:type="dcterms:W3CDTF">2020-01-28T03:02:18Z</dcterms:modified>
</cp:coreProperties>
</file>