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63" r:id="rId4"/>
    <p:sldId id="258" r:id="rId5"/>
    <p:sldId id="261" r:id="rId6"/>
    <p:sldId id="262" r:id="rId7"/>
    <p:sldId id="259" r:id="rId8"/>
    <p:sldId id="260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42" d="100"/>
          <a:sy n="42" d="100"/>
        </p:scale>
        <p:origin x="784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2/23/2019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2/23/2019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2/23/2019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2/23/2019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2/23/2019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2/23/2019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2/23/2019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2/23/2019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2/23/2019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2/23/2019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2/23/2019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2/23/2019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53464-E806-474F-9E93-3CD8CB4E5D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Erikson’s Psychoanalytic Theories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FF2B3C-2202-4941-919D-E2B5B2ACD2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ID" dirty="0">
                <a:solidFill>
                  <a:schemeClr val="tx1"/>
                </a:solidFill>
              </a:rPr>
              <a:t>NAMA :</a:t>
            </a:r>
          </a:p>
          <a:p>
            <a:pPr algn="l"/>
            <a:r>
              <a:rPr lang="id-ID" sz="2600" dirty="0">
                <a:solidFill>
                  <a:schemeClr val="tx1"/>
                </a:solidFill>
              </a:rPr>
              <a:t>	</a:t>
            </a:r>
            <a:r>
              <a:rPr lang="en-ID" sz="2600" dirty="0" err="1">
                <a:solidFill>
                  <a:schemeClr val="tx1"/>
                </a:solidFill>
              </a:rPr>
              <a:t>Naufal</a:t>
            </a:r>
            <a:r>
              <a:rPr lang="en-ID" sz="2600" dirty="0">
                <a:solidFill>
                  <a:schemeClr val="tx1"/>
                </a:solidFill>
              </a:rPr>
              <a:t> </a:t>
            </a:r>
            <a:r>
              <a:rPr lang="en-ID" sz="2600" dirty="0" err="1">
                <a:solidFill>
                  <a:schemeClr val="tx1"/>
                </a:solidFill>
              </a:rPr>
              <a:t>galuh</a:t>
            </a:r>
            <a:r>
              <a:rPr lang="en-ID" sz="2600" dirty="0">
                <a:solidFill>
                  <a:schemeClr val="tx1"/>
                </a:solidFill>
              </a:rPr>
              <a:t> </a:t>
            </a:r>
            <a:r>
              <a:rPr lang="en-ID" sz="2600" dirty="0" err="1">
                <a:solidFill>
                  <a:schemeClr val="tx1"/>
                </a:solidFill>
              </a:rPr>
              <a:t>satriatama</a:t>
            </a:r>
            <a:r>
              <a:rPr lang="id-ID" sz="2600" dirty="0">
                <a:solidFill>
                  <a:schemeClr val="tx1"/>
                </a:solidFill>
              </a:rPr>
              <a:t>	</a:t>
            </a:r>
            <a:r>
              <a:rPr lang="en-ID" sz="2600" dirty="0">
                <a:solidFill>
                  <a:schemeClr val="tx1"/>
                </a:solidFill>
              </a:rPr>
              <a:t>(2018031027)</a:t>
            </a:r>
            <a:endParaRPr lang="id-ID" sz="2600" dirty="0">
              <a:solidFill>
                <a:schemeClr val="tx1"/>
              </a:solidFill>
            </a:endParaRPr>
          </a:p>
          <a:p>
            <a:pPr algn="l"/>
            <a:r>
              <a:rPr lang="id-ID" sz="2600" dirty="0">
                <a:solidFill>
                  <a:schemeClr val="tx1"/>
                </a:solidFill>
              </a:rPr>
              <a:t>	</a:t>
            </a:r>
            <a:r>
              <a:rPr lang="en-ID" sz="2600" dirty="0" err="1">
                <a:solidFill>
                  <a:schemeClr val="tx1"/>
                </a:solidFill>
              </a:rPr>
              <a:t>Sherliana</a:t>
            </a:r>
            <a:r>
              <a:rPr lang="en-ID" sz="2600" dirty="0">
                <a:solidFill>
                  <a:schemeClr val="tx1"/>
                </a:solidFill>
              </a:rPr>
              <a:t> </a:t>
            </a:r>
            <a:r>
              <a:rPr lang="en-ID" sz="2600" dirty="0" err="1">
                <a:solidFill>
                  <a:schemeClr val="tx1"/>
                </a:solidFill>
              </a:rPr>
              <a:t>gunawan</a:t>
            </a:r>
            <a:r>
              <a:rPr lang="id-ID" sz="2600" dirty="0">
                <a:solidFill>
                  <a:schemeClr val="tx1"/>
                </a:solidFill>
              </a:rPr>
              <a:t>		</a:t>
            </a:r>
            <a:r>
              <a:rPr lang="en-ID" sz="2600" dirty="0">
                <a:solidFill>
                  <a:schemeClr val="tx1"/>
                </a:solidFill>
              </a:rPr>
              <a:t>(2018031031)</a:t>
            </a:r>
            <a:endParaRPr lang="id-ID" sz="2600" dirty="0">
              <a:solidFill>
                <a:schemeClr val="tx1"/>
              </a:solidFill>
            </a:endParaRPr>
          </a:p>
          <a:p>
            <a:pPr algn="l"/>
            <a:r>
              <a:rPr lang="id-ID" sz="2600" dirty="0">
                <a:solidFill>
                  <a:schemeClr val="tx1"/>
                </a:solidFill>
              </a:rPr>
              <a:t>	</a:t>
            </a:r>
            <a:r>
              <a:rPr lang="en-ID" sz="2600" dirty="0">
                <a:solidFill>
                  <a:schemeClr val="tx1"/>
                </a:solidFill>
              </a:rPr>
              <a:t>Tiara </a:t>
            </a:r>
            <a:r>
              <a:rPr lang="en-ID" sz="2600" dirty="0" err="1">
                <a:solidFill>
                  <a:schemeClr val="tx1"/>
                </a:solidFill>
              </a:rPr>
              <a:t>tiani</a:t>
            </a:r>
            <a:r>
              <a:rPr lang="en-ID" sz="2600" dirty="0">
                <a:solidFill>
                  <a:schemeClr val="tx1"/>
                </a:solidFill>
              </a:rPr>
              <a:t> putri</a:t>
            </a:r>
            <a:r>
              <a:rPr lang="id-ID" sz="2600" dirty="0">
                <a:solidFill>
                  <a:schemeClr val="tx1"/>
                </a:solidFill>
              </a:rPr>
              <a:t>		</a:t>
            </a:r>
            <a:r>
              <a:rPr lang="en-ID" sz="2600" dirty="0">
                <a:solidFill>
                  <a:schemeClr val="tx1"/>
                </a:solidFill>
              </a:rPr>
              <a:t>(2018031032)</a:t>
            </a:r>
            <a:endParaRPr lang="en-US" sz="26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4207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E2B90-7C9A-427B-96DC-DCE86862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0BCE62-6628-4AEB-A365-5FFA238BEE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err="1"/>
              <a:t>Pengaplikasian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teori</a:t>
            </a:r>
            <a:r>
              <a:rPr lang="en-US" sz="2000" dirty="0"/>
              <a:t> Erikson </a:t>
            </a:r>
          </a:p>
          <a:p>
            <a:pPr marL="0" indent="0">
              <a:buNone/>
            </a:pPr>
            <a:r>
              <a:rPr lang="en-US" sz="2000" dirty="0"/>
              <a:t>   - </a:t>
            </a:r>
            <a:r>
              <a:rPr lang="en-US" sz="2000" dirty="0" err="1"/>
              <a:t>krisis</a:t>
            </a:r>
            <a:r>
              <a:rPr lang="en-US" sz="2000" dirty="0"/>
              <a:t> </a:t>
            </a:r>
            <a:r>
              <a:rPr lang="en-US" sz="2000" dirty="0" err="1"/>
              <a:t>identitas</a:t>
            </a:r>
            <a:r>
              <a:rPr lang="en-US" sz="2000" dirty="0"/>
              <a:t> </a:t>
            </a:r>
          </a:p>
          <a:p>
            <a:pPr marL="0" indent="0">
              <a:buNone/>
            </a:pPr>
            <a:r>
              <a:rPr lang="en-US" sz="2000" dirty="0"/>
              <a:t>   - </a:t>
            </a:r>
            <a:r>
              <a:rPr lang="en-US" sz="2000" dirty="0" err="1"/>
              <a:t>konflik</a:t>
            </a:r>
            <a:r>
              <a:rPr lang="en-US" sz="2000" dirty="0"/>
              <a:t> </a:t>
            </a:r>
            <a:r>
              <a:rPr lang="en-US" sz="2000" dirty="0" err="1"/>
              <a:t>antar</a:t>
            </a:r>
            <a:r>
              <a:rPr lang="en-US" sz="2000" dirty="0"/>
              <a:t> </a:t>
            </a:r>
            <a:r>
              <a:rPr lang="en-US" sz="2000" dirty="0" err="1"/>
              <a:t>generasi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- </a:t>
            </a:r>
            <a:r>
              <a:rPr lang="en-US" sz="2000" dirty="0" err="1"/>
              <a:t>seorang</a:t>
            </a:r>
            <a:r>
              <a:rPr lang="en-US" sz="2000" dirty="0"/>
              <a:t> </a:t>
            </a:r>
            <a:r>
              <a:rPr lang="en-US" sz="2000" dirty="0" err="1"/>
              <a:t>tentara</a:t>
            </a:r>
            <a:r>
              <a:rPr lang="en-US" sz="2000" dirty="0"/>
              <a:t> yang </a:t>
            </a:r>
            <a:r>
              <a:rPr lang="en-US" sz="2000" dirty="0" err="1"/>
              <a:t>pernah</a:t>
            </a:r>
            <a:r>
              <a:rPr lang="en-US" sz="2000" dirty="0"/>
              <a:t> </a:t>
            </a:r>
            <a:r>
              <a:rPr lang="en-US" sz="2000" dirty="0" err="1"/>
              <a:t>merasakan</a:t>
            </a:r>
            <a:r>
              <a:rPr lang="en-US" sz="2000" dirty="0"/>
              <a:t> </a:t>
            </a:r>
            <a:r>
              <a:rPr lang="en-US" sz="2000" dirty="0" err="1"/>
              <a:t>peperangan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- </a:t>
            </a:r>
            <a:r>
              <a:rPr lang="en-US" sz="2000" dirty="0" err="1"/>
              <a:t>Hubungan</a:t>
            </a:r>
            <a:r>
              <a:rPr lang="en-US" sz="2000" dirty="0"/>
              <a:t> </a:t>
            </a:r>
            <a:r>
              <a:rPr lang="en-US" sz="2000" dirty="0" err="1"/>
              <a:t>antar</a:t>
            </a:r>
            <a:r>
              <a:rPr lang="en-US" sz="2000" dirty="0"/>
              <a:t> </a:t>
            </a:r>
            <a:r>
              <a:rPr lang="en-US" sz="2000" dirty="0" err="1"/>
              <a:t>ras</a:t>
            </a:r>
            <a:r>
              <a:rPr lang="en-US" sz="2000" dirty="0"/>
              <a:t>/</a:t>
            </a:r>
            <a:r>
              <a:rPr lang="en-US" sz="2000" dirty="0" err="1"/>
              <a:t>suku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- Orang yang </a:t>
            </a:r>
            <a:r>
              <a:rPr lang="en-US" sz="2000" dirty="0" err="1"/>
              <a:t>sedang</a:t>
            </a:r>
            <a:r>
              <a:rPr lang="en-US" sz="2000" dirty="0"/>
              <a:t> </a:t>
            </a:r>
            <a:r>
              <a:rPr lang="en-US" sz="2000" dirty="0" err="1"/>
              <a:t>membesarkan</a:t>
            </a:r>
            <a:r>
              <a:rPr lang="en-US" sz="2000" dirty="0"/>
              <a:t> </a:t>
            </a:r>
            <a:r>
              <a:rPr lang="en-US" sz="2000" dirty="0" err="1"/>
              <a:t>seorang</a:t>
            </a:r>
            <a:r>
              <a:rPr lang="en-US" sz="2000" dirty="0"/>
              <a:t> </a:t>
            </a:r>
            <a:r>
              <a:rPr lang="en-US" sz="2000" dirty="0" err="1"/>
              <a:t>anak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7997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2F5D3-BD11-40FB-9AD1-17AD2BAFB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of the theory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CF2E86-2B70-4084-AA44-2158ABBB15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K</a:t>
            </a:r>
            <a:r>
              <a:rPr lang="en-US" dirty="0" err="1"/>
              <a:t>elebihan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Memperluas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psikonalisis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Memperlebar</a:t>
            </a:r>
            <a:r>
              <a:rPr lang="en-US" dirty="0"/>
              <a:t> </a:t>
            </a:r>
            <a:r>
              <a:rPr lang="en-US" dirty="0" err="1"/>
              <a:t>sudut</a:t>
            </a:r>
            <a:r>
              <a:rPr lang="en-US" dirty="0"/>
              <a:t> </a:t>
            </a:r>
            <a:r>
              <a:rPr lang="en-US" dirty="0" err="1"/>
              <a:t>pandang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anak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Kekurangan</a:t>
            </a:r>
            <a:r>
              <a:rPr lang="en-US" dirty="0"/>
              <a:t>  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id-ID" dirty="0"/>
              <a:t>K</a:t>
            </a:r>
            <a:r>
              <a:rPr lang="en-US" dirty="0" err="1"/>
              <a:t>urang</a:t>
            </a:r>
            <a:r>
              <a:rPr lang="en-US" dirty="0"/>
              <a:t> </a:t>
            </a:r>
            <a:r>
              <a:rPr lang="en-US" dirty="0" err="1"/>
              <a:t>sistematis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Mekanisme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perkembangannya</a:t>
            </a:r>
            <a:r>
              <a:rPr lang="en-US" dirty="0"/>
              <a:t>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spesifik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68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E0C8C-21B3-45AC-9706-0D0421446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Contemporary research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0E8388-ED7D-443C-A94D-7C35044051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err="1"/>
              <a:t>Peneliti</a:t>
            </a:r>
            <a:r>
              <a:rPr lang="en-US" sz="2000" dirty="0"/>
              <a:t> </a:t>
            </a:r>
            <a:r>
              <a:rPr lang="en-US" sz="2000" dirty="0" err="1"/>
              <a:t>telah</a:t>
            </a:r>
            <a:r>
              <a:rPr lang="en-US" sz="2000" dirty="0"/>
              <a:t> </a:t>
            </a:r>
            <a:r>
              <a:rPr lang="en-US" sz="2000" dirty="0" err="1"/>
              <a:t>mengidentifikasi</a:t>
            </a:r>
            <a:r>
              <a:rPr lang="en-US" sz="2000" dirty="0"/>
              <a:t> </a:t>
            </a:r>
            <a:r>
              <a:rPr lang="en-US" sz="2000" dirty="0" err="1"/>
              <a:t>tahap</a:t>
            </a:r>
            <a:r>
              <a:rPr lang="en-US" sz="2000" dirty="0"/>
              <a:t> </a:t>
            </a:r>
            <a:r>
              <a:rPr lang="en-US" sz="2000" dirty="0" err="1"/>
              <a:t>baru</a:t>
            </a:r>
            <a:r>
              <a:rPr lang="en-US" sz="2000" dirty="0"/>
              <a:t> </a:t>
            </a:r>
            <a:r>
              <a:rPr lang="en-US" sz="2000" dirty="0" err="1"/>
              <a:t>diantara</a:t>
            </a:r>
            <a:r>
              <a:rPr lang="en-US" sz="2000" dirty="0"/>
              <a:t> </a:t>
            </a:r>
            <a:r>
              <a:rPr lang="en-US" sz="2000" dirty="0" err="1"/>
              <a:t>fase</a:t>
            </a:r>
            <a:r>
              <a:rPr lang="en-US" sz="2000" dirty="0"/>
              <a:t> </a:t>
            </a:r>
            <a:r>
              <a:rPr lang="en-US" sz="2000" dirty="0" err="1"/>
              <a:t>remaja</a:t>
            </a:r>
            <a:r>
              <a:rPr lang="en-US" sz="2000" dirty="0"/>
              <a:t> dan </a:t>
            </a:r>
            <a:r>
              <a:rPr lang="en-US" sz="2000" dirty="0" err="1"/>
              <a:t>dewasa</a:t>
            </a:r>
            <a:r>
              <a:rPr lang="en-US" sz="2000" dirty="0"/>
              <a:t> </a:t>
            </a:r>
            <a:r>
              <a:rPr lang="en-US" sz="2000" dirty="0" err="1"/>
              <a:t>muda</a:t>
            </a:r>
            <a:r>
              <a:rPr lang="en-US" sz="2000" dirty="0"/>
              <a:t> </a:t>
            </a:r>
            <a:r>
              <a:rPr lang="en-US" sz="2000" dirty="0" err="1"/>
              <a:t>yaitu</a:t>
            </a:r>
            <a:r>
              <a:rPr lang="en-US" sz="2000" dirty="0"/>
              <a:t> </a:t>
            </a:r>
            <a:r>
              <a:rPr lang="en-US" sz="2000" i="1" dirty="0"/>
              <a:t>emerging adulthood</a:t>
            </a:r>
            <a:r>
              <a:rPr lang="en-US" sz="2000" dirty="0"/>
              <a:t>.</a:t>
            </a:r>
          </a:p>
          <a:p>
            <a:r>
              <a:rPr lang="en-US" sz="2000" dirty="0" err="1"/>
              <a:t>Fase</a:t>
            </a:r>
            <a:r>
              <a:rPr lang="en-US" sz="2000" dirty="0"/>
              <a:t> </a:t>
            </a:r>
            <a:r>
              <a:rPr lang="en-US" sz="2000" i="1" dirty="0"/>
              <a:t>emerging adulthood </a:t>
            </a:r>
            <a:r>
              <a:rPr lang="en-US" sz="2000" dirty="0" err="1"/>
              <a:t>ditandai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:</a:t>
            </a:r>
          </a:p>
          <a:p>
            <a:pPr marL="0" indent="0">
              <a:buNone/>
            </a:pPr>
            <a:r>
              <a:rPr lang="en-US" sz="2000" dirty="0"/>
              <a:t>   - </a:t>
            </a:r>
            <a:r>
              <a:rPr lang="en-US" sz="2000" dirty="0" err="1"/>
              <a:t>Pencarian</a:t>
            </a:r>
            <a:r>
              <a:rPr lang="en-US" sz="2000" dirty="0"/>
              <a:t> </a:t>
            </a:r>
            <a:r>
              <a:rPr lang="en-US" sz="2000" dirty="0" err="1"/>
              <a:t>identitas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- </a:t>
            </a:r>
            <a:r>
              <a:rPr lang="en-US" sz="2000" dirty="0" err="1"/>
              <a:t>Fokus</a:t>
            </a:r>
            <a:r>
              <a:rPr lang="en-US" sz="2000" dirty="0"/>
              <a:t> </a:t>
            </a:r>
            <a:r>
              <a:rPr lang="en-US" sz="2000" dirty="0" err="1"/>
              <a:t>kepada</a:t>
            </a:r>
            <a:r>
              <a:rPr lang="en-US" sz="2000" dirty="0"/>
              <a:t> </a:t>
            </a:r>
            <a:r>
              <a:rPr lang="en-US" sz="2000" dirty="0" err="1"/>
              <a:t>diri</a:t>
            </a:r>
            <a:r>
              <a:rPr lang="en-US" sz="2000" dirty="0"/>
              <a:t> </a:t>
            </a:r>
            <a:r>
              <a:rPr lang="en-US" sz="2000" dirty="0" err="1"/>
              <a:t>sendiri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- </a:t>
            </a:r>
            <a:r>
              <a:rPr lang="en-US" sz="2000" dirty="0" err="1"/>
              <a:t>Fokus</a:t>
            </a:r>
            <a:r>
              <a:rPr lang="en-US" sz="2000" dirty="0"/>
              <a:t> </a:t>
            </a:r>
            <a:r>
              <a:rPr lang="en-US" sz="2000" dirty="0" err="1"/>
              <a:t>kepada</a:t>
            </a:r>
            <a:r>
              <a:rPr lang="en-US" sz="2000" dirty="0"/>
              <a:t> </a:t>
            </a:r>
            <a:r>
              <a:rPr lang="en-US" sz="2000" dirty="0" err="1"/>
              <a:t>suatu</a:t>
            </a:r>
            <a:r>
              <a:rPr lang="en-US" sz="2000" dirty="0"/>
              <a:t> </a:t>
            </a:r>
            <a:r>
              <a:rPr lang="en-US" sz="2000" dirty="0" err="1"/>
              <a:t>kemungkinan</a:t>
            </a:r>
            <a:r>
              <a:rPr lang="en-US" sz="2000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9470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D388548-C3DF-4AAA-8274-B5B75F52A8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737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C0D1-F87A-401B-9F35-81DF5F6A7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9280" y="964692"/>
            <a:ext cx="8422640" cy="1188720"/>
          </a:xfrm>
        </p:spPr>
        <p:txBody>
          <a:bodyPr/>
          <a:lstStyle/>
          <a:p>
            <a:r>
              <a:rPr lang="id-ID" dirty="0"/>
              <a:t>ERIKSON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AE35D-16BE-499E-8968-3E6F770E1D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9536" y="2326641"/>
            <a:ext cx="7939024" cy="3481976"/>
          </a:xfrm>
        </p:spPr>
        <p:txBody>
          <a:bodyPr/>
          <a:lstStyle/>
          <a:p>
            <a:pPr marL="0" indent="0">
              <a:buNone/>
            </a:pPr>
            <a:r>
              <a:rPr lang="en-ID" dirty="0" err="1"/>
              <a:t>Teori</a:t>
            </a:r>
            <a:r>
              <a:rPr lang="en-ID" dirty="0"/>
              <a:t> Freud, </a:t>
            </a:r>
            <a:r>
              <a:rPr lang="en-ID" dirty="0" err="1"/>
              <a:t>meskipun</a:t>
            </a:r>
            <a:r>
              <a:rPr lang="en-ID" dirty="0"/>
              <a:t> </a:t>
            </a:r>
            <a:r>
              <a:rPr lang="en-ID" dirty="0" err="1"/>
              <a:t>ada</a:t>
            </a:r>
            <a:r>
              <a:rPr lang="en-ID" dirty="0"/>
              <a:t> </a:t>
            </a:r>
            <a:r>
              <a:rPr lang="en-ID" dirty="0" err="1"/>
              <a:t>keterbatasannya</a:t>
            </a:r>
            <a:r>
              <a:rPr lang="en-ID" dirty="0"/>
              <a:t>,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menginspirasi</a:t>
            </a:r>
            <a:r>
              <a:rPr lang="en-ID" dirty="0"/>
              <a:t> </a:t>
            </a:r>
            <a:r>
              <a:rPr lang="en-ID" dirty="0" err="1"/>
              <a:t>beragam</a:t>
            </a:r>
            <a:r>
              <a:rPr lang="en-ID" dirty="0"/>
              <a:t> </a:t>
            </a:r>
            <a:r>
              <a:rPr lang="en-ID" dirty="0" err="1"/>
              <a:t>kelompok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ahli</a:t>
            </a:r>
            <a:r>
              <a:rPr lang="en-ID" dirty="0"/>
              <a:t> </a:t>
            </a:r>
            <a:r>
              <a:rPr lang="en-ID" dirty="0" err="1"/>
              <a:t>teori</a:t>
            </a:r>
            <a:r>
              <a:rPr lang="en-ID" dirty="0"/>
              <a:t> yang </a:t>
            </a:r>
            <a:r>
              <a:rPr lang="en-ID" dirty="0" err="1"/>
              <a:t>cerdas</a:t>
            </a:r>
            <a:r>
              <a:rPr lang="en-ID" dirty="0"/>
              <a:t> dan </a:t>
            </a:r>
            <a:r>
              <a:rPr lang="en-ID" dirty="0" err="1"/>
              <a:t>kreatif</a:t>
            </a:r>
            <a:r>
              <a:rPr lang="en-ID" dirty="0"/>
              <a:t>.  </a:t>
            </a:r>
            <a:r>
              <a:rPr lang="en-ID" dirty="0" err="1"/>
              <a:t>Mereka</a:t>
            </a:r>
            <a:r>
              <a:rPr lang="en-ID" dirty="0"/>
              <a:t> </a:t>
            </a:r>
            <a:r>
              <a:rPr lang="en-ID" dirty="0" err="1"/>
              <a:t>memperluas</a:t>
            </a:r>
            <a:r>
              <a:rPr lang="en-ID" dirty="0"/>
              <a:t> dan </a:t>
            </a:r>
            <a:r>
              <a:rPr lang="en-ID" dirty="0" err="1"/>
              <a:t>menyusun</a:t>
            </a:r>
            <a:r>
              <a:rPr lang="en-ID" dirty="0"/>
              <a:t> </a:t>
            </a:r>
            <a:r>
              <a:rPr lang="en-ID" dirty="0" err="1"/>
              <a:t>kembali</a:t>
            </a:r>
            <a:r>
              <a:rPr lang="en-ID" dirty="0"/>
              <a:t> </a:t>
            </a:r>
            <a:r>
              <a:rPr lang="en-ID" dirty="0" err="1"/>
              <a:t>visi</a:t>
            </a:r>
            <a:r>
              <a:rPr lang="en-ID" dirty="0"/>
              <a:t> Freud </a:t>
            </a:r>
            <a:r>
              <a:rPr lang="en-ID" dirty="0" err="1"/>
              <a:t>dalam</a:t>
            </a:r>
            <a:r>
              <a:rPr lang="en-ID" dirty="0"/>
              <a:t> 2 </a:t>
            </a:r>
            <a:r>
              <a:rPr lang="en-ID" dirty="0" err="1"/>
              <a:t>cara</a:t>
            </a:r>
            <a:r>
              <a:rPr lang="en-ID" dirty="0"/>
              <a:t> </a:t>
            </a:r>
            <a:r>
              <a:rPr lang="en-ID" dirty="0" err="1"/>
              <a:t>utama</a:t>
            </a:r>
            <a:r>
              <a:rPr lang="en-ID" dirty="0"/>
              <a:t> yang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kesimpulan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Psikologi</a:t>
            </a:r>
            <a:r>
              <a:rPr lang="en-ID" dirty="0"/>
              <a:t> </a:t>
            </a:r>
            <a:r>
              <a:rPr lang="en-ID" dirty="0" err="1"/>
              <a:t>Perkembangan</a:t>
            </a:r>
            <a:r>
              <a:rPr lang="en-ID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13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550F5-0EEB-43E8-BE41-AE22E9EDB7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523613"/>
            <a:ext cx="7729728" cy="1188720"/>
          </a:xfrm>
        </p:spPr>
        <p:txBody>
          <a:bodyPr/>
          <a:lstStyle/>
          <a:p>
            <a:r>
              <a:rPr lang="id-ID" dirty="0"/>
              <a:t>BIOGRAPHICAL SKETCH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6AB4E9-4497-40C1-8AB9-EEB0D3AB78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2840" y="1973132"/>
            <a:ext cx="8031480" cy="4884868"/>
          </a:xfrm>
        </p:spPr>
        <p:txBody>
          <a:bodyPr/>
          <a:lstStyle/>
          <a:p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Erik Erikson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lahir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di Frankfurt pada tahun1902 dan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dibesarkan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di Karlsruhe.</a:t>
            </a:r>
          </a:p>
          <a:p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Mengajar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seni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mata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pelajaran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lain di Vienna.</a:t>
            </a:r>
          </a:p>
          <a:p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Beliau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mempelajari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psikoanalisis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di Vienna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Psychoanalitic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Institute.</a:t>
            </a:r>
          </a:p>
          <a:p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Erikson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memiliki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gelar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sarjana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tetapi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ia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menjadi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analis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pertama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di Boston.</a:t>
            </a:r>
          </a:p>
          <a:p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Lalu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, pada 1933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pindah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ke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Amerika.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Menjadi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professor di Harvard, Yale University.</a:t>
            </a:r>
          </a:p>
          <a:p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Ia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juga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penulis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berbakat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tulisannya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telah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digambarkan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sebagai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“Freud in sonnet form”.</a:t>
            </a:r>
          </a:p>
          <a:p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Erikson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neo-Freudian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ID" dirty="0"/>
          </a:p>
          <a:p>
            <a:r>
              <a:rPr lang="en-ID" dirty="0"/>
              <a:t>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Wafat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pada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tahun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1994 pada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usia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91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tahun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ID" dirty="0"/>
              <a:t> 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D6A9B34-8E64-48E2-88A1-C8772CABDF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" y="2079812"/>
            <a:ext cx="3087089" cy="4671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6348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E7C44-72D7-439E-885F-BFB069778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6560" y="964692"/>
            <a:ext cx="8920480" cy="1188720"/>
          </a:xfrm>
        </p:spPr>
        <p:txBody>
          <a:bodyPr/>
          <a:lstStyle/>
          <a:p>
            <a:r>
              <a:rPr lang="id-ID" dirty="0"/>
              <a:t>General orientation to the theory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041DAA-4E95-45EA-B8B2-2F27E3C80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6560" y="2638044"/>
            <a:ext cx="8920480" cy="3610356"/>
          </a:xfrm>
        </p:spPr>
        <p:txBody>
          <a:bodyPr/>
          <a:lstStyle/>
          <a:p>
            <a:pPr marL="0" indent="0" algn="just">
              <a:buNone/>
            </a:pP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Erikson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menerima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gagasan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dasar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teori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Freudian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yakni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Psychological Structures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The Unconscious &amp; conscious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Drives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Psychosexual Stages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The Normal-abnormal Continuum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Psychoanalytic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Metodology</a:t>
            </a:r>
            <a:endParaRPr lang="en-ID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44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327E8-4DC5-4BDE-9E23-9A5A2791A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EMPHASIS ON IDENTITY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3EE250-500E-467A-B7CC-BF451F83C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638044"/>
            <a:ext cx="10134600" cy="3808476"/>
          </a:xfrm>
        </p:spPr>
        <p:txBody>
          <a:bodyPr>
            <a:normAutofit/>
          </a:bodyPr>
          <a:lstStyle/>
          <a:p>
            <a:pPr algn="just"/>
            <a:r>
              <a:rPr lang="en-ID" dirty="0" err="1"/>
              <a:t>Berbeda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keprihatinan</a:t>
            </a:r>
            <a:r>
              <a:rPr lang="en-ID" dirty="0"/>
              <a:t> Freud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bagaimana</a:t>
            </a:r>
            <a:r>
              <a:rPr lang="en-ID" dirty="0"/>
              <a:t> orang-orang </a:t>
            </a:r>
            <a:r>
              <a:rPr lang="en-ID" dirty="0" err="1"/>
              <a:t>membela</a:t>
            </a:r>
            <a:r>
              <a:rPr lang="en-ID" dirty="0"/>
              <a:t> </a:t>
            </a:r>
            <a:r>
              <a:rPr lang="en-ID" dirty="0" err="1"/>
              <a:t>diri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ketegangan</a:t>
            </a:r>
            <a:r>
              <a:rPr lang="en-ID" dirty="0"/>
              <a:t> yang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menyenangkan</a:t>
            </a:r>
            <a:r>
              <a:rPr lang="en-ID" dirty="0"/>
              <a:t> </a:t>
            </a:r>
            <a:r>
              <a:rPr lang="en-ID" dirty="0" err="1"/>
              <a:t>melainkan</a:t>
            </a:r>
            <a:r>
              <a:rPr lang="en-ID" dirty="0"/>
              <a:t> </a:t>
            </a:r>
            <a:r>
              <a:rPr lang="en-ID" dirty="0" err="1"/>
              <a:t>kekhawatiran</a:t>
            </a:r>
            <a:r>
              <a:rPr lang="en-ID" dirty="0"/>
              <a:t> Erikson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positif</a:t>
            </a:r>
            <a:r>
              <a:rPr lang="en-ID" dirty="0"/>
              <a:t>. </a:t>
            </a:r>
            <a:r>
              <a:rPr lang="en-ID" dirty="0" err="1"/>
              <a:t>Ia</a:t>
            </a:r>
            <a:r>
              <a:rPr lang="en-ID" dirty="0"/>
              <a:t> </a:t>
            </a:r>
            <a:r>
              <a:rPr lang="en-ID" dirty="0" err="1"/>
              <a:t>berpendapat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tema</a:t>
            </a:r>
            <a:r>
              <a:rPr lang="en-ID" dirty="0"/>
              <a:t> </a:t>
            </a:r>
            <a:r>
              <a:rPr lang="en-ID" dirty="0" err="1"/>
              <a:t>utama</a:t>
            </a:r>
            <a:r>
              <a:rPr lang="en-ID" dirty="0"/>
              <a:t> </a:t>
            </a:r>
            <a:r>
              <a:rPr lang="en-ID" dirty="0" err="1"/>
              <a:t>kehidupan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pencarian</a:t>
            </a:r>
            <a:r>
              <a:rPr lang="en-ID" dirty="0"/>
              <a:t> </a:t>
            </a:r>
            <a:r>
              <a:rPr lang="en-ID" dirty="0" err="1"/>
              <a:t>identitas</a:t>
            </a:r>
            <a:r>
              <a:rPr lang="en-ID" dirty="0"/>
              <a:t>. </a:t>
            </a:r>
            <a:r>
              <a:rPr lang="en-ID" dirty="0" err="1"/>
              <a:t>Istilah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mengacu</a:t>
            </a:r>
            <a:r>
              <a:rPr lang="en-ID" dirty="0"/>
              <a:t> pada rasa </a:t>
            </a:r>
            <a:r>
              <a:rPr lang="en-ID" dirty="0" err="1"/>
              <a:t>sadar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identitas</a:t>
            </a:r>
            <a:r>
              <a:rPr lang="en-ID" dirty="0"/>
              <a:t> </a:t>
            </a:r>
            <a:r>
              <a:rPr lang="en-ID" dirty="0" err="1"/>
              <a:t>individu</a:t>
            </a:r>
            <a:r>
              <a:rPr lang="en-ID" dirty="0"/>
              <a:t>, </a:t>
            </a:r>
            <a:r>
              <a:rPr lang="en-ID" dirty="0" err="1"/>
              <a:t>perjuangan</a:t>
            </a:r>
            <a:r>
              <a:rPr lang="en-ID" dirty="0"/>
              <a:t> </a:t>
            </a:r>
            <a:r>
              <a:rPr lang="en-ID" dirty="0" err="1"/>
              <a:t>tanpa</a:t>
            </a:r>
            <a:r>
              <a:rPr lang="en-ID" dirty="0"/>
              <a:t> </a:t>
            </a:r>
            <a:r>
              <a:rPr lang="en-ID" dirty="0" err="1"/>
              <a:t>sadar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hubungan</a:t>
            </a:r>
            <a:r>
              <a:rPr lang="en-ID" dirty="0"/>
              <a:t> </a:t>
            </a:r>
            <a:r>
              <a:rPr lang="en-ID" dirty="0" err="1"/>
              <a:t>karakter</a:t>
            </a:r>
            <a:r>
              <a:rPr lang="en-ID" dirty="0"/>
              <a:t> </a:t>
            </a:r>
            <a:r>
              <a:rPr lang="en-ID" dirty="0" err="1"/>
              <a:t>pribadi</a:t>
            </a:r>
            <a:r>
              <a:rPr lang="en-ID" dirty="0"/>
              <a:t>. </a:t>
            </a:r>
            <a:endParaRPr lang="id-ID" dirty="0"/>
          </a:p>
          <a:p>
            <a:pPr marL="0" indent="0" algn="just">
              <a:buNone/>
            </a:pPr>
            <a:endParaRPr lang="en-ID" dirty="0"/>
          </a:p>
          <a:p>
            <a:pPr algn="just"/>
            <a:r>
              <a:rPr lang="en-ID" dirty="0" err="1"/>
              <a:t>Lalu</a:t>
            </a:r>
            <a:r>
              <a:rPr lang="en-ID" dirty="0"/>
              <a:t>, </a:t>
            </a:r>
            <a:r>
              <a:rPr lang="en-ID" dirty="0" err="1"/>
              <a:t>identitas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pemahaman</a:t>
            </a:r>
            <a:r>
              <a:rPr lang="en-ID" dirty="0"/>
              <a:t> dan </a:t>
            </a:r>
            <a:r>
              <a:rPr lang="en-ID" dirty="0" err="1"/>
              <a:t>penerimaan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diri</a:t>
            </a:r>
            <a:r>
              <a:rPr lang="en-ID" dirty="0"/>
              <a:t> dan </a:t>
            </a:r>
            <a:r>
              <a:rPr lang="en-ID" dirty="0" err="1"/>
              <a:t>masyarakat</a:t>
            </a:r>
            <a:r>
              <a:rPr lang="en-ID" dirty="0"/>
              <a:t>. </a:t>
            </a:r>
            <a:r>
              <a:rPr lang="en-ID" dirty="0" err="1"/>
              <a:t>Identitas</a:t>
            </a:r>
            <a:r>
              <a:rPr lang="en-ID" dirty="0"/>
              <a:t> </a:t>
            </a:r>
            <a:r>
              <a:rPr lang="en-ID" dirty="0" err="1"/>
              <a:t>diubah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satu</a:t>
            </a:r>
            <a:r>
              <a:rPr lang="en-ID" dirty="0"/>
              <a:t> </a:t>
            </a:r>
            <a:r>
              <a:rPr lang="en-ID" dirty="0" err="1"/>
              <a:t>tahap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</a:t>
            </a:r>
            <a:r>
              <a:rPr lang="en-ID" dirty="0" err="1"/>
              <a:t>tahap</a:t>
            </a:r>
            <a:r>
              <a:rPr lang="en-ID" dirty="0"/>
              <a:t> </a:t>
            </a:r>
            <a:r>
              <a:rPr lang="en-ID" dirty="0" err="1"/>
              <a:t>berikutnya</a:t>
            </a:r>
            <a:r>
              <a:rPr lang="en-ID" dirty="0"/>
              <a:t>, dan </a:t>
            </a:r>
            <a:r>
              <a:rPr lang="en-ID" dirty="0" err="1"/>
              <a:t>bentuk-bentuk</a:t>
            </a:r>
            <a:r>
              <a:rPr lang="en-ID" dirty="0"/>
              <a:t> </a:t>
            </a:r>
            <a:r>
              <a:rPr lang="en-ID" dirty="0" err="1"/>
              <a:t>awal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identitas</a:t>
            </a:r>
            <a:r>
              <a:rPr lang="en-ID" dirty="0"/>
              <a:t> </a:t>
            </a:r>
            <a:r>
              <a:rPr lang="en-ID" dirty="0" err="1"/>
              <a:t>memengaruhi</a:t>
            </a:r>
            <a:r>
              <a:rPr lang="en-ID" dirty="0"/>
              <a:t> </a:t>
            </a:r>
            <a:r>
              <a:rPr lang="en-ID" dirty="0" err="1"/>
              <a:t>bentuk-bentuk</a:t>
            </a:r>
            <a:r>
              <a:rPr lang="en-ID" dirty="0"/>
              <a:t> </a:t>
            </a:r>
            <a:r>
              <a:rPr lang="en-ID" dirty="0" err="1"/>
              <a:t>selanjutnya</a:t>
            </a:r>
            <a:r>
              <a:rPr lang="en-ID" dirty="0"/>
              <a:t>. </a:t>
            </a:r>
            <a:r>
              <a:rPr lang="en-ID" dirty="0" err="1"/>
              <a:t>Kemudian</a:t>
            </a:r>
            <a:r>
              <a:rPr lang="en-ID" dirty="0"/>
              <a:t>, Erikson </a:t>
            </a:r>
            <a:r>
              <a:rPr lang="en-ID" dirty="0" err="1"/>
              <a:t>menyadari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masalah</a:t>
            </a:r>
            <a:r>
              <a:rPr lang="en-ID" dirty="0"/>
              <a:t> </a:t>
            </a:r>
            <a:r>
              <a:rPr lang="en-ID" dirty="0" err="1"/>
              <a:t>identitas</a:t>
            </a:r>
            <a:r>
              <a:rPr lang="en-ID" dirty="0"/>
              <a:t> </a:t>
            </a:r>
            <a:r>
              <a:rPr lang="en-ID" dirty="0" err="1"/>
              <a:t>muncul</a:t>
            </a:r>
            <a:r>
              <a:rPr lang="en-ID" dirty="0"/>
              <a:t>, </a:t>
            </a:r>
            <a:r>
              <a:rPr lang="en-ID" dirty="0" err="1"/>
              <a:t>meski</a:t>
            </a:r>
            <a:r>
              <a:rPr lang="en-ID" dirty="0"/>
              <a:t> </a:t>
            </a:r>
            <a:r>
              <a:rPr lang="en-ID" dirty="0" err="1"/>
              <a:t>biasanya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skala</a:t>
            </a:r>
            <a:r>
              <a:rPr lang="en-ID" dirty="0"/>
              <a:t> yang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kecil</a:t>
            </a:r>
            <a:r>
              <a:rPr lang="en-ID" dirty="0"/>
              <a:t>,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kehidupan</a:t>
            </a:r>
            <a:r>
              <a:rPr lang="en-ID" dirty="0"/>
              <a:t>. </a:t>
            </a:r>
            <a:r>
              <a:rPr lang="en-ID" dirty="0" err="1"/>
              <a:t>Kemudian</a:t>
            </a:r>
            <a:r>
              <a:rPr lang="en-ID" dirty="0"/>
              <a:t>, </a:t>
            </a:r>
            <a:r>
              <a:rPr lang="en-ID" dirty="0" err="1"/>
              <a:t>ia</a:t>
            </a:r>
            <a:r>
              <a:rPr lang="en-ID" dirty="0"/>
              <a:t> </a:t>
            </a:r>
            <a:r>
              <a:rPr lang="en-ID" dirty="0" err="1"/>
              <a:t>mengakui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identitas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masalah</a:t>
            </a:r>
            <a:r>
              <a:rPr lang="en-ID" dirty="0"/>
              <a:t> </a:t>
            </a:r>
            <a:r>
              <a:rPr lang="en-ID" dirty="0" err="1"/>
              <a:t>utama</a:t>
            </a:r>
            <a:r>
              <a:rPr lang="en-ID" dirty="0"/>
              <a:t> di zaman </a:t>
            </a:r>
            <a:r>
              <a:rPr lang="en-ID" dirty="0" err="1"/>
              <a:t>ini</a:t>
            </a:r>
            <a:r>
              <a:rPr lang="en-ID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984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576D3-5F5E-4EA0-9253-9034FE224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964692"/>
            <a:ext cx="8793480" cy="1188720"/>
          </a:xfrm>
        </p:spPr>
        <p:txBody>
          <a:bodyPr/>
          <a:lstStyle/>
          <a:p>
            <a:r>
              <a:rPr lang="en-ID" dirty="0"/>
              <a:t>EXPANSION OF PSYCHOANALYTIC METHODOLODY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DD20AC-7C5D-4BC6-915B-E3B631727B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6400" y="2638044"/>
            <a:ext cx="8793480" cy="3101983"/>
          </a:xfrm>
        </p:spPr>
        <p:txBody>
          <a:bodyPr/>
          <a:lstStyle/>
          <a:p>
            <a:pPr marL="0" indent="0">
              <a:buNone/>
            </a:pPr>
            <a:r>
              <a:rPr lang="en-ID" dirty="0"/>
              <a:t>Erikson </a:t>
            </a:r>
            <a:r>
              <a:rPr lang="en-ID" dirty="0" err="1"/>
              <a:t>berkontribusi</a:t>
            </a:r>
            <a:r>
              <a:rPr lang="en-ID" dirty="0"/>
              <a:t> pada </a:t>
            </a:r>
            <a:r>
              <a:rPr lang="en-ID" dirty="0" err="1"/>
              <a:t>tiga</a:t>
            </a:r>
            <a:r>
              <a:rPr lang="en-ID" dirty="0"/>
              <a:t> </a:t>
            </a:r>
            <a:r>
              <a:rPr lang="en-ID" dirty="0" err="1"/>
              <a:t>metode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mempelajari</a:t>
            </a:r>
            <a:r>
              <a:rPr lang="en-ID" dirty="0"/>
              <a:t> </a:t>
            </a:r>
            <a:r>
              <a:rPr lang="en-ID" dirty="0" err="1"/>
              <a:t>perkembangan</a:t>
            </a:r>
            <a:r>
              <a:rPr lang="en-ID" dirty="0"/>
              <a:t> </a:t>
            </a:r>
            <a:r>
              <a:rPr lang="en-ID" dirty="0" err="1"/>
              <a:t>yaitu</a:t>
            </a:r>
            <a:r>
              <a:rPr lang="en-ID" dirty="0"/>
              <a:t> :</a:t>
            </a:r>
          </a:p>
          <a:p>
            <a:pPr marL="457200" indent="-457200">
              <a:buFont typeface="+mj-lt"/>
              <a:buAutoNum type="arabicPeriod"/>
            </a:pPr>
            <a:r>
              <a:rPr lang="en-ID" dirty="0" err="1"/>
              <a:t>Pengamatan</a:t>
            </a:r>
            <a:r>
              <a:rPr lang="en-ID" dirty="0"/>
              <a:t> </a:t>
            </a:r>
            <a:r>
              <a:rPr lang="en-ID" dirty="0" err="1"/>
              <a:t>langsung</a:t>
            </a:r>
            <a:r>
              <a:rPr lang="en-ID" dirty="0"/>
              <a:t> pada </a:t>
            </a:r>
            <a:r>
              <a:rPr lang="en-ID" dirty="0" err="1"/>
              <a:t>anak-anak</a:t>
            </a:r>
            <a:r>
              <a:rPr lang="en-ID" dirty="0"/>
              <a:t> (direct observation of children)</a:t>
            </a:r>
          </a:p>
          <a:p>
            <a:pPr marL="457200" indent="-457200">
              <a:buFont typeface="+mj-lt"/>
              <a:buAutoNum type="arabicPeriod"/>
            </a:pPr>
            <a:r>
              <a:rPr lang="en-ID" dirty="0" err="1"/>
              <a:t>Perbandingan</a:t>
            </a:r>
            <a:r>
              <a:rPr lang="en-ID" dirty="0"/>
              <a:t> </a:t>
            </a:r>
            <a:r>
              <a:rPr lang="en-ID" dirty="0" err="1"/>
              <a:t>lintas</a:t>
            </a:r>
            <a:r>
              <a:rPr lang="en-ID" dirty="0"/>
              <a:t> </a:t>
            </a:r>
            <a:r>
              <a:rPr lang="en-ID" dirty="0" err="1"/>
              <a:t>budaya</a:t>
            </a:r>
            <a:r>
              <a:rPr lang="en-ID" dirty="0"/>
              <a:t> (cross-cultural comparisons)</a:t>
            </a:r>
          </a:p>
          <a:p>
            <a:pPr marL="457200" indent="-457200">
              <a:buFont typeface="+mj-lt"/>
              <a:buAutoNum type="arabicPeriod"/>
            </a:pPr>
            <a:r>
              <a:rPr lang="en-ID" dirty="0"/>
              <a:t>Psychobiography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20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E2669-26F6-41DC-8EA3-683FA2995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4440" y="627341"/>
            <a:ext cx="9677400" cy="1188720"/>
          </a:xfrm>
        </p:spPr>
        <p:txBody>
          <a:bodyPr/>
          <a:lstStyle/>
          <a:p>
            <a:r>
              <a:rPr lang="id-ID" dirty="0"/>
              <a:t>stages of psychosocial development</a:t>
            </a:r>
            <a:endParaRPr lang="en-US" dirty="0"/>
          </a:p>
        </p:txBody>
      </p:sp>
      <p:pic>
        <p:nvPicPr>
          <p:cNvPr id="1026" name="Picture 2" descr="Hasil gambar untuk 8 tahapan perkembangan menurut erikson">
            <a:extLst>
              <a:ext uri="{FF2B5EF4-FFF2-40B4-BE49-F238E27FC236}">
                <a16:creationId xmlns:a16="http://schemas.microsoft.com/office/drawing/2014/main" id="{2F6963A5-DCD9-454E-B3E6-50754DBDC24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750" y="2066184"/>
            <a:ext cx="9776780" cy="4495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4612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B0ECA-2EA3-49BF-BAEE-3F489C5DB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Mechanisms of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34F9F5-38AB-40C9-AB18-AC7650B7C3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457956"/>
          </a:xfrm>
        </p:spPr>
        <p:txBody>
          <a:bodyPr/>
          <a:lstStyle/>
          <a:p>
            <a:r>
              <a:rPr lang="en-US" i="1" dirty="0"/>
              <a:t>Erikson list of mechanism of development:</a:t>
            </a:r>
          </a:p>
          <a:p>
            <a:pPr marL="0" indent="0">
              <a:buNone/>
            </a:pPr>
            <a:r>
              <a:rPr lang="en-US" i="1" dirty="0"/>
              <a:t>   - Drives</a:t>
            </a:r>
          </a:p>
          <a:p>
            <a:pPr marL="0" indent="0">
              <a:buNone/>
            </a:pPr>
            <a:r>
              <a:rPr lang="en-US" i="1" dirty="0"/>
              <a:t>   - Frustration from internal and external forces</a:t>
            </a:r>
          </a:p>
          <a:p>
            <a:pPr marL="0" indent="0">
              <a:buNone/>
            </a:pPr>
            <a:r>
              <a:rPr lang="en-US" i="1" dirty="0"/>
              <a:t>   - Attachment </a:t>
            </a:r>
          </a:p>
          <a:p>
            <a:pPr marL="0" indent="0">
              <a:buNone/>
            </a:pPr>
            <a:r>
              <a:rPr lang="en-US" i="1" dirty="0"/>
              <a:t>   - Identification</a:t>
            </a:r>
          </a:p>
          <a:p>
            <a:r>
              <a:rPr lang="en-US" dirty="0" err="1"/>
              <a:t>Mekanisme</a:t>
            </a:r>
            <a:r>
              <a:rPr lang="en-US" dirty="0"/>
              <a:t> Play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mekanisme</a:t>
            </a:r>
            <a:r>
              <a:rPr lang="en-US" dirty="0"/>
              <a:t> </a:t>
            </a:r>
            <a:r>
              <a:rPr lang="en-US" dirty="0" err="1"/>
              <a:t>spesifik</a:t>
            </a:r>
            <a:r>
              <a:rPr lang="en-US" dirty="0"/>
              <a:t> yang </a:t>
            </a:r>
            <a:r>
              <a:rPr lang="en-US" dirty="0" err="1"/>
              <a:t>dikembangkan</a:t>
            </a:r>
            <a:r>
              <a:rPr lang="en-US" dirty="0"/>
              <a:t> oleh Erikson. </a:t>
            </a:r>
          </a:p>
        </p:txBody>
      </p:sp>
    </p:spTree>
    <p:extLst>
      <p:ext uri="{BB962C8B-B14F-4D97-AF65-F5344CB8AC3E}">
        <p14:creationId xmlns:p14="http://schemas.microsoft.com/office/powerpoint/2010/main" val="16912237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597FB-EC7F-4BA7-B400-2BDE15399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Position on developmental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61C817-90A6-4B30-B568-36BDAFF72A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err="1"/>
              <a:t>Pandangan</a:t>
            </a:r>
            <a:r>
              <a:rPr lang="en-US" sz="2000" dirty="0"/>
              <a:t> </a:t>
            </a:r>
            <a:r>
              <a:rPr lang="en-US" sz="2000" dirty="0" err="1"/>
              <a:t>Eriskon</a:t>
            </a:r>
            <a:r>
              <a:rPr lang="en-US" sz="2000" dirty="0"/>
              <a:t> </a:t>
            </a:r>
            <a:r>
              <a:rPr lang="en-US" sz="2000" dirty="0" err="1"/>
              <a:t>terhadap</a:t>
            </a:r>
            <a:r>
              <a:rPr lang="en-US" sz="2000" dirty="0"/>
              <a:t> dunia </a:t>
            </a:r>
            <a:r>
              <a:rPr lang="en-US" sz="2000" dirty="0" err="1"/>
              <a:t>kontekstualis</a:t>
            </a:r>
            <a:r>
              <a:rPr lang="en-US" sz="2000" dirty="0"/>
              <a:t>.</a:t>
            </a:r>
          </a:p>
          <a:p>
            <a:r>
              <a:rPr lang="en-US" sz="2000" dirty="0" err="1"/>
              <a:t>Menekankan</a:t>
            </a:r>
            <a:r>
              <a:rPr lang="en-US" sz="2000" dirty="0"/>
              <a:t> </a:t>
            </a:r>
            <a:r>
              <a:rPr lang="en-US" sz="2000" dirty="0" err="1"/>
              <a:t>peran</a:t>
            </a:r>
            <a:r>
              <a:rPr lang="en-US" sz="2000" dirty="0"/>
              <a:t> </a:t>
            </a:r>
            <a:r>
              <a:rPr lang="en-US" sz="2000" dirty="0" err="1"/>
              <a:t>budaya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membentuk</a:t>
            </a:r>
            <a:r>
              <a:rPr lang="en-US" sz="2000" dirty="0"/>
              <a:t> dan </a:t>
            </a:r>
            <a:r>
              <a:rPr lang="en-US" sz="2000" dirty="0" err="1"/>
              <a:t>mengembangkan</a:t>
            </a:r>
            <a:r>
              <a:rPr lang="en-US" sz="2000" dirty="0"/>
              <a:t> </a:t>
            </a:r>
            <a:r>
              <a:rPr lang="en-US" sz="2000" dirty="0" err="1"/>
              <a:t>kepribadian</a:t>
            </a:r>
            <a:r>
              <a:rPr lang="en-US" sz="2000" dirty="0"/>
              <a:t> </a:t>
            </a:r>
            <a:r>
              <a:rPr lang="en-US" sz="2000" dirty="0" err="1"/>
              <a:t>seseorang</a:t>
            </a:r>
            <a:r>
              <a:rPr lang="en-US" sz="2000" dirty="0"/>
              <a:t>.</a:t>
            </a:r>
          </a:p>
          <a:p>
            <a:r>
              <a:rPr lang="en-US" sz="2000" dirty="0" err="1"/>
              <a:t>Faktor</a:t>
            </a:r>
            <a:r>
              <a:rPr lang="en-US" sz="2000" dirty="0"/>
              <a:t> </a:t>
            </a:r>
            <a:r>
              <a:rPr lang="en-US" sz="2000" dirty="0" err="1"/>
              <a:t>pengalaman</a:t>
            </a:r>
            <a:r>
              <a:rPr lang="en-US" sz="2000" dirty="0"/>
              <a:t> dan </a:t>
            </a:r>
            <a:r>
              <a:rPr lang="en-US" sz="2000" dirty="0" err="1"/>
              <a:t>lingkungan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mempengaruhi</a:t>
            </a:r>
            <a:r>
              <a:rPr lang="en-US" sz="2000" dirty="0"/>
              <a:t> </a:t>
            </a:r>
            <a:r>
              <a:rPr lang="en-US" sz="2000" dirty="0" err="1"/>
              <a:t>perkembangan</a:t>
            </a:r>
            <a:r>
              <a:rPr lang="en-US" sz="2000" dirty="0"/>
              <a:t> </a:t>
            </a:r>
            <a:r>
              <a:rPr lang="en-US" sz="2000" dirty="0" err="1"/>
              <a:t>seseorang</a:t>
            </a:r>
            <a:r>
              <a:rPr lang="en-US" sz="2000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566734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525" row="3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7ECA7BA6-7C68-49AB-B615-DF778C2F5FD5}">
  <we:reference id="wa104380907" version="1.0.0.0" store="en-US" storeType="OMEX"/>
  <we:alternateReferences>
    <we:reference id="wa104380907" version="1.0.0.0" store="WA104380907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149</TotalTime>
  <Words>490</Words>
  <Application>Microsoft Office PowerPoint</Application>
  <PresentationFormat>Widescreen</PresentationFormat>
  <Paragraphs>67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Gill Sans MT</vt:lpstr>
      <vt:lpstr>Parcel</vt:lpstr>
      <vt:lpstr>Erikson’s Psychoanalytic Theories</vt:lpstr>
      <vt:lpstr>ERIKSON</vt:lpstr>
      <vt:lpstr>BIOGRAPHICAL SKETCH</vt:lpstr>
      <vt:lpstr>General orientation to the theory</vt:lpstr>
      <vt:lpstr>EMPHASIS ON IDENTITY</vt:lpstr>
      <vt:lpstr>EXPANSION OF PSYCHOANALYTIC METHODOLODY</vt:lpstr>
      <vt:lpstr>stages of psychosocial development</vt:lpstr>
      <vt:lpstr>Mechanisms of Development</vt:lpstr>
      <vt:lpstr>Position on developmental issues</vt:lpstr>
      <vt:lpstr>Applications </vt:lpstr>
      <vt:lpstr>Evaluation of the theory</vt:lpstr>
      <vt:lpstr>Contemporary research 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Erikson’s Psychoanalytic Theories</dc:title>
  <dc:creator>kylia putri</dc:creator>
  <cp:lastModifiedBy>kylia putri</cp:lastModifiedBy>
  <cp:revision>6</cp:revision>
  <dcterms:created xsi:type="dcterms:W3CDTF">2019-02-21T04:16:38Z</dcterms:created>
  <dcterms:modified xsi:type="dcterms:W3CDTF">2019-02-23T16:01:43Z</dcterms:modified>
</cp:coreProperties>
</file>