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59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53464-E806-474F-9E93-3CD8CB4E5D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Erikson’s Psychoanalytic Theories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F2B3C-2202-4941-919D-E2B5B2ACD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>
                <a:solidFill>
                  <a:schemeClr val="tx1"/>
                </a:solidFill>
              </a:rPr>
              <a:t>NAMA :</a:t>
            </a:r>
          </a:p>
          <a:p>
            <a:pPr algn="l"/>
            <a:r>
              <a:rPr lang="id-ID" sz="2600" dirty="0">
                <a:solidFill>
                  <a:schemeClr val="tx1"/>
                </a:solidFill>
              </a:rPr>
              <a:t>	</a:t>
            </a:r>
            <a:r>
              <a:rPr lang="en-ID" sz="2600" dirty="0" err="1">
                <a:solidFill>
                  <a:schemeClr val="tx1"/>
                </a:solidFill>
              </a:rPr>
              <a:t>Naufal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galuh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satriatama</a:t>
            </a:r>
            <a:r>
              <a:rPr lang="id-ID" sz="2600" dirty="0">
                <a:solidFill>
                  <a:schemeClr val="tx1"/>
                </a:solidFill>
              </a:rPr>
              <a:t>	</a:t>
            </a:r>
            <a:r>
              <a:rPr lang="en-ID" sz="2600" dirty="0">
                <a:solidFill>
                  <a:schemeClr val="tx1"/>
                </a:solidFill>
              </a:rPr>
              <a:t>(2018031027)</a:t>
            </a:r>
            <a:endParaRPr lang="id-ID" sz="2600" dirty="0">
              <a:solidFill>
                <a:schemeClr val="tx1"/>
              </a:solidFill>
            </a:endParaRPr>
          </a:p>
          <a:p>
            <a:pPr algn="l"/>
            <a:r>
              <a:rPr lang="id-ID" sz="2600" dirty="0">
                <a:solidFill>
                  <a:schemeClr val="tx1"/>
                </a:solidFill>
              </a:rPr>
              <a:t>	</a:t>
            </a:r>
            <a:r>
              <a:rPr lang="en-ID" sz="2600" dirty="0" err="1">
                <a:solidFill>
                  <a:schemeClr val="tx1"/>
                </a:solidFill>
              </a:rPr>
              <a:t>Sherliana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gunawan</a:t>
            </a:r>
            <a:r>
              <a:rPr lang="id-ID" sz="2600" dirty="0">
                <a:solidFill>
                  <a:schemeClr val="tx1"/>
                </a:solidFill>
              </a:rPr>
              <a:t>		</a:t>
            </a:r>
            <a:r>
              <a:rPr lang="en-ID" sz="2600" dirty="0">
                <a:solidFill>
                  <a:schemeClr val="tx1"/>
                </a:solidFill>
              </a:rPr>
              <a:t>(2018031031)</a:t>
            </a:r>
            <a:endParaRPr lang="id-ID" sz="2600" dirty="0">
              <a:solidFill>
                <a:schemeClr val="tx1"/>
              </a:solidFill>
            </a:endParaRPr>
          </a:p>
          <a:p>
            <a:pPr algn="l"/>
            <a:r>
              <a:rPr lang="id-ID" sz="2600" dirty="0">
                <a:solidFill>
                  <a:schemeClr val="tx1"/>
                </a:solidFill>
              </a:rPr>
              <a:t>	</a:t>
            </a:r>
            <a:r>
              <a:rPr lang="en-ID" sz="2600" dirty="0">
                <a:solidFill>
                  <a:schemeClr val="tx1"/>
                </a:solidFill>
              </a:rPr>
              <a:t>Tiara </a:t>
            </a:r>
            <a:r>
              <a:rPr lang="en-ID" sz="2600" dirty="0" err="1">
                <a:solidFill>
                  <a:schemeClr val="tx1"/>
                </a:solidFill>
              </a:rPr>
              <a:t>tiani</a:t>
            </a:r>
            <a:r>
              <a:rPr lang="en-ID" sz="2600" dirty="0">
                <a:solidFill>
                  <a:schemeClr val="tx1"/>
                </a:solidFill>
              </a:rPr>
              <a:t> putri</a:t>
            </a:r>
            <a:r>
              <a:rPr lang="id-ID" sz="2600" dirty="0">
                <a:solidFill>
                  <a:schemeClr val="tx1"/>
                </a:solidFill>
              </a:rPr>
              <a:t>		</a:t>
            </a:r>
            <a:r>
              <a:rPr lang="en-ID" sz="2600" dirty="0">
                <a:solidFill>
                  <a:schemeClr val="tx1"/>
                </a:solidFill>
              </a:rPr>
              <a:t>(2018031032)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2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2B90-7C9A-427B-96DC-DCE86862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CE62-6628-4AEB-A365-5FFA238BE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Pengaplikasian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Erikson </a:t>
            </a:r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krisis</a:t>
            </a:r>
            <a:r>
              <a:rPr lang="en-US" sz="2000" dirty="0"/>
              <a:t> </a:t>
            </a:r>
            <a:r>
              <a:rPr lang="en-US" sz="2000" dirty="0" err="1"/>
              <a:t>identitas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konflik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generasi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tentara</a:t>
            </a:r>
            <a:r>
              <a:rPr lang="en-US" sz="2000" dirty="0"/>
              <a:t> yang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merasakan</a:t>
            </a:r>
            <a:r>
              <a:rPr lang="en-US" sz="2000" dirty="0"/>
              <a:t> </a:t>
            </a:r>
            <a:r>
              <a:rPr lang="en-US" sz="2000" dirty="0" err="1"/>
              <a:t>peperangan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ras</a:t>
            </a:r>
            <a:r>
              <a:rPr lang="en-US" sz="2000" dirty="0"/>
              <a:t>/</a:t>
            </a:r>
            <a:r>
              <a:rPr lang="en-US" sz="2000" dirty="0" err="1"/>
              <a:t>suku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- Orang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membesarkan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9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2F5D3-BD11-40FB-9AD1-17AD2BAF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F2E86-2B70-4084-AA44-2158ABBB1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</a:t>
            </a:r>
            <a:r>
              <a:rPr lang="en-US" dirty="0" err="1"/>
              <a:t>elebihan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psikonalisis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Memperlebar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Kekurangan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id-ID" dirty="0"/>
              <a:t>K</a:t>
            </a:r>
            <a:r>
              <a:rPr lang="en-US" dirty="0" err="1"/>
              <a:t>urang</a:t>
            </a:r>
            <a:r>
              <a:rPr lang="en-US" dirty="0"/>
              <a:t> </a:t>
            </a:r>
            <a:r>
              <a:rPr lang="en-US" dirty="0" err="1"/>
              <a:t>sistematis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0C8C-21B3-45AC-9706-0D042144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E8388-ED7D-443C-A94D-7C350440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dan </a:t>
            </a:r>
            <a:r>
              <a:rPr lang="en-US" sz="2000" dirty="0" err="1"/>
              <a:t>dewasa</a:t>
            </a:r>
            <a:r>
              <a:rPr lang="en-US" sz="2000" dirty="0"/>
              <a:t> </a:t>
            </a:r>
            <a:r>
              <a:rPr lang="en-US" sz="2000" dirty="0" err="1"/>
              <a:t>muda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i="1" dirty="0"/>
              <a:t>emerging adulthood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i="1" dirty="0"/>
              <a:t>emerging adulthood </a:t>
            </a:r>
            <a:r>
              <a:rPr lang="en-US" sz="2000" dirty="0" err="1"/>
              <a:t>ditandai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identitas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-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4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388548-C3DF-4AAA-8274-B5B75F52A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3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C0D1-F87A-401B-9F35-81DF5F6A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280" y="964692"/>
            <a:ext cx="8422640" cy="1188720"/>
          </a:xfrm>
        </p:spPr>
        <p:txBody>
          <a:bodyPr/>
          <a:lstStyle/>
          <a:p>
            <a:r>
              <a:rPr lang="id-ID" dirty="0"/>
              <a:t>ERIKSON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AE35D-16BE-499E-8968-3E6F770E1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536" y="2326641"/>
            <a:ext cx="7939024" cy="3481976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Teori</a:t>
            </a:r>
            <a:r>
              <a:rPr lang="en-ID" dirty="0"/>
              <a:t> Freud,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keterbatasannya</a:t>
            </a:r>
            <a:r>
              <a:rPr lang="en-ID" dirty="0"/>
              <a:t>,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menginspirasi</a:t>
            </a:r>
            <a:r>
              <a:rPr lang="en-ID" dirty="0"/>
              <a:t> </a:t>
            </a:r>
            <a:r>
              <a:rPr lang="en-ID" dirty="0" err="1"/>
              <a:t>beragam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cerdas</a:t>
            </a:r>
            <a:r>
              <a:rPr lang="en-ID" dirty="0"/>
              <a:t> dan </a:t>
            </a:r>
            <a:r>
              <a:rPr lang="en-ID" dirty="0" err="1"/>
              <a:t>kreatif</a:t>
            </a:r>
            <a:r>
              <a:rPr lang="en-ID" dirty="0"/>
              <a:t>. 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memperluas</a:t>
            </a:r>
            <a:r>
              <a:rPr lang="en-ID" dirty="0"/>
              <a:t> dan </a:t>
            </a:r>
            <a:r>
              <a:rPr lang="en-ID" dirty="0" err="1"/>
              <a:t>menyusun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visi</a:t>
            </a:r>
            <a:r>
              <a:rPr lang="en-ID" dirty="0"/>
              <a:t> Freud </a:t>
            </a:r>
            <a:r>
              <a:rPr lang="en-ID" dirty="0" err="1"/>
              <a:t>dalam</a:t>
            </a:r>
            <a:r>
              <a:rPr lang="en-ID" dirty="0"/>
              <a:t> 2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Psikologi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550F5-0EEB-43E8-BE41-AE22E9EDB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id-ID" dirty="0"/>
              <a:t>BIOGRAPHICAL SKETCH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B4E9-4497-40C1-8AB9-EEB0D3AB7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2840" y="1973132"/>
            <a:ext cx="8031480" cy="4884868"/>
          </a:xfrm>
        </p:spPr>
        <p:txBody>
          <a:bodyPr/>
          <a:lstStyle/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Erik Erikson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di Frankfurt pada tahun1902 dan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dibesarkan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di Karlsruhe.</a:t>
            </a:r>
          </a:p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Mengajar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pelajaran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lain di Vienna.</a:t>
            </a:r>
          </a:p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Beliau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mempelajari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psikoanalisis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di Vienna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Psychoanalitic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Institute.</a:t>
            </a:r>
          </a:p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Erikson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gelar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sarjana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analis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di Boston.</a:t>
            </a:r>
          </a:p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, pada 1933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pindah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Amerika.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professor di Harvard, Yale University.</a:t>
            </a:r>
          </a:p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penulis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berbakat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tulisannya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digambarkan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“Freud in sonnet form”.</a:t>
            </a:r>
          </a:p>
          <a:p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Erikson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neo-Freudian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dirty="0"/>
          </a:p>
          <a:p>
            <a:r>
              <a:rPr lang="en-ID" dirty="0"/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Wafat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1994 pada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usia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91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ID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6A9B34-8E64-48E2-88A1-C8772CABD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2079812"/>
            <a:ext cx="3087089" cy="467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4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7C44-72D7-439E-885F-BFB06977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60" y="964692"/>
            <a:ext cx="8920480" cy="1188720"/>
          </a:xfrm>
        </p:spPr>
        <p:txBody>
          <a:bodyPr/>
          <a:lstStyle/>
          <a:p>
            <a:r>
              <a:rPr lang="id-ID" dirty="0"/>
              <a:t>General orientation to the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41DAA-4E95-45EA-B8B2-2F27E3C8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560" y="2638044"/>
            <a:ext cx="8920480" cy="3610356"/>
          </a:xfrm>
        </p:spPr>
        <p:txBody>
          <a:bodyPr/>
          <a:lstStyle/>
          <a:p>
            <a:pPr marL="0" indent="0" algn="just">
              <a:buNone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Erikson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gagasan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Freudian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Psychological Structures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The Unconscious &amp; conscious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Drives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Psychosexual Stages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The Normal-abnormal Continuum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Psychoanalytic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Metodology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27E8-4DC5-4BDE-9E23-9A5A279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EMPHASIS ON IDENTITY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E250-500E-467A-B7CC-BF451F83C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638044"/>
            <a:ext cx="10134600" cy="3808476"/>
          </a:xfrm>
        </p:spPr>
        <p:txBody>
          <a:bodyPr>
            <a:normAutofit/>
          </a:bodyPr>
          <a:lstStyle/>
          <a:p>
            <a:pPr algn="just"/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keprihatinan</a:t>
            </a:r>
            <a:r>
              <a:rPr lang="en-ID" dirty="0"/>
              <a:t> Freud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orang-orang </a:t>
            </a:r>
            <a:r>
              <a:rPr lang="en-ID" dirty="0" err="1"/>
              <a:t>membela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ketegangan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menyenangkan</a:t>
            </a:r>
            <a:r>
              <a:rPr lang="en-ID" dirty="0"/>
              <a:t> </a:t>
            </a:r>
            <a:r>
              <a:rPr lang="en-ID" dirty="0" err="1"/>
              <a:t>melainkan</a:t>
            </a:r>
            <a:r>
              <a:rPr lang="en-ID" dirty="0"/>
              <a:t> </a:t>
            </a:r>
            <a:r>
              <a:rPr lang="en-ID" dirty="0" err="1"/>
              <a:t>kekhawatiran</a:t>
            </a:r>
            <a:r>
              <a:rPr lang="en-ID" dirty="0"/>
              <a:t> Erikson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berpendapat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tema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pencarian</a:t>
            </a:r>
            <a:r>
              <a:rPr lang="en-ID" dirty="0"/>
              <a:t> </a:t>
            </a:r>
            <a:r>
              <a:rPr lang="en-ID" dirty="0" err="1"/>
              <a:t>identitas</a:t>
            </a:r>
            <a:r>
              <a:rPr lang="en-ID" dirty="0"/>
              <a:t>.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mengacu</a:t>
            </a:r>
            <a:r>
              <a:rPr lang="en-ID" dirty="0"/>
              <a:t> pada rasa </a:t>
            </a:r>
            <a:r>
              <a:rPr lang="en-ID" dirty="0" err="1"/>
              <a:t>sadar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, </a:t>
            </a:r>
            <a:r>
              <a:rPr lang="en-ID" dirty="0" err="1"/>
              <a:t>perjuangan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sadar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. </a:t>
            </a:r>
            <a:endParaRPr lang="id-ID" dirty="0"/>
          </a:p>
          <a:p>
            <a:pPr marL="0" indent="0" algn="just">
              <a:buNone/>
            </a:pPr>
            <a:endParaRPr lang="en-ID" dirty="0"/>
          </a:p>
          <a:p>
            <a:pPr algn="just"/>
            <a:r>
              <a:rPr lang="en-ID" dirty="0" err="1"/>
              <a:t>Lalu</a:t>
            </a:r>
            <a:r>
              <a:rPr lang="en-ID" dirty="0"/>
              <a:t>,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dan </a:t>
            </a:r>
            <a:r>
              <a:rPr lang="en-ID" dirty="0" err="1"/>
              <a:t>penerimaan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dan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, dan </a:t>
            </a:r>
            <a:r>
              <a:rPr lang="en-ID" dirty="0" err="1"/>
              <a:t>bentuk-bentuk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memengaruhi</a:t>
            </a:r>
            <a:r>
              <a:rPr lang="en-ID" dirty="0"/>
              <a:t> </a:t>
            </a:r>
            <a:r>
              <a:rPr lang="en-ID" dirty="0" err="1"/>
              <a:t>bentuk-bentuk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. </a:t>
            </a:r>
            <a:r>
              <a:rPr lang="en-ID" dirty="0" err="1"/>
              <a:t>Kemudian</a:t>
            </a:r>
            <a:r>
              <a:rPr lang="en-ID" dirty="0"/>
              <a:t>, Erikson </a:t>
            </a:r>
            <a:r>
              <a:rPr lang="en-ID" dirty="0" err="1"/>
              <a:t>menyadari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, </a:t>
            </a:r>
            <a:r>
              <a:rPr lang="en-ID" dirty="0" err="1"/>
              <a:t>meski</a:t>
            </a:r>
            <a:r>
              <a:rPr lang="en-ID" dirty="0"/>
              <a:t>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skala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. </a:t>
            </a:r>
            <a:r>
              <a:rPr lang="en-ID" dirty="0" err="1"/>
              <a:t>Kemudian</a:t>
            </a:r>
            <a:r>
              <a:rPr lang="en-ID" dirty="0"/>
              <a:t>,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di zaman </a:t>
            </a:r>
            <a:r>
              <a:rPr lang="en-ID" dirty="0" err="1"/>
              <a:t>ini</a:t>
            </a:r>
            <a:r>
              <a:rPr lang="en-ID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8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76D3-5F5E-4EA0-9253-9034FE22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64692"/>
            <a:ext cx="8793480" cy="1188720"/>
          </a:xfrm>
        </p:spPr>
        <p:txBody>
          <a:bodyPr/>
          <a:lstStyle/>
          <a:p>
            <a:r>
              <a:rPr lang="en-ID" dirty="0"/>
              <a:t>EXPANSION OF PSYCHOANALYTIC METHODOLODY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20AC-7C5D-4BC6-915B-E3B63172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638044"/>
            <a:ext cx="8793480" cy="3101983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Erikson </a:t>
            </a:r>
            <a:r>
              <a:rPr lang="en-ID" dirty="0" err="1"/>
              <a:t>berkontribusi</a:t>
            </a:r>
            <a:r>
              <a:rPr lang="en-ID" dirty="0"/>
              <a:t> pada </a:t>
            </a:r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Pengamatan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pada </a:t>
            </a:r>
            <a:r>
              <a:rPr lang="en-ID" dirty="0" err="1"/>
              <a:t>anak-anak</a:t>
            </a:r>
            <a:r>
              <a:rPr lang="en-ID" dirty="0"/>
              <a:t> (direct observation of children)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Perbandingan</a:t>
            </a:r>
            <a:r>
              <a:rPr lang="en-ID" dirty="0"/>
              <a:t> </a:t>
            </a:r>
            <a:r>
              <a:rPr lang="en-ID" dirty="0" err="1"/>
              <a:t>lintas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(cross-cultural comparisons)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Psychobiography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2669-26F6-41DC-8EA3-683FA299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440" y="627341"/>
            <a:ext cx="9677400" cy="1188720"/>
          </a:xfrm>
        </p:spPr>
        <p:txBody>
          <a:bodyPr/>
          <a:lstStyle/>
          <a:p>
            <a:r>
              <a:rPr lang="id-ID" dirty="0"/>
              <a:t>stages of psychosocial development</a:t>
            </a:r>
            <a:endParaRPr lang="en-US" dirty="0"/>
          </a:p>
        </p:txBody>
      </p:sp>
      <p:pic>
        <p:nvPicPr>
          <p:cNvPr id="1026" name="Picture 2" descr="Hasil gambar untuk 8 tahapan perkembangan menurut erikson">
            <a:extLst>
              <a:ext uri="{FF2B5EF4-FFF2-40B4-BE49-F238E27FC236}">
                <a16:creationId xmlns:a16="http://schemas.microsoft.com/office/drawing/2014/main" id="{2F6963A5-DCD9-454E-B3E6-50754DBDC2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750" y="2066184"/>
            <a:ext cx="9776780" cy="449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61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B0ECA-2EA3-49BF-BAEE-3F489C5DB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of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4F9F5-38AB-40C9-AB18-AC7650B7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57956"/>
          </a:xfrm>
        </p:spPr>
        <p:txBody>
          <a:bodyPr/>
          <a:lstStyle/>
          <a:p>
            <a:r>
              <a:rPr lang="en-US" i="1" dirty="0"/>
              <a:t>Erikson list of mechanism of development:</a:t>
            </a:r>
          </a:p>
          <a:p>
            <a:pPr marL="0" indent="0">
              <a:buNone/>
            </a:pPr>
            <a:r>
              <a:rPr lang="en-US" i="1" dirty="0"/>
              <a:t>   - Drives</a:t>
            </a:r>
          </a:p>
          <a:p>
            <a:pPr marL="0" indent="0">
              <a:buNone/>
            </a:pPr>
            <a:r>
              <a:rPr lang="en-US" i="1" dirty="0"/>
              <a:t>   - Frustration from internal and external forces</a:t>
            </a:r>
          </a:p>
          <a:p>
            <a:pPr marL="0" indent="0">
              <a:buNone/>
            </a:pPr>
            <a:r>
              <a:rPr lang="en-US" i="1" dirty="0"/>
              <a:t>   - Attachment </a:t>
            </a:r>
          </a:p>
          <a:p>
            <a:pPr marL="0" indent="0">
              <a:buNone/>
            </a:pPr>
            <a:r>
              <a:rPr lang="en-US" i="1" dirty="0"/>
              <a:t>   - Identification</a:t>
            </a:r>
          </a:p>
          <a:p>
            <a:r>
              <a:rPr lang="en-US" dirty="0" err="1"/>
              <a:t>Mekanisme</a:t>
            </a:r>
            <a:r>
              <a:rPr lang="en-US" dirty="0"/>
              <a:t> Play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oleh Erikson. </a:t>
            </a:r>
          </a:p>
        </p:txBody>
      </p:sp>
    </p:spTree>
    <p:extLst>
      <p:ext uri="{BB962C8B-B14F-4D97-AF65-F5344CB8AC3E}">
        <p14:creationId xmlns:p14="http://schemas.microsoft.com/office/powerpoint/2010/main" val="169122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97FB-EC7F-4BA7-B400-2BDE1539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on developmental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1C817-90A6-4B30-B568-36BDAFF72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Pandangan</a:t>
            </a:r>
            <a:r>
              <a:rPr lang="en-US" sz="2000" dirty="0"/>
              <a:t> </a:t>
            </a:r>
            <a:r>
              <a:rPr lang="en-US" sz="2000" dirty="0" err="1"/>
              <a:t>Eriskon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dunia </a:t>
            </a:r>
            <a:r>
              <a:rPr lang="en-US" sz="2000" dirty="0" err="1"/>
              <a:t>kontekstualis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Menekankan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dan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dan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667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ECA7BA6-7C68-49AB-B615-DF778C2F5FD5}">
  <we:reference id="wa104380907" version="1.0.0.0" store="en-US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149</TotalTime>
  <Words>490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Erikson’s Psychoanalytic Theories</vt:lpstr>
      <vt:lpstr>ERIKSON</vt:lpstr>
      <vt:lpstr>BIOGRAPHICAL SKETCH</vt:lpstr>
      <vt:lpstr>General orientation to the theory</vt:lpstr>
      <vt:lpstr>EMPHASIS ON IDENTITY</vt:lpstr>
      <vt:lpstr>EXPANSION OF PSYCHOANALYTIC METHODOLODY</vt:lpstr>
      <vt:lpstr>stages of psychosocial development</vt:lpstr>
      <vt:lpstr>Mechanisms of Development</vt:lpstr>
      <vt:lpstr>Position on developmental issues</vt:lpstr>
      <vt:lpstr>Applications </vt:lpstr>
      <vt:lpstr>Evaluation of the theory</vt:lpstr>
      <vt:lpstr>Contemporary research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Erikson’s Psychoanalytic Theories</dc:title>
  <dc:creator>kylia putri</dc:creator>
  <cp:lastModifiedBy>kylia putri</cp:lastModifiedBy>
  <cp:revision>6</cp:revision>
  <dcterms:created xsi:type="dcterms:W3CDTF">2019-02-21T04:16:38Z</dcterms:created>
  <dcterms:modified xsi:type="dcterms:W3CDTF">2019-02-23T16:01:43Z</dcterms:modified>
</cp:coreProperties>
</file>