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3" r:id="rId9"/>
    <p:sldId id="274" r:id="rId10"/>
    <p:sldId id="275" r:id="rId11"/>
    <p:sldId id="276" r:id="rId12"/>
    <p:sldId id="277" r:id="rId13"/>
    <p:sldId id="262" r:id="rId14"/>
    <p:sldId id="278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9" r:id="rId25"/>
  </p:sldIdLst>
  <p:sldSz cx="9144000" cy="5715000" type="screen16x1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4660"/>
  </p:normalViewPr>
  <p:slideViewPr>
    <p:cSldViewPr>
      <p:cViewPr>
        <p:scale>
          <a:sx n="80" d="100"/>
          <a:sy n="80" d="100"/>
        </p:scale>
        <p:origin x="-1260" y="-16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0582F-3C45-4349-9F8F-DD50FB0962EC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6458E-6151-4D5B-98EE-95E315A668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6075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6458E-6151-4D5B-98EE-95E315A66891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1020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975860"/>
            <a:ext cx="9144000" cy="7391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5044440"/>
            <a:ext cx="2249424" cy="5943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5036820"/>
            <a:ext cx="6784848" cy="59436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365500"/>
            <a:ext cx="6477000" cy="15240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5041698"/>
            <a:ext cx="6705600" cy="5715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5057249"/>
            <a:ext cx="2057400" cy="5715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97116"/>
            <a:ext cx="5867400" cy="304271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90500"/>
            <a:ext cx="838200" cy="3175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508001"/>
            <a:ext cx="2057400" cy="4597136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08000"/>
            <a:ext cx="5562600" cy="459713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5207002"/>
            <a:ext cx="2209800" cy="304271"/>
          </a:xfrm>
        </p:spPr>
        <p:txBody>
          <a:bodyPr/>
          <a:lstStyle/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3" y="5206840"/>
            <a:ext cx="5573483" cy="304271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715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508000"/>
            <a:ext cx="228600" cy="52070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445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34088" y="100012"/>
            <a:ext cx="444500" cy="244476"/>
          </a:xfrm>
        </p:spPr>
        <p:txBody>
          <a:bodyPr/>
          <a:lstStyle/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90500"/>
            <a:ext cx="8153400" cy="8255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333500"/>
            <a:ext cx="8153400" cy="37465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286001"/>
            <a:ext cx="7123113" cy="1394354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70000"/>
            <a:ext cx="9144000" cy="9525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333500"/>
            <a:ext cx="1295400" cy="8255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333500"/>
            <a:ext cx="7772400" cy="8255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333500"/>
            <a:ext cx="7620000" cy="8255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460501"/>
            <a:ext cx="1295400" cy="584730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324639"/>
            <a:ext cx="3886200" cy="3810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324639"/>
            <a:ext cx="3886200" cy="3810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7542"/>
            <a:ext cx="8153400" cy="724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032000"/>
            <a:ext cx="3886200" cy="29845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032000"/>
            <a:ext cx="3886200" cy="29845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460500"/>
            <a:ext cx="3886200" cy="53340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460500"/>
            <a:ext cx="3886200" cy="53340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5207000"/>
            <a:ext cx="533400" cy="3175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7542"/>
            <a:ext cx="8077200" cy="724959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60500"/>
            <a:ext cx="1600200" cy="36195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460500"/>
            <a:ext cx="6400800" cy="3683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572000"/>
            <a:ext cx="7315200" cy="5715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810000"/>
            <a:ext cx="9144000" cy="7391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3886200"/>
            <a:ext cx="1463040" cy="5943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878580"/>
            <a:ext cx="7598664" cy="59436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73500"/>
            <a:ext cx="7315200" cy="5715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72262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5207000"/>
            <a:ext cx="2667000" cy="304271"/>
          </a:xfrm>
        </p:spPr>
        <p:txBody>
          <a:bodyPr rtlCol="0"/>
          <a:lstStyle/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889375"/>
            <a:ext cx="1447800" cy="552982"/>
          </a:xfrm>
        </p:spPr>
        <p:txBody>
          <a:bodyPr rtlCol="0"/>
          <a:lstStyle>
            <a:lvl1pPr>
              <a:defRPr sz="2800"/>
            </a:lvl1pPr>
          </a:lstStyle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5206839"/>
            <a:ext cx="4572000" cy="304271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807460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90500"/>
            <a:ext cx="8153400" cy="8255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33500"/>
            <a:ext cx="8153400" cy="37719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5207000"/>
            <a:ext cx="2667000" cy="304271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B6604D-B6EB-4BC1-B777-661C4FAC7C38}" type="datetimeFigureOut">
              <a:rPr lang="id-ID" smtClean="0"/>
              <a:t>09/03/2019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2" y="5206839"/>
            <a:ext cx="5421083" cy="304271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028700"/>
            <a:ext cx="9144000" cy="2667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066800"/>
            <a:ext cx="533400" cy="1905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066800"/>
            <a:ext cx="8553450" cy="1905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060186"/>
            <a:ext cx="533400" cy="20373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82DAE79-A631-4CC5-AF37-F00BF4AFA504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97394"/>
            <a:ext cx="9144000" cy="66007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SOCIAL LEARNING THEORY</a:t>
            </a:r>
            <a:endParaRPr lang="id-ID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57467"/>
            <a:ext cx="9144000" cy="1200133"/>
          </a:xfrm>
        </p:spPr>
        <p:txBody>
          <a:bodyPr>
            <a:normAutofit/>
          </a:bodyPr>
          <a:lstStyle/>
          <a:p>
            <a:pPr algn="ctr"/>
            <a:r>
              <a:rPr lang="en-US" sz="1800" dirty="0" err="1" smtClean="0"/>
              <a:t>Devira</a:t>
            </a:r>
            <a:r>
              <a:rPr lang="en-US" sz="1800" dirty="0" smtClean="0"/>
              <a:t> </a:t>
            </a:r>
            <a:r>
              <a:rPr lang="en-US" sz="1800" dirty="0" err="1" smtClean="0"/>
              <a:t>Rizky</a:t>
            </a:r>
            <a:r>
              <a:rPr lang="en-US" sz="1800" dirty="0" smtClean="0"/>
              <a:t> Sari – 2018031072</a:t>
            </a:r>
          </a:p>
          <a:p>
            <a:pPr algn="ctr"/>
            <a:r>
              <a:rPr lang="en-US" sz="1800" dirty="0" smtClean="0"/>
              <a:t>Maria Carmelita - 2018031074</a:t>
            </a:r>
          </a:p>
          <a:p>
            <a:pPr algn="ctr"/>
            <a:r>
              <a:rPr lang="en-US" sz="1800" dirty="0" smtClean="0"/>
              <a:t>Fatima Raihana - 2018031079</a:t>
            </a:r>
            <a:endParaRPr lang="id-ID" sz="1800" dirty="0"/>
          </a:p>
        </p:txBody>
      </p:sp>
    </p:spTree>
    <p:extLst>
      <p:ext uri="{BB962C8B-B14F-4D97-AF65-F5344CB8AC3E}">
        <p14:creationId xmlns:p14="http://schemas.microsoft.com/office/powerpoint/2010/main" val="25245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5331"/>
            <a:ext cx="8784976" cy="4212469"/>
          </a:xfrm>
        </p:spPr>
        <p:txBody>
          <a:bodyPr>
            <a:normAutofit lnSpcReduction="10000"/>
          </a:bodyPr>
          <a:lstStyle/>
          <a:p>
            <a:r>
              <a:rPr lang="id-ID" dirty="0"/>
              <a:t>Agency berkaitaitan erat dengan self-efficacy. Perilaku peristiwa di lingkungan, pikiran, emosi, dan perkembangan seseorang.</a:t>
            </a:r>
          </a:p>
          <a:p>
            <a:r>
              <a:rPr lang="id-ID" dirty="0"/>
              <a:t>Bandura mengusulkan 4 sifat inti properti agency manusia:</a:t>
            </a:r>
          </a:p>
          <a:p>
            <a:pPr lvl="1"/>
            <a:r>
              <a:rPr lang="id-ID" dirty="0"/>
              <a:t>Tentionality</a:t>
            </a:r>
          </a:p>
          <a:p>
            <a:pPr lvl="1"/>
            <a:r>
              <a:rPr lang="id-ID" dirty="0"/>
              <a:t>Forethougt</a:t>
            </a:r>
          </a:p>
          <a:p>
            <a:pPr lvl="1"/>
            <a:r>
              <a:rPr lang="id-ID" dirty="0"/>
              <a:t>Self-reactiveness</a:t>
            </a:r>
          </a:p>
          <a:p>
            <a:pPr lvl="1"/>
            <a:r>
              <a:rPr lang="id-ID" dirty="0"/>
              <a:t>Self-reflectivenes</a:t>
            </a:r>
          </a:p>
        </p:txBody>
      </p:sp>
    </p:spTree>
    <p:extLst>
      <p:ext uri="{BB962C8B-B14F-4D97-AF65-F5344CB8AC3E}">
        <p14:creationId xmlns:p14="http://schemas.microsoft.com/office/powerpoint/2010/main" val="20978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90500"/>
            <a:ext cx="8586536" cy="825500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/>
              <a:t>CONTOH-CONTOH PENELITIAN PERKEMBANGAN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57333"/>
            <a:ext cx="8784976" cy="4200467"/>
          </a:xfrm>
        </p:spPr>
        <p:txBody>
          <a:bodyPr>
            <a:noAutofit/>
          </a:bodyPr>
          <a:lstStyle/>
          <a:p>
            <a:r>
              <a:rPr lang="id-ID" sz="1800" b="1" dirty="0"/>
              <a:t>Moral judgement and behavior</a:t>
            </a:r>
          </a:p>
          <a:p>
            <a:pPr lvl="2"/>
            <a:r>
              <a:rPr lang="id-ID" sz="1600" dirty="0"/>
              <a:t>“pada usia berapa seorang anak dapat memahami mana yang benar dan mana yang salah, dan bertanggung jawab terhadap kejahatan yang mereka lakukan?”</a:t>
            </a:r>
          </a:p>
          <a:p>
            <a:r>
              <a:rPr lang="id-ID" sz="1600" dirty="0"/>
              <a:t>Tiap teori mejelaskan sudut pandang yang berbeda-beda</a:t>
            </a:r>
          </a:p>
          <a:p>
            <a:pPr lvl="1"/>
            <a:r>
              <a:rPr lang="id-ID" sz="1600" dirty="0" smtClean="0"/>
              <a:t>Piaget</a:t>
            </a:r>
            <a:endParaRPr lang="en-US" sz="1600" dirty="0" smtClean="0"/>
          </a:p>
          <a:p>
            <a:pPr lvl="1"/>
            <a:r>
              <a:rPr lang="id-ID" sz="1600" dirty="0" smtClean="0"/>
              <a:t>Vygotsky</a:t>
            </a:r>
            <a:endParaRPr lang="id-ID" sz="1600" dirty="0"/>
          </a:p>
          <a:p>
            <a:pPr lvl="1"/>
            <a:r>
              <a:rPr lang="id-ID" sz="1600" dirty="0" smtClean="0"/>
              <a:t>Freud</a:t>
            </a:r>
            <a:endParaRPr lang="en-US" sz="1600" dirty="0" smtClean="0"/>
          </a:p>
          <a:p>
            <a:pPr marL="365760" lvl="1" indent="0">
              <a:buNone/>
            </a:pPr>
            <a:r>
              <a:rPr lang="en-US" sz="1600" dirty="0" smtClean="0"/>
              <a:t>Cara </a:t>
            </a:r>
            <a:r>
              <a:rPr lang="en-US" sz="1600" dirty="0" err="1" smtClean="0"/>
              <a:t>menentukan</a:t>
            </a:r>
            <a:r>
              <a:rPr lang="en-US" sz="1600" dirty="0" smtClean="0"/>
              <a:t> </a:t>
            </a:r>
            <a:r>
              <a:rPr lang="en-US" sz="1600" dirty="0" err="1" smtClean="0"/>
              <a:t>nilai</a:t>
            </a:r>
            <a:r>
              <a:rPr lang="en-US" sz="1600" dirty="0" smtClean="0"/>
              <a:t> moral judgement </a:t>
            </a:r>
            <a:r>
              <a:rPr lang="en-US" sz="1600" dirty="0" err="1" smtClean="0"/>
              <a:t>anak</a:t>
            </a:r>
            <a:r>
              <a:rPr lang="en-US" sz="1600" dirty="0" smtClean="0"/>
              <a:t> </a:t>
            </a:r>
            <a:r>
              <a:rPr lang="en-US" sz="1600" dirty="0" err="1" smtClean="0"/>
              <a:t>menurut</a:t>
            </a:r>
            <a:r>
              <a:rPr lang="en-US" sz="1600" dirty="0" smtClean="0"/>
              <a:t> social learning </a:t>
            </a:r>
            <a:r>
              <a:rPr lang="en-US" sz="1600" dirty="0" smtClean="0"/>
              <a:t>theory;</a:t>
            </a:r>
            <a:endParaRPr lang="en-US" sz="1600" dirty="0" smtClean="0"/>
          </a:p>
          <a:p>
            <a:pPr marL="365760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- observational </a:t>
            </a:r>
            <a:r>
              <a:rPr lang="en-US" sz="1600" dirty="0" smtClean="0"/>
              <a:t>learning</a:t>
            </a:r>
          </a:p>
          <a:p>
            <a:pPr marL="365760" lvl="1" indent="0">
              <a:buNone/>
            </a:pPr>
            <a:r>
              <a:rPr lang="en-US" sz="1600" dirty="0" err="1" smtClean="0"/>
              <a:t>Perubahan</a:t>
            </a:r>
            <a:r>
              <a:rPr lang="en-US" sz="1600" dirty="0" smtClean="0"/>
              <a:t> </a:t>
            </a:r>
            <a:r>
              <a:rPr lang="en-US" sz="1600" dirty="0" err="1" smtClean="0"/>
              <a:t>perkembangan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moral judgement </a:t>
            </a:r>
            <a:r>
              <a:rPr lang="en-US" sz="1600" dirty="0" err="1" smtClean="0"/>
              <a:t>anak</a:t>
            </a:r>
            <a:r>
              <a:rPr lang="en-US" sz="1600" dirty="0"/>
              <a:t>;</a:t>
            </a:r>
            <a:endParaRPr lang="en-US" sz="1600" dirty="0" smtClean="0"/>
          </a:p>
          <a:p>
            <a:pPr marL="365760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- intention </a:t>
            </a:r>
            <a:endParaRPr lang="en-US" sz="1600" dirty="0" smtClean="0"/>
          </a:p>
          <a:p>
            <a:pPr marL="365760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- </a:t>
            </a:r>
            <a:r>
              <a:rPr lang="en-US" sz="1600" dirty="0" err="1" smtClean="0"/>
              <a:t>kecerobohan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marL="365760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- </a:t>
            </a:r>
            <a:r>
              <a:rPr lang="en-US" sz="1600" dirty="0" err="1" smtClean="0"/>
              <a:t>berapa</a:t>
            </a:r>
            <a:r>
              <a:rPr lang="en-US" sz="1600" dirty="0" smtClean="0"/>
              <a:t> </a:t>
            </a:r>
            <a:r>
              <a:rPr lang="en-US" sz="1600" dirty="0" err="1" smtClean="0"/>
              <a:t>kesalahan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mereka</a:t>
            </a:r>
            <a:r>
              <a:rPr lang="en-US" sz="1600" dirty="0" smtClean="0"/>
              <a:t> </a:t>
            </a:r>
            <a:r>
              <a:rPr lang="en-US" sz="1600" dirty="0" err="1" smtClean="0"/>
              <a:t>perbuat</a:t>
            </a:r>
            <a:endParaRPr lang="en-US" sz="1600" dirty="0" smtClean="0"/>
          </a:p>
          <a:p>
            <a:pPr marL="365760" lvl="1" indent="0">
              <a:buNone/>
            </a:pPr>
            <a:r>
              <a:rPr lang="en-US" sz="1600" dirty="0"/>
              <a:t>	</a:t>
            </a:r>
            <a:endParaRPr lang="id-ID" sz="1600" dirty="0"/>
          </a:p>
          <a:p>
            <a:endParaRPr lang="id-ID" sz="1600" dirty="0"/>
          </a:p>
        </p:txBody>
      </p:sp>
    </p:spTree>
    <p:extLst>
      <p:ext uri="{BB962C8B-B14F-4D97-AF65-F5344CB8AC3E}">
        <p14:creationId xmlns:p14="http://schemas.microsoft.com/office/powerpoint/2010/main" val="20978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5331"/>
            <a:ext cx="8784976" cy="421246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Personal </a:t>
            </a:r>
            <a:r>
              <a:rPr lang="en-US" dirty="0" err="1" smtClean="0"/>
              <a:t>standar</a:t>
            </a:r>
            <a:r>
              <a:rPr lang="en-US" dirty="0" smtClean="0"/>
              <a:t> moral </a:t>
            </a:r>
            <a:r>
              <a:rPr lang="en-US" dirty="0" err="1" smtClean="0"/>
              <a:t>anak</a:t>
            </a:r>
            <a:endParaRPr lang="en-US" dirty="0" smtClean="0"/>
          </a:p>
          <a:p>
            <a:pPr lvl="1"/>
            <a:r>
              <a:rPr lang="en-US" dirty="0" smtClean="0"/>
              <a:t>-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mengerti</a:t>
            </a:r>
            <a:r>
              <a:rPr lang="en-US" dirty="0" smtClean="0"/>
              <a:t> mana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endParaRPr lang="en-US" dirty="0" smtClean="0"/>
          </a:p>
          <a:p>
            <a:pPr lvl="1"/>
            <a:r>
              <a:rPr lang="en-US" dirty="0" smtClean="0"/>
              <a:t>- </a:t>
            </a:r>
            <a:r>
              <a:rPr lang="en-US" dirty="0" err="1" smtClean="0"/>
              <a:t>larangan</a:t>
            </a:r>
            <a:r>
              <a:rPr lang="en-US" dirty="0" smtClean="0"/>
              <a:t> orang </a:t>
            </a:r>
            <a:r>
              <a:rPr lang="en-US" dirty="0" err="1" smtClean="0"/>
              <a:t>tua</a:t>
            </a:r>
            <a:endParaRPr lang="en-US" dirty="0" smtClean="0"/>
          </a:p>
          <a:p>
            <a:pPr lvl="1"/>
            <a:r>
              <a:rPr lang="en-US" dirty="0" smtClean="0"/>
              <a:t>- expected </a:t>
            </a:r>
            <a:r>
              <a:rPr lang="en-US" dirty="0" smtClean="0"/>
              <a:t>punishment and reward</a:t>
            </a:r>
          </a:p>
          <a:p>
            <a:pPr lvl="1"/>
            <a:r>
              <a:rPr lang="en-US" dirty="0" smtClean="0"/>
              <a:t>-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teman</a:t>
            </a:r>
            <a:r>
              <a:rPr lang="en-US" dirty="0" smtClean="0"/>
              <a:t> </a:t>
            </a:r>
            <a:r>
              <a:rPr lang="en-US" dirty="0" err="1" smtClean="0"/>
              <a:t>sebaya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,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subjektif</a:t>
            </a:r>
            <a:r>
              <a:rPr lang="en-US" dirty="0" smtClean="0"/>
              <a:t> (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niat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lain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penialaian</a:t>
            </a:r>
            <a:r>
              <a:rPr lang="en-US" dirty="0" smtClean="0"/>
              <a:t> yang </a:t>
            </a:r>
            <a:r>
              <a:rPr lang="en-US" dirty="0" err="1" smtClean="0"/>
              <a:t>objektif</a:t>
            </a:r>
            <a:r>
              <a:rPr lang="en-US" dirty="0" smtClean="0"/>
              <a:t> (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 Bandura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moral</a:t>
            </a:r>
            <a:r>
              <a:rPr lang="en-US" dirty="0" smtClean="0"/>
              <a:t> </a:t>
            </a:r>
            <a:r>
              <a:rPr lang="en-US" i="1" dirty="0" smtClean="0"/>
              <a:t>disengagement.</a:t>
            </a:r>
          </a:p>
        </p:txBody>
      </p:sp>
    </p:spTree>
    <p:extLst>
      <p:ext uri="{BB962C8B-B14F-4D97-AF65-F5344CB8AC3E}">
        <p14:creationId xmlns:p14="http://schemas.microsoft.com/office/powerpoint/2010/main" val="20978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GENDER-ROLE DEVELOPMENT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57333"/>
            <a:ext cx="8784976" cy="4200467"/>
          </a:xfrm>
        </p:spPr>
        <p:txBody>
          <a:bodyPr/>
          <a:lstStyle/>
          <a:p>
            <a:r>
              <a:rPr lang="id-ID" dirty="0"/>
              <a:t>Perkembangan peran gender adalah pusat dari perkembangan sosial.</a:t>
            </a:r>
          </a:p>
          <a:p>
            <a:r>
              <a:rPr lang="id-ID" dirty="0"/>
              <a:t>Bayi dan </a:t>
            </a:r>
            <a:r>
              <a:rPr lang="id-ID" dirty="0" smtClean="0"/>
              <a:t>balita </a:t>
            </a:r>
            <a:r>
              <a:rPr lang="id-ID" dirty="0"/>
              <a:t>belajar membedakan gender laki-laki dan perempuan berdasarkan penampilan dan aktivitasnya.</a:t>
            </a:r>
          </a:p>
          <a:p>
            <a:r>
              <a:rPr lang="id-ID" dirty="0"/>
              <a:t>Anak-anak cenderung bermain dengan sesama </a:t>
            </a:r>
            <a:r>
              <a:rPr lang="id-ID" dirty="0" smtClean="0"/>
              <a:t>jenisnya</a:t>
            </a:r>
            <a:r>
              <a:rPr lang="en-US" dirty="0" smtClean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871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MEKANISME PERKEMBANGAN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Social learning theory </a:t>
            </a:r>
            <a:r>
              <a:rPr lang="en-US" dirty="0" err="1"/>
              <a:t>berfokus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proses </a:t>
            </a:r>
            <a:r>
              <a:rPr lang="en-US" dirty="0" err="1"/>
              <a:t>perubahan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Vygotsky</a:t>
            </a:r>
            <a:r>
              <a:rPr lang="en-US" dirty="0"/>
              <a:t>)</a:t>
            </a:r>
          </a:p>
          <a:p>
            <a:r>
              <a:rPr lang="en-US" dirty="0" err="1"/>
              <a:t>Menurut</a:t>
            </a:r>
            <a:r>
              <a:rPr lang="en-US" dirty="0"/>
              <a:t> Bandura,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3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:</a:t>
            </a:r>
          </a:p>
          <a:p>
            <a:pPr lvl="1"/>
            <a:r>
              <a:rPr lang="en-US" dirty="0"/>
              <a:t>Physical maturation </a:t>
            </a:r>
            <a:endParaRPr lang="en-US" dirty="0" smtClean="0"/>
          </a:p>
          <a:p>
            <a:pPr lvl="1"/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  <a:p>
            <a:pPr lvl="1"/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kognitif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16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196"/>
            <a:ext cx="9144000" cy="894804"/>
          </a:xfrm>
        </p:spPr>
        <p:txBody>
          <a:bodyPr>
            <a:normAutofit/>
          </a:bodyPr>
          <a:lstStyle/>
          <a:p>
            <a:pPr algn="ctr"/>
            <a:r>
              <a:rPr lang="en-ID" sz="4000" dirty="0" smtClean="0"/>
              <a:t>POSISI PADA MASALAH PEMBANGUNAN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57333"/>
            <a:ext cx="8784976" cy="4200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/>
              <a:t>Sifat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endParaRPr lang="en-US" sz="2000" dirty="0"/>
          </a:p>
          <a:p>
            <a:r>
              <a:rPr lang="en-US" sz="2000" dirty="0"/>
              <a:t>Learning theory </a:t>
            </a:r>
            <a:r>
              <a:rPr lang="en-US" sz="2000" dirty="0" err="1"/>
              <a:t>memandang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pandangan</a:t>
            </a:r>
            <a:r>
              <a:rPr lang="en-US" sz="2000" dirty="0"/>
              <a:t> </a:t>
            </a:r>
            <a:r>
              <a:rPr lang="en-US" sz="2000" dirty="0" err="1"/>
              <a:t>mekanistik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, </a:t>
            </a:r>
            <a:r>
              <a:rPr lang="en-US" sz="2000" dirty="0" err="1"/>
              <a:t>manusia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pasif</a:t>
            </a:r>
            <a:r>
              <a:rPr lang="en-US" sz="2000" dirty="0"/>
              <a:t> </a:t>
            </a:r>
            <a:r>
              <a:rPr lang="en-US" sz="2000" dirty="0" err="1"/>
              <a:t>menerima</a:t>
            </a:r>
            <a:r>
              <a:rPr lang="en-US" sz="2000" dirty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. </a:t>
            </a:r>
            <a:r>
              <a:rPr lang="en-US" sz="2000" dirty="0" err="1"/>
              <a:t>Sedangkan</a:t>
            </a:r>
            <a:r>
              <a:rPr lang="en-US" sz="2000" dirty="0"/>
              <a:t> social learning </a:t>
            </a:r>
            <a:r>
              <a:rPr lang="en-US" sz="2000" dirty="0" err="1"/>
              <a:t>memandang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makhluk</a:t>
            </a:r>
            <a:r>
              <a:rPr lang="en-US" sz="2000" dirty="0"/>
              <a:t> </a:t>
            </a:r>
            <a:r>
              <a:rPr lang="en-US" sz="2000" dirty="0" err="1"/>
              <a:t>akktif</a:t>
            </a:r>
            <a:r>
              <a:rPr lang="en-US" sz="2000" dirty="0"/>
              <a:t> </a:t>
            </a:r>
            <a:r>
              <a:rPr lang="en-US" sz="2000" dirty="0" err="1"/>
              <a:t>memilah</a:t>
            </a:r>
            <a:r>
              <a:rPr lang="en-US" sz="2000" dirty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.</a:t>
            </a:r>
          </a:p>
          <a:p>
            <a:r>
              <a:rPr lang="en-ID" sz="2000" dirty="0" err="1"/>
              <a:t>Perbandingan</a:t>
            </a:r>
            <a:r>
              <a:rPr lang="en-ID" sz="2000" dirty="0"/>
              <a:t> </a:t>
            </a:r>
            <a:r>
              <a:rPr lang="en-ID" sz="2000" dirty="0" err="1"/>
              <a:t>tentang</a:t>
            </a:r>
            <a:r>
              <a:rPr lang="en-ID" sz="2000" dirty="0"/>
              <a:t> </a:t>
            </a:r>
            <a:r>
              <a:rPr lang="en-ID" sz="2000" dirty="0" err="1"/>
              <a:t>pandangan</a:t>
            </a:r>
            <a:r>
              <a:rPr lang="en-ID" sz="2000" dirty="0"/>
              <a:t> </a:t>
            </a:r>
            <a:r>
              <a:rPr lang="en-ID" sz="2000" dirty="0" err="1"/>
              <a:t>manusia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rasional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irasional</a:t>
            </a:r>
            <a:r>
              <a:rPr lang="en-ID" sz="2000" dirty="0"/>
              <a:t>. </a:t>
            </a:r>
            <a:r>
              <a:rPr lang="en-ID" sz="2000" dirty="0" err="1"/>
              <a:t>Bagi</a:t>
            </a:r>
            <a:r>
              <a:rPr lang="en-ID" sz="2000" dirty="0"/>
              <a:t> Piaget, </a:t>
            </a:r>
            <a:r>
              <a:rPr lang="en-ID" sz="2000" dirty="0" err="1"/>
              <a:t>esensi</a:t>
            </a:r>
            <a:r>
              <a:rPr lang="en-ID" sz="2000" dirty="0"/>
              <a:t> </a:t>
            </a:r>
            <a:r>
              <a:rPr lang="en-ID" sz="2000" dirty="0" err="1"/>
              <a:t>perkembangan</a:t>
            </a:r>
            <a:r>
              <a:rPr lang="en-ID" sz="2000" dirty="0"/>
              <a:t>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bahwa</a:t>
            </a:r>
            <a:r>
              <a:rPr lang="en-ID" sz="2000" dirty="0"/>
              <a:t> </a:t>
            </a:r>
            <a:r>
              <a:rPr lang="en-ID" sz="2000" dirty="0" err="1"/>
              <a:t>anak-anak</a:t>
            </a:r>
            <a:r>
              <a:rPr lang="en-ID" sz="2000" dirty="0"/>
              <a:t> </a:t>
            </a:r>
            <a:r>
              <a:rPr lang="en-ID" sz="2000" dirty="0" err="1"/>
              <a:t>menjadi</a:t>
            </a:r>
            <a:r>
              <a:rPr lang="en-ID" sz="2000" dirty="0"/>
              <a:t> </a:t>
            </a:r>
            <a:r>
              <a:rPr lang="en-ID" sz="2000" dirty="0" err="1"/>
              <a:t>lebih</a:t>
            </a:r>
            <a:r>
              <a:rPr lang="en-ID" sz="2000" dirty="0"/>
              <a:t> </a:t>
            </a:r>
            <a:r>
              <a:rPr lang="en-ID" sz="2000" dirty="0" err="1"/>
              <a:t>logis</a:t>
            </a:r>
            <a:r>
              <a:rPr lang="en-ID" sz="2000" dirty="0"/>
              <a:t> </a:t>
            </a:r>
            <a:r>
              <a:rPr lang="en-ID" sz="2000" dirty="0" err="1"/>
              <a:t>karena</a:t>
            </a:r>
            <a:r>
              <a:rPr lang="en-ID" sz="2000" dirty="0"/>
              <a:t> </a:t>
            </a:r>
            <a:r>
              <a:rPr lang="en-ID" sz="2000" dirty="0" err="1"/>
              <a:t>struktur</a:t>
            </a:r>
            <a:r>
              <a:rPr lang="en-ID" sz="2000" dirty="0"/>
              <a:t> mental </a:t>
            </a:r>
            <a:r>
              <a:rPr lang="en-ID" sz="2000" dirty="0" err="1"/>
              <a:t>mereka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bertahap</a:t>
            </a:r>
            <a:r>
              <a:rPr lang="en-ID" sz="2000" dirty="0"/>
              <a:t> </a:t>
            </a:r>
            <a:r>
              <a:rPr lang="en-ID" sz="2000" dirty="0" err="1"/>
              <a:t>mencerminkan</a:t>
            </a:r>
            <a:r>
              <a:rPr lang="en-ID" sz="2000" dirty="0"/>
              <a:t> </a:t>
            </a:r>
            <a:r>
              <a:rPr lang="en-ID" sz="2000" dirty="0" err="1"/>
              <a:t>kenyataan</a:t>
            </a:r>
            <a:r>
              <a:rPr lang="en-ID" sz="2000" dirty="0"/>
              <a:t>.  Vygotsky juga </a:t>
            </a:r>
            <a:r>
              <a:rPr lang="en-ID" sz="2000" dirty="0" err="1"/>
              <a:t>menekankan</a:t>
            </a:r>
            <a:r>
              <a:rPr lang="en-ID" sz="2000" dirty="0"/>
              <a:t> </a:t>
            </a:r>
            <a:r>
              <a:rPr lang="en-ID" sz="2000" dirty="0" err="1"/>
              <a:t>gerakan</a:t>
            </a:r>
            <a:r>
              <a:rPr lang="en-ID" sz="2000" dirty="0"/>
              <a:t> </a:t>
            </a:r>
            <a:r>
              <a:rPr lang="en-ID" sz="2000" dirty="0" err="1"/>
              <a:t>perkembangan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konsep</a:t>
            </a:r>
            <a:r>
              <a:rPr lang="en-ID" sz="2000" dirty="0"/>
              <a:t> </a:t>
            </a:r>
            <a:r>
              <a:rPr lang="en-ID" sz="2000" dirty="0" err="1"/>
              <a:t>intuitif</a:t>
            </a:r>
            <a:r>
              <a:rPr lang="en-ID" sz="2000" dirty="0"/>
              <a:t>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konsep</a:t>
            </a:r>
            <a:r>
              <a:rPr lang="en-ID" sz="2000" dirty="0"/>
              <a:t> </a:t>
            </a:r>
            <a:r>
              <a:rPr lang="en-ID" sz="2000" dirty="0" err="1"/>
              <a:t>ilmiah</a:t>
            </a:r>
            <a:r>
              <a:rPr lang="en-ID" sz="2000" dirty="0"/>
              <a:t>. </a:t>
            </a:r>
            <a:r>
              <a:rPr lang="en-ID" sz="2000" dirty="0" err="1"/>
              <a:t>Untuk</a:t>
            </a:r>
            <a:r>
              <a:rPr lang="en-ID" sz="2000" dirty="0"/>
              <a:t> Bandura, </a:t>
            </a:r>
            <a:r>
              <a:rPr lang="en-ID" sz="2000" dirty="0" err="1"/>
              <a:t>anak-anak</a:t>
            </a:r>
            <a:r>
              <a:rPr lang="en-ID" sz="2000" dirty="0"/>
              <a:t> </a:t>
            </a:r>
            <a:r>
              <a:rPr lang="en-ID" sz="2000" dirty="0" err="1"/>
              <a:t>mungkin</a:t>
            </a:r>
            <a:r>
              <a:rPr lang="en-ID" sz="2000" dirty="0"/>
              <a:t> </a:t>
            </a:r>
            <a:r>
              <a:rPr lang="en-ID" sz="2000" dirty="0" err="1"/>
              <a:t>berpikir</a:t>
            </a:r>
            <a:r>
              <a:rPr lang="en-ID" sz="2000" dirty="0"/>
              <a:t> </a:t>
            </a:r>
            <a:r>
              <a:rPr lang="en-ID" sz="2000" dirty="0" err="1"/>
              <a:t>logis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logis</a:t>
            </a:r>
            <a:r>
              <a:rPr lang="en-ID" sz="2000" dirty="0"/>
              <a:t>, </a:t>
            </a:r>
            <a:r>
              <a:rPr lang="en-ID" sz="2000" dirty="0" err="1"/>
              <a:t>tergantung</a:t>
            </a:r>
            <a:r>
              <a:rPr lang="en-ID" sz="2000" dirty="0"/>
              <a:t> </a:t>
            </a:r>
            <a:r>
              <a:rPr lang="en-ID" sz="2000" dirty="0" err="1"/>
              <a:t>pada</a:t>
            </a:r>
            <a:r>
              <a:rPr lang="en-ID" sz="2000" dirty="0"/>
              <a:t> </a:t>
            </a:r>
            <a:r>
              <a:rPr lang="en-ID" sz="2000" dirty="0" err="1"/>
              <a:t>jenis</a:t>
            </a:r>
            <a:r>
              <a:rPr lang="en-ID" sz="2000" dirty="0"/>
              <a:t> model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situasi</a:t>
            </a:r>
            <a:r>
              <a:rPr lang="en-ID" sz="2000" dirty="0"/>
              <a:t> </a:t>
            </a:r>
            <a:r>
              <a:rPr lang="en-ID" sz="2000" dirty="0" err="1"/>
              <a:t>penyelesaian</a:t>
            </a:r>
            <a:r>
              <a:rPr lang="en-ID" sz="2000" dirty="0"/>
              <a:t> </a:t>
            </a:r>
            <a:r>
              <a:rPr lang="en-ID" sz="2000" dirty="0" err="1"/>
              <a:t>masalah</a:t>
            </a:r>
            <a:r>
              <a:rPr lang="en-ID" sz="2000" dirty="0"/>
              <a:t> yang </a:t>
            </a:r>
            <a:r>
              <a:rPr lang="en-ID" sz="2000" dirty="0" err="1"/>
              <a:t>mereka</a:t>
            </a:r>
            <a:r>
              <a:rPr lang="en-ID" sz="2000" dirty="0"/>
              <a:t> </a:t>
            </a:r>
            <a:r>
              <a:rPr lang="en-ID" sz="2000" dirty="0" err="1"/>
              <a:t>temui</a:t>
            </a:r>
            <a:r>
              <a:rPr lang="en-ID" sz="2000" dirty="0"/>
              <a:t>. </a:t>
            </a:r>
            <a:endParaRPr lang="en-US" sz="2000" dirty="0"/>
          </a:p>
          <a:p>
            <a:endParaRPr lang="en-US" sz="2000" dirty="0"/>
          </a:p>
          <a:p>
            <a:endParaRPr lang="id-ID" sz="1800" dirty="0"/>
          </a:p>
        </p:txBody>
      </p:sp>
    </p:spTree>
    <p:extLst>
      <p:ext uri="{BB962C8B-B14F-4D97-AF65-F5344CB8AC3E}">
        <p14:creationId xmlns:p14="http://schemas.microsoft.com/office/powerpoint/2010/main" val="17871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5331"/>
            <a:ext cx="8784976" cy="4212469"/>
          </a:xfrm>
        </p:spPr>
        <p:txBody>
          <a:bodyPr>
            <a:normAutofit lnSpcReduction="10000"/>
          </a:bodyPr>
          <a:lstStyle/>
          <a:p>
            <a:r>
              <a:rPr lang="en-ID" sz="3200" dirty="0" err="1" smtClean="0"/>
              <a:t>Teori</a:t>
            </a:r>
            <a:r>
              <a:rPr lang="en-ID" sz="3200" dirty="0" smtClean="0"/>
              <a:t> </a:t>
            </a:r>
            <a:r>
              <a:rPr lang="en-ID" sz="3200" dirty="0" err="1"/>
              <a:t>pembelajaran</a:t>
            </a:r>
            <a:r>
              <a:rPr lang="en-ID" sz="3200" dirty="0"/>
              <a:t> </a:t>
            </a:r>
            <a:r>
              <a:rPr lang="en-ID" sz="3200" dirty="0" err="1"/>
              <a:t>sosial</a:t>
            </a:r>
            <a:r>
              <a:rPr lang="en-ID" sz="3200" dirty="0"/>
              <a:t> </a:t>
            </a:r>
            <a:r>
              <a:rPr lang="en-ID" sz="3200" dirty="0" err="1"/>
              <a:t>memandang</a:t>
            </a:r>
            <a:r>
              <a:rPr lang="en-ID" sz="3200" dirty="0"/>
              <a:t> </a:t>
            </a:r>
            <a:r>
              <a:rPr lang="en-ID" sz="3200" dirty="0" err="1"/>
              <a:t>pengembangan</a:t>
            </a:r>
            <a:r>
              <a:rPr lang="en-ID" sz="3200" dirty="0"/>
              <a:t> </a:t>
            </a:r>
            <a:r>
              <a:rPr lang="en-ID" sz="3200" dirty="0" err="1"/>
              <a:t>sebagai</a:t>
            </a:r>
            <a:r>
              <a:rPr lang="en-ID" sz="3200" dirty="0"/>
              <a:t> proses </a:t>
            </a:r>
            <a:r>
              <a:rPr lang="en-ID" sz="3200" dirty="0" err="1"/>
              <a:t>perubahan</a:t>
            </a:r>
            <a:r>
              <a:rPr lang="en-ID" sz="3200" dirty="0"/>
              <a:t> </a:t>
            </a:r>
            <a:r>
              <a:rPr lang="en-ID" sz="3200" dirty="0" err="1"/>
              <a:t>kuantitatif</a:t>
            </a:r>
            <a:r>
              <a:rPr lang="en-ID" sz="3200" dirty="0"/>
              <a:t>, di mana episode </a:t>
            </a:r>
            <a:r>
              <a:rPr lang="en-ID" sz="3200" dirty="0" err="1"/>
              <a:t>pembelajaran</a:t>
            </a:r>
            <a:r>
              <a:rPr lang="en-ID" sz="3200" dirty="0"/>
              <a:t> </a:t>
            </a:r>
            <a:r>
              <a:rPr lang="en-ID" sz="3200" dirty="0" err="1"/>
              <a:t>berakumulasi</a:t>
            </a:r>
            <a:r>
              <a:rPr lang="en-ID" sz="3200" dirty="0"/>
              <a:t> </a:t>
            </a:r>
            <a:r>
              <a:rPr lang="en-ID" sz="3200" dirty="0" err="1"/>
              <a:t>secara</a:t>
            </a:r>
            <a:r>
              <a:rPr lang="en-ID" sz="3200" dirty="0"/>
              <a:t> </a:t>
            </a:r>
            <a:r>
              <a:rPr lang="en-ID" sz="3200" dirty="0" err="1"/>
              <a:t>bertahap</a:t>
            </a:r>
            <a:r>
              <a:rPr lang="en-ID" sz="3200" dirty="0"/>
              <a:t>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waktu</a:t>
            </a:r>
            <a:r>
              <a:rPr lang="en-ID" sz="3200" dirty="0"/>
              <a:t> </a:t>
            </a:r>
            <a:r>
              <a:rPr lang="en-ID" sz="3200" dirty="0" err="1"/>
              <a:t>ke</a:t>
            </a:r>
            <a:r>
              <a:rPr lang="en-ID" sz="3200" dirty="0"/>
              <a:t> </a:t>
            </a:r>
            <a:r>
              <a:rPr lang="en-ID" sz="3200" dirty="0" err="1"/>
              <a:t>waktu</a:t>
            </a:r>
            <a:r>
              <a:rPr lang="en-ID" sz="3200" dirty="0"/>
              <a:t>.  </a:t>
            </a:r>
            <a:r>
              <a:rPr lang="en-ID" sz="3200" dirty="0" err="1"/>
              <a:t>Pembelajaran</a:t>
            </a:r>
            <a:r>
              <a:rPr lang="en-ID" sz="3200" dirty="0"/>
              <a:t> </a:t>
            </a:r>
            <a:r>
              <a:rPr lang="en-ID" sz="3200" dirty="0" err="1"/>
              <a:t>observasional</a:t>
            </a:r>
            <a:r>
              <a:rPr lang="en-ID" sz="3200" dirty="0"/>
              <a:t> </a:t>
            </a:r>
            <a:r>
              <a:rPr lang="en-ID" sz="3200" dirty="0" err="1"/>
              <a:t>dapat</a:t>
            </a:r>
            <a:r>
              <a:rPr lang="en-ID" sz="3200" dirty="0"/>
              <a:t> </a:t>
            </a:r>
            <a:r>
              <a:rPr lang="en-ID" sz="3200" dirty="0" err="1"/>
              <a:t>berubah</a:t>
            </a:r>
            <a:r>
              <a:rPr lang="en-ID" sz="3200" dirty="0"/>
              <a:t> </a:t>
            </a:r>
            <a:r>
              <a:rPr lang="en-ID" sz="3200" dirty="0" err="1"/>
              <a:t>agak</a:t>
            </a:r>
            <a:r>
              <a:rPr lang="en-ID" sz="3200" dirty="0"/>
              <a:t> </a:t>
            </a:r>
            <a:r>
              <a:rPr lang="en-ID" sz="3200" dirty="0" err="1"/>
              <a:t>kualitatif</a:t>
            </a:r>
            <a:r>
              <a:rPr lang="en-ID" sz="3200" dirty="0"/>
              <a:t> </a:t>
            </a:r>
            <a:r>
              <a:rPr lang="en-ID" sz="3200" dirty="0" err="1"/>
              <a:t>ketika</a:t>
            </a:r>
            <a:r>
              <a:rPr lang="en-ID" sz="3200" dirty="0"/>
              <a:t> </a:t>
            </a:r>
            <a:r>
              <a:rPr lang="en-ID" sz="3200" dirty="0" err="1"/>
              <a:t>representasi</a:t>
            </a:r>
            <a:r>
              <a:rPr lang="en-ID" sz="3200" dirty="0"/>
              <a:t> </a:t>
            </a:r>
            <a:r>
              <a:rPr lang="en-ID" sz="3200" dirty="0" err="1"/>
              <a:t>simbolis</a:t>
            </a:r>
            <a:r>
              <a:rPr lang="en-ID" sz="3200" dirty="0"/>
              <a:t>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perilaku</a:t>
            </a:r>
            <a:r>
              <a:rPr lang="en-ID" sz="3200" dirty="0"/>
              <a:t> orang lain </a:t>
            </a:r>
            <a:r>
              <a:rPr lang="en-ID" sz="3200" dirty="0" err="1"/>
              <a:t>menjadi</a:t>
            </a:r>
            <a:r>
              <a:rPr lang="en-ID" sz="3200" dirty="0"/>
              <a:t> </a:t>
            </a:r>
            <a:r>
              <a:rPr lang="en-ID" sz="3200" dirty="0" err="1"/>
              <a:t>mungkin</a:t>
            </a:r>
            <a:r>
              <a:rPr lang="en-ID" sz="3200" dirty="0"/>
              <a:t>, </a:t>
            </a:r>
            <a:r>
              <a:rPr lang="en-ID" sz="3200" dirty="0" err="1"/>
              <a:t>ketika</a:t>
            </a:r>
            <a:r>
              <a:rPr lang="en-ID" sz="3200" dirty="0"/>
              <a:t> </a:t>
            </a:r>
            <a:r>
              <a:rPr lang="en-ID" sz="3200" dirty="0" err="1"/>
              <a:t>berubah</a:t>
            </a:r>
            <a:r>
              <a:rPr lang="en-ID" sz="3200" dirty="0"/>
              <a:t>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satu</a:t>
            </a:r>
            <a:r>
              <a:rPr lang="en-ID" sz="3200" dirty="0"/>
              <a:t> set </a:t>
            </a:r>
            <a:r>
              <a:rPr lang="en-ID" sz="3200" dirty="0" err="1"/>
              <a:t>aturan</a:t>
            </a:r>
            <a:r>
              <a:rPr lang="en-ID" sz="3200" dirty="0"/>
              <a:t> </a:t>
            </a:r>
            <a:r>
              <a:rPr lang="en-ID" sz="3200" dirty="0" err="1"/>
              <a:t>ke</a:t>
            </a:r>
            <a:r>
              <a:rPr lang="en-ID" sz="3200" dirty="0"/>
              <a:t> </a:t>
            </a:r>
            <a:r>
              <a:rPr lang="en-ID" sz="3200" dirty="0" err="1"/>
              <a:t>aturan</a:t>
            </a:r>
            <a:r>
              <a:rPr lang="en-ID" sz="3200" dirty="0"/>
              <a:t> yang lain.</a:t>
            </a:r>
          </a:p>
          <a:p>
            <a:endParaRPr lang="en-ID" sz="3200" dirty="0"/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21196"/>
            <a:ext cx="9144000" cy="894804"/>
          </a:xfrm>
        </p:spPr>
        <p:txBody>
          <a:bodyPr>
            <a:normAutofit/>
          </a:bodyPr>
          <a:lstStyle/>
          <a:p>
            <a:pPr algn="ctr"/>
            <a:r>
              <a:rPr lang="en-ID" sz="4000" dirty="0" err="1"/>
              <a:t>Pengembangan</a:t>
            </a:r>
            <a:r>
              <a:rPr lang="en-ID" sz="4000" dirty="0"/>
              <a:t> </a:t>
            </a:r>
            <a:r>
              <a:rPr lang="en-ID" sz="4000" dirty="0" err="1"/>
              <a:t>Kualitatif</a:t>
            </a:r>
            <a:r>
              <a:rPr lang="en-ID" sz="4000" dirty="0"/>
              <a:t> vs. </a:t>
            </a:r>
            <a:r>
              <a:rPr lang="en-ID" sz="4000" dirty="0" err="1" smtClean="0"/>
              <a:t>Kuantitatif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17871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Nature Versus </a:t>
            </a:r>
            <a:r>
              <a:rPr lang="en-US" dirty="0" smtClean="0"/>
              <a:t>Nurture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57333"/>
            <a:ext cx="8784976" cy="4200467"/>
          </a:xfrm>
        </p:spPr>
        <p:txBody>
          <a:bodyPr/>
          <a:lstStyle/>
          <a:p>
            <a:r>
              <a:rPr lang="en-US" dirty="0" smtClean="0"/>
              <a:t>Social learning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, </a:t>
            </a:r>
            <a:r>
              <a:rPr lang="en-US" dirty="0" err="1" smtClean="0"/>
              <a:t>prilaku</a:t>
            </a:r>
            <a:r>
              <a:rPr lang="en-US" dirty="0" smtClean="0"/>
              <a:t> </a:t>
            </a:r>
            <a:r>
              <a:rPr lang="en-US" dirty="0" err="1" smtClean="0"/>
              <a:t>seseoramh</a:t>
            </a:r>
            <a:r>
              <a:rPr lang="en-US" dirty="0" smtClean="0"/>
              <a:t> </a:t>
            </a:r>
            <a:r>
              <a:rPr lang="en-US" dirty="0" err="1" smtClean="0"/>
              <a:t>terganting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kematangan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. </a:t>
            </a:r>
            <a:r>
              <a:rPr lang="en-US" dirty="0" err="1" smtClean="0"/>
              <a:t>Kematangan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di </a:t>
            </a:r>
            <a:r>
              <a:rPr lang="en-US" dirty="0" err="1" smtClean="0"/>
              <a:t>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model yang di </a:t>
            </a:r>
            <a:r>
              <a:rPr lang="en-US" dirty="0" err="1" smtClean="0"/>
              <a:t>lihat</a:t>
            </a:r>
            <a:endParaRPr lang="en-US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871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What </a:t>
            </a:r>
            <a:r>
              <a:rPr lang="en-US" dirty="0" smtClean="0"/>
              <a:t>Develops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57333"/>
            <a:ext cx="8784976" cy="4200467"/>
          </a:xfrm>
        </p:spPr>
        <p:txBody>
          <a:bodyPr/>
          <a:lstStyle/>
          <a:p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di </a:t>
            </a:r>
            <a:r>
              <a:rPr lang="en-US" dirty="0" err="1" smtClean="0"/>
              <a:t>tawarkan</a:t>
            </a:r>
            <a:r>
              <a:rPr lang="en-US" dirty="0" smtClean="0"/>
              <a:t> </a:t>
            </a:r>
            <a:r>
              <a:rPr lang="en-US" dirty="0" err="1" smtClean="0"/>
              <a:t>lingkunga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, para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mengusulkan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universal yang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setip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.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agresif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yang lain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mendukungnya</a:t>
            </a:r>
            <a:r>
              <a:rPr lang="en-US" dirty="0" smtClean="0"/>
              <a:t>. Social learning </a:t>
            </a:r>
            <a:r>
              <a:rPr lang="en-US" dirty="0" err="1" smtClean="0"/>
              <a:t>menganggap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universal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871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Aplikasi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57333"/>
            <a:ext cx="8784976" cy="4200467"/>
          </a:xfrm>
        </p:spPr>
        <p:txBody>
          <a:bodyPr/>
          <a:lstStyle/>
          <a:p>
            <a:r>
              <a:rPr lang="en-US" dirty="0" smtClean="0"/>
              <a:t>Social Learning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agresi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disfungsional</a:t>
            </a:r>
            <a:r>
              <a:rPr lang="en-US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871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17207"/>
            <a:ext cx="7848872" cy="78008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TEORI PEMBELAJARAN SOSIAL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273324"/>
            <a:ext cx="8784976" cy="4320480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Lahir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1930 </a:t>
            </a:r>
            <a:r>
              <a:rPr lang="en-US" sz="2000" dirty="0" err="1" smtClean="0"/>
              <a:t>ketika</a:t>
            </a:r>
            <a:r>
              <a:rPr lang="en-US" sz="2000" dirty="0" smtClean="0"/>
              <a:t> Clark Hull </a:t>
            </a:r>
            <a:r>
              <a:rPr lang="en-US" sz="2000" dirty="0" err="1" smtClean="0"/>
              <a:t>mengadakan</a:t>
            </a:r>
            <a:r>
              <a:rPr lang="en-US" sz="2000" dirty="0" smtClean="0"/>
              <a:t> seminar yang </a:t>
            </a:r>
            <a:r>
              <a:rPr lang="en-US" sz="2000" dirty="0" err="1" smtClean="0"/>
              <a:t>berkaitan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belajar</a:t>
            </a:r>
            <a:r>
              <a:rPr lang="en-US" sz="2000" dirty="0" smtClean="0"/>
              <a:t> </a:t>
            </a:r>
            <a:r>
              <a:rPr lang="en-US" sz="2000" dirty="0" err="1" smtClean="0"/>
              <a:t>psikoanalisis</a:t>
            </a:r>
            <a:r>
              <a:rPr lang="en-US" sz="2000" dirty="0" smtClean="0"/>
              <a:t>. Salah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topik</a:t>
            </a:r>
            <a:r>
              <a:rPr lang="en-US" sz="2000" dirty="0" smtClean="0"/>
              <a:t> seminar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dijadikan</a:t>
            </a:r>
            <a:r>
              <a:rPr lang="en-US" sz="2000" dirty="0" smtClean="0"/>
              <a:t> </a:t>
            </a:r>
            <a:r>
              <a:rPr lang="en-US" sz="2000" dirty="0" err="1" smtClean="0"/>
              <a:t>buku</a:t>
            </a:r>
            <a:r>
              <a:rPr lang="en-US" sz="2000" dirty="0" smtClean="0"/>
              <a:t> </a:t>
            </a:r>
            <a:r>
              <a:rPr lang="en-US" sz="2000" dirty="0" err="1" smtClean="0"/>
              <a:t>Frustation</a:t>
            </a:r>
            <a:r>
              <a:rPr lang="en-US" sz="2000" dirty="0" smtClean="0"/>
              <a:t> and Aggression yang </a:t>
            </a:r>
            <a:r>
              <a:rPr lang="en-US" sz="2000" dirty="0" err="1" smtClean="0"/>
              <a:t>ditulis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Dollard, </a:t>
            </a:r>
            <a:r>
              <a:rPr lang="en-US" sz="2000" dirty="0" err="1" smtClean="0"/>
              <a:t>Doob</a:t>
            </a:r>
            <a:r>
              <a:rPr lang="en-US" sz="2000" dirty="0" smtClean="0"/>
              <a:t>, Miller, Mowrer, </a:t>
            </a:r>
            <a:r>
              <a:rPr lang="en-US" sz="2000" dirty="0" err="1" smtClean="0"/>
              <a:t>dan</a:t>
            </a:r>
            <a:r>
              <a:rPr lang="en-US" sz="2000" dirty="0" smtClean="0"/>
              <a:t> Sears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1939.</a:t>
            </a:r>
          </a:p>
          <a:p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pembelajaran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</a:t>
            </a:r>
            <a:r>
              <a:rPr lang="en-US" sz="2000" dirty="0" err="1" smtClean="0"/>
              <a:t>mengambil</a:t>
            </a:r>
            <a:r>
              <a:rPr lang="en-US" sz="2000" dirty="0" smtClean="0"/>
              <a:t> </a:t>
            </a:r>
            <a:r>
              <a:rPr lang="en-US" sz="2000" dirty="0" err="1" smtClean="0"/>
              <a:t>konten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manrik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r>
              <a:rPr lang="en-US" sz="2000" dirty="0" smtClean="0"/>
              <a:t> Freudian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konsep</a:t>
            </a:r>
            <a:r>
              <a:rPr lang="en-US" sz="2000" dirty="0" smtClean="0"/>
              <a:t> </a:t>
            </a:r>
            <a:r>
              <a:rPr lang="en-US" sz="2000" dirty="0" err="1" smtClean="0"/>
              <a:t>ketergantungan</a:t>
            </a:r>
            <a:r>
              <a:rPr lang="en-US" sz="2000" dirty="0" smtClean="0"/>
              <a:t>, </a:t>
            </a:r>
            <a:r>
              <a:rPr lang="en-US" sz="2000" dirty="0" err="1" smtClean="0"/>
              <a:t>agresi</a:t>
            </a:r>
            <a:r>
              <a:rPr lang="en-US" sz="2000" dirty="0" smtClean="0"/>
              <a:t>, </a:t>
            </a:r>
            <a:r>
              <a:rPr lang="en-US" sz="2000" dirty="0" err="1" smtClean="0"/>
              <a:t>identifikasi</a:t>
            </a:r>
            <a:r>
              <a:rPr lang="en-US" sz="2000" dirty="0" smtClean="0"/>
              <a:t>, </a:t>
            </a:r>
            <a:r>
              <a:rPr lang="en-US" sz="2000" dirty="0" err="1" smtClean="0"/>
              <a:t>pembentukan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hati</a:t>
            </a:r>
            <a:r>
              <a:rPr lang="en-US" sz="2000" dirty="0" smtClean="0"/>
              <a:t> </a:t>
            </a:r>
            <a:r>
              <a:rPr lang="en-US" sz="2000" dirty="0" err="1" smtClean="0"/>
              <a:t>nurani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mekanisme</a:t>
            </a:r>
            <a:r>
              <a:rPr lang="en-US" sz="2000" dirty="0" smtClean="0"/>
              <a:t> </a:t>
            </a:r>
            <a:r>
              <a:rPr lang="en-US" sz="2000" dirty="0" err="1" smtClean="0"/>
              <a:t>pertahanan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r>
              <a:rPr lang="en-US" sz="2000" dirty="0" smtClean="0"/>
              <a:t>.</a:t>
            </a:r>
          </a:p>
          <a:p>
            <a:r>
              <a:rPr lang="en-US" sz="2000" dirty="0" err="1"/>
              <a:t>Keyakinan</a:t>
            </a:r>
            <a:r>
              <a:rPr lang="en-US" sz="2000" dirty="0"/>
              <a:t> yang </a:t>
            </a:r>
            <a:r>
              <a:rPr lang="en-US" sz="2000" dirty="0" err="1"/>
              <a:t>membimbing</a:t>
            </a:r>
            <a:r>
              <a:rPr lang="en-US" sz="2000" dirty="0"/>
              <a:t> para </a:t>
            </a:r>
            <a:r>
              <a:rPr lang="en-US" sz="2000" dirty="0" err="1"/>
              <a:t>ahli</a:t>
            </a:r>
            <a:r>
              <a:rPr lang="en-US" sz="2000" dirty="0"/>
              <a:t> </a:t>
            </a:r>
            <a:r>
              <a:rPr lang="en-US" sz="2000" dirty="0" err="1"/>
              <a:t>teori</a:t>
            </a:r>
            <a:r>
              <a:rPr lang="en-US" sz="2000" dirty="0"/>
              <a:t> </a:t>
            </a:r>
            <a:r>
              <a:rPr lang="en-US" sz="2000" dirty="0" err="1"/>
              <a:t>pembelajaran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kepribadian</a:t>
            </a:r>
            <a:r>
              <a:rPr lang="en-US" sz="2000" dirty="0"/>
              <a:t> </a:t>
            </a:r>
            <a:r>
              <a:rPr lang="en-US" sz="2000" dirty="0" err="1"/>
              <a:t>dipelajari</a:t>
            </a:r>
            <a:r>
              <a:rPr lang="en-US" sz="2000" dirty="0"/>
              <a:t>. </a:t>
            </a:r>
          </a:p>
          <a:p>
            <a:r>
              <a:rPr lang="en-US" sz="2000" dirty="0" err="1" smtClean="0"/>
              <a:t>Pembelajaran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</a:t>
            </a:r>
            <a:r>
              <a:rPr lang="en-US" sz="2000" dirty="0" err="1" smtClean="0"/>
              <a:t>fokus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sosialisasi</a:t>
            </a:r>
            <a:r>
              <a:rPr lang="en-US" sz="2000" dirty="0" smtClean="0"/>
              <a:t>. Miller </a:t>
            </a:r>
            <a:r>
              <a:rPr lang="en-US" sz="2000" dirty="0" err="1" smtClean="0"/>
              <a:t>dan</a:t>
            </a:r>
            <a:r>
              <a:rPr lang="en-US" sz="2000" dirty="0" smtClean="0"/>
              <a:t> Dollard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salah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kekuatan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sosialisasi</a:t>
            </a:r>
            <a:r>
              <a:rPr lang="en-US" sz="2000" dirty="0" smtClean="0"/>
              <a:t> yang paling </a:t>
            </a:r>
            <a:r>
              <a:rPr lang="en-US" sz="2000" dirty="0" err="1" smtClean="0"/>
              <a:t>kuat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imitasi</a:t>
            </a:r>
            <a:r>
              <a:rPr lang="en-US" sz="2000" dirty="0" smtClean="0"/>
              <a:t>.</a:t>
            </a:r>
          </a:p>
          <a:p>
            <a:r>
              <a:rPr lang="en-US" sz="2000" b="1" i="1" dirty="0" smtClean="0"/>
              <a:t>Vicarious Reinforcement </a:t>
            </a:r>
            <a:r>
              <a:rPr lang="en-US" sz="2000" dirty="0" smtClean="0"/>
              <a:t>= </a:t>
            </a:r>
            <a:r>
              <a:rPr lang="en-US" sz="2000" dirty="0" err="1" smtClean="0"/>
              <a:t>memperoleh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perilaku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melihat</a:t>
            </a:r>
            <a:r>
              <a:rPr lang="en-US" sz="2000" dirty="0" smtClean="0"/>
              <a:t> model yang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penguatan</a:t>
            </a:r>
            <a:r>
              <a:rPr lang="en-US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584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Kekuatan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57333"/>
            <a:ext cx="8784976" cy="4200467"/>
          </a:xfrm>
        </p:spPr>
        <p:txBody>
          <a:bodyPr>
            <a:normAutofit fontScale="70000" lnSpcReduction="20000"/>
          </a:bodyPr>
          <a:lstStyle/>
          <a:p>
            <a:r>
              <a:rPr lang="en-ID" sz="3200" dirty="0" err="1" smtClean="0"/>
              <a:t>Fokus</a:t>
            </a:r>
            <a:r>
              <a:rPr lang="en-ID" sz="3200" dirty="0" smtClean="0"/>
              <a:t> </a:t>
            </a:r>
            <a:r>
              <a:rPr lang="en-ID" sz="3200" dirty="0" err="1"/>
              <a:t>pada</a:t>
            </a:r>
            <a:r>
              <a:rPr lang="en-ID" sz="3200" dirty="0"/>
              <a:t> </a:t>
            </a:r>
            <a:r>
              <a:rPr lang="en-ID" sz="3200" dirty="0" err="1"/>
              <a:t>Pengaruh</a:t>
            </a:r>
            <a:r>
              <a:rPr lang="en-ID" sz="3200" dirty="0"/>
              <a:t> </a:t>
            </a:r>
            <a:r>
              <a:rPr lang="en-ID" sz="3200" dirty="0" err="1"/>
              <a:t>Situasional</a:t>
            </a:r>
            <a:r>
              <a:rPr lang="en-ID" sz="3200" dirty="0"/>
              <a:t> </a:t>
            </a:r>
            <a:r>
              <a:rPr lang="en-ID" sz="3200" dirty="0" err="1"/>
              <a:t>pada</a:t>
            </a:r>
            <a:r>
              <a:rPr lang="en-ID" sz="3200" dirty="0"/>
              <a:t> </a:t>
            </a:r>
            <a:r>
              <a:rPr lang="en-ID" sz="3200" dirty="0" err="1"/>
              <a:t>Perilaku</a:t>
            </a:r>
            <a:r>
              <a:rPr lang="en-ID" sz="3200" dirty="0"/>
              <a:t> . </a:t>
            </a:r>
            <a:r>
              <a:rPr lang="en-ID" sz="3200" dirty="0" err="1"/>
              <a:t>satu</a:t>
            </a:r>
            <a:r>
              <a:rPr lang="en-ID" sz="3200" dirty="0"/>
              <a:t> </a:t>
            </a:r>
            <a:r>
              <a:rPr lang="en-ID" sz="3200" dirty="0" err="1"/>
              <a:t>karakteristik</a:t>
            </a:r>
            <a:r>
              <a:rPr lang="en-ID" sz="3200" dirty="0"/>
              <a:t>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teori</a:t>
            </a:r>
            <a:r>
              <a:rPr lang="en-ID" sz="3200" dirty="0"/>
              <a:t> </a:t>
            </a:r>
            <a:r>
              <a:rPr lang="en-ID" sz="3200" dirty="0" err="1"/>
              <a:t>struktural</a:t>
            </a:r>
            <a:r>
              <a:rPr lang="en-ID" sz="3200" dirty="0"/>
              <a:t>, </a:t>
            </a:r>
            <a:r>
              <a:rPr lang="en-ID" sz="3200" dirty="0" err="1"/>
              <a:t>sifat</a:t>
            </a:r>
            <a:r>
              <a:rPr lang="en-ID" sz="3200" dirty="0"/>
              <a:t>,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banyak</a:t>
            </a:r>
            <a:r>
              <a:rPr lang="en-ID" sz="3200" dirty="0"/>
              <a:t> </a:t>
            </a:r>
            <a:r>
              <a:rPr lang="en-ID" sz="3200" dirty="0" err="1"/>
              <a:t>lainnya</a:t>
            </a:r>
            <a:r>
              <a:rPr lang="en-ID" sz="3200" dirty="0"/>
              <a:t> </a:t>
            </a:r>
            <a:r>
              <a:rPr lang="en-ID" sz="3200" dirty="0" err="1"/>
              <a:t>adalah</a:t>
            </a:r>
            <a:r>
              <a:rPr lang="en-ID" sz="3200" dirty="0"/>
              <a:t> </a:t>
            </a:r>
            <a:r>
              <a:rPr lang="en-ID" sz="3200" dirty="0" err="1"/>
              <a:t>bahwa</a:t>
            </a:r>
            <a:r>
              <a:rPr lang="en-ID" sz="3200" dirty="0"/>
              <a:t> </a:t>
            </a:r>
            <a:r>
              <a:rPr lang="en-ID" sz="3200" dirty="0" err="1"/>
              <a:t>mereka</a:t>
            </a:r>
            <a:r>
              <a:rPr lang="en-ID" sz="3200" dirty="0"/>
              <a:t> </a:t>
            </a:r>
            <a:r>
              <a:rPr lang="en-ID" sz="3200" dirty="0" err="1"/>
              <a:t>menemukan</a:t>
            </a:r>
            <a:r>
              <a:rPr lang="en-ID" sz="3200" dirty="0"/>
              <a:t> </a:t>
            </a:r>
            <a:r>
              <a:rPr lang="en-ID" sz="3200" dirty="0" err="1"/>
              <a:t>penyebab</a:t>
            </a:r>
            <a:r>
              <a:rPr lang="en-ID" sz="3200" dirty="0"/>
              <a:t> </a:t>
            </a:r>
            <a:r>
              <a:rPr lang="en-ID" sz="3200" dirty="0" err="1"/>
              <a:t>perilaku</a:t>
            </a:r>
            <a:r>
              <a:rPr lang="en-ID" sz="3200" dirty="0"/>
              <a:t> </a:t>
            </a:r>
            <a:r>
              <a:rPr lang="en-ID" sz="3200" dirty="0" err="1"/>
              <a:t>terutama</a:t>
            </a:r>
            <a:r>
              <a:rPr lang="en-ID" sz="3200" dirty="0"/>
              <a:t> </a:t>
            </a:r>
            <a:r>
              <a:rPr lang="en-ID" sz="3200" dirty="0" err="1"/>
              <a:t>pada</a:t>
            </a:r>
            <a:r>
              <a:rPr lang="en-ID" sz="3200" dirty="0"/>
              <a:t> </a:t>
            </a:r>
            <a:r>
              <a:rPr lang="en-ID" sz="3200" dirty="0" err="1"/>
              <a:t>oranng</a:t>
            </a:r>
            <a:r>
              <a:rPr lang="en-ID" sz="3200" dirty="0"/>
              <a:t> </a:t>
            </a:r>
            <a:r>
              <a:rPr lang="en-ID" sz="3200" dirty="0" err="1"/>
              <a:t>oleh</a:t>
            </a:r>
            <a:r>
              <a:rPr lang="en-ID" sz="3200" dirty="0"/>
              <a:t> </a:t>
            </a:r>
            <a:r>
              <a:rPr lang="en-ID" sz="3200" dirty="0" err="1"/>
              <a:t>karena</a:t>
            </a:r>
            <a:r>
              <a:rPr lang="en-ID" sz="3200" dirty="0"/>
              <a:t> </a:t>
            </a:r>
            <a:r>
              <a:rPr lang="en-ID" sz="3200" dirty="0" err="1"/>
              <a:t>itu</a:t>
            </a:r>
            <a:r>
              <a:rPr lang="en-ID" sz="3200" dirty="0"/>
              <a:t> </a:t>
            </a:r>
            <a:r>
              <a:rPr lang="en-ID" sz="3200" dirty="0" err="1"/>
              <a:t>memperkirakan</a:t>
            </a:r>
            <a:r>
              <a:rPr lang="en-ID" sz="3200" dirty="0"/>
              <a:t> </a:t>
            </a:r>
            <a:r>
              <a:rPr lang="en-ID" sz="3200" dirty="0" err="1"/>
              <a:t>bahwa</a:t>
            </a:r>
            <a:r>
              <a:rPr lang="en-ID" sz="3200" dirty="0"/>
              <a:t> </a:t>
            </a:r>
            <a:r>
              <a:rPr lang="en-ID" sz="3200" dirty="0" err="1"/>
              <a:t>seseorang</a:t>
            </a:r>
            <a:r>
              <a:rPr lang="en-ID" sz="3200" dirty="0"/>
              <a:t> </a:t>
            </a:r>
            <a:r>
              <a:rPr lang="en-ID" sz="3200" dirty="0" err="1"/>
              <a:t>akan</a:t>
            </a:r>
            <a:r>
              <a:rPr lang="en-ID" sz="3200" dirty="0"/>
              <a:t> </a:t>
            </a:r>
            <a:r>
              <a:rPr lang="en-ID" sz="3200" dirty="0" err="1"/>
              <a:t>bertindak</a:t>
            </a:r>
            <a:r>
              <a:rPr lang="en-ID" sz="3200" dirty="0"/>
              <a:t> </a:t>
            </a:r>
            <a:r>
              <a:rPr lang="en-ID" sz="3200" dirty="0" err="1"/>
              <a:t>sama</a:t>
            </a:r>
            <a:r>
              <a:rPr lang="en-ID" sz="3200" dirty="0"/>
              <a:t>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situasi</a:t>
            </a:r>
            <a:r>
              <a:rPr lang="en-ID" sz="3200" dirty="0"/>
              <a:t> yang </a:t>
            </a:r>
            <a:r>
              <a:rPr lang="en-ID" sz="3200" dirty="0" err="1"/>
              <a:t>berbeda</a:t>
            </a:r>
            <a:r>
              <a:rPr lang="en-ID" sz="3200" dirty="0"/>
              <a:t>.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teori</a:t>
            </a:r>
            <a:r>
              <a:rPr lang="en-ID" sz="3200" dirty="0"/>
              <a:t> </a:t>
            </a:r>
            <a:r>
              <a:rPr lang="en-ID" sz="3200" dirty="0" err="1"/>
              <a:t>belajar</a:t>
            </a:r>
            <a:r>
              <a:rPr lang="en-ID" sz="3200" dirty="0"/>
              <a:t> </a:t>
            </a:r>
            <a:r>
              <a:rPr lang="en-ID" sz="3200" dirty="0" err="1"/>
              <a:t>sosial</a:t>
            </a:r>
            <a:r>
              <a:rPr lang="en-ID" sz="3200" dirty="0"/>
              <a:t>, </a:t>
            </a:r>
            <a:r>
              <a:rPr lang="en-ID" sz="3200" dirty="0" err="1"/>
              <a:t>perilaku</a:t>
            </a:r>
            <a:r>
              <a:rPr lang="en-ID" sz="3200" dirty="0"/>
              <a:t> </a:t>
            </a:r>
            <a:r>
              <a:rPr lang="en-ID" sz="3200" dirty="0" err="1"/>
              <a:t>biasanya</a:t>
            </a:r>
            <a:r>
              <a:rPr lang="en-ID" sz="3200" dirty="0"/>
              <a:t> </a:t>
            </a:r>
            <a:r>
              <a:rPr lang="en-ID" sz="3200" dirty="0" err="1"/>
              <a:t>bervariasi</a:t>
            </a:r>
            <a:r>
              <a:rPr lang="en-ID" sz="3200" dirty="0"/>
              <a:t>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satu</a:t>
            </a:r>
            <a:r>
              <a:rPr lang="en-ID" sz="3200" dirty="0"/>
              <a:t> </a:t>
            </a:r>
            <a:r>
              <a:rPr lang="en-ID" sz="3200" dirty="0" err="1"/>
              <a:t>situasi</a:t>
            </a:r>
            <a:r>
              <a:rPr lang="en-ID" sz="3200" dirty="0"/>
              <a:t> </a:t>
            </a:r>
            <a:r>
              <a:rPr lang="en-ID" sz="3200" dirty="0" err="1"/>
              <a:t>ke</a:t>
            </a:r>
            <a:r>
              <a:rPr lang="en-ID" sz="3200" dirty="0"/>
              <a:t> </a:t>
            </a:r>
            <a:r>
              <a:rPr lang="en-ID" sz="3200" dirty="0" err="1"/>
              <a:t>situasi</a:t>
            </a:r>
            <a:r>
              <a:rPr lang="en-ID" sz="3200" dirty="0"/>
              <a:t> lain, </a:t>
            </a:r>
            <a:r>
              <a:rPr lang="en-ID" sz="3200" dirty="0" err="1"/>
              <a:t>bergantung</a:t>
            </a:r>
            <a:r>
              <a:rPr lang="en-ID" sz="3200" dirty="0"/>
              <a:t> </a:t>
            </a:r>
            <a:r>
              <a:rPr lang="en-ID" sz="3200" dirty="0" err="1"/>
              <a:t>pada</a:t>
            </a:r>
            <a:r>
              <a:rPr lang="en-ID" sz="3200" dirty="0"/>
              <a:t> model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penguat</a:t>
            </a:r>
            <a:r>
              <a:rPr lang="en-ID" sz="3200" dirty="0"/>
              <a:t> mana yang </a:t>
            </a:r>
            <a:r>
              <a:rPr lang="en-ID" sz="3200" dirty="0" err="1"/>
              <a:t>ditemukan</a:t>
            </a:r>
            <a:r>
              <a:rPr lang="en-ID" sz="3200" dirty="0"/>
              <a:t>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setiap</a:t>
            </a:r>
            <a:r>
              <a:rPr lang="en-ID" sz="3200" dirty="0"/>
              <a:t> </a:t>
            </a:r>
            <a:r>
              <a:rPr lang="en-ID" sz="3200" dirty="0" err="1"/>
              <a:t>situasi</a:t>
            </a:r>
            <a:r>
              <a:rPr lang="en-ID" sz="3200" dirty="0"/>
              <a:t>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pada</a:t>
            </a:r>
            <a:r>
              <a:rPr lang="en-ID" sz="3200" dirty="0"/>
              <a:t> </a:t>
            </a:r>
            <a:r>
              <a:rPr lang="en-ID" sz="3200" dirty="0" err="1"/>
              <a:t>pengalaman</a:t>
            </a:r>
            <a:r>
              <a:rPr lang="en-ID" sz="3200" dirty="0"/>
              <a:t> orang </a:t>
            </a:r>
            <a:r>
              <a:rPr lang="en-ID" sz="3200" dirty="0" err="1"/>
              <a:t>sebelumnya</a:t>
            </a:r>
            <a:r>
              <a:rPr lang="en-ID" sz="3200" dirty="0"/>
              <a:t>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situasi</a:t>
            </a:r>
            <a:r>
              <a:rPr lang="en-ID" sz="3200" dirty="0"/>
              <a:t> </a:t>
            </a:r>
            <a:r>
              <a:rPr lang="en-ID" sz="3200" dirty="0" err="1"/>
              <a:t>ini</a:t>
            </a:r>
            <a:r>
              <a:rPr lang="en-ID" sz="3200" dirty="0"/>
              <a:t>. </a:t>
            </a:r>
          </a:p>
          <a:p>
            <a:r>
              <a:rPr lang="en-ID" sz="3200" dirty="0" err="1"/>
              <a:t>Teori</a:t>
            </a:r>
            <a:r>
              <a:rPr lang="en-ID" sz="3200" dirty="0"/>
              <a:t> </a:t>
            </a:r>
            <a:r>
              <a:rPr lang="en-ID" sz="3200" dirty="0" err="1"/>
              <a:t>pembelajaran</a:t>
            </a:r>
            <a:r>
              <a:rPr lang="en-ID" sz="3200" dirty="0"/>
              <a:t> </a:t>
            </a:r>
            <a:r>
              <a:rPr lang="en-ID" sz="3200" dirty="0" err="1"/>
              <a:t>sosial</a:t>
            </a:r>
            <a:r>
              <a:rPr lang="en-ID" sz="3200" dirty="0"/>
              <a:t> juga </a:t>
            </a:r>
            <a:r>
              <a:rPr lang="en-ID" sz="3200" dirty="0" err="1"/>
              <a:t>dapat</a:t>
            </a:r>
            <a:r>
              <a:rPr lang="en-ID" sz="3200" dirty="0"/>
              <a:t> </a:t>
            </a:r>
            <a:r>
              <a:rPr lang="en-ID" sz="3200" dirty="0" err="1"/>
              <a:t>mengidentifikasi</a:t>
            </a:r>
            <a:r>
              <a:rPr lang="en-ID" sz="3200" dirty="0"/>
              <a:t> </a:t>
            </a:r>
            <a:r>
              <a:rPr lang="en-ID" sz="3200" dirty="0" err="1"/>
              <a:t>pengalaman</a:t>
            </a:r>
            <a:r>
              <a:rPr lang="en-ID" sz="3200" dirty="0"/>
              <a:t> yang </a:t>
            </a:r>
            <a:r>
              <a:rPr lang="en-ID" sz="3200" dirty="0" err="1"/>
              <a:t>membantu</a:t>
            </a:r>
            <a:r>
              <a:rPr lang="en-ID" sz="3200" dirty="0"/>
              <a:t> </a:t>
            </a:r>
            <a:r>
              <a:rPr lang="en-ID" sz="3200" dirty="0" err="1"/>
              <a:t>anak-anak</a:t>
            </a:r>
            <a:r>
              <a:rPr lang="en-ID" sz="3200" dirty="0"/>
              <a:t> </a:t>
            </a:r>
            <a:r>
              <a:rPr lang="en-ID" sz="3200" dirty="0" err="1"/>
              <a:t>memperoleh</a:t>
            </a:r>
            <a:r>
              <a:rPr lang="en-ID" sz="3200" dirty="0"/>
              <a:t> </a:t>
            </a:r>
            <a:r>
              <a:rPr lang="en-ID" sz="3200" dirty="0" err="1"/>
              <a:t>konsep</a:t>
            </a:r>
            <a:r>
              <a:rPr lang="en-ID" sz="3200" dirty="0"/>
              <a:t> </a:t>
            </a:r>
            <a:r>
              <a:rPr lang="en-ID" sz="3200" dirty="0" err="1"/>
              <a:t>minat</a:t>
            </a:r>
            <a:r>
              <a:rPr lang="en-ID" sz="3200" dirty="0"/>
              <a:t> </a:t>
            </a:r>
            <a:r>
              <a:rPr lang="en-ID" sz="3200" dirty="0" err="1"/>
              <a:t>besar</a:t>
            </a:r>
            <a:r>
              <a:rPr lang="en-ID" sz="3200" dirty="0"/>
              <a:t> </a:t>
            </a:r>
            <a:r>
              <a:rPr lang="en-ID" sz="3200" dirty="0" err="1"/>
              <a:t>saat</a:t>
            </a:r>
            <a:r>
              <a:rPr lang="en-ID" sz="3200" dirty="0"/>
              <a:t> </a:t>
            </a:r>
            <a:r>
              <a:rPr lang="en-ID" sz="3200" dirty="0" err="1"/>
              <a:t>ini</a:t>
            </a:r>
            <a:r>
              <a:rPr lang="en-ID" sz="3200" dirty="0"/>
              <a:t>, "</a:t>
            </a:r>
            <a:r>
              <a:rPr lang="en-ID" sz="3200" dirty="0" err="1"/>
              <a:t>teori</a:t>
            </a:r>
            <a:r>
              <a:rPr lang="en-ID" sz="3200" dirty="0"/>
              <a:t> </a:t>
            </a:r>
            <a:r>
              <a:rPr lang="en-ID" sz="3200" dirty="0" err="1"/>
              <a:t>pikiran</a:t>
            </a:r>
            <a:r>
              <a:rPr lang="en-ID" sz="3200" dirty="0"/>
              <a:t>“ </a:t>
            </a:r>
            <a:r>
              <a:rPr lang="en-ID" sz="3200" dirty="0" err="1"/>
              <a:t>sebuah</a:t>
            </a:r>
            <a:r>
              <a:rPr lang="en-ID" sz="3200" dirty="0"/>
              <a:t> </a:t>
            </a:r>
            <a:r>
              <a:rPr lang="en-ID" sz="3200" dirty="0" err="1"/>
              <a:t>sistem</a:t>
            </a:r>
            <a:r>
              <a:rPr lang="en-ID" sz="3200" dirty="0"/>
              <a:t> </a:t>
            </a:r>
            <a:r>
              <a:rPr lang="en-ID" sz="3200" dirty="0" err="1"/>
              <a:t>kepercayaan</a:t>
            </a:r>
            <a:r>
              <a:rPr lang="en-ID" sz="3200" dirty="0"/>
              <a:t> </a:t>
            </a:r>
            <a:r>
              <a:rPr lang="en-ID" sz="3200" dirty="0" err="1"/>
              <a:t>tentang</a:t>
            </a:r>
            <a:r>
              <a:rPr lang="en-ID" sz="3200" dirty="0"/>
              <a:t> </a:t>
            </a:r>
            <a:r>
              <a:rPr lang="en-ID" sz="3200" dirty="0" err="1"/>
              <a:t>keadaan</a:t>
            </a:r>
            <a:r>
              <a:rPr lang="en-ID" sz="3200" dirty="0"/>
              <a:t> mental orang lain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bagaimana</a:t>
            </a:r>
            <a:r>
              <a:rPr lang="en-ID" sz="3200" dirty="0"/>
              <a:t> </a:t>
            </a:r>
            <a:r>
              <a:rPr lang="en-ID" sz="3200" dirty="0" err="1"/>
              <a:t>keadaan</a:t>
            </a:r>
            <a:r>
              <a:rPr lang="en-ID" sz="3200" dirty="0"/>
              <a:t> </a:t>
            </a:r>
            <a:r>
              <a:rPr lang="en-ID" sz="3200" dirty="0" err="1"/>
              <a:t>tersebut</a:t>
            </a:r>
            <a:r>
              <a:rPr lang="en-ID" sz="3200" dirty="0"/>
              <a:t> </a:t>
            </a:r>
            <a:r>
              <a:rPr lang="en-ID" sz="3200" dirty="0" err="1"/>
              <a:t>menyebabkan</a:t>
            </a:r>
            <a:r>
              <a:rPr lang="en-ID" sz="3200" dirty="0"/>
              <a:t> </a:t>
            </a:r>
            <a:r>
              <a:rPr lang="en-ID" sz="3200" dirty="0" err="1"/>
              <a:t>perilaku</a:t>
            </a:r>
            <a:endParaRPr lang="en-ID" sz="3200" dirty="0"/>
          </a:p>
          <a:p>
            <a:r>
              <a:rPr lang="en-ID" sz="3200" dirty="0" err="1"/>
              <a:t>Teori</a:t>
            </a:r>
            <a:r>
              <a:rPr lang="en-ID" sz="3200" dirty="0"/>
              <a:t> </a:t>
            </a:r>
            <a:r>
              <a:rPr lang="en-ID" sz="3200" dirty="0" err="1"/>
              <a:t>pembelajaran</a:t>
            </a:r>
            <a:r>
              <a:rPr lang="en-ID" sz="3200" dirty="0"/>
              <a:t> </a:t>
            </a:r>
            <a:r>
              <a:rPr lang="en-ID" sz="3200" dirty="0" err="1"/>
              <a:t>sosial</a:t>
            </a:r>
            <a:r>
              <a:rPr lang="en-ID" sz="3200" dirty="0"/>
              <a:t> </a:t>
            </a:r>
            <a:r>
              <a:rPr lang="en-ID" sz="3200" dirty="0" err="1"/>
              <a:t>dapat</a:t>
            </a:r>
            <a:r>
              <a:rPr lang="en-ID" sz="3200" dirty="0"/>
              <a:t> </a:t>
            </a:r>
            <a:r>
              <a:rPr lang="en-ID" sz="3200" dirty="0" err="1"/>
              <a:t>berfungsi</a:t>
            </a:r>
            <a:r>
              <a:rPr lang="en-ID" sz="3200" dirty="0"/>
              <a:t> </a:t>
            </a:r>
            <a:r>
              <a:rPr lang="en-ID" sz="3200" dirty="0" err="1"/>
              <a:t>sebagai</a:t>
            </a:r>
            <a:r>
              <a:rPr lang="en-ID" sz="3200" dirty="0"/>
              <a:t> </a:t>
            </a:r>
            <a:r>
              <a:rPr lang="en-ID" sz="3200" dirty="0" err="1"/>
              <a:t>pengawas</a:t>
            </a:r>
            <a:r>
              <a:rPr lang="en-ID" sz="3200" dirty="0"/>
              <a:t> </a:t>
            </a:r>
            <a:r>
              <a:rPr lang="en-ID" sz="3200" dirty="0" err="1"/>
              <a:t>psikolog</a:t>
            </a:r>
            <a:r>
              <a:rPr lang="en-ID" sz="3200" dirty="0"/>
              <a:t> </a:t>
            </a:r>
            <a:r>
              <a:rPr lang="en-ID" sz="3200" dirty="0" err="1"/>
              <a:t>kognitif</a:t>
            </a:r>
            <a:endParaRPr lang="en-US" sz="3200" dirty="0"/>
          </a:p>
          <a:p>
            <a:pPr marL="0" indent="0">
              <a:buNone/>
            </a:pPr>
            <a:endParaRPr lang="en-ID" sz="32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871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Testability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57333"/>
            <a:ext cx="8784976" cy="4200467"/>
          </a:xfrm>
        </p:spPr>
        <p:txBody>
          <a:bodyPr/>
          <a:lstStyle/>
          <a:p>
            <a:r>
              <a:rPr lang="en-US" dirty="0" err="1" smtClean="0"/>
              <a:t>Mereka</a:t>
            </a:r>
            <a:r>
              <a:rPr lang="en-US" dirty="0" smtClean="0"/>
              <a:t> yang </a:t>
            </a:r>
            <a:r>
              <a:rPr lang="en-US" dirty="0" err="1" smtClean="0"/>
              <a:t>menyerang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belajaradalah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yang paling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diuji</a:t>
            </a:r>
            <a:endParaRPr lang="en-US" dirty="0" smtClean="0"/>
          </a:p>
          <a:p>
            <a:r>
              <a:rPr lang="en-US" dirty="0" err="1" smtClean="0"/>
              <a:t>Peneliti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mengidentifikasikan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,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endParaRPr lang="en-US" dirty="0" smtClean="0"/>
          </a:p>
          <a:p>
            <a:r>
              <a:rPr lang="en-US" dirty="0" smtClean="0"/>
              <a:t>Kita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mengingat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proses mental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orang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denga </a:t>
            </a:r>
            <a:r>
              <a:rPr lang="en-US" dirty="0" err="1" smtClean="0"/>
              <a:t>perilaku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871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 smtClean="0"/>
              <a:t>Kelemahan</a:t>
            </a:r>
            <a:endParaRPr lang="id-ID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57333"/>
            <a:ext cx="8784976" cy="4200467"/>
          </a:xfrm>
        </p:spPr>
        <p:txBody>
          <a:bodyPr>
            <a:normAutofit/>
          </a:bodyPr>
          <a:lstStyle/>
          <a:p>
            <a:r>
              <a:rPr lang="en-US" sz="1800" dirty="0" err="1" smtClean="0"/>
              <a:t>Catatan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memadahi</a:t>
            </a:r>
            <a:r>
              <a:rPr lang="en-US" sz="1800" dirty="0" smtClean="0"/>
              <a:t> </a:t>
            </a:r>
            <a:r>
              <a:rPr lang="en-US" sz="1800" dirty="0" err="1" smtClean="0"/>
              <a:t>tentang</a:t>
            </a:r>
            <a:r>
              <a:rPr lang="en-US" sz="1800" dirty="0" smtClean="0"/>
              <a:t> </a:t>
            </a:r>
            <a:r>
              <a:rPr lang="en-US" sz="1800" dirty="0" err="1" smtClean="0"/>
              <a:t>perkembangan</a:t>
            </a:r>
            <a:r>
              <a:rPr lang="en-US" sz="1800" dirty="0" smtClean="0"/>
              <a:t> </a:t>
            </a:r>
            <a:r>
              <a:rPr lang="en-US" sz="1800" dirty="0" err="1" smtClean="0"/>
              <a:t>kognitif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Cacatan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memadahi</a:t>
            </a:r>
            <a:r>
              <a:rPr lang="en-US" sz="1800" dirty="0" smtClean="0"/>
              <a:t> </a:t>
            </a:r>
            <a:r>
              <a:rPr lang="en-US" sz="1800" dirty="0" err="1" smtClean="0"/>
              <a:t>tentang</a:t>
            </a:r>
            <a:r>
              <a:rPr lang="en-US" sz="1800" dirty="0" smtClean="0"/>
              <a:t> </a:t>
            </a:r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kognitif</a:t>
            </a:r>
            <a:r>
              <a:rPr lang="en-US" sz="1800" dirty="0" smtClean="0"/>
              <a:t> bandura </a:t>
            </a:r>
            <a:r>
              <a:rPr lang="en-US" sz="1800" dirty="0" err="1" smtClean="0"/>
              <a:t>secara</a:t>
            </a:r>
            <a:r>
              <a:rPr lang="en-US" sz="1800" dirty="0" smtClean="0"/>
              <a:t> </a:t>
            </a:r>
            <a:r>
              <a:rPr lang="en-US" sz="1800" dirty="0" err="1" smtClean="0"/>
              <a:t>longgar</a:t>
            </a:r>
            <a:r>
              <a:rPr lang="en-US" sz="1800" dirty="0" smtClean="0"/>
              <a:t> </a:t>
            </a:r>
            <a:r>
              <a:rPr lang="en-US" sz="1800" dirty="0" err="1" smtClean="0"/>
              <a:t>mengadopsi</a:t>
            </a:r>
            <a:r>
              <a:rPr lang="en-US" sz="1800" dirty="0" smtClean="0"/>
              <a:t> </a:t>
            </a:r>
            <a:r>
              <a:rPr lang="en-US" sz="1800" dirty="0" err="1" smtClean="0"/>
              <a:t>pemikiran</a:t>
            </a:r>
            <a:r>
              <a:rPr lang="en-US" sz="1800" dirty="0" smtClean="0"/>
              <a:t> </a:t>
            </a:r>
            <a:r>
              <a:rPr lang="en-US" sz="1800" dirty="0" err="1" smtClean="0"/>
              <a:t>tentang</a:t>
            </a:r>
            <a:r>
              <a:rPr lang="en-US" sz="1800" dirty="0" smtClean="0"/>
              <a:t> </a:t>
            </a:r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pemerosesan</a:t>
            </a:r>
            <a:r>
              <a:rPr lang="en-US" sz="1800" dirty="0" smtClean="0"/>
              <a:t> </a:t>
            </a:r>
            <a:r>
              <a:rPr lang="en-US" sz="1800" dirty="0" err="1" smtClean="0"/>
              <a:t>informasi</a:t>
            </a:r>
            <a:endParaRPr lang="en-US" sz="1800" dirty="0" smtClean="0"/>
          </a:p>
          <a:p>
            <a:r>
              <a:rPr lang="en-US" sz="1800" dirty="0" err="1" smtClean="0"/>
              <a:t>Indequate</a:t>
            </a:r>
            <a:r>
              <a:rPr lang="en-US" sz="1800" dirty="0" smtClean="0"/>
              <a:t> Description in Natural Settings</a:t>
            </a:r>
          </a:p>
          <a:p>
            <a:pPr marL="0" indent="0">
              <a:buNone/>
            </a:pPr>
            <a:r>
              <a:rPr lang="en-US" sz="1800" dirty="0" smtClean="0"/>
              <a:t>Kita </a:t>
            </a:r>
            <a:r>
              <a:rPr lang="en-US" sz="1800" dirty="0" err="1" smtClean="0"/>
              <a:t>tahu</a:t>
            </a:r>
            <a:r>
              <a:rPr lang="en-US" sz="1800" dirty="0" smtClean="0"/>
              <a:t>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banyak</a:t>
            </a:r>
            <a:r>
              <a:rPr lang="en-US" sz="1800" dirty="0" smtClean="0"/>
              <a:t> </a:t>
            </a:r>
            <a:r>
              <a:rPr lang="en-US" sz="1800" dirty="0" err="1" smtClean="0"/>
              <a:t>tentang</a:t>
            </a:r>
            <a:r>
              <a:rPr lang="en-US" sz="1800" dirty="0" smtClean="0"/>
              <a:t> </a:t>
            </a:r>
            <a:r>
              <a:rPr lang="en-US" sz="1800" dirty="0" err="1" smtClean="0"/>
              <a:t>variabel</a:t>
            </a:r>
            <a:r>
              <a:rPr lang="en-US" sz="1800" dirty="0" smtClean="0"/>
              <a:t> yang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mempengaruhi</a:t>
            </a:r>
            <a:r>
              <a:rPr lang="en-US" sz="1800" dirty="0" smtClean="0"/>
              <a:t> </a:t>
            </a:r>
            <a:r>
              <a:rPr lang="en-US" sz="1800" dirty="0" err="1" smtClean="0"/>
              <a:t>pembelajaran</a:t>
            </a:r>
            <a:r>
              <a:rPr lang="en-US" sz="1800" dirty="0" smtClean="0"/>
              <a:t> </a:t>
            </a:r>
            <a:r>
              <a:rPr lang="en-US" sz="1800" dirty="0" err="1" smtClean="0"/>
              <a:t>toei</a:t>
            </a:r>
            <a:r>
              <a:rPr lang="en-US" sz="1800" dirty="0" smtClean="0"/>
              <a:t> </a:t>
            </a:r>
            <a:r>
              <a:rPr lang="en-US" sz="1800" dirty="0" err="1" smtClean="0"/>
              <a:t>sosil</a:t>
            </a:r>
            <a:r>
              <a:rPr lang="en-US" sz="1800" dirty="0" smtClean="0"/>
              <a:t> </a:t>
            </a:r>
            <a:r>
              <a:rPr lang="en-US" sz="1800" dirty="0" err="1" smtClean="0"/>
              <a:t>daripada</a:t>
            </a:r>
            <a:r>
              <a:rPr lang="en-US" sz="1800" dirty="0" smtClean="0"/>
              <a:t> </a:t>
            </a:r>
            <a:r>
              <a:rPr lang="en-US" sz="1800" dirty="0" err="1" smtClean="0"/>
              <a:t>variabel</a:t>
            </a:r>
            <a:r>
              <a:rPr lang="en-US" sz="1800" dirty="0" smtClean="0"/>
              <a:t> </a:t>
            </a:r>
            <a:r>
              <a:rPr lang="en-US" sz="1800" dirty="0" err="1" smtClean="0"/>
              <a:t>apa</a:t>
            </a:r>
            <a:r>
              <a:rPr lang="en-US" sz="1800" dirty="0" smtClean="0"/>
              <a:t> yang </a:t>
            </a:r>
            <a:r>
              <a:rPr lang="en-US" sz="1800" dirty="0" err="1" smtClean="0"/>
              <a:t>sebenarnya</a:t>
            </a:r>
            <a:r>
              <a:rPr lang="en-US" sz="1800" dirty="0" smtClean="0"/>
              <a:t> </a:t>
            </a:r>
            <a:r>
              <a:rPr lang="en-US" sz="1800" dirty="0" err="1" smtClean="0"/>
              <a:t>beroperasi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kehidupan</a:t>
            </a:r>
            <a:r>
              <a:rPr lang="en-US" sz="1800" dirty="0" smtClean="0"/>
              <a:t> </a:t>
            </a:r>
            <a:r>
              <a:rPr lang="en-US" sz="1800" dirty="0" err="1" smtClean="0"/>
              <a:t>anak-anak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perilaku</a:t>
            </a:r>
            <a:r>
              <a:rPr lang="en-US" sz="1800" dirty="0" smtClean="0"/>
              <a:t> </a:t>
            </a:r>
            <a:r>
              <a:rPr lang="en-US" sz="1800" dirty="0" err="1" smtClean="0"/>
              <a:t>apa</a:t>
            </a:r>
            <a:r>
              <a:rPr lang="en-US" sz="1800" dirty="0" smtClean="0"/>
              <a:t> yang </a:t>
            </a:r>
            <a:r>
              <a:rPr lang="en-US" sz="1800" dirty="0" err="1" smtClean="0"/>
              <a:t>sebenarnya</a:t>
            </a:r>
            <a:r>
              <a:rPr lang="en-US" sz="1800" dirty="0" smtClean="0"/>
              <a:t> </a:t>
            </a:r>
            <a:r>
              <a:rPr lang="en-US" sz="1800" dirty="0" err="1" smtClean="0"/>
              <a:t>terjadi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berbagai</a:t>
            </a:r>
            <a:r>
              <a:rPr lang="en-US" sz="1800" dirty="0" smtClean="0"/>
              <a:t> </a:t>
            </a:r>
            <a:r>
              <a:rPr lang="en-US" sz="1800" dirty="0" err="1" smtClean="0"/>
              <a:t>manusia</a:t>
            </a:r>
            <a:r>
              <a:rPr lang="en-US" sz="1800" dirty="0" smtClean="0"/>
              <a:t>.</a:t>
            </a:r>
          </a:p>
          <a:p>
            <a:pPr marL="914400" lvl="1" indent="-298450">
              <a:spcBef>
                <a:spcPts val="0"/>
              </a:spcBef>
              <a:buSzPts val="1100"/>
              <a:buChar char="○"/>
            </a:pPr>
            <a:r>
              <a:rPr lang="id-ID" sz="1800" dirty="0" smtClean="0"/>
              <a:t>misalnya</a:t>
            </a:r>
            <a:r>
              <a:rPr lang="id-ID" sz="1800" dirty="0"/>
              <a:t>, bahwa orang tua, untuk mendapatkan bala bantuan, seringkali harus mempelajari perilaku "tua, sakit, tidak berdaya" dan melepaskan perilaku independen (Baltes &amp; Barton, 1979).</a:t>
            </a:r>
          </a:p>
          <a:p>
            <a:pPr marL="914400" lvl="1" indent="-298450">
              <a:spcBef>
                <a:spcPts val="0"/>
              </a:spcBef>
              <a:buSzPts val="1100"/>
              <a:buChar char="○"/>
            </a:pPr>
            <a:r>
              <a:rPr lang="id-ID" sz="1800" dirty="0" smtClean="0"/>
              <a:t>Selain itu, pembelajaran observasional dan pola penguatan perlu dikaitkan secara sistematis dengan variabel sosial-ekologis, seperti kedua orang tua yang bekerja di luar rumah, keragaman dalam apa yang merupakan keluarga, urbanisasi, diskriminasi ras, dan mengubah peran seks. </a:t>
            </a:r>
          </a:p>
          <a:p>
            <a:pPr marL="0" indent="0">
              <a:buNone/>
            </a:pPr>
            <a:endParaRPr lang="id-ID" sz="1800" dirty="0"/>
          </a:p>
        </p:txBody>
      </p:sp>
    </p:spTree>
    <p:extLst>
      <p:ext uri="{BB962C8B-B14F-4D97-AF65-F5344CB8AC3E}">
        <p14:creationId xmlns:p14="http://schemas.microsoft.com/office/powerpoint/2010/main" val="17871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PENELITIAN </a:t>
            </a:r>
            <a:r>
              <a:rPr lang="en-US" dirty="0" smtClean="0"/>
              <a:t>K</a:t>
            </a:r>
            <a:r>
              <a:rPr lang="en-US" dirty="0" smtClean="0"/>
              <a:t>ONTEMPORER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333500"/>
            <a:ext cx="8856984" cy="4260304"/>
          </a:xfrm>
        </p:spPr>
        <p:txBody>
          <a:bodyPr>
            <a:noAutofit/>
          </a:bodyPr>
          <a:lstStyle/>
          <a:p>
            <a:r>
              <a:rPr lang="en-ID" sz="2400" dirty="0" err="1"/>
              <a:t>Teori</a:t>
            </a:r>
            <a:r>
              <a:rPr lang="en-ID" sz="2400" dirty="0"/>
              <a:t> </a:t>
            </a:r>
            <a:r>
              <a:rPr lang="en-ID" sz="2400" dirty="0" err="1"/>
              <a:t>pembelajaran</a:t>
            </a:r>
            <a:r>
              <a:rPr lang="en-ID" sz="2400" dirty="0"/>
              <a:t> </a:t>
            </a:r>
            <a:r>
              <a:rPr lang="en-ID" sz="2400" dirty="0" err="1"/>
              <a:t>sosial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langsung</a:t>
            </a:r>
            <a:r>
              <a:rPr lang="en-ID" sz="2400" dirty="0"/>
              <a:t> </a:t>
            </a:r>
            <a:r>
              <a:rPr lang="en-ID" sz="2400" dirty="0" err="1"/>
              <a:t>bertanggung</a:t>
            </a:r>
            <a:r>
              <a:rPr lang="en-ID" sz="2400" dirty="0"/>
              <a:t> </a:t>
            </a:r>
            <a:r>
              <a:rPr lang="en-ID" sz="2400" dirty="0" err="1"/>
              <a:t>jawab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sebagian</a:t>
            </a:r>
            <a:r>
              <a:rPr lang="en-ID" sz="2400" dirty="0"/>
              <a:t> </a:t>
            </a:r>
            <a:r>
              <a:rPr lang="en-ID" sz="2400" dirty="0" err="1"/>
              <a:t>besar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</a:t>
            </a:r>
            <a:r>
              <a:rPr lang="en-ID" sz="2400" dirty="0" err="1"/>
              <a:t>terkini</a:t>
            </a:r>
            <a:r>
              <a:rPr lang="en-ID" sz="2400" dirty="0"/>
              <a:t> </a:t>
            </a:r>
            <a:r>
              <a:rPr lang="en-ID" sz="2400" dirty="0" err="1"/>
              <a:t>tentang</a:t>
            </a:r>
            <a:r>
              <a:rPr lang="en-ID" sz="2400" dirty="0"/>
              <a:t> </a:t>
            </a:r>
            <a:r>
              <a:rPr lang="en-ID" sz="2400" dirty="0" err="1"/>
              <a:t>perilaku</a:t>
            </a:r>
            <a:r>
              <a:rPr lang="en-ID" sz="2400" dirty="0"/>
              <a:t> </a:t>
            </a:r>
            <a:r>
              <a:rPr lang="en-ID" sz="2400" dirty="0" err="1"/>
              <a:t>sosial</a:t>
            </a:r>
            <a:r>
              <a:rPr lang="en-ID" sz="2400" dirty="0"/>
              <a:t> </a:t>
            </a:r>
            <a:r>
              <a:rPr lang="en-ID" sz="2400" dirty="0" err="1"/>
              <a:t>anak-anak</a:t>
            </a:r>
            <a:r>
              <a:rPr lang="en-ID" sz="2400" dirty="0"/>
              <a:t>, </a:t>
            </a:r>
            <a:r>
              <a:rPr lang="en-ID" sz="2400" dirty="0" err="1"/>
              <a:t>khususnya</a:t>
            </a:r>
            <a:r>
              <a:rPr lang="en-ID" sz="2400" dirty="0"/>
              <a:t> di </a:t>
            </a:r>
            <a:r>
              <a:rPr lang="en-ID" sz="2400" dirty="0" err="1"/>
              <a:t>bidang</a:t>
            </a:r>
            <a:r>
              <a:rPr lang="en-ID" sz="2400" dirty="0"/>
              <a:t> </a:t>
            </a:r>
            <a:r>
              <a:rPr lang="en-ID" sz="2400" dirty="0" err="1"/>
              <a:t>agresi</a:t>
            </a:r>
            <a:r>
              <a:rPr lang="en-ID" sz="2400" dirty="0"/>
              <a:t>, </a:t>
            </a:r>
            <a:r>
              <a:rPr lang="en-ID" sz="2400" dirty="0" err="1"/>
              <a:t>pengembangan</a:t>
            </a:r>
            <a:r>
              <a:rPr lang="en-ID" sz="2400" dirty="0"/>
              <a:t> gender, </a:t>
            </a:r>
            <a:r>
              <a:rPr lang="en-ID" sz="2400" dirty="0" err="1"/>
              <a:t>hubungan</a:t>
            </a:r>
            <a:r>
              <a:rPr lang="en-ID" sz="2400" dirty="0"/>
              <a:t> </a:t>
            </a:r>
            <a:r>
              <a:rPr lang="en-ID" sz="2400" dirty="0" err="1"/>
              <a:t>teman</a:t>
            </a:r>
            <a:r>
              <a:rPr lang="en-ID" sz="2400" dirty="0"/>
              <a:t> </a:t>
            </a:r>
            <a:r>
              <a:rPr lang="en-ID" sz="2400" dirty="0" err="1"/>
              <a:t>sebaya</a:t>
            </a:r>
            <a:r>
              <a:rPr lang="en-ID" sz="2400" dirty="0"/>
              <a:t>, </a:t>
            </a:r>
            <a:r>
              <a:rPr lang="en-ID" sz="2400" dirty="0" err="1"/>
              <a:t>perilaku</a:t>
            </a:r>
            <a:r>
              <a:rPr lang="en-ID" sz="2400" dirty="0"/>
              <a:t> </a:t>
            </a:r>
            <a:r>
              <a:rPr lang="en-ID" sz="2400" dirty="0" err="1"/>
              <a:t>prososial</a:t>
            </a:r>
            <a:r>
              <a:rPr lang="en-ID" sz="2400" dirty="0"/>
              <a:t>,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pengaruh</a:t>
            </a:r>
            <a:r>
              <a:rPr lang="en-ID" sz="2400" dirty="0"/>
              <a:t> </a:t>
            </a:r>
            <a:r>
              <a:rPr lang="en-ID" sz="2400" dirty="0" err="1"/>
              <a:t>televisi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media </a:t>
            </a:r>
            <a:r>
              <a:rPr lang="en-ID" sz="2400" dirty="0" err="1"/>
              <a:t>lainnya</a:t>
            </a:r>
            <a:r>
              <a:rPr lang="en-ID" sz="2400" dirty="0"/>
              <a:t>. </a:t>
            </a:r>
            <a:r>
              <a:rPr lang="en-ID" sz="2400" dirty="0" err="1"/>
              <a:t>Saat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, </a:t>
            </a:r>
            <a:r>
              <a:rPr lang="en-ID" sz="2400" dirty="0" err="1"/>
              <a:t>konsep</a:t>
            </a:r>
            <a:r>
              <a:rPr lang="en-ID" sz="2400" dirty="0"/>
              <a:t> </a:t>
            </a:r>
            <a:r>
              <a:rPr lang="en-ID" sz="2400" dirty="0" err="1"/>
              <a:t>teori</a:t>
            </a:r>
            <a:r>
              <a:rPr lang="en-ID" sz="2400" dirty="0"/>
              <a:t> </a:t>
            </a:r>
            <a:r>
              <a:rPr lang="en-ID" sz="2400" dirty="0" err="1"/>
              <a:t>pembelajaran</a:t>
            </a:r>
            <a:r>
              <a:rPr lang="en-ID" sz="2400" dirty="0"/>
              <a:t> </a:t>
            </a:r>
            <a:r>
              <a:rPr lang="en-ID" sz="2400" dirty="0" err="1"/>
              <a:t>sosial</a:t>
            </a:r>
            <a:r>
              <a:rPr lang="en-ID" sz="2400" dirty="0"/>
              <a:t> yang </a:t>
            </a:r>
            <a:r>
              <a:rPr lang="en-ID" sz="2400" dirty="0" err="1"/>
              <a:t>penting</a:t>
            </a:r>
            <a:r>
              <a:rPr lang="en-ID" sz="2400" dirty="0"/>
              <a:t> </a:t>
            </a:r>
            <a:r>
              <a:rPr lang="en-ID" sz="2400" dirty="0" err="1"/>
              <a:t>seperti</a:t>
            </a:r>
            <a:r>
              <a:rPr lang="en-ID" sz="2400" dirty="0"/>
              <a:t> </a:t>
            </a:r>
            <a:r>
              <a:rPr lang="en-ID" sz="2400" dirty="0" err="1"/>
              <a:t>pembelajaran</a:t>
            </a:r>
            <a:r>
              <a:rPr lang="en-ID" sz="2400" dirty="0"/>
              <a:t> </a:t>
            </a:r>
            <a:r>
              <a:rPr lang="en-ID" sz="2400" dirty="0" err="1"/>
              <a:t>observasional</a:t>
            </a:r>
            <a:r>
              <a:rPr lang="en-ID" sz="2400" dirty="0"/>
              <a:t>, self-efficacy,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pentingnya</a:t>
            </a:r>
            <a:r>
              <a:rPr lang="en-ID" sz="2400" dirty="0"/>
              <a:t> </a:t>
            </a:r>
            <a:r>
              <a:rPr lang="en-ID" sz="2400" dirty="0" err="1"/>
              <a:t>reaksi</a:t>
            </a:r>
            <a:r>
              <a:rPr lang="en-ID" sz="2400" dirty="0"/>
              <a:t> orang </a:t>
            </a:r>
            <a:r>
              <a:rPr lang="en-ID" sz="2400" dirty="0" err="1"/>
              <a:t>dewasa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teman</a:t>
            </a:r>
            <a:r>
              <a:rPr lang="en-ID" sz="2400" dirty="0"/>
              <a:t> </a:t>
            </a:r>
            <a:r>
              <a:rPr lang="en-ID" sz="2400" dirty="0" err="1"/>
              <a:t>sebaya</a:t>
            </a:r>
            <a:r>
              <a:rPr lang="en-ID" sz="2400" dirty="0"/>
              <a:t> </a:t>
            </a:r>
            <a:r>
              <a:rPr lang="en-ID" sz="2400" dirty="0" err="1"/>
              <a:t>terhadap</a:t>
            </a:r>
            <a:r>
              <a:rPr lang="en-ID" sz="2400" dirty="0"/>
              <a:t> </a:t>
            </a:r>
            <a:r>
              <a:rPr lang="en-ID" sz="2400" dirty="0" err="1"/>
              <a:t>perilaku</a:t>
            </a:r>
            <a:r>
              <a:rPr lang="en-ID" sz="2400" dirty="0"/>
              <a:t> </a:t>
            </a:r>
            <a:r>
              <a:rPr lang="en-ID" sz="2400" dirty="0" err="1"/>
              <a:t>anak</a:t>
            </a:r>
            <a:r>
              <a:rPr lang="en-ID" sz="2400" dirty="0" smtClean="0"/>
              <a:t>.</a:t>
            </a:r>
          </a:p>
          <a:p>
            <a:r>
              <a:rPr lang="en-ID" sz="2400" dirty="0" smtClean="0"/>
              <a:t>Social Learning </a:t>
            </a:r>
            <a:r>
              <a:rPr lang="en-ID" sz="2400" dirty="0" err="1" smtClean="0"/>
              <a:t>menimbulkan</a:t>
            </a:r>
            <a:r>
              <a:rPr lang="en-ID" sz="2400" dirty="0" smtClean="0"/>
              <a:t> </a:t>
            </a:r>
            <a:r>
              <a:rPr lang="en-ID" sz="2400" dirty="0" err="1" smtClean="0"/>
              <a:t>hal-hal</a:t>
            </a:r>
            <a:r>
              <a:rPr lang="en-ID" sz="2400" dirty="0" smtClean="0"/>
              <a:t> </a:t>
            </a:r>
            <a:r>
              <a:rPr lang="en-ID" sz="2400" dirty="0" err="1" smtClean="0"/>
              <a:t>menarik</a:t>
            </a:r>
            <a:r>
              <a:rPr lang="en-ID" sz="2400" dirty="0" smtClean="0"/>
              <a:t> </a:t>
            </a:r>
            <a:r>
              <a:rPr lang="en-ID" sz="2400" dirty="0" err="1" smtClean="0"/>
              <a:t>untuk</a:t>
            </a:r>
            <a:r>
              <a:rPr lang="en-ID" sz="2400" dirty="0" smtClean="0"/>
              <a:t> </a:t>
            </a:r>
            <a:r>
              <a:rPr lang="en-ID" sz="2400" dirty="0" err="1" smtClean="0"/>
              <a:t>diteliti</a:t>
            </a:r>
            <a:r>
              <a:rPr lang="en-ID" sz="2400" dirty="0" smtClean="0"/>
              <a:t> </a:t>
            </a:r>
            <a:r>
              <a:rPr lang="en-ID" sz="2400" dirty="0" err="1" smtClean="0"/>
              <a:t>seperti</a:t>
            </a:r>
            <a:r>
              <a:rPr lang="en-ID" sz="2400" dirty="0" smtClean="0"/>
              <a:t>, Neuron </a:t>
            </a:r>
            <a:r>
              <a:rPr lang="en-ID" sz="2400" dirty="0" err="1" smtClean="0"/>
              <a:t>Cermin</a:t>
            </a:r>
            <a:r>
              <a:rPr lang="en-ID" sz="2400" dirty="0" smtClean="0"/>
              <a:t> </a:t>
            </a:r>
            <a:r>
              <a:rPr lang="en-ID" sz="2400" dirty="0" err="1" smtClean="0"/>
              <a:t>dan</a:t>
            </a:r>
            <a:r>
              <a:rPr lang="en-ID" sz="2400" dirty="0" smtClean="0"/>
              <a:t> </a:t>
            </a:r>
            <a:r>
              <a:rPr lang="en-ID" sz="2400" dirty="0" err="1" smtClean="0"/>
              <a:t>pernyataan</a:t>
            </a:r>
            <a:r>
              <a:rPr lang="en-ID" sz="2400" dirty="0" smtClean="0"/>
              <a:t> </a:t>
            </a:r>
            <a:r>
              <a:rPr lang="en-ID" sz="2400" dirty="0" err="1" smtClean="0"/>
              <a:t>mengenai</a:t>
            </a:r>
            <a:r>
              <a:rPr lang="en-ID" sz="2400" dirty="0" smtClean="0"/>
              <a:t> </a:t>
            </a:r>
            <a:r>
              <a:rPr lang="en-ID" sz="2400" dirty="0" err="1" smtClean="0"/>
              <a:t>tubuh</a:t>
            </a:r>
            <a:r>
              <a:rPr lang="en-ID" sz="2400" dirty="0" smtClean="0"/>
              <a:t> </a:t>
            </a:r>
            <a:r>
              <a:rPr lang="en-ID" sz="2400" dirty="0" err="1" smtClean="0"/>
              <a:t>dan</a:t>
            </a:r>
            <a:r>
              <a:rPr lang="en-ID" sz="2400" dirty="0" smtClean="0"/>
              <a:t> </a:t>
            </a:r>
            <a:r>
              <a:rPr lang="en-ID" sz="2400" dirty="0" err="1" smtClean="0"/>
              <a:t>pikiran</a:t>
            </a:r>
            <a:r>
              <a:rPr lang="en-ID" sz="2400" dirty="0" smtClean="0"/>
              <a:t> </a:t>
            </a:r>
            <a:r>
              <a:rPr lang="en-ID" sz="2400" dirty="0" err="1" smtClean="0"/>
              <a:t>itu</a:t>
            </a:r>
            <a:r>
              <a:rPr lang="en-ID" sz="2400" dirty="0" smtClean="0"/>
              <a:t> </a:t>
            </a:r>
            <a:r>
              <a:rPr lang="en-ID" sz="2400" dirty="0" err="1" smtClean="0"/>
              <a:t>satu</a:t>
            </a:r>
            <a:endParaRPr lang="en-ID" sz="2400" dirty="0"/>
          </a:p>
          <a:p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0445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143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TERIMA KASIH</a:t>
            </a:r>
            <a:endParaRPr lang="id-ID" sz="5400" dirty="0"/>
          </a:p>
        </p:txBody>
      </p:sp>
    </p:spTree>
    <p:extLst>
      <p:ext uri="{BB962C8B-B14F-4D97-AF65-F5344CB8AC3E}">
        <p14:creationId xmlns:p14="http://schemas.microsoft.com/office/powerpoint/2010/main" val="428220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8" y="277213"/>
            <a:ext cx="6965245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OBSERVATIONAL LEARNING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297327"/>
            <a:ext cx="8784976" cy="4320480"/>
          </a:xfrm>
        </p:spPr>
        <p:txBody>
          <a:bodyPr>
            <a:noAutofit/>
          </a:bodyPr>
          <a:lstStyle/>
          <a:p>
            <a:r>
              <a:rPr lang="en-US" sz="1800" dirty="0" err="1" smtClean="0"/>
              <a:t>Kedua</a:t>
            </a:r>
            <a:r>
              <a:rPr lang="en-US" sz="1800" dirty="0" smtClean="0"/>
              <a:t> </a:t>
            </a:r>
            <a:r>
              <a:rPr lang="en-US" sz="1800" dirty="0" err="1" smtClean="0"/>
              <a:t>teori</a:t>
            </a:r>
            <a:r>
              <a:rPr lang="en-US" sz="1800" dirty="0" smtClean="0"/>
              <a:t> Vygotskian </a:t>
            </a:r>
            <a:r>
              <a:rPr lang="en-US" sz="1800" dirty="0" err="1" smtClean="0"/>
              <a:t>yaitu</a:t>
            </a:r>
            <a:r>
              <a:rPr lang="en-US" sz="1800" dirty="0" smtClean="0"/>
              <a:t> </a:t>
            </a:r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sosiokultural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pembelajaran</a:t>
            </a:r>
            <a:r>
              <a:rPr lang="en-US" sz="1800" dirty="0" smtClean="0"/>
              <a:t> </a:t>
            </a:r>
            <a:r>
              <a:rPr lang="en-US" sz="1800" dirty="0" err="1" smtClean="0"/>
              <a:t>sosial</a:t>
            </a:r>
            <a:r>
              <a:rPr lang="en-US" sz="1800" dirty="0" smtClean="0"/>
              <a:t> </a:t>
            </a:r>
            <a:r>
              <a:rPr lang="en-US" sz="1800" dirty="0" err="1" smtClean="0"/>
              <a:t>menekankan</a:t>
            </a:r>
            <a:r>
              <a:rPr lang="en-US" sz="1800" dirty="0" smtClean="0"/>
              <a:t> </a:t>
            </a:r>
            <a:r>
              <a:rPr lang="en-US" sz="1800" dirty="0" err="1" smtClean="0"/>
              <a:t>lingkungan</a:t>
            </a:r>
            <a:r>
              <a:rPr lang="en-US" sz="1800" dirty="0" smtClean="0"/>
              <a:t>, </a:t>
            </a:r>
            <a:r>
              <a:rPr lang="en-US" sz="1800" dirty="0" err="1" smtClean="0"/>
              <a:t>pengaruh</a:t>
            </a:r>
            <a:r>
              <a:rPr lang="en-US" sz="1800" dirty="0" smtClean="0"/>
              <a:t> non </a:t>
            </a:r>
            <a:r>
              <a:rPr lang="en-US" sz="1800" dirty="0" err="1" smtClean="0"/>
              <a:t>biologis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perilaku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pentingnya</a:t>
            </a:r>
            <a:r>
              <a:rPr lang="en-US" sz="1800" dirty="0" smtClean="0"/>
              <a:t> </a:t>
            </a:r>
            <a:r>
              <a:rPr lang="en-US" sz="1800" dirty="0" err="1" smtClean="0"/>
              <a:t>belajar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melihat</a:t>
            </a:r>
            <a:r>
              <a:rPr lang="en-US" sz="1800" dirty="0" smtClean="0"/>
              <a:t> orang lain di </a:t>
            </a:r>
            <a:r>
              <a:rPr lang="en-US" sz="1800" dirty="0" err="1" smtClean="0"/>
              <a:t>lingkungan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.</a:t>
            </a:r>
          </a:p>
          <a:p>
            <a:r>
              <a:rPr lang="en-US" sz="1800" dirty="0" err="1" smtClean="0"/>
              <a:t>Pembelajaran</a:t>
            </a:r>
            <a:r>
              <a:rPr lang="en-US" sz="1800" dirty="0" smtClean="0"/>
              <a:t> </a:t>
            </a:r>
            <a:r>
              <a:rPr lang="en-US" sz="1800" dirty="0" err="1" smtClean="0"/>
              <a:t>observasional</a:t>
            </a:r>
            <a:r>
              <a:rPr lang="en-US" sz="1800" dirty="0" smtClean="0"/>
              <a:t> </a:t>
            </a:r>
            <a:r>
              <a:rPr lang="en-US" sz="1800" dirty="0" err="1" smtClean="0"/>
              <a:t>sangat</a:t>
            </a:r>
            <a:r>
              <a:rPr lang="en-US" sz="1800" dirty="0" smtClean="0"/>
              <a:t> </a:t>
            </a:r>
            <a:r>
              <a:rPr lang="en-US" sz="1800" dirty="0" err="1" smtClean="0"/>
              <a:t>penting</a:t>
            </a:r>
            <a:r>
              <a:rPr lang="en-US" sz="1800" dirty="0" smtClean="0"/>
              <a:t> </a:t>
            </a:r>
            <a:r>
              <a:rPr lang="en-US" sz="1800" dirty="0" err="1" smtClean="0"/>
              <a:t>karena</a:t>
            </a:r>
            <a:r>
              <a:rPr lang="en-US" sz="1800" dirty="0" smtClean="0"/>
              <a:t> </a:t>
            </a:r>
            <a:r>
              <a:rPr lang="en-US" sz="1800" dirty="0" err="1" smtClean="0"/>
              <a:t>anak</a:t>
            </a:r>
            <a:r>
              <a:rPr lang="en-US" sz="1800" dirty="0" smtClean="0"/>
              <a:t> </a:t>
            </a:r>
            <a:r>
              <a:rPr lang="en-US" sz="1800" dirty="0" err="1" smtClean="0"/>
              <a:t>belajar</a:t>
            </a:r>
            <a:r>
              <a:rPr lang="en-US" sz="1800" dirty="0" smtClean="0"/>
              <a:t> </a:t>
            </a:r>
            <a:r>
              <a:rPr lang="en-US" sz="1800" dirty="0" err="1" smtClean="0"/>
              <a:t>terutama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melihat</a:t>
            </a:r>
            <a:r>
              <a:rPr lang="en-US" sz="1800" dirty="0" smtClean="0"/>
              <a:t> orang lain.</a:t>
            </a:r>
          </a:p>
          <a:p>
            <a:r>
              <a:rPr lang="id-ID" sz="1800" dirty="0"/>
              <a:t>Banyak pembelajaran berasal dari mengamati model </a:t>
            </a:r>
            <a:r>
              <a:rPr lang="id-ID" sz="1800" dirty="0" smtClean="0"/>
              <a:t>bermain. </a:t>
            </a:r>
            <a:r>
              <a:rPr lang="id-ID" sz="1800" dirty="0"/>
              <a:t>Model-model ini cenderung ditiru karena mereka dianggap memiliki status, kompetensi, dan kekuasaan yang tinggi – yang merupakan karakteristik yang mendorong imitasi. </a:t>
            </a:r>
            <a:endParaRPr lang="en-US" sz="1800" dirty="0" smtClean="0"/>
          </a:p>
          <a:p>
            <a:r>
              <a:rPr lang="en-US" sz="1800" dirty="0" err="1" smtClean="0"/>
              <a:t>Pandangan</a:t>
            </a:r>
            <a:r>
              <a:rPr lang="en-US" sz="1800" dirty="0" smtClean="0"/>
              <a:t> Bandura </a:t>
            </a:r>
            <a:r>
              <a:rPr lang="en-US" sz="1800" dirty="0" err="1" smtClean="0"/>
              <a:t>berbeda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pandangan</a:t>
            </a:r>
            <a:r>
              <a:rPr lang="en-US" sz="1800" dirty="0" smtClean="0"/>
              <a:t> Freud. </a:t>
            </a:r>
            <a:r>
              <a:rPr lang="en-US" sz="1800" dirty="0" err="1" smtClean="0"/>
              <a:t>Menurut</a:t>
            </a:r>
            <a:r>
              <a:rPr lang="en-US" sz="1800" dirty="0" smtClean="0"/>
              <a:t> Freud, </a:t>
            </a:r>
            <a:r>
              <a:rPr lang="en-US" sz="1800" dirty="0" err="1" smtClean="0"/>
              <a:t>anak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melihat</a:t>
            </a:r>
            <a:r>
              <a:rPr lang="en-US" sz="1800" dirty="0" smtClean="0"/>
              <a:t> </a:t>
            </a:r>
            <a:r>
              <a:rPr lang="en-US" sz="1800" dirty="0" err="1" smtClean="0"/>
              <a:t>tindakan</a:t>
            </a:r>
            <a:r>
              <a:rPr lang="en-US" sz="1800" dirty="0" smtClean="0"/>
              <a:t> </a:t>
            </a:r>
            <a:r>
              <a:rPr lang="en-US" sz="1800" dirty="0" err="1" smtClean="0"/>
              <a:t>agresi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mengurangi</a:t>
            </a:r>
            <a:r>
              <a:rPr lang="en-US" sz="1800" dirty="0" smtClean="0"/>
              <a:t> </a:t>
            </a:r>
            <a:r>
              <a:rPr lang="en-US" sz="1800" dirty="0" err="1" smtClean="0"/>
              <a:t>keinginan</a:t>
            </a:r>
            <a:r>
              <a:rPr lang="en-US" sz="1800" dirty="0" smtClean="0"/>
              <a:t> </a:t>
            </a:r>
            <a:r>
              <a:rPr lang="en-US" sz="1800" dirty="0" err="1" smtClean="0"/>
              <a:t>anak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berperilaku</a:t>
            </a:r>
            <a:r>
              <a:rPr lang="en-US" sz="1800" dirty="0" smtClean="0"/>
              <a:t> </a:t>
            </a:r>
            <a:r>
              <a:rPr lang="en-US" sz="1800" dirty="0" err="1" smtClean="0"/>
              <a:t>agresif</a:t>
            </a:r>
            <a:r>
              <a:rPr lang="en-US" sz="1800" dirty="0" smtClean="0"/>
              <a:t>. </a:t>
            </a:r>
            <a:r>
              <a:rPr lang="en-US" sz="1800" dirty="0" err="1" smtClean="0"/>
              <a:t>Sedangkan</a:t>
            </a:r>
            <a:r>
              <a:rPr lang="en-US" sz="1800" dirty="0" smtClean="0"/>
              <a:t> </a:t>
            </a:r>
            <a:r>
              <a:rPr lang="en-US" sz="1800" dirty="0" err="1" smtClean="0"/>
              <a:t>menurut</a:t>
            </a:r>
            <a:r>
              <a:rPr lang="en-US" sz="1800" dirty="0" smtClean="0"/>
              <a:t> Bandura, </a:t>
            </a:r>
            <a:r>
              <a:rPr lang="en-US" sz="1800" dirty="0" err="1" smtClean="0"/>
              <a:t>anak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melihat</a:t>
            </a:r>
            <a:r>
              <a:rPr lang="en-US" sz="1800" dirty="0" smtClean="0"/>
              <a:t> </a:t>
            </a:r>
            <a:r>
              <a:rPr lang="en-US" sz="1800" dirty="0" err="1" smtClean="0"/>
              <a:t>tindakan</a:t>
            </a:r>
            <a:r>
              <a:rPr lang="en-US" sz="1800" dirty="0" smtClean="0"/>
              <a:t> </a:t>
            </a:r>
            <a:r>
              <a:rPr lang="en-US" sz="1800" dirty="0" err="1" smtClean="0"/>
              <a:t>agresif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mengikuti</a:t>
            </a:r>
            <a:r>
              <a:rPr lang="en-US" sz="1800" dirty="0" smtClean="0"/>
              <a:t> </a:t>
            </a:r>
            <a:r>
              <a:rPr lang="en-US" sz="1800" dirty="0" err="1" smtClean="0"/>
              <a:t>perilaku</a:t>
            </a:r>
            <a:r>
              <a:rPr lang="en-US" sz="1800" dirty="0" smtClean="0"/>
              <a:t> </a:t>
            </a:r>
            <a:r>
              <a:rPr lang="en-US" sz="1800" dirty="0" err="1" smtClean="0"/>
              <a:t>agresi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r>
              <a:rPr lang="en-US" sz="1800" dirty="0" smtClean="0"/>
              <a:t>.</a:t>
            </a:r>
          </a:p>
          <a:p>
            <a:r>
              <a:rPr lang="en-US" sz="1800" dirty="0" err="1" smtClean="0"/>
              <a:t>Pembelajaran</a:t>
            </a:r>
            <a:r>
              <a:rPr lang="en-US" sz="1800" dirty="0" smtClean="0"/>
              <a:t> </a:t>
            </a:r>
            <a:r>
              <a:rPr lang="en-US" sz="1800" dirty="0" err="1" smtClean="0"/>
              <a:t>observasional</a:t>
            </a:r>
            <a:r>
              <a:rPr lang="en-US" sz="1800" dirty="0" smtClean="0"/>
              <a:t>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hanya</a:t>
            </a:r>
            <a:r>
              <a:rPr lang="en-US" sz="1800" dirty="0" smtClean="0"/>
              <a:t> </a:t>
            </a:r>
            <a:r>
              <a:rPr lang="en-US" sz="1800" dirty="0" err="1" smtClean="0"/>
              <a:t>merupakan</a:t>
            </a:r>
            <a:r>
              <a:rPr lang="en-US" sz="1800" dirty="0" smtClean="0"/>
              <a:t> proses </a:t>
            </a:r>
            <a:r>
              <a:rPr lang="en-US" sz="1800" dirty="0" err="1" smtClean="0"/>
              <a:t>sosialisasi</a:t>
            </a:r>
            <a:r>
              <a:rPr lang="en-US" sz="1800" dirty="0" smtClean="0"/>
              <a:t> normal, </a:t>
            </a:r>
            <a:r>
              <a:rPr lang="en-US" sz="1800" dirty="0" err="1" smtClean="0"/>
              <a:t>tetapi</a:t>
            </a:r>
            <a:r>
              <a:rPr lang="en-US" sz="1800" dirty="0" smtClean="0"/>
              <a:t> juga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menjadi</a:t>
            </a:r>
            <a:r>
              <a:rPr lang="en-US" sz="1800" dirty="0" smtClean="0"/>
              <a:t> </a:t>
            </a:r>
            <a:r>
              <a:rPr lang="en-US" sz="1800" dirty="0" err="1" smtClean="0"/>
              <a:t>terapi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perilaku</a:t>
            </a:r>
            <a:r>
              <a:rPr lang="en-US" sz="1800" dirty="0" smtClean="0"/>
              <a:t> yang </a:t>
            </a:r>
            <a:r>
              <a:rPr lang="en-US" sz="1800" dirty="0" err="1" smtClean="0"/>
              <a:t>bermasalah</a:t>
            </a:r>
            <a:r>
              <a:rPr lang="en-US" sz="1800" dirty="0" smtClean="0"/>
              <a:t>, </a:t>
            </a:r>
            <a:r>
              <a:rPr lang="en-US" sz="1800" dirty="0" err="1" smtClean="0"/>
              <a:t>seperti</a:t>
            </a:r>
            <a:r>
              <a:rPr lang="en-US" sz="1800" dirty="0" smtClean="0"/>
              <a:t> </a:t>
            </a:r>
            <a:r>
              <a:rPr lang="en-US" sz="1800" dirty="0" err="1" smtClean="0"/>
              <a:t>mengatasi</a:t>
            </a:r>
            <a:r>
              <a:rPr lang="en-US" sz="1800" dirty="0" smtClean="0"/>
              <a:t> </a:t>
            </a:r>
            <a:r>
              <a:rPr lang="en-US" sz="1800" dirty="0" err="1" smtClean="0"/>
              <a:t>ketakutan</a:t>
            </a:r>
            <a:r>
              <a:rPr lang="en-US" sz="1800" dirty="0" smtClean="0"/>
              <a:t> </a:t>
            </a:r>
            <a:r>
              <a:rPr lang="en-US" sz="1800" dirty="0" err="1" smtClean="0"/>
              <a:t>anak</a:t>
            </a:r>
            <a:r>
              <a:rPr lang="en-US" sz="1800" dirty="0" smtClean="0"/>
              <a:t>.</a:t>
            </a:r>
            <a:endParaRPr lang="id-ID" sz="1800" dirty="0"/>
          </a:p>
        </p:txBody>
      </p:sp>
    </p:spTree>
    <p:extLst>
      <p:ext uri="{BB962C8B-B14F-4D97-AF65-F5344CB8AC3E}">
        <p14:creationId xmlns:p14="http://schemas.microsoft.com/office/powerpoint/2010/main" val="24703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CAUSAL MODEL INCLUDES </a:t>
            </a:r>
            <a:br>
              <a:rPr lang="en-US" sz="2800" dirty="0" smtClean="0"/>
            </a:br>
            <a:r>
              <a:rPr lang="en-US" sz="2800" dirty="0" smtClean="0"/>
              <a:t>ENVIRONMENT-PERSON-BEHAVIOR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357333"/>
            <a:ext cx="8856984" cy="4200467"/>
          </a:xfrm>
        </p:spPr>
        <p:txBody>
          <a:bodyPr>
            <a:normAutofit/>
          </a:bodyPr>
          <a:lstStyle/>
          <a:p>
            <a:r>
              <a:rPr lang="en-US" sz="2000" dirty="0"/>
              <a:t>Model </a:t>
            </a:r>
            <a:r>
              <a:rPr lang="en-US" sz="2000" dirty="0" err="1"/>
              <a:t>pembelajaran</a:t>
            </a:r>
            <a:r>
              <a:rPr lang="en-US" sz="2000" dirty="0"/>
              <a:t> Bandura </a:t>
            </a:r>
            <a:r>
              <a:rPr lang="en-US" sz="2000" dirty="0" err="1"/>
              <a:t>mencakup</a:t>
            </a:r>
            <a:r>
              <a:rPr lang="en-US" sz="2000" dirty="0"/>
              <a:t> </a:t>
            </a:r>
            <a:r>
              <a:rPr lang="en-US" sz="2000" dirty="0" err="1"/>
              <a:t>tiga</a:t>
            </a:r>
            <a:r>
              <a:rPr lang="en-US" sz="2000" dirty="0"/>
              <a:t> model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karakteristik</a:t>
            </a:r>
            <a:r>
              <a:rPr lang="en-US" sz="2000" dirty="0"/>
              <a:t> </a:t>
            </a:r>
            <a:r>
              <a:rPr lang="en-US" sz="2000" dirty="0" err="1"/>
              <a:t>biologis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psikologis</a:t>
            </a:r>
            <a:r>
              <a:rPr lang="en-US" sz="2000" dirty="0"/>
              <a:t> orang (P), </a:t>
            </a:r>
            <a:r>
              <a:rPr lang="en-US" sz="2000" dirty="0" err="1"/>
              <a:t>perilaku</a:t>
            </a:r>
            <a:r>
              <a:rPr lang="en-US" sz="2000" dirty="0"/>
              <a:t> orang (B),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(E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Bandura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terdapat</a:t>
            </a:r>
            <a:r>
              <a:rPr lang="en-US" sz="2000" dirty="0" smtClean="0"/>
              <a:t> 3 </a:t>
            </a:r>
            <a:r>
              <a:rPr lang="en-US" sz="2000" dirty="0" err="1" smtClean="0"/>
              <a:t>tipe</a:t>
            </a:r>
            <a:r>
              <a:rPr lang="en-US" sz="2000" dirty="0" smtClean="0"/>
              <a:t> </a:t>
            </a:r>
            <a:r>
              <a:rPr lang="en-US" sz="2000" dirty="0" err="1" smtClean="0"/>
              <a:t>lingkungan</a:t>
            </a:r>
            <a:r>
              <a:rPr lang="en-US" sz="2000" dirty="0" smtClean="0"/>
              <a:t>: </a:t>
            </a:r>
            <a:r>
              <a:rPr lang="en-US" sz="2000" b="1" i="1" dirty="0" smtClean="0"/>
              <a:t>imposed</a:t>
            </a:r>
            <a:r>
              <a:rPr lang="en-US" sz="2000" dirty="0" smtClean="0"/>
              <a:t> (</a:t>
            </a:r>
            <a:r>
              <a:rPr lang="en-US" sz="2000" dirty="0" err="1" smtClean="0"/>
              <a:t>paksaan</a:t>
            </a:r>
            <a:r>
              <a:rPr lang="en-US" sz="2000" dirty="0" smtClean="0"/>
              <a:t>), </a:t>
            </a:r>
            <a:r>
              <a:rPr lang="en-US" sz="2000" b="1" i="1" dirty="0" smtClean="0"/>
              <a:t>selected</a:t>
            </a:r>
            <a:r>
              <a:rPr lang="en-US" sz="2000" dirty="0" smtClean="0"/>
              <a:t> (</a:t>
            </a:r>
            <a:r>
              <a:rPr lang="en-US" sz="2000" dirty="0" err="1" smtClean="0"/>
              <a:t>pilihan</a:t>
            </a:r>
            <a:r>
              <a:rPr lang="en-US" sz="2000" dirty="0" smtClean="0"/>
              <a:t>),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b="1" i="1" dirty="0" smtClean="0"/>
              <a:t>created</a:t>
            </a:r>
            <a:r>
              <a:rPr lang="en-US" sz="2000" dirty="0" smtClean="0"/>
              <a:t> (</a:t>
            </a:r>
            <a:r>
              <a:rPr lang="en-US" sz="2000" dirty="0" err="1" smtClean="0"/>
              <a:t>buatan</a:t>
            </a:r>
            <a:r>
              <a:rPr lang="en-US" sz="2000" dirty="0" smtClean="0"/>
              <a:t>).</a:t>
            </a:r>
          </a:p>
          <a:p>
            <a:r>
              <a:rPr lang="en-US" sz="2000" dirty="0" err="1"/>
              <a:t>A</a:t>
            </a:r>
            <a:r>
              <a:rPr lang="en-US" sz="2000" dirty="0" err="1" smtClean="0"/>
              <a:t>nak-anak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terbiasa</a:t>
            </a:r>
            <a:r>
              <a:rPr lang="en-US" sz="2000" dirty="0"/>
              <a:t> </a:t>
            </a:r>
            <a:r>
              <a:rPr lang="en-US" sz="2000" dirty="0" err="1"/>
              <a:t>berbagi</a:t>
            </a:r>
            <a:r>
              <a:rPr lang="en-US" sz="2000" dirty="0"/>
              <a:t> di masa </a:t>
            </a:r>
            <a:r>
              <a:rPr lang="en-US" sz="2000" dirty="0" err="1"/>
              <a:t>lalu</a:t>
            </a:r>
            <a:r>
              <a:rPr lang="en-US" sz="2000" dirty="0"/>
              <a:t> </a:t>
            </a:r>
            <a:r>
              <a:rPr lang="en-US" sz="2000" dirty="0" err="1" smtClean="0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/>
              <a:t>menimbulkan</a:t>
            </a:r>
            <a:r>
              <a:rPr lang="en-US" sz="2000" dirty="0"/>
              <a:t> </a:t>
            </a:r>
            <a:r>
              <a:rPr lang="en-US" sz="2000" dirty="0" err="1"/>
              <a:t>kehangatan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rasa </a:t>
            </a:r>
            <a:r>
              <a:rPr lang="en-US" sz="2000" dirty="0" err="1"/>
              <a:t>terima</a:t>
            </a:r>
            <a:r>
              <a:rPr lang="en-US" sz="2000" dirty="0"/>
              <a:t> </a:t>
            </a:r>
            <a:r>
              <a:rPr lang="en-US" sz="2000" dirty="0" err="1"/>
              <a:t>kasih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orang lain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yang </a:t>
            </a:r>
            <a:r>
              <a:rPr lang="en-US" sz="2000" dirty="0" err="1"/>
              <a:t>positif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mendukung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. </a:t>
            </a:r>
            <a:r>
              <a:rPr lang="en-US" sz="2000" dirty="0" err="1"/>
              <a:t>Sebaliknya</a:t>
            </a:r>
            <a:r>
              <a:rPr lang="en-US" sz="2000" dirty="0"/>
              <a:t>, </a:t>
            </a:r>
            <a:r>
              <a:rPr lang="en-US" sz="2000" dirty="0" err="1"/>
              <a:t>anak-anak</a:t>
            </a:r>
            <a:r>
              <a:rPr lang="en-US" sz="2000" dirty="0"/>
              <a:t> yang </a:t>
            </a:r>
            <a:r>
              <a:rPr lang="en-US" sz="2000" dirty="0" err="1"/>
              <a:t>agresif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dirty="0" err="1"/>
              <a:t>dunia</a:t>
            </a:r>
            <a:r>
              <a:rPr lang="en-US" sz="2000" dirty="0"/>
              <a:t> yang </a:t>
            </a:r>
            <a:r>
              <a:rPr lang="en-US" sz="2000" dirty="0" err="1"/>
              <a:t>bermusuhan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mana pun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pergi</a:t>
            </a:r>
            <a:r>
              <a:rPr lang="en-US" sz="2000" dirty="0"/>
              <a:t>, </a:t>
            </a:r>
            <a:r>
              <a:rPr lang="en-US" sz="2000" dirty="0" err="1"/>
              <a:t>menyebabkan</a:t>
            </a:r>
            <a:r>
              <a:rPr lang="en-US" sz="2000" dirty="0"/>
              <a:t> orang lain </a:t>
            </a:r>
            <a:r>
              <a:rPr lang="en-US" sz="2000" dirty="0" err="1"/>
              <a:t>bereaksi</a:t>
            </a:r>
            <a:r>
              <a:rPr lang="en-US" sz="2000" dirty="0"/>
              <a:t> </a:t>
            </a:r>
            <a:r>
              <a:rPr lang="en-US" sz="2000" dirty="0" err="1"/>
              <a:t>negatif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/>
              <a:t>demikian</a:t>
            </a:r>
            <a:r>
              <a:rPr lang="en-US" sz="2000" dirty="0"/>
              <a:t>, </a:t>
            </a:r>
            <a:r>
              <a:rPr lang="en-US" sz="2000" dirty="0" err="1"/>
              <a:t>anak-anak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kontributor</a:t>
            </a:r>
            <a:r>
              <a:rPr lang="en-US" sz="2000" dirty="0"/>
              <a:t> </a:t>
            </a:r>
            <a:r>
              <a:rPr lang="en-US" sz="2000" dirty="0" err="1"/>
              <a:t>aktif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.</a:t>
            </a:r>
            <a:endParaRPr lang="id-ID" sz="2000" dirty="0"/>
          </a:p>
          <a:p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24703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COGNITIVE CONTRIBUTION TO LEARNING</a:t>
            </a:r>
            <a:endParaRPr lang="id-ID" sz="3600" dirty="0"/>
          </a:p>
        </p:txBody>
      </p:sp>
      <p:pic>
        <p:nvPicPr>
          <p:cNvPr id="1026" name="Picture 2" descr="C:\Users\ASUS\Documents\Devira R\KULIAH\figure 5.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489348"/>
            <a:ext cx="9144000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3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SELF EFFICACY AND AGENCY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57333"/>
            <a:ext cx="8784976" cy="4200467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Dalam beberapa tahun terakhir, Bandura telah menekankan self-efficacy atau efikasi diri yaitu presepsi orang tentang kompetensi mereka dalam lingkungan dan memberikan pengaruh terhadap peristiwa-peristiwa yang mempengaruhi kehidupan mereka.</a:t>
            </a:r>
          </a:p>
          <a:p>
            <a:r>
              <a:rPr lang="id-ID" dirty="0"/>
              <a:t>Keyakinan atau kepercayaan diri seseorang untuk sukses atau berhasil dalam melakukan sesuatu (Bandura, 1977).</a:t>
            </a:r>
          </a:p>
          <a:p>
            <a:r>
              <a:rPr lang="id-ID" dirty="0"/>
              <a:t>Tindakan self-efficacy : perilaku, pikiran, dan emosi.</a:t>
            </a:r>
          </a:p>
          <a:p>
            <a:r>
              <a:rPr lang="id-ID" dirty="0"/>
              <a:t>Mempengaruhi: semua jenis perilaku akademik, sosial, dan rekreasi.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703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7339"/>
            <a:ext cx="8784976" cy="4140461"/>
          </a:xfrm>
        </p:spPr>
        <p:txBody>
          <a:bodyPr>
            <a:normAutofit fontScale="85000" lnSpcReduction="20000"/>
          </a:bodyPr>
          <a:lstStyle/>
          <a:p>
            <a:r>
              <a:rPr lang="id-ID" dirty="0"/>
              <a:t>Anak dengan </a:t>
            </a:r>
            <a:r>
              <a:rPr lang="id-ID" dirty="0" smtClean="0"/>
              <a:t>self-eff</a:t>
            </a:r>
            <a:r>
              <a:rPr lang="en-US" dirty="0" err="1" smtClean="0"/>
              <a:t>i</a:t>
            </a:r>
            <a:r>
              <a:rPr lang="id-ID" dirty="0" smtClean="0"/>
              <a:t>cacy </a:t>
            </a:r>
            <a:r>
              <a:rPr lang="id-ID" dirty="0"/>
              <a:t>yang tinggi </a:t>
            </a:r>
            <a:r>
              <a:rPr lang="id-ID" dirty="0" smtClean="0"/>
              <a:t>dapat</a:t>
            </a:r>
            <a:r>
              <a:rPr lang="en-US" dirty="0" smtClean="0"/>
              <a:t>;</a:t>
            </a:r>
            <a:endParaRPr lang="id-ID" dirty="0"/>
          </a:p>
          <a:p>
            <a:pPr lvl="1"/>
            <a:r>
              <a:rPr lang="id-ID" dirty="0"/>
              <a:t>Memecahkan banyak masalah</a:t>
            </a:r>
          </a:p>
          <a:p>
            <a:pPr lvl="1"/>
            <a:r>
              <a:rPr lang="id-ID" dirty="0"/>
              <a:t>Lebih cepat menolak strategi yang kurang bekerja</a:t>
            </a:r>
          </a:p>
          <a:p>
            <a:pPr lvl="1"/>
            <a:r>
              <a:rPr lang="id-ID" dirty="0"/>
              <a:t>Memperbaiki kegagalan, dan</a:t>
            </a:r>
          </a:p>
          <a:p>
            <a:pPr lvl="1"/>
            <a:r>
              <a:rPr lang="id-ID" dirty="0"/>
              <a:t>Menunjukan reaksi positif terhadap </a:t>
            </a:r>
            <a:r>
              <a:rPr lang="id-ID" dirty="0" smtClean="0"/>
              <a:t>kegagalan</a:t>
            </a:r>
            <a:endParaRPr lang="id-ID" dirty="0"/>
          </a:p>
          <a:p>
            <a:r>
              <a:rPr lang="id-ID" dirty="0"/>
              <a:t>Reaksi positif terhadap suatu kegagalan diantara anak-anak yang </a:t>
            </a:r>
            <a:r>
              <a:rPr lang="id-ID" dirty="0" smtClean="0"/>
              <a:t>self-efficacy</a:t>
            </a:r>
            <a:r>
              <a:rPr lang="en-US" dirty="0" err="1" smtClean="0"/>
              <a:t>nya</a:t>
            </a:r>
            <a:r>
              <a:rPr lang="id-ID" dirty="0" smtClean="0"/>
              <a:t> </a:t>
            </a:r>
            <a:r>
              <a:rPr lang="id-ID" dirty="0"/>
              <a:t>tinggi menunjukkan  atribusi mereka terhadap kegagalan mereka pada usaha yang kurang.</a:t>
            </a:r>
          </a:p>
          <a:p>
            <a:r>
              <a:rPr lang="id-ID" dirty="0"/>
              <a:t>Anak dengan self-efficacy yang rendah menghubungkan kegagalan mereka dengan kemampuan yang rendah, atribusi yang tidak mendorong mereka untuk mencoba lagi.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978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5331"/>
            <a:ext cx="8784976" cy="4212469"/>
          </a:xfrm>
        </p:spPr>
        <p:txBody>
          <a:bodyPr>
            <a:normAutofit fontScale="70000" lnSpcReduction="20000"/>
          </a:bodyPr>
          <a:lstStyle/>
          <a:p>
            <a:r>
              <a:rPr lang="id-ID" dirty="0"/>
              <a:t>Secara bertahap ada 4 jenis sumber informasi self-efficacy : </a:t>
            </a:r>
          </a:p>
          <a:p>
            <a:pPr lvl="1"/>
            <a:r>
              <a:rPr lang="id-ID" dirty="0"/>
              <a:t>Pengalaman keberhasilan dan kegagalan dari usaha-usaha </a:t>
            </a:r>
            <a:r>
              <a:rPr lang="id-ID" dirty="0" smtClean="0"/>
              <a:t>sebelumnya.</a:t>
            </a:r>
            <a:endParaRPr lang="en-US" dirty="0" smtClean="0"/>
          </a:p>
          <a:p>
            <a:pPr lvl="1"/>
            <a:r>
              <a:rPr lang="id-ID" dirty="0" smtClean="0"/>
              <a:t>Pengalaman </a:t>
            </a:r>
            <a:r>
              <a:rPr lang="id-ID" dirty="0"/>
              <a:t>melihat orang yang berhasil atau gagal melakukan sesuatu.</a:t>
            </a:r>
          </a:p>
          <a:p>
            <a:pPr lvl="1"/>
            <a:r>
              <a:rPr lang="id-ID" dirty="0"/>
              <a:t>Persuasi verbal : membujuk untuk percaya bahwa mereka itu mampu untuk mencapai goals.</a:t>
            </a:r>
          </a:p>
          <a:p>
            <a:pPr lvl="1"/>
            <a:r>
              <a:rPr lang="id-ID" dirty="0"/>
              <a:t>Kondisi psikologis dan afektif -&gt; gairah, kecemasan, kelelahan, dan rasa sakit fisik. </a:t>
            </a:r>
          </a:p>
          <a:p>
            <a:r>
              <a:rPr lang="id-ID" dirty="0"/>
              <a:t>Di sepanjang kehidupan terdapat perubahan dimana self-efficacy sangat penting:</a:t>
            </a:r>
          </a:p>
          <a:p>
            <a:pPr lvl="1"/>
            <a:r>
              <a:rPr lang="id-ID" dirty="0"/>
              <a:t>Remaja dan dewasa muda membawa tantangan baru seperti hubungan interpersonal, penampilan fisik, dan kompetensi dalam pekerjaan.</a:t>
            </a:r>
          </a:p>
          <a:p>
            <a:pPr lvl="1"/>
            <a:r>
              <a:rPr lang="id-ID" dirty="0"/>
              <a:t>Pada masa paruh baya &gt; mengevaluasi kembali kehidupan mereka, meragukan efficacy mereka tentang kinerja mereka dan berusaha mencapai keberhasilan di bidang baru.</a:t>
            </a:r>
          </a:p>
          <a:p>
            <a:pPr lvl="1"/>
            <a:r>
              <a:rPr lang="id-ID" dirty="0"/>
              <a:t>Manula mengahadapi kerusakan self-efficacy karena kehilangan ingatan, reaksinya melambat, dan berkurangya self-esteem karena tidak lagi memiliki pekerjaan.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978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57333"/>
            <a:ext cx="8784976" cy="4200467"/>
          </a:xfrm>
        </p:spPr>
        <p:txBody>
          <a:bodyPr/>
          <a:lstStyle/>
          <a:p>
            <a:r>
              <a:rPr lang="id-ID" dirty="0"/>
              <a:t>Self-fulfilling bisa terjadi pada lansia karena mereka sudah tidak percaya diri dengan efficacynya.</a:t>
            </a:r>
          </a:p>
          <a:p>
            <a:r>
              <a:rPr lang="id-ID" dirty="0"/>
              <a:t>Orang yang meyadari dan mengingat hal-hal negatif tentang diri mereka akan meremehkan efficacy mereka.</a:t>
            </a:r>
          </a:p>
          <a:p>
            <a:r>
              <a:rPr lang="id-ID" dirty="0"/>
              <a:t>Collective efficacy -&gt; suatu kepercayaan dalam kelompok tentang kemampuan mereka untuk menghasilkan sesuatu yang bermanfaat.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978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495</TotalTime>
  <Words>1578</Words>
  <Application>Microsoft Office PowerPoint</Application>
  <PresentationFormat>On-screen Show (16:10)</PresentationFormat>
  <Paragraphs>115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SOCIAL LEARNING THEORY</vt:lpstr>
      <vt:lpstr>TEORI PEMBELAJARAN SOSIAL</vt:lpstr>
      <vt:lpstr>OBSERVATIONAL LEARNING</vt:lpstr>
      <vt:lpstr>CAUSAL MODEL INCLUDES  ENVIRONMENT-PERSON-BEHAVIOR</vt:lpstr>
      <vt:lpstr>COGNITIVE CONTRIBUTION TO LEARNING</vt:lpstr>
      <vt:lpstr>SELF EFFICACY AND AGENCY</vt:lpstr>
      <vt:lpstr>PowerPoint Presentation</vt:lpstr>
      <vt:lpstr>PowerPoint Presentation</vt:lpstr>
      <vt:lpstr>PowerPoint Presentation</vt:lpstr>
      <vt:lpstr>PowerPoint Presentation</vt:lpstr>
      <vt:lpstr>CONTOH-CONTOH PENELITIAN PERKEMBANGAN</vt:lpstr>
      <vt:lpstr>PowerPoint Presentation</vt:lpstr>
      <vt:lpstr>GENDER-ROLE DEVELOPMENT</vt:lpstr>
      <vt:lpstr>MEKANISME PERKEMBANGAN</vt:lpstr>
      <vt:lpstr>POSISI PADA MASALAH PEMBANGUNAN</vt:lpstr>
      <vt:lpstr>Pengembangan Kualitatif vs. Kuantitatif</vt:lpstr>
      <vt:lpstr>Nature Versus Nurture</vt:lpstr>
      <vt:lpstr>What Develops</vt:lpstr>
      <vt:lpstr>Aplikasi</vt:lpstr>
      <vt:lpstr>Kekuatan</vt:lpstr>
      <vt:lpstr>Testability</vt:lpstr>
      <vt:lpstr>Kelemahan</vt:lpstr>
      <vt:lpstr>PENELITIAN KONTEMPORER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LEARNING THEORY</dc:title>
  <dc:creator>ASUS</dc:creator>
  <cp:lastModifiedBy>ASUS</cp:lastModifiedBy>
  <cp:revision>27</cp:revision>
  <dcterms:created xsi:type="dcterms:W3CDTF">2019-03-07T07:02:53Z</dcterms:created>
  <dcterms:modified xsi:type="dcterms:W3CDTF">2019-03-09T10:11:23Z</dcterms:modified>
</cp:coreProperties>
</file>