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4" r:id="rId1"/>
  </p:sldMasterIdLst>
  <p:notesMasterIdLst>
    <p:notesMasterId r:id="rId11"/>
  </p:notesMasterIdLst>
  <p:sldIdLst>
    <p:sldId id="258" r:id="rId2"/>
    <p:sldId id="262" r:id="rId3"/>
    <p:sldId id="263" r:id="rId4"/>
    <p:sldId id="256" r:id="rId5"/>
    <p:sldId id="257" r:id="rId6"/>
    <p:sldId id="261" r:id="rId7"/>
    <p:sldId id="293" r:id="rId8"/>
    <p:sldId id="294" r:id="rId9"/>
    <p:sldId id="26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854" autoAdjust="0"/>
    <p:restoredTop sz="94737" autoAdjust="0"/>
  </p:normalViewPr>
  <p:slideViewPr>
    <p:cSldViewPr>
      <p:cViewPr varScale="1">
        <p:scale>
          <a:sx n="74" d="100"/>
          <a:sy n="74" d="100"/>
        </p:scale>
        <p:origin x="-148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70C0D6-0147-4D45-AC90-1E4521779717}" type="datetimeFigureOut">
              <a:rPr lang="en-US" smtClean="0"/>
              <a:pPr/>
              <a:t>3/2/2019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2EA39A-503C-E24F-975D-64286F8E51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185565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Statement:</a:t>
            </a:r>
            <a:r>
              <a:rPr lang="en-US" baseline="0"/>
              <a:t> “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E19FB5-3E22-4347-9D47-E764C09E46CC}" type="slidenum">
              <a:rPr lang="id-ID" smtClean="0"/>
              <a:pPr/>
              <a:t>7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4095818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 cstate="print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66" name="Group 65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sp>
          <p:nvSpPr>
            <p:cNvPr id="67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68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9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0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71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3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4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5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6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7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8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9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0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1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2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3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4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5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6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7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8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9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0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1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2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3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4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5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96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7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8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9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0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1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2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4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5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6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7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08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9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0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1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2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3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4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5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6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7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8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9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0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0238" y="1122363"/>
            <a:ext cx="6593681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0238" y="3602038"/>
            <a:ext cx="6593681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801052" y="5410202"/>
            <a:ext cx="2057400" cy="365125"/>
          </a:xfrm>
        </p:spPr>
        <p:txBody>
          <a:bodyPr/>
          <a:lstStyle/>
          <a:p>
            <a:fld id="{9960E359-53C8-461A-B4A3-C64FB69D7CCC}" type="datetimeFigureOut">
              <a:rPr lang="en-US" smtClean="0"/>
              <a:pPr/>
              <a:t>3/2/2019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00237" y="5410202"/>
            <a:ext cx="384366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15603" y="5410200"/>
            <a:ext cx="578317" cy="365125"/>
          </a:xfrm>
        </p:spPr>
        <p:txBody>
          <a:bodyPr/>
          <a:lstStyle/>
          <a:p>
            <a:fld id="{507C5705-DF28-4833-83F3-9AAD1332CE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5139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4304665"/>
            <a:ext cx="7434266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56058" y="606426"/>
            <a:ext cx="7434266" cy="3299778"/>
          </a:xfrm>
          <a:prstGeom prst="round2DiagRect">
            <a:avLst>
              <a:gd name="adj1" fmla="val 5101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4" y="5124020"/>
            <a:ext cx="7433144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0E359-53C8-461A-B4A3-C64FB69D7CCC}" type="datetimeFigureOut">
              <a:rPr lang="en-US" smtClean="0"/>
              <a:pPr/>
              <a:t>3/2/2019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C5705-DF28-4833-83F3-9AAD1332CE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3008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93" y="609600"/>
            <a:ext cx="7429466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4419600"/>
            <a:ext cx="7428344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0E359-53C8-461A-B4A3-C64FB69D7CCC}" type="datetimeFigureOut">
              <a:rPr lang="en-US" smtClean="0"/>
              <a:pPr/>
              <a:t>3/2/2019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C5705-DF28-4833-83F3-9AAD1332CE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349281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365557"/>
            <a:ext cx="6564224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4309919"/>
            <a:ext cx="74295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0E359-53C8-461A-B4A3-C64FB69D7CCC}" type="datetimeFigureOut">
              <a:rPr lang="en-US" smtClean="0"/>
              <a:pPr/>
              <a:t>3/2/2019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C5705-DF28-4833-83F3-9AAD1332CE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696579" y="718458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817473" y="2764972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42739080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2134042"/>
            <a:ext cx="74295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3" y="4657655"/>
            <a:ext cx="7428379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0E359-53C8-461A-B4A3-C64FB69D7CCC}" type="datetimeFigureOut">
              <a:rPr lang="en-US" smtClean="0"/>
              <a:pPr/>
              <a:t>3/2/2019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C5705-DF28-4833-83F3-9AAD1332CE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757094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56060" y="609600"/>
            <a:ext cx="74294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856058" y="2674463"/>
            <a:ext cx="2397674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856059" y="3360263"/>
            <a:ext cx="2396432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86075" y="2677635"/>
            <a:ext cx="238828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86075" y="3363435"/>
            <a:ext cx="238895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332" y="2674463"/>
            <a:ext cx="2396226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89332" y="3360263"/>
            <a:ext cx="2396226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0E359-53C8-461A-B4A3-C64FB69D7CCC}" type="datetimeFigureOut">
              <a:rPr lang="en-US" smtClean="0"/>
              <a:pPr/>
              <a:t>3/2/2019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C5705-DF28-4833-83F3-9AAD1332CE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215758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56059" y="609600"/>
            <a:ext cx="74294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856060" y="4404596"/>
            <a:ext cx="239643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56060" y="2666998"/>
            <a:ext cx="239643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856060" y="4980859"/>
            <a:ext cx="239643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66790" y="4404596"/>
            <a:ext cx="24003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66790" y="2666998"/>
            <a:ext cx="2399205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65695" y="4980857"/>
            <a:ext cx="24003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426" y="4404595"/>
            <a:ext cx="2393056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89332" y="2666998"/>
            <a:ext cx="2396227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89332" y="4980855"/>
            <a:ext cx="2396226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0E359-53C8-461A-B4A3-C64FB69D7CCC}" type="datetimeFigureOut">
              <a:rPr lang="en-US" smtClean="0"/>
              <a:pPr/>
              <a:t>3/2/2019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C5705-DF28-4833-83F3-9AAD1332CE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619837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0E359-53C8-461A-B4A3-C64FB69D7CCC}" type="datetimeFigureOut">
              <a:rPr lang="en-US" smtClean="0"/>
              <a:pPr/>
              <a:t>3/2/2019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C5705-DF28-4833-83F3-9AAD1332CE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207499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1" y="609600"/>
            <a:ext cx="1503758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6057" y="609600"/>
            <a:ext cx="5811443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0E359-53C8-461A-B4A3-C64FB69D7CCC}" type="datetimeFigureOut">
              <a:rPr lang="en-US" smtClean="0"/>
              <a:pPr/>
              <a:t>3/2/2019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C5705-DF28-4833-83F3-9AAD1332CE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96811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147857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8" name="Content Placeholder 2"/>
          <p:cNvSpPr>
            <a:spLocks noGrp="1"/>
          </p:cNvSpPr>
          <p:nvPr>
            <p:ph idx="1"/>
          </p:nvPr>
        </p:nvSpPr>
        <p:spPr>
          <a:xfrm>
            <a:off x="856060" y="2249487"/>
            <a:ext cx="7429499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9" name="Date Placeholder 3"/>
          <p:cNvSpPr>
            <a:spLocks noGrp="1"/>
          </p:cNvSpPr>
          <p:nvPr>
            <p:ph type="dt" sz="half" idx="10"/>
          </p:nvPr>
        </p:nvSpPr>
        <p:spPr>
          <a:xfrm>
            <a:off x="5592691" y="5883277"/>
            <a:ext cx="2057400" cy="365125"/>
          </a:xfrm>
        </p:spPr>
        <p:txBody>
          <a:bodyPr/>
          <a:lstStyle/>
          <a:p>
            <a:fld id="{9960E359-53C8-461A-B4A3-C64FB69D7CCC}" type="datetimeFigureOut">
              <a:rPr lang="en-US" smtClean="0"/>
              <a:pPr/>
              <a:t>3/2/2019</a:t>
            </a:fld>
            <a:endParaRPr lang="en-US"/>
          </a:p>
        </p:txBody>
      </p:sp>
      <p:sp>
        <p:nvSpPr>
          <p:cNvPr id="5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6059" y="5883276"/>
            <a:ext cx="467948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5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07241" y="5883275"/>
            <a:ext cx="578317" cy="365125"/>
          </a:xfrm>
        </p:spPr>
        <p:txBody>
          <a:bodyPr/>
          <a:lstStyle/>
          <a:p>
            <a:fld id="{507C5705-DF28-4833-83F3-9AAD1332CE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39031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1419227"/>
            <a:ext cx="74295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58" y="4424362"/>
            <a:ext cx="74295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0E359-53C8-461A-B4A3-C64FB69D7CCC}" type="datetimeFigureOut">
              <a:rPr lang="en-US" smtClean="0"/>
              <a:pPr/>
              <a:t>3/2/2019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C5705-DF28-4833-83F3-9AAD1332CE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59888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6058" y="2249486"/>
            <a:ext cx="3658792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2249486"/>
            <a:ext cx="3656408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0E359-53C8-461A-B4A3-C64FB69D7CCC}" type="datetimeFigureOut">
              <a:rPr lang="en-US" smtClean="0"/>
              <a:pPr/>
              <a:t>3/2/2019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C5705-DF28-4833-83F3-9AAD1332CE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44245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619127"/>
            <a:ext cx="74295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8902" y="2249486"/>
            <a:ext cx="3435949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6058" y="3073398"/>
            <a:ext cx="3658793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1992" y="2249485"/>
            <a:ext cx="3433565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3073398"/>
            <a:ext cx="3656408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0E359-53C8-461A-B4A3-C64FB69D7CCC}" type="datetimeFigureOut">
              <a:rPr lang="en-US" smtClean="0"/>
              <a:pPr/>
              <a:t>3/2/2019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C5705-DF28-4833-83F3-9AAD1332CE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4575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0E359-53C8-461A-B4A3-C64FB69D7CCC}" type="datetimeFigureOut">
              <a:rPr lang="en-US" smtClean="0"/>
              <a:pPr/>
              <a:t>3/2/2019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C5705-DF28-4833-83F3-9AAD1332CE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72313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0E359-53C8-461A-B4A3-C64FB69D7CCC}" type="datetimeFigureOut">
              <a:rPr lang="en-US" smtClean="0"/>
              <a:pPr/>
              <a:t>3/2/2019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C5705-DF28-4833-83F3-9AAD1332CE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76383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029" y="609601"/>
            <a:ext cx="2892028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150" y="592666"/>
            <a:ext cx="4418407" cy="519853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029" y="2249486"/>
            <a:ext cx="2892028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0E359-53C8-461A-B4A3-C64FB69D7CCC}" type="datetimeFigureOut">
              <a:rPr lang="en-US" smtClean="0"/>
              <a:pPr/>
              <a:t>3/2/2019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C5705-DF28-4833-83F3-9AAD1332CE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60320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61" y="609600"/>
            <a:ext cx="3753962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32866" y="609600"/>
            <a:ext cx="3452693" cy="5181602"/>
          </a:xfrm>
          <a:prstGeom prst="round2DiagRect">
            <a:avLst>
              <a:gd name="adj1" fmla="val 6074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9" y="2249486"/>
            <a:ext cx="3753964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0E359-53C8-461A-B4A3-C64FB69D7CCC}" type="datetimeFigureOut">
              <a:rPr lang="en-US" smtClean="0"/>
              <a:pPr/>
              <a:t>3/2/2019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C5705-DF28-4833-83F3-9AAD1332CE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53070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 cstate="print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9041774" cy="6858001"/>
            <a:chOff x="-14288" y="0"/>
            <a:chExt cx="9041774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8352798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60" y="2249487"/>
            <a:ext cx="74294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92691" y="588327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60E359-53C8-461A-B4A3-C64FB69D7CCC}" type="datetimeFigureOut">
              <a:rPr lang="en-US" smtClean="0"/>
              <a:pPr/>
              <a:t>3/2/2019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56059" y="5883276"/>
            <a:ext cx="46794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07241" y="5883275"/>
            <a:ext cx="578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7C5705-DF28-4833-83F3-9AAD1332CE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2914017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35" r:id="rId1"/>
    <p:sldLayoutId id="2147484036" r:id="rId2"/>
    <p:sldLayoutId id="2147484037" r:id="rId3"/>
    <p:sldLayoutId id="2147484038" r:id="rId4"/>
    <p:sldLayoutId id="2147484039" r:id="rId5"/>
    <p:sldLayoutId id="2147484040" r:id="rId6"/>
    <p:sldLayoutId id="2147484041" r:id="rId7"/>
    <p:sldLayoutId id="2147484042" r:id="rId8"/>
    <p:sldLayoutId id="2147484043" r:id="rId9"/>
    <p:sldLayoutId id="2147484044" r:id="rId10"/>
    <p:sldLayoutId id="2147484045" r:id="rId11"/>
    <p:sldLayoutId id="2147484046" r:id="rId12"/>
    <p:sldLayoutId id="2147484047" r:id="rId13"/>
    <p:sldLayoutId id="2147484048" r:id="rId14"/>
    <p:sldLayoutId id="2147484049" r:id="rId15"/>
    <p:sldLayoutId id="2147484050" r:id="rId16"/>
    <p:sldLayoutId id="2147484051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665A822-E289-D948-873C-5E675A9B5E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2819400"/>
            <a:ext cx="5562600" cy="3657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800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American Typewriter" panose="02090604020004020304" pitchFamily="18" charset="77"/>
              </a:rPr>
              <a:t>Zhafira</a:t>
            </a:r>
            <a:r>
              <a:rPr lang="en-US" sz="1800" dirty="0">
                <a:solidFill>
                  <a:schemeClr val="bg1">
                    <a:lumMod val="75000"/>
                    <a:lumOff val="25000"/>
                  </a:schemeClr>
                </a:solidFill>
                <a:latin typeface="American Typewriter" panose="02090604020004020304" pitchFamily="18" charset="77"/>
              </a:rPr>
              <a:t> </a:t>
            </a:r>
            <a:r>
              <a:rPr lang="en-US" sz="1800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American Typewriter" panose="02090604020004020304" pitchFamily="18" charset="77"/>
              </a:rPr>
              <a:t>Shadrina</a:t>
            </a:r>
            <a:r>
              <a:rPr lang="en-US" sz="1800" dirty="0">
                <a:solidFill>
                  <a:schemeClr val="bg1">
                    <a:lumMod val="75000"/>
                    <a:lumOff val="25000"/>
                  </a:schemeClr>
                </a:solidFill>
                <a:latin typeface="American Typewriter" panose="02090604020004020304" pitchFamily="18" charset="77"/>
              </a:rPr>
              <a:t> </a:t>
            </a:r>
            <a:r>
              <a:rPr lang="en-US" sz="1800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American Typewriter" panose="02090604020004020304" pitchFamily="18" charset="77"/>
              </a:rPr>
              <a:t>Aprillia</a:t>
            </a:r>
            <a:r>
              <a:rPr lang="en-US" sz="1800" dirty="0">
                <a:solidFill>
                  <a:schemeClr val="bg1">
                    <a:lumMod val="75000"/>
                    <a:lumOff val="25000"/>
                  </a:schemeClr>
                </a:solidFill>
                <a:latin typeface="American Typewriter" panose="02090604020004020304" pitchFamily="18" charset="77"/>
              </a:rPr>
              <a:t> (2018031053)</a:t>
            </a:r>
          </a:p>
          <a:p>
            <a:pPr marL="0" indent="0" algn="ctr">
              <a:buNone/>
            </a:pPr>
            <a:r>
              <a:rPr lang="en-US" sz="1800" dirty="0">
                <a:solidFill>
                  <a:schemeClr val="bg1">
                    <a:lumMod val="75000"/>
                    <a:lumOff val="25000"/>
                  </a:schemeClr>
                </a:solidFill>
                <a:latin typeface="American Typewriter" panose="02090604020004020304" pitchFamily="18" charset="77"/>
              </a:rPr>
              <a:t>Tiara </a:t>
            </a:r>
            <a:r>
              <a:rPr lang="en-US" sz="1800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American Typewriter" panose="02090604020004020304" pitchFamily="18" charset="77"/>
              </a:rPr>
              <a:t>Dwi</a:t>
            </a:r>
            <a:r>
              <a:rPr lang="en-US" sz="1800" dirty="0">
                <a:solidFill>
                  <a:schemeClr val="bg1">
                    <a:lumMod val="75000"/>
                    <a:lumOff val="25000"/>
                  </a:schemeClr>
                </a:solidFill>
                <a:latin typeface="American Typewriter" panose="02090604020004020304" pitchFamily="18" charset="77"/>
              </a:rPr>
              <a:t> </a:t>
            </a:r>
            <a:r>
              <a:rPr lang="en-US" sz="1800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American Typewriter" panose="02090604020004020304" pitchFamily="18" charset="77"/>
              </a:rPr>
              <a:t>Artariani</a:t>
            </a:r>
            <a:r>
              <a:rPr lang="en-US" sz="1800" dirty="0">
                <a:solidFill>
                  <a:schemeClr val="bg1">
                    <a:lumMod val="75000"/>
                    <a:lumOff val="25000"/>
                  </a:schemeClr>
                </a:solidFill>
                <a:latin typeface="American Typewriter" panose="02090604020004020304" pitchFamily="18" charset="77"/>
              </a:rPr>
              <a:t> (2018031054)</a:t>
            </a:r>
          </a:p>
          <a:p>
            <a:pPr marL="0" indent="0" algn="ctr">
              <a:buNone/>
            </a:pPr>
            <a:r>
              <a:rPr lang="en-US" sz="1800" dirty="0">
                <a:solidFill>
                  <a:schemeClr val="bg1">
                    <a:lumMod val="75000"/>
                    <a:lumOff val="25000"/>
                  </a:schemeClr>
                </a:solidFill>
                <a:latin typeface="American Typewriter" panose="02090604020004020304" pitchFamily="18" charset="77"/>
              </a:rPr>
              <a:t>Adinda Dhea Tsania (2018031056)</a:t>
            </a:r>
          </a:p>
          <a:p>
            <a:pPr marL="0" indent="0" algn="ctr">
              <a:buNone/>
            </a:pPr>
            <a:r>
              <a:rPr lang="en-US" sz="1800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American Typewriter" panose="02090604020004020304" pitchFamily="18" charset="77"/>
              </a:rPr>
              <a:t>Syil</a:t>
            </a:r>
            <a:r>
              <a:rPr lang="en-US" sz="1800" dirty="0">
                <a:solidFill>
                  <a:schemeClr val="bg1">
                    <a:lumMod val="75000"/>
                    <a:lumOff val="25000"/>
                  </a:schemeClr>
                </a:solidFill>
                <a:latin typeface="American Typewriter" panose="02090604020004020304" pitchFamily="18" charset="77"/>
              </a:rPr>
              <a:t> Vanna (2018031060)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366A879D-6926-3F49-9010-D3FDD8BE6884}"/>
              </a:ext>
            </a:extLst>
          </p:cNvPr>
          <p:cNvSpPr txBox="1"/>
          <p:nvPr/>
        </p:nvSpPr>
        <p:spPr>
          <a:xfrm>
            <a:off x="1143000" y="990600"/>
            <a:ext cx="685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>
                <a:solidFill>
                  <a:schemeClr val="bg1">
                    <a:lumMod val="75000"/>
                    <a:lumOff val="25000"/>
                  </a:schemeClr>
                </a:solidFill>
                <a:latin typeface="American Typewriter" panose="02090604020004020304" pitchFamily="18" charset="77"/>
              </a:rPr>
              <a:t>KELOMPOK 8</a:t>
            </a:r>
          </a:p>
        </p:txBody>
      </p:sp>
    </p:spTree>
    <p:extLst>
      <p:ext uri="{BB962C8B-B14F-4D97-AF65-F5344CB8AC3E}">
        <p14:creationId xmlns:p14="http://schemas.microsoft.com/office/powerpoint/2010/main" xmlns="" val="615009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990600"/>
            <a:ext cx="8400205" cy="919407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GB" sz="2800" b="1" dirty="0">
                <a:solidFill>
                  <a:schemeClr val="bg1">
                    <a:lumMod val="75000"/>
                    <a:lumOff val="25000"/>
                  </a:schemeClr>
                </a:solidFill>
              </a:rPr>
              <a:t>A Related Approach: Developing-Person-in-Context</a:t>
            </a:r>
            <a:r>
              <a:rPr lang="en-GB" sz="3200" b="1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GB" sz="1400" b="1" dirty="0">
                <a:solidFill>
                  <a:schemeClr val="bg1">
                    <a:lumMod val="75000"/>
                    <a:lumOff val="25000"/>
                  </a:schemeClr>
                </a:solidFill>
              </a:rPr>
              <a:t>(</a:t>
            </a:r>
            <a:r>
              <a:rPr lang="en-GB" sz="1400" b="1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Pendekatan</a:t>
            </a:r>
            <a:r>
              <a:rPr lang="en-GB" sz="1400" b="1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GB" sz="1400" b="1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Terkait</a:t>
            </a:r>
            <a:r>
              <a:rPr lang="en-GB" sz="1400" b="1" dirty="0">
                <a:solidFill>
                  <a:schemeClr val="bg1">
                    <a:lumMod val="75000"/>
                    <a:lumOff val="25000"/>
                  </a:schemeClr>
                </a:solidFill>
              </a:rPr>
              <a:t>: </a:t>
            </a:r>
            <a:r>
              <a:rPr lang="en-GB" sz="1400" b="1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Mengembangkan</a:t>
            </a:r>
            <a:r>
              <a:rPr lang="en-GB" sz="1400" b="1" dirty="0">
                <a:solidFill>
                  <a:schemeClr val="bg1">
                    <a:lumMod val="75000"/>
                    <a:lumOff val="25000"/>
                  </a:schemeClr>
                </a:solidFill>
              </a:rPr>
              <a:t>-Orang-</a:t>
            </a:r>
            <a:r>
              <a:rPr lang="en-GB" sz="1400" b="1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dalam</a:t>
            </a:r>
            <a:r>
              <a:rPr lang="en-GB" sz="1400" b="1" dirty="0">
                <a:solidFill>
                  <a:schemeClr val="bg1">
                    <a:lumMod val="75000"/>
                    <a:lumOff val="25000"/>
                  </a:schemeClr>
                </a:solidFill>
              </a:rPr>
              <a:t>-</a:t>
            </a:r>
            <a:r>
              <a:rPr lang="en-GB" sz="1400" b="1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Konteks</a:t>
            </a:r>
            <a:r>
              <a:rPr lang="en-GB" sz="1400" b="1" dirty="0">
                <a:solidFill>
                  <a:schemeClr val="bg1">
                    <a:lumMod val="75000"/>
                    <a:lumOff val="25000"/>
                  </a:schemeClr>
                </a:solidFill>
              </a:rPr>
              <a:t>)</a:t>
            </a:r>
            <a:endParaRPr lang="en-GB" sz="24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1793" y="2133600"/>
            <a:ext cx="8190411" cy="3468188"/>
          </a:xfrm>
        </p:spPr>
        <p:txBody>
          <a:bodyPr>
            <a:noAutofit/>
          </a:bodyPr>
          <a:lstStyle/>
          <a:p>
            <a:pPr marL="257175" indent="-257175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8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Terkait</a:t>
            </a:r>
            <a:r>
              <a:rPr lang="en-GB" sz="18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GB" sz="18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erat</a:t>
            </a:r>
            <a:r>
              <a:rPr lang="en-GB" sz="18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GB" sz="18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dengan</a:t>
            </a:r>
            <a:r>
              <a:rPr lang="en-GB" sz="18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GB" sz="18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pendekatan</a:t>
            </a:r>
            <a:r>
              <a:rPr lang="en-GB" sz="18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GB" sz="18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sosiokultural</a:t>
            </a:r>
            <a:r>
              <a:rPr lang="en-GB" sz="18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Vygotsky </a:t>
            </a:r>
            <a:r>
              <a:rPr lang="en-GB" sz="18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adalah</a:t>
            </a:r>
            <a:r>
              <a:rPr lang="en-GB" sz="18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GB" sz="18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pendekatan</a:t>
            </a:r>
            <a:r>
              <a:rPr lang="en-GB" sz="18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GB" sz="1800" b="1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kontekstual</a:t>
            </a:r>
            <a:r>
              <a:rPr lang="en-GB" sz="1800" b="1" dirty="0">
                <a:solidFill>
                  <a:schemeClr val="bg1">
                    <a:lumMod val="75000"/>
                    <a:lumOff val="25000"/>
                  </a:schemeClr>
                </a:solidFill>
              </a:rPr>
              <a:t>,</a:t>
            </a:r>
            <a:r>
              <a:rPr lang="en-GB" sz="18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yang </a:t>
            </a:r>
            <a:r>
              <a:rPr lang="en-GB" sz="18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menekankan</a:t>
            </a:r>
            <a:r>
              <a:rPr lang="en-GB" sz="18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GB" sz="18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pengaturan</a:t>
            </a:r>
            <a:r>
              <a:rPr lang="en-GB" sz="18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GB" sz="18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dimana</a:t>
            </a:r>
            <a:r>
              <a:rPr lang="en-GB" sz="18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orang </a:t>
            </a:r>
            <a:r>
              <a:rPr lang="en-GB" sz="18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berkembang</a:t>
            </a:r>
            <a:r>
              <a:rPr lang="en-GB" sz="18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257175" indent="-257175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GB" sz="1800" dirty="0">
              <a:solidFill>
                <a:schemeClr val="bg1">
                  <a:lumMod val="75000"/>
                  <a:lumOff val="25000"/>
                </a:schemeClr>
              </a:solidFill>
            </a:endParaRPr>
          </a:p>
          <a:p>
            <a:pPr marL="257175" indent="-257175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Vygotsky </a:t>
            </a:r>
            <a:r>
              <a:rPr lang="en-GB" sz="18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dan</a:t>
            </a:r>
            <a:r>
              <a:rPr lang="en-GB" sz="18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GB" sz="18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psikolog</a:t>
            </a:r>
            <a:r>
              <a:rPr lang="en-GB" sz="18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GB" sz="18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sosiokultural</a:t>
            </a:r>
            <a:r>
              <a:rPr lang="en-GB" sz="18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, </a:t>
            </a:r>
            <a:r>
              <a:rPr lang="en-GB" sz="1800" b="1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kontekstualis</a:t>
            </a:r>
            <a:r>
              <a:rPr lang="en-GB" sz="18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GB" sz="18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menekankan</a:t>
            </a:r>
            <a:r>
              <a:rPr lang="en-GB" sz="18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GB" sz="18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sifat</a:t>
            </a:r>
            <a:r>
              <a:rPr lang="en-GB" sz="18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GB" sz="18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dasar</a:t>
            </a:r>
            <a:r>
              <a:rPr lang="en-GB" sz="18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GB" sz="18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dari</a:t>
            </a:r>
            <a:r>
              <a:rPr lang="en-GB" sz="18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GB" sz="18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semua</a:t>
            </a:r>
            <a:r>
              <a:rPr lang="en-GB" sz="18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GB" sz="18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perilaku</a:t>
            </a:r>
            <a:r>
              <a:rPr lang="en-GB" sz="18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, </a:t>
            </a:r>
            <a:r>
              <a:rPr lang="en-GB" sz="18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pemikiran</a:t>
            </a:r>
            <a:r>
              <a:rPr lang="en-GB" sz="18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, </a:t>
            </a:r>
            <a:r>
              <a:rPr lang="en-GB" sz="18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dan</a:t>
            </a:r>
            <a:r>
              <a:rPr lang="en-GB" sz="18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GB" sz="18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sering</a:t>
            </a:r>
            <a:r>
              <a:rPr lang="en-GB" sz="18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GB" sz="18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mempelajari</a:t>
            </a:r>
            <a:r>
              <a:rPr lang="en-GB" sz="18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GB" sz="18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perilaku</a:t>
            </a:r>
            <a:r>
              <a:rPr lang="en-GB" sz="18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GB" sz="18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dalam</a:t>
            </a:r>
            <a:r>
              <a:rPr lang="en-GB" sz="18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GB" sz="18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konteks</a:t>
            </a:r>
            <a:r>
              <a:rPr lang="en-GB" sz="18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GB" sz="18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sehari-hari</a:t>
            </a:r>
            <a:r>
              <a:rPr lang="en-GB" sz="18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.</a:t>
            </a:r>
          </a:p>
          <a:p>
            <a:pPr algn="just">
              <a:lnSpc>
                <a:spcPct val="110000"/>
              </a:lnSpc>
            </a:pPr>
            <a:endParaRPr lang="en-GB" sz="1800" dirty="0">
              <a:solidFill>
                <a:schemeClr val="bg1">
                  <a:lumMod val="75000"/>
                  <a:lumOff val="25000"/>
                </a:schemeClr>
              </a:solidFill>
            </a:endParaRPr>
          </a:p>
          <a:p>
            <a:pPr marL="257175" indent="-257175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8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Urie</a:t>
            </a:r>
            <a:r>
              <a:rPr lang="en-GB" sz="18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Bronfenbrenner </a:t>
            </a:r>
            <a:r>
              <a:rPr lang="en-GB" sz="18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lahir</a:t>
            </a:r>
            <a:r>
              <a:rPr lang="en-GB" sz="18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di </a:t>
            </a:r>
            <a:r>
              <a:rPr lang="en-GB" sz="18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Rusia</a:t>
            </a:r>
            <a:r>
              <a:rPr lang="en-GB" sz="18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GB" sz="18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menciptakan</a:t>
            </a:r>
            <a:r>
              <a:rPr lang="en-GB" sz="18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GB" sz="18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bidang</a:t>
            </a:r>
            <a:r>
              <a:rPr lang="en-GB" sz="18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GB" sz="1800" b="1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ekologi</a:t>
            </a:r>
            <a:r>
              <a:rPr lang="en-GB" sz="18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GB" sz="18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manusia</a:t>
            </a:r>
            <a:r>
              <a:rPr lang="en-GB" sz="18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yang </a:t>
            </a:r>
            <a:r>
              <a:rPr lang="en-GB" sz="18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inovatif</a:t>
            </a:r>
            <a:r>
              <a:rPr lang="en-GB" sz="18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.</a:t>
            </a:r>
          </a:p>
          <a:p>
            <a:pPr algn="just">
              <a:lnSpc>
                <a:spcPct val="110000"/>
              </a:lnSpc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85133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111976"/>
            <a:ext cx="7886700" cy="4516483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10000"/>
              </a:lnSpc>
            </a:pPr>
            <a:r>
              <a:rPr lang="en-GB" dirty="0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Bronfenbrenner </a:t>
            </a:r>
            <a:r>
              <a:rPr lang="en-GB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memandang</a:t>
            </a:r>
            <a:r>
              <a:rPr lang="en-GB" dirty="0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GB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konteks</a:t>
            </a:r>
            <a:r>
              <a:rPr lang="en-GB" dirty="0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GB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sebagai</a:t>
            </a:r>
            <a:r>
              <a:rPr lang="en-GB" dirty="0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GB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seperangkat</a:t>
            </a:r>
            <a:r>
              <a:rPr lang="en-GB" dirty="0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GB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struktur</a:t>
            </a:r>
            <a:r>
              <a:rPr lang="en-GB" dirty="0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GB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bersarang</a:t>
            </a:r>
            <a:r>
              <a:rPr lang="en-GB" dirty="0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, </a:t>
            </a:r>
            <a:r>
              <a:rPr lang="en-GB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seperti</a:t>
            </a:r>
            <a:r>
              <a:rPr lang="en-GB" dirty="0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GB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boneka</a:t>
            </a:r>
            <a:r>
              <a:rPr lang="en-GB" dirty="0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GB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kayu</a:t>
            </a:r>
            <a:r>
              <a:rPr lang="en-GB" dirty="0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GB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Rusia</a:t>
            </a:r>
            <a:r>
              <a:rPr lang="en-GB" dirty="0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GB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bersarang</a:t>
            </a:r>
            <a:r>
              <a:rPr lang="en-GB" dirty="0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.</a:t>
            </a:r>
          </a:p>
          <a:p>
            <a:pPr marL="0" indent="0" algn="just">
              <a:lnSpc>
                <a:spcPct val="110000"/>
              </a:lnSpc>
              <a:buNone/>
            </a:pPr>
            <a:endParaRPr lang="en-GB" dirty="0">
              <a:solidFill>
                <a:schemeClr val="bg1">
                  <a:lumMod val="75000"/>
                  <a:lumOff val="25000"/>
                </a:schemeClr>
              </a:solidFill>
              <a:latin typeface="+mj-lt"/>
            </a:endParaRPr>
          </a:p>
          <a:p>
            <a:pPr algn="just">
              <a:lnSpc>
                <a:spcPct val="110000"/>
              </a:lnSpc>
            </a:pPr>
            <a:r>
              <a:rPr lang="en-GB" dirty="0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Bronfenbrenner </a:t>
            </a:r>
            <a:r>
              <a:rPr lang="en-GB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mengemukakan</a:t>
            </a:r>
            <a:r>
              <a:rPr lang="en-GB" dirty="0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GB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empat</a:t>
            </a:r>
            <a:r>
              <a:rPr lang="en-GB" dirty="0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GB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tingkat</a:t>
            </a:r>
            <a:r>
              <a:rPr lang="en-GB" dirty="0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GB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konteks</a:t>
            </a:r>
            <a:r>
              <a:rPr lang="en-GB" dirty="0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:</a:t>
            </a:r>
          </a:p>
          <a:p>
            <a:pPr marL="385763" indent="-385763" algn="just">
              <a:lnSpc>
                <a:spcPct val="110000"/>
              </a:lnSpc>
              <a:buAutoNum type="arabicPeriod"/>
            </a:pPr>
            <a:r>
              <a:rPr lang="en-GB" dirty="0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Microsystem</a:t>
            </a:r>
          </a:p>
          <a:p>
            <a:pPr marL="385763" indent="-385763" algn="just">
              <a:lnSpc>
                <a:spcPct val="110000"/>
              </a:lnSpc>
              <a:buAutoNum type="arabicPeriod"/>
            </a:pPr>
            <a:r>
              <a:rPr lang="en-GB" dirty="0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Mesosystem</a:t>
            </a:r>
          </a:p>
          <a:p>
            <a:pPr marL="385763" indent="-385763" algn="just">
              <a:lnSpc>
                <a:spcPct val="110000"/>
              </a:lnSpc>
              <a:buAutoNum type="arabicPeriod"/>
            </a:pPr>
            <a:r>
              <a:rPr lang="en-GB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Exosystem</a:t>
            </a:r>
            <a:r>
              <a:rPr lang="en-GB" dirty="0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</a:p>
          <a:p>
            <a:pPr marL="385763" indent="-385763" algn="just">
              <a:lnSpc>
                <a:spcPct val="110000"/>
              </a:lnSpc>
              <a:buAutoNum type="arabicPeriod"/>
            </a:pPr>
            <a:r>
              <a:rPr lang="en-GB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Macrosystem</a:t>
            </a:r>
            <a:endParaRPr lang="en-GB" dirty="0">
              <a:solidFill>
                <a:schemeClr val="bg1">
                  <a:lumMod val="75000"/>
                  <a:lumOff val="25000"/>
                </a:schemeClr>
              </a:solidFill>
              <a:latin typeface="+mj-lt"/>
            </a:endParaRPr>
          </a:p>
          <a:p>
            <a:pPr marL="0" indent="0" algn="just">
              <a:lnSpc>
                <a:spcPct val="110000"/>
              </a:lnSpc>
              <a:buNone/>
            </a:pPr>
            <a:endParaRPr lang="en-GB" dirty="0">
              <a:solidFill>
                <a:schemeClr val="bg1">
                  <a:lumMod val="75000"/>
                  <a:lumOff val="25000"/>
                </a:schemeClr>
              </a:solidFill>
              <a:latin typeface="+mj-lt"/>
            </a:endParaRPr>
          </a:p>
          <a:p>
            <a:pPr algn="just">
              <a:lnSpc>
                <a:spcPct val="110000"/>
              </a:lnSpc>
            </a:pPr>
            <a:r>
              <a:rPr lang="en-GB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Penemuan</a:t>
            </a:r>
            <a:r>
              <a:rPr lang="en-GB" dirty="0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GB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terakhir</a:t>
            </a:r>
            <a:r>
              <a:rPr lang="en-GB" dirty="0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 Bronfenbrenner </a:t>
            </a:r>
            <a:r>
              <a:rPr lang="en-GB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memiliki</a:t>
            </a:r>
            <a:r>
              <a:rPr lang="en-GB" dirty="0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GB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cita</a:t>
            </a:r>
            <a:r>
              <a:rPr lang="en-GB" dirty="0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 rasa yang </a:t>
            </a:r>
            <a:r>
              <a:rPr lang="en-GB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lebih</a:t>
            </a:r>
            <a:r>
              <a:rPr lang="en-GB" dirty="0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GB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berkembang</a:t>
            </a:r>
            <a:r>
              <a:rPr lang="en-GB" dirty="0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GB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dan</a:t>
            </a:r>
            <a:r>
              <a:rPr lang="en-GB" dirty="0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GB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interaktif</a:t>
            </a:r>
            <a:r>
              <a:rPr lang="en-GB" dirty="0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. </a:t>
            </a:r>
            <a:r>
              <a:rPr lang="en-GB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Dalam</a:t>
            </a:r>
            <a:r>
              <a:rPr lang="en-GB" dirty="0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 model </a:t>
            </a:r>
            <a:r>
              <a:rPr lang="en-GB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bioekologisnya</a:t>
            </a:r>
            <a:r>
              <a:rPr lang="en-GB" dirty="0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GB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tentang</a:t>
            </a:r>
            <a:r>
              <a:rPr lang="en-GB" dirty="0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GB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organisme</a:t>
            </a:r>
            <a:r>
              <a:rPr lang="en-GB" dirty="0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GB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dan</a:t>
            </a:r>
            <a:r>
              <a:rPr lang="en-GB" dirty="0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GB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lingkungan</a:t>
            </a:r>
            <a:r>
              <a:rPr lang="en-GB" dirty="0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 yang </a:t>
            </a:r>
            <a:r>
              <a:rPr lang="en-GB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berubah</a:t>
            </a:r>
            <a:r>
              <a:rPr lang="en-GB" dirty="0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 Bronfenbrenner </a:t>
            </a:r>
            <a:r>
              <a:rPr lang="en-GB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menekankan</a:t>
            </a:r>
            <a:r>
              <a:rPr lang="en-GB" dirty="0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 proses </a:t>
            </a:r>
            <a:r>
              <a:rPr lang="en-GB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dimana</a:t>
            </a:r>
            <a:r>
              <a:rPr lang="en-GB" dirty="0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GB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anak</a:t>
            </a:r>
            <a:r>
              <a:rPr lang="en-GB" dirty="0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GB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dan</a:t>
            </a:r>
            <a:r>
              <a:rPr lang="en-GB" dirty="0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GB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konteks</a:t>
            </a:r>
            <a:r>
              <a:rPr lang="en-GB" dirty="0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GB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secara</a:t>
            </a:r>
            <a:r>
              <a:rPr lang="en-GB" dirty="0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GB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langsung</a:t>
            </a:r>
            <a:r>
              <a:rPr lang="en-GB" dirty="0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GB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mempengaruhi</a:t>
            </a:r>
            <a:r>
              <a:rPr lang="en-GB" dirty="0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GB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satu</a:t>
            </a:r>
            <a:r>
              <a:rPr lang="en-GB" dirty="0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GB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sama</a:t>
            </a:r>
            <a:r>
              <a:rPr lang="en-GB" dirty="0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 lain </a:t>
            </a:r>
            <a:r>
              <a:rPr lang="en-GB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selama</a:t>
            </a:r>
            <a:r>
              <a:rPr lang="en-GB" dirty="0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GB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interaksi</a:t>
            </a:r>
            <a:r>
              <a:rPr lang="en-GB" dirty="0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GB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terjadi</a:t>
            </a:r>
            <a:r>
              <a:rPr lang="en-GB" dirty="0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. </a:t>
            </a:r>
          </a:p>
          <a:p>
            <a:endParaRPr lang="en-GB" dirty="0">
              <a:latin typeface="+mj-lt"/>
            </a:endParaRPr>
          </a:p>
          <a:p>
            <a:endParaRPr lang="en-GB" dirty="0">
              <a:latin typeface="+mj-lt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4045959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800" y="-76200"/>
            <a:ext cx="6477000" cy="137160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Contemporary Research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1981200"/>
            <a:ext cx="5867400" cy="3962400"/>
          </a:xfrm>
        </p:spPr>
        <p:txBody>
          <a:bodyPr>
            <a:normAutofit/>
          </a:bodyPr>
          <a:lstStyle/>
          <a:p>
            <a:pPr algn="l"/>
            <a:r>
              <a:rPr lang="en-US" sz="2400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  <a:cs typeface="Arial" panose="020B0604020202020204" pitchFamily="34" charset="0"/>
              </a:rPr>
              <a:t>Psikologi</a:t>
            </a:r>
            <a:r>
              <a:rPr lang="en-US" sz="2400" dirty="0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  <a:cs typeface="Arial" panose="020B0604020202020204" pitchFamily="34" charset="0"/>
              </a:rPr>
              <a:t>sosial</a:t>
            </a:r>
            <a:r>
              <a:rPr lang="en-US" sz="2400" dirty="0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  <a:cs typeface="Arial" panose="020B0604020202020204" pitchFamily="34" charset="0"/>
              </a:rPr>
              <a:t>budaya</a:t>
            </a:r>
            <a:r>
              <a:rPr lang="en-US" sz="2400" dirty="0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  <a:cs typeface="Arial" panose="020B0604020202020204" pitchFamily="34" charset="0"/>
              </a:rPr>
              <a:t>berfokus</a:t>
            </a:r>
            <a:r>
              <a:rPr lang="en-US" sz="2400" dirty="0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  <a:cs typeface="Arial" panose="020B0604020202020204" pitchFamily="34" charset="0"/>
              </a:rPr>
              <a:t>pada</a:t>
            </a:r>
            <a:r>
              <a:rPr lang="en-US" sz="2400" dirty="0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  <a:cs typeface="Arial" panose="020B0604020202020204" pitchFamily="34" charset="0"/>
              </a:rPr>
              <a:t>tiga</a:t>
            </a:r>
            <a:r>
              <a:rPr lang="en-US" sz="2400" dirty="0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  <a:cs typeface="Arial" panose="020B0604020202020204" pitchFamily="34" charset="0"/>
              </a:rPr>
              <a:t>bidang</a:t>
            </a:r>
            <a:r>
              <a:rPr lang="en-US" sz="2400" dirty="0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  <a:cs typeface="Arial" panose="020B0604020202020204" pitchFamily="34" charset="0"/>
              </a:rPr>
              <a:t>penelitian</a:t>
            </a:r>
            <a:r>
              <a:rPr lang="en-US" sz="2400" dirty="0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  <a:cs typeface="Arial" panose="020B0604020202020204" pitchFamily="34" charset="0"/>
              </a:rPr>
              <a:t>:</a:t>
            </a:r>
          </a:p>
          <a:p>
            <a:pPr algn="l"/>
            <a:endParaRPr lang="en-US" sz="2400" dirty="0">
              <a:solidFill>
                <a:schemeClr val="bg1">
                  <a:lumMod val="75000"/>
                  <a:lumOff val="25000"/>
                </a:schemeClr>
              </a:solidFill>
              <a:latin typeface="+mj-lt"/>
              <a:cs typeface="Arial" panose="020B0604020202020204" pitchFamily="34" charset="0"/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400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  <a:cs typeface="Arial" panose="020B0604020202020204" pitchFamily="34" charset="0"/>
              </a:rPr>
              <a:t>Pemecahan</a:t>
            </a:r>
            <a:r>
              <a:rPr lang="en-US" sz="2400" dirty="0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  <a:cs typeface="Arial" panose="020B0604020202020204" pitchFamily="34" charset="0"/>
              </a:rPr>
              <a:t>masalah</a:t>
            </a:r>
            <a:r>
              <a:rPr lang="en-US" sz="2400" dirty="0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  <a:cs typeface="Arial" panose="020B0604020202020204" pitchFamily="34" charset="0"/>
              </a:rPr>
              <a:t>kolaboratif</a:t>
            </a:r>
            <a:endParaRPr lang="en-US" sz="2400" dirty="0">
              <a:solidFill>
                <a:schemeClr val="bg1">
                  <a:lumMod val="75000"/>
                  <a:lumOff val="25000"/>
                </a:schemeClr>
              </a:solidFill>
              <a:latin typeface="+mj-lt"/>
              <a:cs typeface="Arial" panose="020B0604020202020204" pitchFamily="34" charset="0"/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400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  <a:cs typeface="Arial" panose="020B0604020202020204" pitchFamily="34" charset="0"/>
              </a:rPr>
              <a:t>Penelitian</a:t>
            </a:r>
            <a:r>
              <a:rPr lang="en-US" sz="2400" dirty="0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  <a:cs typeface="Arial" panose="020B0604020202020204" pitchFamily="34" charset="0"/>
              </a:rPr>
              <a:t>lintas</a:t>
            </a:r>
            <a:r>
              <a:rPr lang="en-US" sz="2400" dirty="0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  <a:cs typeface="Arial" panose="020B0604020202020204" pitchFamily="34" charset="0"/>
              </a:rPr>
              <a:t>budaya</a:t>
            </a:r>
            <a:endParaRPr lang="en-US" sz="2400" dirty="0">
              <a:solidFill>
                <a:schemeClr val="bg1">
                  <a:lumMod val="75000"/>
                  <a:lumOff val="25000"/>
                </a:schemeClr>
              </a:solidFill>
              <a:latin typeface="+mj-lt"/>
              <a:cs typeface="Arial" panose="020B0604020202020204" pitchFamily="34" charset="0"/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400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  <a:cs typeface="Arial" panose="020B0604020202020204" pitchFamily="34" charset="0"/>
              </a:rPr>
              <a:t>Perkembangan</a:t>
            </a:r>
            <a:r>
              <a:rPr lang="en-US" sz="2400" dirty="0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  <a:cs typeface="Arial" panose="020B0604020202020204" pitchFamily="34" charset="0"/>
              </a:rPr>
              <a:t>melalui</a:t>
            </a:r>
            <a:r>
              <a:rPr lang="en-US" sz="2400" dirty="0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  <a:cs typeface="Arial" panose="020B0604020202020204" pitchFamily="34" charset="0"/>
              </a:rPr>
              <a:t>narasi</a:t>
            </a:r>
            <a:r>
              <a:rPr lang="en-US" sz="2400" dirty="0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  <a:cs typeface="Arial" panose="020B0604020202020204" pitchFamily="34" charset="0"/>
              </a:rPr>
              <a:t>dan</a:t>
            </a:r>
            <a:r>
              <a:rPr lang="en-US" sz="2400" dirty="0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  <a:cs typeface="Arial" panose="020B0604020202020204" pitchFamily="34" charset="0"/>
              </a:rPr>
              <a:t>percakapan</a:t>
            </a:r>
            <a:endParaRPr lang="en-US" sz="2400" dirty="0">
              <a:solidFill>
                <a:schemeClr val="bg1">
                  <a:lumMod val="75000"/>
                  <a:lumOff val="25000"/>
                </a:schemeClr>
              </a:solidFill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72774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1">
                    <a:lumMod val="75000"/>
                    <a:lumOff val="25000"/>
                  </a:schemeClr>
                </a:solidFill>
              </a:rPr>
              <a:t>Collaborative Problem Solving</a:t>
            </a:r>
            <a:br>
              <a:rPr lang="en-US" dirty="0">
                <a:solidFill>
                  <a:schemeClr val="bg1">
                    <a:lumMod val="75000"/>
                    <a:lumOff val="25000"/>
                  </a:schemeClr>
                </a:solidFill>
              </a:rPr>
            </a:br>
            <a:endParaRPr lang="en-US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4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Saat</a:t>
            </a:r>
            <a:r>
              <a:rPr lang="en-US" sz="24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dua</a:t>
            </a:r>
            <a:r>
              <a:rPr lang="en-US" sz="24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orang </a:t>
            </a:r>
            <a:r>
              <a:rPr lang="en-US" sz="24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atau</a:t>
            </a:r>
            <a:r>
              <a:rPr lang="en-US" sz="24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lebih</a:t>
            </a:r>
            <a:r>
              <a:rPr lang="en-US" sz="24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berintaksi</a:t>
            </a:r>
            <a:r>
              <a:rPr lang="en-US" sz="24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24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mereka</a:t>
            </a:r>
            <a:r>
              <a:rPr lang="en-US" sz="24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bersama-sama</a:t>
            </a:r>
            <a:r>
              <a:rPr lang="en-US" sz="24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membangun</a:t>
            </a:r>
            <a:r>
              <a:rPr lang="en-US" sz="24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percakapan</a:t>
            </a:r>
            <a:r>
              <a:rPr lang="en-US" sz="24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24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atau</a:t>
            </a:r>
            <a:r>
              <a:rPr lang="en-US" sz="24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aktivitas</a:t>
            </a:r>
            <a:r>
              <a:rPr lang="en-US" sz="24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.</a:t>
            </a:r>
          </a:p>
          <a:p>
            <a:r>
              <a:rPr lang="en-US" sz="24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Menggambarkan</a:t>
            </a:r>
            <a:r>
              <a:rPr lang="en-US" sz="24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prinsip-prinsip</a:t>
            </a:r>
            <a:r>
              <a:rPr lang="en-US" sz="24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dasar</a:t>
            </a:r>
            <a:r>
              <a:rPr lang="en-US" sz="24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zona </a:t>
            </a:r>
            <a:r>
              <a:rPr lang="en-US" sz="24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perkembangan</a:t>
            </a:r>
            <a:r>
              <a:rPr lang="en-US" sz="24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proksimal</a:t>
            </a:r>
            <a:r>
              <a:rPr lang="en-US" sz="24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.</a:t>
            </a:r>
          </a:p>
          <a:p>
            <a:r>
              <a:rPr lang="en-US" sz="24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Tujan</a:t>
            </a:r>
            <a:r>
              <a:rPr lang="en-US" sz="24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kolaborasi</a:t>
            </a:r>
            <a:r>
              <a:rPr lang="en-US" sz="24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dengan</a:t>
            </a:r>
            <a:r>
              <a:rPr lang="en-US" sz="24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orang </a:t>
            </a:r>
            <a:r>
              <a:rPr lang="en-US" sz="24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tua</a:t>
            </a:r>
            <a:r>
              <a:rPr lang="en-US" sz="24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untuk</a:t>
            </a:r>
            <a:r>
              <a:rPr lang="en-US" sz="24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menilai</a:t>
            </a:r>
            <a:r>
              <a:rPr lang="en-US" sz="24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sejauh</a:t>
            </a:r>
            <a:r>
              <a:rPr lang="en-US" sz="24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mana </a:t>
            </a:r>
            <a:r>
              <a:rPr lang="en-US" sz="24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kemampuan</a:t>
            </a:r>
            <a:r>
              <a:rPr lang="en-US" sz="24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anak</a:t>
            </a:r>
            <a:r>
              <a:rPr lang="en-US" sz="24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berfungsi</a:t>
            </a:r>
            <a:r>
              <a:rPr lang="en-US" sz="24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.</a:t>
            </a:r>
          </a:p>
          <a:p>
            <a:r>
              <a:rPr lang="en-US" sz="24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Kolaborasi</a:t>
            </a:r>
            <a:r>
              <a:rPr lang="en-US" sz="24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antara</a:t>
            </a:r>
            <a:r>
              <a:rPr lang="en-US" sz="24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orangtua</a:t>
            </a:r>
            <a:r>
              <a:rPr lang="en-US" sz="24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dan</a:t>
            </a:r>
            <a:r>
              <a:rPr lang="en-US" sz="24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anak</a:t>
            </a:r>
            <a:r>
              <a:rPr lang="en-US" sz="24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berbeda</a:t>
            </a:r>
            <a:r>
              <a:rPr lang="en-US" sz="24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dengan</a:t>
            </a:r>
            <a:r>
              <a:rPr lang="en-US" sz="24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teman</a:t>
            </a:r>
            <a:r>
              <a:rPr lang="en-US" sz="24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sebaya</a:t>
            </a:r>
            <a:r>
              <a:rPr lang="en-US" sz="24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.</a:t>
            </a:r>
          </a:p>
          <a:p>
            <a:r>
              <a:rPr lang="en-US" sz="24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Kolaborasi</a:t>
            </a:r>
            <a:r>
              <a:rPr lang="en-US" sz="24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antar</a:t>
            </a:r>
            <a:r>
              <a:rPr lang="en-US" sz="24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teman</a:t>
            </a:r>
            <a:r>
              <a:rPr lang="en-US" sz="24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sebaya</a:t>
            </a:r>
            <a:r>
              <a:rPr lang="en-US" sz="24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berbeda</a:t>
            </a:r>
            <a:r>
              <a:rPr lang="en-US" sz="24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dalam</a:t>
            </a:r>
            <a:r>
              <a:rPr lang="en-US" sz="24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setiap</a:t>
            </a:r>
            <a:r>
              <a:rPr lang="en-US" sz="24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budaya</a:t>
            </a:r>
            <a:r>
              <a:rPr lang="en-US" sz="24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739290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CB74419-0158-874A-97B6-F21A191E7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75000"/>
                    <a:lumOff val="25000"/>
                  </a:schemeClr>
                </a:solidFill>
              </a:rPr>
              <a:t>Research Across Cultures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07DA336-1E8A-434D-AAA7-BD2C134C84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Penelitian</a:t>
            </a:r>
            <a:r>
              <a:rPr lang="en-US" sz="24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lintas</a:t>
            </a:r>
            <a:r>
              <a:rPr lang="en-US" sz="24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budaya</a:t>
            </a:r>
            <a:r>
              <a:rPr lang="en-US" sz="24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merupakan</a:t>
            </a:r>
            <a:r>
              <a:rPr lang="en-US" sz="24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salah </a:t>
            </a:r>
            <a:r>
              <a:rPr lang="en-US" sz="24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satu</a:t>
            </a:r>
            <a:r>
              <a:rPr lang="en-US" sz="24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metode</a:t>
            </a:r>
            <a:r>
              <a:rPr lang="en-US" sz="24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dalam</a:t>
            </a:r>
            <a:r>
              <a:rPr lang="en-US" sz="24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psikologi</a:t>
            </a:r>
            <a:r>
              <a:rPr lang="en-US" sz="24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budaya</a:t>
            </a:r>
            <a:r>
              <a:rPr lang="en-US" sz="24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. </a:t>
            </a:r>
          </a:p>
          <a:p>
            <a:pPr marL="0" indent="0">
              <a:buNone/>
            </a:pPr>
            <a:endParaRPr lang="en-US" sz="2400" dirty="0">
              <a:solidFill>
                <a:schemeClr val="bg1">
                  <a:lumMod val="75000"/>
                  <a:lumOff val="25000"/>
                </a:schemeClr>
              </a:solidFill>
            </a:endParaRPr>
          </a:p>
          <a:p>
            <a:r>
              <a:rPr lang="en-US" sz="24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Penelitian</a:t>
            </a:r>
            <a:r>
              <a:rPr lang="en-US" sz="24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lintas</a:t>
            </a:r>
            <a:r>
              <a:rPr lang="en-US" sz="24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budaya</a:t>
            </a:r>
            <a:r>
              <a:rPr lang="en-US" sz="24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mencegah</a:t>
            </a:r>
            <a:r>
              <a:rPr lang="en-US" sz="24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kita</a:t>
            </a:r>
            <a:r>
              <a:rPr lang="en-US" sz="24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dalam</a:t>
            </a:r>
            <a:r>
              <a:rPr lang="en-US" sz="24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menggeneralisasikan</a:t>
            </a:r>
            <a:r>
              <a:rPr lang="en-US" sz="24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penemuan</a:t>
            </a:r>
            <a:r>
              <a:rPr lang="en-US" sz="24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en-US" sz="2400" dirty="0">
              <a:solidFill>
                <a:schemeClr val="bg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845285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75395" y="2209800"/>
            <a:ext cx="777686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d-ID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d-ID" sz="20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Dalam budaya, cerita juga digunakan untuk menyampaikan budaya tersebut, percakapan juga digunakan orangtua untuk menyampaikan dan berkomunikasi dengan anak-anak mereka.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d-ID" sz="2000" dirty="0">
              <a:solidFill>
                <a:schemeClr val="bg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d-ID" sz="20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Cerita dan Percakapan bukan hanya menggambarkan nilai – nilai dari budaya, tetapi juga membantu berkontribusi dalam kognitif anak, sistem memori, dan kemampuan berkomunikasi.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A1152C5-0482-8D4F-BFD3-87324F093E38}"/>
              </a:ext>
            </a:extLst>
          </p:cNvPr>
          <p:cNvSpPr txBox="1"/>
          <p:nvPr/>
        </p:nvSpPr>
        <p:spPr>
          <a:xfrm>
            <a:off x="696416" y="449492"/>
            <a:ext cx="7620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Development Through Narratives and </a:t>
            </a:r>
            <a:r>
              <a:rPr lang="en-US" sz="3600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Conversations</a:t>
            </a:r>
            <a:endParaRPr lang="id-ID" sz="3600" dirty="0" smtClean="0">
              <a:solidFill>
                <a:schemeClr val="bg1">
                  <a:lumMod val="75000"/>
                  <a:lumOff val="25000"/>
                </a:schemeClr>
              </a:solidFill>
              <a:latin typeface="+mj-lt"/>
            </a:endParaRPr>
          </a:p>
          <a:p>
            <a:pPr algn="ctr"/>
            <a:endParaRPr lang="en-US" sz="3600" dirty="0">
              <a:solidFill>
                <a:schemeClr val="bg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14400" y="1600200"/>
            <a:ext cx="6629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dirty="0" smtClean="0">
                <a:solidFill>
                  <a:schemeClr val="bg1"/>
                </a:solidFill>
              </a:rPr>
              <a:t>Pengembangan Melalui Narasi dan Percakapan</a:t>
            </a:r>
            <a:endParaRPr lang="id-ID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464110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switch dir="r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429499" cy="1478570"/>
          </a:xfrm>
        </p:spPr>
        <p:txBody>
          <a:bodyPr>
            <a:normAutofit fontScale="90000"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Concluding comments about contempory vygotskian-sociocultural research 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534400" cy="3505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id-ID" dirty="0" smtClean="0">
                <a:solidFill>
                  <a:schemeClr val="bg1"/>
                </a:solidFill>
              </a:rPr>
              <a:t>Ada 3 pertanyaan tentang Riset Vygotskian-sosiokultural </a:t>
            </a:r>
          </a:p>
          <a:p>
            <a:pPr>
              <a:buNone/>
            </a:pPr>
            <a:r>
              <a:rPr lang="id-ID" dirty="0" smtClean="0">
                <a:solidFill>
                  <a:schemeClr val="bg1"/>
                </a:solidFill>
              </a:rPr>
              <a:t>kontemporer sosial budaya, yaitu:</a:t>
            </a:r>
          </a:p>
          <a:p>
            <a:pPr>
              <a:buNone/>
            </a:pPr>
            <a:r>
              <a:rPr lang="id-ID" dirty="0" smtClean="0">
                <a:solidFill>
                  <a:schemeClr val="bg1"/>
                </a:solidFill>
              </a:rPr>
              <a:t>1.) Berapa banyak penelitian terbaru dari Vygotskian?</a:t>
            </a:r>
          </a:p>
          <a:p>
            <a:pPr>
              <a:buNone/>
            </a:pPr>
            <a:r>
              <a:rPr lang="id-ID" dirty="0" smtClean="0">
                <a:solidFill>
                  <a:schemeClr val="bg1"/>
                </a:solidFill>
              </a:rPr>
              <a:t>2.) Dapatkah penelitian sosial budaya membantu kita memahami dampak perubahan budaya pada perkembangan manusia?</a:t>
            </a:r>
          </a:p>
          <a:p>
            <a:pPr>
              <a:buNone/>
            </a:pPr>
            <a:r>
              <a:rPr lang="id-ID" dirty="0" smtClean="0">
                <a:solidFill>
                  <a:schemeClr val="bg1"/>
                </a:solidFill>
              </a:rPr>
              <a:t>3.) Dapatkah teori sosial budaya digabung kedalam ilmu kontemporer?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4400" y="1371600"/>
            <a:ext cx="7543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dirty="0" smtClean="0">
                <a:solidFill>
                  <a:schemeClr val="bg1"/>
                </a:solidFill>
              </a:rPr>
              <a:t>Komentar Penutup Tentang Riset Vygotskian-Sosiokultural Kontemporer</a:t>
            </a:r>
            <a:endParaRPr lang="id-ID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281940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id-ID" sz="6000" b="1" dirty="0"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TERIMA KASIH</a:t>
            </a:r>
            <a:endParaRPr lang="en-US" sz="6000" b="1" dirty="0">
              <a:solidFill>
                <a:schemeClr val="bg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933829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Red Viole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Circui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4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4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  <a:hueMod val="106000"/>
                <a:satMod val="140000"/>
                <a:lumMod val="42000"/>
              </a:schemeClr>
              <a:schemeClr val="phClr">
                <a:tint val="98000"/>
                <a:hueMod val="92000"/>
                <a:satMod val="220000"/>
                <a:lumMod val="9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ircuit" id="{0AC2F7E7-15F5-431C-B2A2-456FE929F56C}" vid="{142578CA-DEC9-49C3-80AF-C113973CC9A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{594D43A7-D20A-8D47-AB8B-37BBAF5FDDBB}tf10001122</Template>
  <TotalTime>3062</TotalTime>
  <Words>379</Words>
  <Application>Microsoft Office PowerPoint</Application>
  <PresentationFormat>On-screen Show (4:3)</PresentationFormat>
  <Paragraphs>53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Circuit</vt:lpstr>
      <vt:lpstr>Slide 1</vt:lpstr>
      <vt:lpstr>A Related Approach: Developing-Person-in-Context (Pendekatan Terkait: Mengembangkan-Orang-dalam-Konteks)</vt:lpstr>
      <vt:lpstr>Slide 3</vt:lpstr>
      <vt:lpstr>Contemporary Research</vt:lpstr>
      <vt:lpstr>Collaborative Problem Solving </vt:lpstr>
      <vt:lpstr>Research Across Cultures</vt:lpstr>
      <vt:lpstr>Slide 7</vt:lpstr>
      <vt:lpstr>Concluding comments about contempory vygotskian-sociocultural research </vt:lpstr>
      <vt:lpstr>TERIMA KASIH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Contemporary Reserch</dc:title>
  <dc:creator>Gateway</dc:creator>
  <cp:lastModifiedBy>V3_ti2</cp:lastModifiedBy>
  <cp:revision>17</cp:revision>
  <dcterms:created xsi:type="dcterms:W3CDTF">2019-02-24T14:22:05Z</dcterms:created>
  <dcterms:modified xsi:type="dcterms:W3CDTF">2019-03-02T10:00:49Z</dcterms:modified>
</cp:coreProperties>
</file>