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1" r:id="rId3"/>
    <p:sldId id="262" r:id="rId4"/>
    <p:sldId id="264" r:id="rId5"/>
    <p:sldId id="265" r:id="rId6"/>
    <p:sldId id="257" r:id="rId7"/>
    <p:sldId id="258" r:id="rId8"/>
    <p:sldId id="259" r:id="rId9"/>
    <p:sldId id="266" r:id="rId10"/>
    <p:sldId id="267" r:id="rId11"/>
    <p:sldId id="268" r:id="rId12"/>
  </p:sldIdLst>
  <p:sldSz cx="12190413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81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10386487" y="5038691"/>
            <a:ext cx="1892949" cy="1725413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632" y="776289"/>
            <a:ext cx="10749150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632" y="2250280"/>
            <a:ext cx="10749150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562" y="6012657"/>
            <a:ext cx="7720595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9AF47E6-ACA5-4AD4-B927-BFE4A77CC2BB}" type="datetimeFigureOut">
              <a:rPr lang="id-ID" smtClean="0"/>
              <a:pPr/>
              <a:t>23/02/2019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562" y="5650705"/>
            <a:ext cx="7720595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188206" y="5752308"/>
            <a:ext cx="670473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54F7584-AEE9-4718-9BF6-2061A0C2E1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47E6-ACA5-4AD4-B927-BFE4A77CC2BB}" type="datetimeFigureOut">
              <a:rPr lang="id-ID" smtClean="0"/>
              <a:pPr/>
              <a:t>23/02/2019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F7584-AEE9-4718-9BF6-2061A0C2E1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1223" y="381000"/>
            <a:ext cx="2539669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0" y="381000"/>
            <a:ext cx="8330116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47E6-ACA5-4AD4-B927-BFE4A77CC2BB}" type="datetimeFigureOut">
              <a:rPr lang="id-ID" smtClean="0"/>
              <a:pPr/>
              <a:t>23/02/2019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F7584-AEE9-4718-9BF6-2061A0C2E1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67494"/>
            <a:ext cx="10971372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882808"/>
            <a:ext cx="10971372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87776" y="6480048"/>
            <a:ext cx="2844430" cy="301752"/>
          </a:xfrm>
        </p:spPr>
        <p:txBody>
          <a:bodyPr/>
          <a:lstStyle/>
          <a:p>
            <a:fld id="{19AF47E6-ACA5-4AD4-B927-BFE4A77CC2BB}" type="datetimeFigureOut">
              <a:rPr lang="id-ID" smtClean="0"/>
              <a:pPr/>
              <a:t>23/02/2019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521" y="6480970"/>
            <a:ext cx="5679335" cy="300831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F7584-AEE9-4718-9BF6-2061A0C2E1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9378" y="7035"/>
            <a:ext cx="12171658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10386487" y="93898"/>
            <a:ext cx="1892949" cy="1725413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2969" y="6477000"/>
            <a:ext cx="2844430" cy="304800"/>
          </a:xfrm>
        </p:spPr>
        <p:txBody>
          <a:bodyPr/>
          <a:lstStyle/>
          <a:p>
            <a:fld id="{19AF47E6-ACA5-4AD4-B927-BFE4A77CC2BB}" type="datetimeFigureOut">
              <a:rPr lang="id-ID" smtClean="0"/>
              <a:pPr/>
              <a:t>23/02/2019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92047" y="6480970"/>
            <a:ext cx="5679335" cy="300831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66608" y="809625"/>
            <a:ext cx="670473" cy="300831"/>
          </a:xfrm>
        </p:spPr>
        <p:txBody>
          <a:bodyPr/>
          <a:lstStyle/>
          <a:p>
            <a:fld id="{A54F7584-AEE9-4718-9BF6-2061A0C2E1B0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8623937" y="9381"/>
            <a:ext cx="356335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5"/>
            <a:ext cx="1218103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934" y="271465"/>
            <a:ext cx="9650744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934" y="1633536"/>
            <a:ext cx="5180926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722438"/>
            <a:ext cx="5384099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722438"/>
            <a:ext cx="5384099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87776" y="6480969"/>
            <a:ext cx="2844430" cy="301752"/>
          </a:xfrm>
        </p:spPr>
        <p:txBody>
          <a:bodyPr/>
          <a:lstStyle/>
          <a:p>
            <a:fld id="{19AF47E6-ACA5-4AD4-B927-BFE4A77CC2BB}" type="datetimeFigureOut">
              <a:rPr lang="id-ID" smtClean="0"/>
              <a:pPr/>
              <a:t>23/02/2019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521" y="6480969"/>
            <a:ext cx="5679335" cy="301752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18043" y="6480969"/>
            <a:ext cx="670473" cy="301752"/>
          </a:xfrm>
        </p:spPr>
        <p:txBody>
          <a:bodyPr/>
          <a:lstStyle/>
          <a:p>
            <a:fld id="{A54F7584-AEE9-4718-9BF6-2061A0C2E1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888" y="290732"/>
            <a:ext cx="1422215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19771" y="290732"/>
            <a:ext cx="774598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819771" y="3427124"/>
            <a:ext cx="774598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695956" y="290732"/>
            <a:ext cx="914281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5956" y="3427124"/>
            <a:ext cx="914281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87777" y="6480969"/>
            <a:ext cx="2840366" cy="301752"/>
          </a:xfrm>
        </p:spPr>
        <p:txBody>
          <a:bodyPr/>
          <a:lstStyle/>
          <a:p>
            <a:fld id="{19AF47E6-ACA5-4AD4-B927-BFE4A77CC2BB}" type="datetimeFigureOut">
              <a:rPr lang="id-ID" smtClean="0"/>
              <a:pPr/>
              <a:t>23/02/2019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521" y="6480969"/>
            <a:ext cx="5680732" cy="301752"/>
          </a:xfrm>
        </p:spPr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118043" y="6483096"/>
            <a:ext cx="670473" cy="301752"/>
          </a:xfrm>
        </p:spPr>
        <p:txBody>
          <a:bodyPr/>
          <a:lstStyle>
            <a:lvl1pPr algn="ctr">
              <a:defRPr/>
            </a:lvl1pPr>
          </a:lstStyle>
          <a:p>
            <a:fld id="{A54F7584-AEE9-4718-9BF6-2061A0C2E1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47E6-ACA5-4AD4-B927-BFE4A77CC2BB}" type="datetimeFigureOut">
              <a:rPr lang="id-ID" smtClean="0"/>
              <a:pPr/>
              <a:t>23/02/2019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F7584-AEE9-4718-9BF6-2061A0C2E1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87776" y="6480969"/>
            <a:ext cx="2844430" cy="301752"/>
          </a:xfrm>
        </p:spPr>
        <p:txBody>
          <a:bodyPr/>
          <a:lstStyle/>
          <a:p>
            <a:fld id="{19AF47E6-ACA5-4AD4-B927-BFE4A77CC2BB}" type="datetimeFigureOut">
              <a:rPr lang="id-ID" smtClean="0"/>
              <a:pPr/>
              <a:t>23/02/2019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521" y="6481891"/>
            <a:ext cx="5679335" cy="300831"/>
          </a:xfrm>
        </p:spPr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118043" y="6480969"/>
            <a:ext cx="670473" cy="301752"/>
          </a:xfrm>
        </p:spPr>
        <p:txBody>
          <a:bodyPr/>
          <a:lstStyle/>
          <a:p>
            <a:fld id="{A54F7584-AEE9-4718-9BF6-2061A0C2E1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570" y="367664"/>
            <a:ext cx="1219041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514277" y="367664"/>
            <a:ext cx="3250777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867700" y="320040"/>
            <a:ext cx="703386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70878" y="6556248"/>
            <a:ext cx="2844430" cy="301752"/>
          </a:xfrm>
        </p:spPr>
        <p:txBody>
          <a:bodyPr/>
          <a:lstStyle>
            <a:lvl1pPr>
              <a:defRPr sz="900"/>
            </a:lvl1pPr>
          </a:lstStyle>
          <a:p>
            <a:fld id="{19AF47E6-ACA5-4AD4-B927-BFE4A77CC2BB}" type="datetimeFigureOut">
              <a:rPr lang="id-ID" smtClean="0"/>
              <a:pPr/>
              <a:t>23/02/2019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14277" y="6556248"/>
            <a:ext cx="6856601" cy="301752"/>
          </a:xfrm>
        </p:spPr>
        <p:txBody>
          <a:bodyPr/>
          <a:lstStyle>
            <a:lvl1pPr>
              <a:defRPr sz="9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12641" y="6556248"/>
            <a:ext cx="670473" cy="301752"/>
          </a:xfrm>
        </p:spPr>
        <p:txBody>
          <a:bodyPr/>
          <a:lstStyle>
            <a:lvl1pPr>
              <a:defRPr sz="900"/>
            </a:lvl1pPr>
          </a:lstStyle>
          <a:p>
            <a:fld id="{A54F7584-AEE9-4718-9BF6-2061A0C2E1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570" y="150896"/>
            <a:ext cx="1219041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17452" y="373966"/>
            <a:ext cx="9776711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802" y="5867400"/>
            <a:ext cx="9776711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43196" y="6556248"/>
            <a:ext cx="2803795" cy="301752"/>
          </a:xfrm>
        </p:spPr>
        <p:txBody>
          <a:bodyPr/>
          <a:lstStyle>
            <a:lvl1pPr>
              <a:defRPr sz="900"/>
            </a:lvl1pPr>
          </a:lstStyle>
          <a:p>
            <a:fld id="{19AF47E6-ACA5-4AD4-B927-BFE4A77CC2BB}" type="datetimeFigureOut">
              <a:rPr lang="id-ID" smtClean="0"/>
              <a:pPr/>
              <a:t>23/02/2019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60373" y="6557169"/>
            <a:ext cx="6596571" cy="301752"/>
          </a:xfrm>
        </p:spPr>
        <p:txBody>
          <a:bodyPr/>
          <a:lstStyle>
            <a:lvl1pPr>
              <a:defRPr sz="9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4830" y="6556248"/>
            <a:ext cx="487617" cy="301752"/>
          </a:xfrm>
        </p:spPr>
        <p:txBody>
          <a:bodyPr/>
          <a:lstStyle>
            <a:lvl1pPr algn="ctr">
              <a:defRPr sz="900"/>
            </a:lvl1pPr>
          </a:lstStyle>
          <a:p>
            <a:fld id="{A54F7584-AEE9-4718-9BF6-2061A0C2E1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9378" y="14069"/>
            <a:ext cx="12171658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5"/>
            <a:ext cx="1218103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8623937" y="4948410"/>
            <a:ext cx="356335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521" y="267494"/>
            <a:ext cx="10971372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521" y="1882808"/>
            <a:ext cx="10971372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387776" y="6480969"/>
            <a:ext cx="284443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9AF47E6-ACA5-4AD4-B927-BFE4A77CC2BB}" type="datetimeFigureOut">
              <a:rPr lang="id-ID" smtClean="0"/>
              <a:pPr/>
              <a:t>23/02/2019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521" y="6481891"/>
            <a:ext cx="567933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118043" y="6480969"/>
            <a:ext cx="670473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54F7584-AEE9-4718-9BF6-2061A0C2E1B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558" y="4797152"/>
            <a:ext cx="9517680" cy="1828090"/>
          </a:xfrm>
        </p:spPr>
        <p:txBody>
          <a:bodyPr anchor="ctr">
            <a:normAutofit/>
          </a:bodyPr>
          <a:lstStyle/>
          <a:p>
            <a:pPr algn="l"/>
            <a:r>
              <a:rPr lang="id-ID" sz="2400" b="1" dirty="0"/>
              <a:t>Shanti Milenia (2018031042)</a:t>
            </a:r>
            <a:br>
              <a:rPr lang="id-ID" sz="2400" b="1" dirty="0"/>
            </a:br>
            <a:r>
              <a:rPr lang="id-ID" sz="2400" b="1" dirty="0"/>
              <a:t>Divalya Aqmari (2018031041)</a:t>
            </a:r>
            <a:br>
              <a:rPr lang="id-ID" sz="2400" b="1" dirty="0"/>
            </a:br>
            <a:r>
              <a:rPr lang="id-ID" sz="2400" b="1" dirty="0"/>
              <a:t>Mega Putri Gemilang (2018031039)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11306" y="476672"/>
            <a:ext cx="10367802" cy="378069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4800" b="1" i="1" dirty="0"/>
              <a:t>Vygotsky and The </a:t>
            </a:r>
          </a:p>
          <a:p>
            <a:pPr algn="ctr"/>
            <a:r>
              <a:rPr lang="id-ID" sz="4800" b="1" i="1" dirty="0"/>
              <a:t>Socio-cultural Approach</a:t>
            </a:r>
          </a:p>
        </p:txBody>
      </p:sp>
    </p:spTree>
    <p:extLst>
      <p:ext uri="{BB962C8B-B14F-4D97-AF65-F5344CB8AC3E}">
        <p14:creationId xmlns:p14="http://schemas.microsoft.com/office/powerpoint/2010/main" val="3435774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b="1" i="1" dirty="0" err="1">
                <a:latin typeface="Century Gothic (Body)"/>
              </a:rPr>
              <a:t>Menurut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Vygotsky</a:t>
            </a:r>
            <a:r>
              <a:rPr lang="en-US" sz="2400" b="1" i="1" dirty="0">
                <a:latin typeface="Century Gothic (Body)"/>
              </a:rPr>
              <a:t>, </a:t>
            </a:r>
            <a:r>
              <a:rPr lang="en-US" sz="2400" b="1" i="1" dirty="0" err="1">
                <a:latin typeface="Century Gothic (Body)"/>
              </a:rPr>
              <a:t>ia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lebih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menyukai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penilaian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dinamis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pada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tingkat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potensi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perkembangan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anak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daripada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penilaian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statis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pada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tingkat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aktual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anak</a:t>
            </a:r>
            <a:r>
              <a:rPr lang="en-US" sz="2400" b="1" i="1" dirty="0">
                <a:latin typeface="Century Gothic (Body)"/>
              </a:rPr>
              <a:t>.</a:t>
            </a:r>
          </a:p>
          <a:p>
            <a:pPr algn="just"/>
            <a:endParaRPr lang="en-US" sz="2400" b="1" i="1" dirty="0">
              <a:latin typeface="Century Gothic (Body)"/>
            </a:endParaRPr>
          </a:p>
          <a:p>
            <a:pPr algn="just"/>
            <a:r>
              <a:rPr lang="en-US" sz="2400" b="1" i="1" dirty="0" err="1">
                <a:latin typeface="Century Gothic (Body)"/>
              </a:rPr>
              <a:t>Vygotsky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memiliki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metode</a:t>
            </a:r>
            <a:r>
              <a:rPr lang="en-US" sz="2400" b="1" i="1" dirty="0">
                <a:latin typeface="Century Gothic (Body)"/>
              </a:rPr>
              <a:t> yang </a:t>
            </a:r>
            <a:r>
              <a:rPr lang="en-US" sz="2400" b="1" i="1" dirty="0" err="1">
                <a:latin typeface="Century Gothic (Body)"/>
              </a:rPr>
              <a:t>melihat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perubahan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satu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percobaan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ke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percobaan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lainnya</a:t>
            </a:r>
            <a:r>
              <a:rPr lang="en-US" sz="2400" b="1" i="1" dirty="0">
                <a:latin typeface="Century Gothic (Body)"/>
              </a:rPr>
              <a:t>, </a:t>
            </a:r>
            <a:r>
              <a:rPr lang="en-US" sz="2400" b="1" i="1" dirty="0" err="1">
                <a:latin typeface="Century Gothic (Body)"/>
              </a:rPr>
              <a:t>disebut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metode</a:t>
            </a:r>
            <a:r>
              <a:rPr lang="en-US" sz="2400" b="1" i="1" dirty="0">
                <a:latin typeface="Century Gothic (Body)"/>
              </a:rPr>
              <a:t> </a:t>
            </a:r>
            <a:r>
              <a:rPr lang="en-US" sz="2400" b="1" i="1" dirty="0" err="1">
                <a:latin typeface="Century Gothic (Body)"/>
              </a:rPr>
              <a:t>mikrogenetik</a:t>
            </a:r>
            <a:r>
              <a:rPr lang="en-US" sz="2400" b="1" i="1" dirty="0">
                <a:latin typeface="Century Gothic (Body)"/>
              </a:rPr>
              <a:t>.</a:t>
            </a:r>
          </a:p>
          <a:p>
            <a:pPr>
              <a:buNone/>
            </a:pPr>
            <a:endParaRPr lang="id-ID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10640"/>
            <a:ext cx="12190413" cy="1490168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4000" b="1" i="1" u="sng"/>
              <a:t>Met</a:t>
            </a:r>
            <a:r>
              <a:rPr lang="en-US" sz="4000" b="1" i="1" u="sng"/>
              <a:t>hodology</a:t>
            </a:r>
            <a:endParaRPr lang="id-ID" sz="4000" b="1" i="1" u="sng" dirty="0"/>
          </a:p>
        </p:txBody>
      </p:sp>
    </p:spTree>
    <p:extLst>
      <p:ext uri="{BB962C8B-B14F-4D97-AF65-F5344CB8AC3E}">
        <p14:creationId xmlns:p14="http://schemas.microsoft.com/office/powerpoint/2010/main" val="4137834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299" y="2946596"/>
            <a:ext cx="9285784" cy="1202485"/>
          </a:xfrm>
        </p:spPr>
        <p:txBody>
          <a:bodyPr>
            <a:noAutofit/>
          </a:bodyPr>
          <a:lstStyle/>
          <a:p>
            <a:pPr algn="ctr"/>
            <a:r>
              <a:rPr lang="id-ID" sz="6600" b="1" i="1" dirty="0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85588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44624"/>
            <a:ext cx="10971372" cy="1399032"/>
          </a:xfrm>
        </p:spPr>
        <p:txBody>
          <a:bodyPr/>
          <a:lstStyle/>
          <a:p>
            <a:pPr algn="ctr"/>
            <a:r>
              <a:rPr lang="id-ID" b="1" i="1" u="sng" dirty="0"/>
              <a:t>Biografi Vygotsky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614" y="2636912"/>
            <a:ext cx="6840760" cy="4320480"/>
          </a:xfrm>
        </p:spPr>
        <p:txBody>
          <a:bodyPr>
            <a:normAutofit/>
          </a:bodyPr>
          <a:lstStyle/>
          <a:p>
            <a:r>
              <a:rPr lang="id-ID" sz="2800" b="1" i="1" dirty="0"/>
              <a:t>Lahir pada tahun 1896.</a:t>
            </a:r>
          </a:p>
          <a:p>
            <a:r>
              <a:rPr lang="id-ID" sz="2800" b="1" i="1" dirty="0"/>
              <a:t>Pada umur 15 tahun dikenal sebagai “Little Professor”.</a:t>
            </a:r>
          </a:p>
          <a:p>
            <a:r>
              <a:rPr lang="id-ID" sz="2800" b="1" i="1" dirty="0"/>
              <a:t>Berpendidikan baik.</a:t>
            </a:r>
          </a:p>
          <a:p>
            <a:r>
              <a:rPr lang="id-ID" sz="2800" b="1" i="1" dirty="0"/>
              <a:t>Kuliah jurusan hukum di Moscow University.</a:t>
            </a:r>
          </a:p>
          <a:p>
            <a:pPr marL="0" indent="0">
              <a:buNone/>
            </a:pPr>
            <a:endParaRPr lang="id-ID" sz="2800" b="1" i="1" dirty="0"/>
          </a:p>
        </p:txBody>
      </p:sp>
      <p:pic>
        <p:nvPicPr>
          <p:cNvPr id="4" name="Picture 2" descr="Gambar terka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398" y="1556792"/>
            <a:ext cx="3528392" cy="486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36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9309" y="2132856"/>
            <a:ext cx="10847793" cy="4320480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id-ID" sz="3200" b="1" i="1" dirty="0">
                <a:ln>
                  <a:noFill/>
                </a:ln>
              </a:rPr>
              <a:t>Berbeda dengan Piaget. Menurut Vygotsky, sosial budaya membentuk perkembangan seorang anak.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id-ID" sz="3200" b="1" i="1" dirty="0">
              <a:ln>
                <a:noFill/>
              </a:ln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id-ID" sz="3200" b="1" i="1" dirty="0">
                <a:ln>
                  <a:noFill/>
                </a:ln>
              </a:rPr>
              <a:t>Anak, orang lain, dan sosial budaya menyatu dalam suatu aktivitas.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id-ID" sz="3200" b="1" i="1" dirty="0">
              <a:ln>
                <a:noFill/>
              </a:ln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id-ID" sz="3200" b="1" i="1" dirty="0">
                <a:ln>
                  <a:noFill/>
                </a:ln>
              </a:rPr>
              <a:t>Anak-anak berperilaku dengan cara tertentu karena mereka berusaha mendapatkan hasil tertentu dalam lingkungan mereka.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id-ID" sz="3200" b="1" i="1" dirty="0">
              <a:ln>
                <a:noFill/>
              </a:ln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11305" y="354656"/>
            <a:ext cx="9791813" cy="1490168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600" b="1" i="1" u="sng" dirty="0"/>
              <a:t>Child-in-activity-in-cultural-context As The Unit of Study</a:t>
            </a:r>
          </a:p>
        </p:txBody>
      </p:sp>
    </p:spTree>
    <p:extLst>
      <p:ext uri="{BB962C8B-B14F-4D97-AF65-F5344CB8AC3E}">
        <p14:creationId xmlns:p14="http://schemas.microsoft.com/office/powerpoint/2010/main" val="2828095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9309" y="2132856"/>
            <a:ext cx="11135788" cy="4248472"/>
          </a:xfrm>
        </p:spPr>
        <p:txBody>
          <a:bodyPr>
            <a:normAutofit/>
          </a:bodyPr>
          <a:lstStyle/>
          <a:p>
            <a:pPr algn="l"/>
            <a:r>
              <a:rPr lang="id-ID" sz="2800" b="1" i="1" dirty="0">
                <a:ln>
                  <a:noFill/>
                </a:ln>
              </a:rPr>
              <a:t>Apa itu budaya?</a:t>
            </a:r>
          </a:p>
          <a:p>
            <a:pPr algn="l"/>
            <a:endParaRPr lang="id-ID" sz="2800" b="1" i="1" dirty="0">
              <a:ln>
                <a:noFill/>
              </a:ln>
            </a:endParaRPr>
          </a:p>
          <a:p>
            <a:pPr algn="l"/>
            <a:r>
              <a:rPr lang="id-ID" sz="2800" b="1" i="1" dirty="0">
                <a:ln>
                  <a:noFill/>
                </a:ln>
              </a:rPr>
              <a:t>Budaya terdiri dari kepercayaan, nilai-nilai, keterampilan pengetahuan, hubungan terstruktur, cara melakukan sesuatu (adat), ptraktik sosial, dan sistem simbol.</a:t>
            </a:r>
          </a:p>
          <a:p>
            <a:pPr algn="l"/>
            <a:endParaRPr lang="id-ID" sz="2800" b="1" i="1" dirty="0">
              <a:ln>
                <a:noFill/>
              </a:ln>
            </a:endParaRPr>
          </a:p>
          <a:p>
            <a:pPr algn="l"/>
            <a:r>
              <a:rPr lang="id-ID" sz="2800" b="1" i="1" dirty="0">
                <a:ln>
                  <a:noFill/>
                </a:ln>
              </a:rPr>
              <a:t>Budaya diekspresikan melalui rutinitas keluarga dan rutinitas masyarakat.</a:t>
            </a:r>
          </a:p>
          <a:p>
            <a:pPr algn="l"/>
            <a:endParaRPr lang="id-ID" sz="4000" b="1" i="1" dirty="0">
              <a:ln>
                <a:noFill/>
              </a:ln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11305" y="354656"/>
            <a:ext cx="9791813" cy="1490168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600" b="1" i="1" u="sng" dirty="0"/>
              <a:t>Child-in-activity-in-cultural-context As The Unit of Study</a:t>
            </a:r>
          </a:p>
        </p:txBody>
      </p:sp>
    </p:spTree>
    <p:extLst>
      <p:ext uri="{BB962C8B-B14F-4D97-AF65-F5344CB8AC3E}">
        <p14:creationId xmlns:p14="http://schemas.microsoft.com/office/powerpoint/2010/main" val="3577700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1306" y="2204864"/>
            <a:ext cx="10463800" cy="4176464"/>
          </a:xfrm>
        </p:spPr>
        <p:txBody>
          <a:bodyPr anchor="ctr"/>
          <a:lstStyle/>
          <a:p>
            <a:pPr marL="342900" indent="-342900" algn="l">
              <a:buFont typeface="Arial" pitchFamily="34" charset="0"/>
              <a:buChar char="•"/>
            </a:pPr>
            <a:r>
              <a:rPr lang="id-ID" b="1" i="1" dirty="0">
                <a:ln>
                  <a:noFill/>
                </a:ln>
              </a:rPr>
              <a:t>Vygotsky menekankan bahwa sejarah budaya dengan kuat membentuk semua lapisan konteks.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id-ID" b="1" i="1" dirty="0">
              <a:ln>
                <a:noFill/>
              </a:ln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11305" y="354656"/>
            <a:ext cx="9791813" cy="1490168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600" b="1" i="1" u="sng" dirty="0"/>
              <a:t>Child-in-activity-in-cultural-context As The Unit of Study</a:t>
            </a:r>
          </a:p>
        </p:txBody>
      </p:sp>
    </p:spTree>
    <p:extLst>
      <p:ext uri="{BB962C8B-B14F-4D97-AF65-F5344CB8AC3E}">
        <p14:creationId xmlns:p14="http://schemas.microsoft.com/office/powerpoint/2010/main" val="372867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315" y="1916832"/>
            <a:ext cx="11423782" cy="5040561"/>
          </a:xfrm>
        </p:spPr>
        <p:txBody>
          <a:bodyPr>
            <a:noAutofit/>
          </a:bodyPr>
          <a:lstStyle/>
          <a:p>
            <a:r>
              <a:rPr lang="id-ID" sz="2200" b="1" i="1" dirty="0"/>
              <a:t>Jarak antara tingkat perkembangan aktual anak (pemecahan masalah mandiri) dan tingkat potensi perkembangan yang lebih tinggi (pemecahan masalah di bawah bimbingan orang dewasa atau bekerja sama dengan rekan-rekan yang lebih mampu).</a:t>
            </a:r>
          </a:p>
          <a:p>
            <a:pPr marL="64008" indent="0">
              <a:buNone/>
            </a:pPr>
            <a:endParaRPr lang="id-ID" sz="2200" b="1" i="1" dirty="0"/>
          </a:p>
          <a:p>
            <a:r>
              <a:rPr lang="id-ID" sz="2200" b="1" i="1" dirty="0"/>
              <a:t>Anak-anak di berbagai budaya mempelajari kemampuan yang bernilai di budayanya masing-masing.</a:t>
            </a:r>
          </a:p>
          <a:p>
            <a:pPr marL="64008" indent="0">
              <a:buNone/>
            </a:pPr>
            <a:endParaRPr lang="id-ID" sz="2200" b="1" i="1" dirty="0"/>
          </a:p>
          <a:p>
            <a:r>
              <a:rPr lang="id-ID" sz="2200" b="1" i="1" dirty="0"/>
              <a:t>Alih-alih fokus pada konsep apa yang "dimiliki anak“, Vygotsky dan rekannya meneliti apa yang sebenarnya dilakukan anak dari waktu ke waktu ketika terlibat dalam suatu kegiatan.</a:t>
            </a:r>
          </a:p>
          <a:p>
            <a:endParaRPr lang="id-ID" sz="2200" b="1" i="1" dirty="0"/>
          </a:p>
          <a:p>
            <a:endParaRPr lang="id-ID" sz="2200" b="1" i="1" dirty="0"/>
          </a:p>
          <a:p>
            <a:endParaRPr lang="id-ID" sz="2200" b="1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16632"/>
            <a:ext cx="12190413" cy="1490168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600" b="1" i="1" u="sng" dirty="0"/>
              <a:t>Zone of Proximal Development (ZPD)</a:t>
            </a:r>
          </a:p>
        </p:txBody>
      </p:sp>
    </p:spTree>
    <p:extLst>
      <p:ext uri="{BB962C8B-B14F-4D97-AF65-F5344CB8AC3E}">
        <p14:creationId xmlns:p14="http://schemas.microsoft.com/office/powerpoint/2010/main" val="1573117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318" y="1606800"/>
            <a:ext cx="11615778" cy="4990552"/>
          </a:xfrm>
        </p:spPr>
        <p:txBody>
          <a:bodyPr anchor="ctr">
            <a:normAutofit/>
          </a:bodyPr>
          <a:lstStyle/>
          <a:p>
            <a:r>
              <a:rPr lang="id-ID" sz="2400" b="1" i="1" dirty="0"/>
              <a:t>Orang dewasa tidak perlu secara eksplisit mengajar anak-anak melalui interaksi tatap muka.</a:t>
            </a:r>
          </a:p>
          <a:p>
            <a:pPr marL="64008" indent="0">
              <a:buNone/>
            </a:pPr>
            <a:endParaRPr lang="id-ID" sz="2400" b="1" i="1" dirty="0"/>
          </a:p>
          <a:p>
            <a:r>
              <a:rPr lang="id-ID" sz="2400" b="1" i="1" dirty="0"/>
              <a:t>Scaffolding: Orang yang lebih terampil menyusun interaksi dan menyesuaikan tingkat dukungan mereka sesuai dengan seberapa banyak bantuan yang dibutuhkan anak.</a:t>
            </a:r>
          </a:p>
          <a:p>
            <a:endParaRPr lang="id-ID" sz="2400" b="1" i="1" dirty="0"/>
          </a:p>
          <a:p>
            <a:endParaRPr lang="id-ID" sz="2400" b="1" i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16632"/>
            <a:ext cx="12190413" cy="1490168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600" b="1" i="1" u="sng" dirty="0"/>
              <a:t>Zone of Proximal Development (ZPD)</a:t>
            </a:r>
          </a:p>
        </p:txBody>
      </p:sp>
    </p:spTree>
    <p:extLst>
      <p:ext uri="{BB962C8B-B14F-4D97-AF65-F5344CB8AC3E}">
        <p14:creationId xmlns:p14="http://schemas.microsoft.com/office/powerpoint/2010/main" val="4213421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318" y="1700808"/>
            <a:ext cx="11615778" cy="5112568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endParaRPr lang="id-ID" sz="2400" b="1" i="1" dirty="0"/>
          </a:p>
          <a:p>
            <a:r>
              <a:rPr lang="id-ID" sz="2400" b="1" i="1" dirty="0"/>
              <a:t>Interaksi antara anak dan orang dewasa atau anak yang lebih tua pada bidang intermental (antara pikiran) menjadi diinternalisasi ke dalam pikiran anak yaitu bidang intramental (dalam pikiran).</a:t>
            </a:r>
          </a:p>
          <a:p>
            <a:pPr marL="64008" indent="0">
              <a:buNone/>
            </a:pPr>
            <a:endParaRPr lang="id-ID" sz="2400" b="1" i="1" dirty="0"/>
          </a:p>
          <a:p>
            <a:r>
              <a:rPr lang="id-ID" sz="2400" b="1" i="1" dirty="0"/>
              <a:t>Pergerakan dari intermental ke intramental  berhubungan dengan dua karakteristik:</a:t>
            </a:r>
          </a:p>
          <a:p>
            <a:pPr marL="64008" indent="0">
              <a:buNone/>
            </a:pPr>
            <a:r>
              <a:rPr lang="id-ID" sz="2400" b="1" i="1" dirty="0"/>
              <a:t>	A. Menjelaskan mengapa child-in-activity-in-context adalah unit 		     	     terkecil yang mungkin untuk dipelajari. </a:t>
            </a:r>
          </a:p>
          <a:p>
            <a:pPr marL="64008" indent="0">
              <a:buNone/>
            </a:pPr>
            <a:r>
              <a:rPr lang="id-ID" sz="2400" b="1" i="1" dirty="0"/>
              <a:t>	B. Internalisasi proses sosial terjadi selama pergerakan anak melalui ZPD.</a:t>
            </a:r>
          </a:p>
          <a:p>
            <a:pPr marL="64008" indent="0">
              <a:buNone/>
            </a:pPr>
            <a:endParaRPr lang="id-ID" sz="2400" b="1" i="1" dirty="0"/>
          </a:p>
          <a:p>
            <a:r>
              <a:rPr lang="id-ID" sz="2400" b="1" i="1" dirty="0"/>
              <a:t>Keadaan yang berbeda akan memberikan aktivitas interpsikologis yang berbeda juga.</a:t>
            </a:r>
          </a:p>
          <a:p>
            <a:pPr marL="64008" indent="0">
              <a:buNone/>
            </a:pPr>
            <a:endParaRPr lang="id-ID" sz="2400" b="1" i="1" dirty="0"/>
          </a:p>
          <a:p>
            <a:r>
              <a:rPr lang="id-ID" sz="2400" b="1" i="1" dirty="0"/>
              <a:t>Proses intermental diubah saat proses internalisasi</a:t>
            </a:r>
            <a:r>
              <a:rPr lang="id-ID" sz="2400" dirty="0"/>
              <a:t>.</a:t>
            </a:r>
          </a:p>
          <a:p>
            <a:endParaRPr lang="id-ID" sz="2400" b="1" i="1" dirty="0"/>
          </a:p>
          <a:p>
            <a:pPr marL="64008" indent="0">
              <a:buNone/>
            </a:pPr>
            <a:endParaRPr lang="id-ID" sz="2400" b="1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10640"/>
            <a:ext cx="12190413" cy="1490168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b="1" i="1" u="sng" dirty="0"/>
              <a:t>The Socio-cultural Origins of Individual:</a:t>
            </a:r>
          </a:p>
          <a:p>
            <a:pPr algn="ctr"/>
            <a:r>
              <a:rPr lang="id-ID" sz="3200" b="1" i="1" u="sng" dirty="0"/>
              <a:t>The Intermental Constructs The Intramental</a:t>
            </a:r>
          </a:p>
        </p:txBody>
      </p:sp>
    </p:spTree>
    <p:extLst>
      <p:ext uri="{BB962C8B-B14F-4D97-AF65-F5344CB8AC3E}">
        <p14:creationId xmlns:p14="http://schemas.microsoft.com/office/powerpoint/2010/main" val="404098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16" y="2420889"/>
            <a:ext cx="11423782" cy="4896543"/>
          </a:xfrm>
        </p:spPr>
        <p:txBody>
          <a:bodyPr>
            <a:normAutofit/>
          </a:bodyPr>
          <a:lstStyle/>
          <a:p>
            <a:pPr algn="just"/>
            <a:r>
              <a:rPr lang="id-ID" sz="2400" b="1" i="1" dirty="0"/>
              <a:t>Vygotsky dan ahli teori Soviet mengatakan bahwa manusia menciptakan fungsi intelektual mereka melalui aktivitas: </a:t>
            </a:r>
          </a:p>
          <a:p>
            <a:pPr marL="64008" indent="0" algn="just">
              <a:buNone/>
            </a:pPr>
            <a:r>
              <a:rPr lang="id-ID" sz="2400" b="1" i="1" dirty="0"/>
              <a:t>	“Manusia menguasai diri mereka dari luar melalui alat psikologis”.</a:t>
            </a:r>
          </a:p>
          <a:p>
            <a:pPr algn="just"/>
            <a:endParaRPr lang="id-ID" sz="2400" b="1" i="1" dirty="0"/>
          </a:p>
          <a:p>
            <a:pPr algn="just"/>
            <a:r>
              <a:rPr lang="id-ID" sz="2400" b="1" i="1" dirty="0"/>
              <a:t>Alat psikologis terdiri dari: sistem bahasa, sistem perhitungan, menulis, diagram, peta, tanda-tanda konvensional, dan seni. </a:t>
            </a:r>
          </a:p>
          <a:p>
            <a:pPr algn="just"/>
            <a:endParaRPr lang="id-ID" sz="2400" b="1" i="1" dirty="0"/>
          </a:p>
          <a:p>
            <a:pPr algn="just"/>
            <a:r>
              <a:rPr lang="id-ID" sz="2400" b="1" i="1" dirty="0"/>
              <a:t>Bagi Vygotsky, bahasa adalah alat psikologis yang paling penting.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10640"/>
            <a:ext cx="12190413" cy="1490168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600" b="1" i="1" u="sng" dirty="0"/>
              <a:t>Tools Provided by a Culture Mediate Intellectual Functioning</a:t>
            </a:r>
          </a:p>
        </p:txBody>
      </p:sp>
    </p:spTree>
    <p:extLst>
      <p:ext uri="{BB962C8B-B14F-4D97-AF65-F5344CB8AC3E}">
        <p14:creationId xmlns:p14="http://schemas.microsoft.com/office/powerpoint/2010/main" val="4135096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Verv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</TotalTime>
  <Words>388</Words>
  <Application>Microsoft Office PowerPoint</Application>
  <PresentationFormat>Custom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Verve</vt:lpstr>
      <vt:lpstr>Shanti Milenia (2018031042) Divalya Aqmari (2018031041) Mega Putri Gemilang (2018031039)</vt:lpstr>
      <vt:lpstr>Biografi Vygotsky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Vygotsky and The Socio-cultural Approach</dc:title>
  <dc:creator>ASUS</dc:creator>
  <cp:lastModifiedBy>akusiapakamusiapakitaapa@gmail.com</cp:lastModifiedBy>
  <cp:revision>31</cp:revision>
  <dcterms:created xsi:type="dcterms:W3CDTF">2019-02-22T13:06:41Z</dcterms:created>
  <dcterms:modified xsi:type="dcterms:W3CDTF">2019-02-23T13:24:24Z</dcterms:modified>
</cp:coreProperties>
</file>