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asati Widya Putri" userId="S::larasati.widyaputri@student.upj.ac.id::d6cd8795-b89e-48b5-93fc-f292fa24702f" providerId="AD" clId="Web-{013F5FE0-6095-4C3E-A2D4-E36C6F56E654}"/>
    <pc:docChg chg="modSld">
      <pc:chgData name="Larasati Widya Putri" userId="S::larasati.widyaputri@student.upj.ac.id::d6cd8795-b89e-48b5-93fc-f292fa24702f" providerId="AD" clId="Web-{013F5FE0-6095-4C3E-A2D4-E36C6F56E654}" dt="2019-02-16T06:23:09.525" v="9" actId="20577"/>
      <pc:docMkLst>
        <pc:docMk/>
      </pc:docMkLst>
      <pc:sldChg chg="modSp">
        <pc:chgData name="Larasati Widya Putri" userId="S::larasati.widyaputri@student.upj.ac.id::d6cd8795-b89e-48b5-93fc-f292fa24702f" providerId="AD" clId="Web-{013F5FE0-6095-4C3E-A2D4-E36C6F56E654}" dt="2019-02-16T06:23:09.525" v="8" actId="20577"/>
        <pc:sldMkLst>
          <pc:docMk/>
          <pc:sldMk cId="2481403545" sldId="266"/>
        </pc:sldMkLst>
        <pc:spChg chg="mod">
          <ac:chgData name="Larasati Widya Putri" userId="S::larasati.widyaputri@student.upj.ac.id::d6cd8795-b89e-48b5-93fc-f292fa24702f" providerId="AD" clId="Web-{013F5FE0-6095-4C3E-A2D4-E36C6F56E654}" dt="2019-02-16T06:23:09.525" v="8" actId="20577"/>
          <ac:spMkLst>
            <pc:docMk/>
            <pc:sldMk cId="2481403545" sldId="26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75D784F-47E5-4B33-BDAD-B5DAEA111B7B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8921493-B8B0-4F9B-9DA5-0C88656DE6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95400"/>
            <a:ext cx="6324600" cy="1828800"/>
          </a:xfrm>
        </p:spPr>
        <p:txBody>
          <a:bodyPr>
            <a:normAutofit/>
          </a:bodyPr>
          <a:lstStyle/>
          <a:p>
            <a:r>
              <a:rPr lang="en-US" sz="3200" dirty="0"/>
              <a:t>Freud’s and Erikson’s Psychoanalytic Theories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4343400" y="3733800"/>
            <a:ext cx="228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Clr>
                <a:srgbClr val="C66951"/>
              </a:buClr>
            </a:pPr>
            <a:r>
              <a:rPr lang="en-US" sz="2000" spc="150" dirty="0" err="1">
                <a:solidFill>
                  <a:srgbClr val="FFFFFF"/>
                </a:solidFill>
              </a:rPr>
              <a:t>Oleh</a:t>
            </a:r>
            <a:r>
              <a:rPr lang="en-US" sz="2000" spc="150" dirty="0">
                <a:solidFill>
                  <a:srgbClr val="FFFFFF"/>
                </a:solidFill>
              </a:rPr>
              <a:t> : </a:t>
            </a:r>
          </a:p>
          <a:p>
            <a:pPr lvl="0">
              <a:spcBef>
                <a:spcPct val="20000"/>
              </a:spcBef>
              <a:buClr>
                <a:srgbClr val="C66951"/>
              </a:buClr>
            </a:pPr>
            <a:r>
              <a:rPr lang="en-US" sz="2000" spc="150" dirty="0" err="1">
                <a:solidFill>
                  <a:srgbClr val="FFFFFF"/>
                </a:solidFill>
              </a:rPr>
              <a:t>Fauziah</a:t>
            </a:r>
            <a:r>
              <a:rPr lang="en-US" sz="2000" spc="150" dirty="0">
                <a:solidFill>
                  <a:srgbClr val="FFFFFF"/>
                </a:solidFill>
              </a:rPr>
              <a:t> </a:t>
            </a:r>
            <a:r>
              <a:rPr lang="en-US" sz="2000" spc="150" dirty="0" err="1">
                <a:solidFill>
                  <a:srgbClr val="FFFFFF"/>
                </a:solidFill>
              </a:rPr>
              <a:t>Rizka</a:t>
            </a:r>
            <a:r>
              <a:rPr lang="en-US" sz="2000" spc="150" dirty="0">
                <a:solidFill>
                  <a:srgbClr val="FFFFFF"/>
                </a:solidFill>
              </a:rPr>
              <a:t> (2018031010)</a:t>
            </a:r>
          </a:p>
          <a:p>
            <a:pPr lvl="0">
              <a:spcBef>
                <a:spcPct val="20000"/>
              </a:spcBef>
              <a:buClr>
                <a:srgbClr val="C66951"/>
              </a:buClr>
            </a:pPr>
            <a:r>
              <a:rPr lang="en-US" sz="2000" spc="150" dirty="0">
                <a:solidFill>
                  <a:srgbClr val="FFFFFF"/>
                </a:solidFill>
              </a:rPr>
              <a:t>I </a:t>
            </a:r>
            <a:r>
              <a:rPr lang="en-US" sz="2000" spc="150" dirty="0" err="1">
                <a:solidFill>
                  <a:srgbClr val="FFFFFF"/>
                </a:solidFill>
              </a:rPr>
              <a:t>Gusti</a:t>
            </a:r>
            <a:r>
              <a:rPr lang="en-US" sz="2000" spc="150" dirty="0">
                <a:solidFill>
                  <a:srgbClr val="FFFFFF"/>
                </a:solidFill>
              </a:rPr>
              <a:t> </a:t>
            </a:r>
            <a:r>
              <a:rPr lang="en-US" sz="2000" spc="150" dirty="0" err="1">
                <a:solidFill>
                  <a:srgbClr val="FFFFFF"/>
                </a:solidFill>
              </a:rPr>
              <a:t>Lanang</a:t>
            </a:r>
            <a:r>
              <a:rPr lang="en-US" sz="2000" spc="150" dirty="0">
                <a:solidFill>
                  <a:srgbClr val="FFFFFF"/>
                </a:solidFill>
              </a:rPr>
              <a:t> (2018031009)</a:t>
            </a:r>
          </a:p>
          <a:p>
            <a:pPr lvl="0">
              <a:spcBef>
                <a:spcPct val="20000"/>
              </a:spcBef>
              <a:buClr>
                <a:srgbClr val="C66951"/>
              </a:buClr>
            </a:pPr>
            <a:r>
              <a:rPr lang="en-US" sz="2000" spc="150" dirty="0" err="1">
                <a:solidFill>
                  <a:srgbClr val="FFFFFF"/>
                </a:solidFill>
              </a:rPr>
              <a:t>Larasati</a:t>
            </a:r>
            <a:r>
              <a:rPr lang="en-US" sz="2000" spc="150" dirty="0">
                <a:solidFill>
                  <a:srgbClr val="FFFFFF"/>
                </a:solidFill>
              </a:rPr>
              <a:t> W P (2018031012)</a:t>
            </a:r>
          </a:p>
        </p:txBody>
      </p:sp>
    </p:spTree>
    <p:extLst>
      <p:ext uri="{BB962C8B-B14F-4D97-AF65-F5344CB8AC3E}">
        <p14:creationId xmlns:p14="http://schemas.microsoft.com/office/powerpoint/2010/main" val="362342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id-ID" dirty="0"/>
              <a:t>Menurut pengamatan </a:t>
            </a:r>
            <a:r>
              <a:rPr lang="en-US" dirty="0"/>
              <a:t>yang </a:t>
            </a:r>
            <a:r>
              <a:rPr lang="en-US" dirty="0" err="1"/>
              <a:t>dilakukan</a:t>
            </a:r>
            <a:r>
              <a:rPr lang="en-US" dirty="0"/>
              <a:t> F</a:t>
            </a:r>
            <a:r>
              <a:rPr lang="id-ID" dirty="0"/>
              <a:t>reud</a:t>
            </a:r>
            <a:r>
              <a:rPr lang="en-US" dirty="0"/>
              <a:t>,</a:t>
            </a:r>
            <a:r>
              <a:rPr lang="id-ID" dirty="0"/>
              <a:t> pikiran mempunyai 3 area yaitu :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Topographic approach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35976" y="2590800"/>
            <a:ext cx="2183423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/>
              <a:t>The </a:t>
            </a:r>
            <a:r>
              <a:rPr lang="en-US" sz="2000" dirty="0"/>
              <a:t>U</a:t>
            </a:r>
            <a:r>
              <a:rPr lang="id-ID" sz="2000" dirty="0"/>
              <a:t>nconscious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746500"/>
            <a:ext cx="2286000" cy="101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020" y="4953000"/>
            <a:ext cx="2269205" cy="1011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671066" y="3991252"/>
            <a:ext cx="21066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</a:rPr>
              <a:t>The </a:t>
            </a:r>
            <a:r>
              <a:rPr lang="en-US" sz="2000" dirty="0">
                <a:solidFill>
                  <a:schemeClr val="bg1"/>
                </a:solidFill>
              </a:rPr>
              <a:t>P</a:t>
            </a:r>
            <a:r>
              <a:rPr lang="id-ID" sz="2000" dirty="0">
                <a:solidFill>
                  <a:schemeClr val="bg1"/>
                </a:solidFill>
              </a:rPr>
              <a:t>reconscious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69611" y="5258562"/>
            <a:ext cx="176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000" dirty="0">
                <a:solidFill>
                  <a:schemeClr val="bg1"/>
                </a:solidFill>
              </a:rPr>
              <a:t>The </a:t>
            </a:r>
            <a:r>
              <a:rPr lang="en-US" sz="2000" dirty="0">
                <a:solidFill>
                  <a:schemeClr val="bg1"/>
                </a:solidFill>
              </a:rPr>
              <a:t>C</a:t>
            </a:r>
            <a:r>
              <a:rPr lang="id-ID" sz="2000" dirty="0">
                <a:solidFill>
                  <a:schemeClr val="bg1"/>
                </a:solidFill>
              </a:rPr>
              <a:t>onscious</a:t>
            </a:r>
          </a:p>
        </p:txBody>
      </p:sp>
    </p:spTree>
    <p:extLst>
      <p:ext uri="{BB962C8B-B14F-4D97-AF65-F5344CB8AC3E}">
        <p14:creationId xmlns:p14="http://schemas.microsoft.com/office/powerpoint/2010/main" val="155479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048000"/>
            <a:ext cx="8407893" cy="4407408"/>
          </a:xfrm>
        </p:spPr>
        <p:txBody>
          <a:bodyPr/>
          <a:lstStyle/>
          <a:p>
            <a:pPr marL="45720" indent="0" algn="ctr">
              <a:buNone/>
            </a:pPr>
            <a:r>
              <a:rPr lang="id-ID" dirty="0"/>
              <a:t>Freud membuat dua klaim tentang perkembangan kepribadian pada manusia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err="1"/>
              <a:t>Perkembangan</a:t>
            </a:r>
            <a:r>
              <a:rPr lang="en-US" dirty="0"/>
              <a:t> mental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seseorang</a:t>
            </a:r>
            <a:endParaRPr lang="en-US" dirty="0"/>
          </a:p>
          <a:p>
            <a:pPr marL="45720" indent="0" algn="ctr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Stage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562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124200"/>
            <a:ext cx="8407893" cy="4407408"/>
          </a:xfrm>
        </p:spPr>
        <p:txBody>
          <a:bodyPr/>
          <a:lstStyle/>
          <a:p>
            <a:pPr marL="45720" indent="0" algn="ctr">
              <a:buNone/>
            </a:pPr>
            <a:r>
              <a:rPr lang="id-ID" dirty="0"/>
              <a:t>Mempelajari tentang perbedaan perkembangan yang normal dan tidak, seperti :</a:t>
            </a:r>
          </a:p>
          <a:p>
            <a:pPr marL="45720" indent="0" algn="ctr">
              <a:buNone/>
            </a:pPr>
            <a:endParaRPr lang="id-ID" dirty="0"/>
          </a:p>
          <a:p>
            <a:pPr algn="ctr">
              <a:buFont typeface="Arial" pitchFamily="34" charset="0"/>
              <a:buChar char="•"/>
            </a:pPr>
            <a:r>
              <a:rPr lang="id-ID" dirty="0"/>
              <a:t>Penyakit mental</a:t>
            </a:r>
          </a:p>
          <a:p>
            <a:pPr algn="ctr">
              <a:buFont typeface="Arial" pitchFamily="34" charset="0"/>
              <a:buChar char="•"/>
            </a:pPr>
            <a:r>
              <a:rPr lang="id-ID" dirty="0"/>
              <a:t>Perkembangannya yang tertunda</a:t>
            </a:r>
          </a:p>
          <a:p>
            <a:pPr marL="45720" indent="0" algn="ctr">
              <a:buNone/>
            </a:pPr>
            <a:r>
              <a:rPr lang="id-ID" sz="1800" dirty="0"/>
              <a:t> </a:t>
            </a:r>
          </a:p>
          <a:p>
            <a:pPr marL="45720" indent="0">
              <a:buNone/>
            </a:pPr>
            <a:endParaRPr lang="id-ID" dirty="0"/>
          </a:p>
          <a:p>
            <a:pPr marL="4572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Normal – abnormal continuum</a:t>
            </a:r>
          </a:p>
        </p:txBody>
      </p:sp>
    </p:spTree>
    <p:extLst>
      <p:ext uri="{BB962C8B-B14F-4D97-AF65-F5344CB8AC3E}">
        <p14:creationId xmlns:p14="http://schemas.microsoft.com/office/powerpoint/2010/main" val="2818065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048000"/>
            <a:ext cx="8407893" cy="44074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 algn="ctr">
              <a:buNone/>
            </a:pPr>
            <a:r>
              <a:rPr lang="id-ID" dirty="0" err="1"/>
              <a:t>Freud</a:t>
            </a:r>
            <a:r>
              <a:rPr lang="id-ID" dirty="0"/>
              <a:t> memilih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menganalisis orang dewasa dibandingkan anak – anak, ada 2 metode yang digunakan </a:t>
            </a:r>
            <a:r>
              <a:rPr lang="id-ID" dirty="0" err="1"/>
              <a:t>Freud</a:t>
            </a:r>
            <a:r>
              <a:rPr lang="id-ID" dirty="0"/>
              <a:t> yaitu : </a:t>
            </a:r>
          </a:p>
          <a:p>
            <a:pPr marL="45720" indent="0" algn="ctr">
              <a:buNone/>
            </a:pPr>
            <a:endParaRPr lang="id-ID" dirty="0"/>
          </a:p>
          <a:p>
            <a:pPr algn="ctr">
              <a:buFont typeface="Arial" pitchFamily="34" charset="0"/>
              <a:buChar char="•"/>
            </a:pPr>
            <a:r>
              <a:rPr lang="id-ID" dirty="0"/>
              <a:t>Asosiasi bebas</a:t>
            </a:r>
          </a:p>
          <a:p>
            <a:pPr algn="ctr">
              <a:buFont typeface="Arial" pitchFamily="34" charset="0"/>
              <a:buChar char="•"/>
            </a:pPr>
            <a:r>
              <a:rPr lang="id-ID" dirty="0"/>
              <a:t>Analisis mimpi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2481403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80107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05000"/>
            <a:ext cx="3200400" cy="435254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Biographical Sketch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74024" y="2968388"/>
            <a:ext cx="419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err="1"/>
              <a:t>Sigmun</a:t>
            </a:r>
            <a:r>
              <a:rPr lang="en-US" sz="2000" dirty="0"/>
              <a:t> Freud </a:t>
            </a:r>
            <a:r>
              <a:rPr lang="en-US" sz="2000" dirty="0" err="1"/>
              <a:t>lahir</a:t>
            </a:r>
            <a:r>
              <a:rPr lang="en-US" sz="2000" dirty="0"/>
              <a:t> di Moravia, </a:t>
            </a:r>
            <a:r>
              <a:rPr lang="en-US" sz="2000" dirty="0" err="1"/>
              <a:t>Ceko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1856.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/>
              <a:t>Tahun</a:t>
            </a:r>
            <a:r>
              <a:rPr lang="en-US" sz="2000" dirty="0"/>
              <a:t> 1900-an Freud </a:t>
            </a:r>
            <a:r>
              <a:rPr lang="en-US" sz="2000" dirty="0" err="1"/>
              <a:t>mengeluarkan</a:t>
            </a:r>
            <a:r>
              <a:rPr lang="en-US" sz="2000" dirty="0"/>
              <a:t> </a:t>
            </a:r>
            <a:r>
              <a:rPr lang="en-US" sz="2000" dirty="0" err="1"/>
              <a:t>buku</a:t>
            </a:r>
            <a:r>
              <a:rPr lang="en-US" sz="2000" dirty="0"/>
              <a:t> </a:t>
            </a:r>
            <a:r>
              <a:rPr lang="en-US" sz="2000" dirty="0" err="1"/>
              <a:t>pertamanya</a:t>
            </a:r>
            <a:r>
              <a:rPr lang="en-US" sz="2000" dirty="0"/>
              <a:t> yang </a:t>
            </a:r>
            <a:r>
              <a:rPr lang="en-US" sz="2000" dirty="0" err="1"/>
              <a:t>berjudul</a:t>
            </a:r>
            <a:r>
              <a:rPr lang="en-US" sz="2000" dirty="0"/>
              <a:t> “The Interpretation of Dream”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Freud </a:t>
            </a:r>
            <a:r>
              <a:rPr lang="en-US" sz="2000" dirty="0" err="1"/>
              <a:t>meninggal</a:t>
            </a:r>
            <a:r>
              <a:rPr lang="en-US" sz="2000" dirty="0"/>
              <a:t> di London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1939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penyakit</a:t>
            </a:r>
            <a:r>
              <a:rPr lang="en-US" sz="2000" dirty="0"/>
              <a:t> </a:t>
            </a:r>
            <a:r>
              <a:rPr lang="en-US" sz="2000" dirty="0" err="1"/>
              <a:t>kanker</a:t>
            </a:r>
            <a:r>
              <a:rPr lang="en-US" sz="2000" dirty="0"/>
              <a:t> </a:t>
            </a:r>
            <a:r>
              <a:rPr lang="en-US" sz="2000" dirty="0" err="1"/>
              <a:t>rahang</a:t>
            </a:r>
            <a:r>
              <a:rPr lang="en-US" sz="2000" dirty="0"/>
              <a:t> yang </a:t>
            </a:r>
            <a:r>
              <a:rPr lang="en-US" sz="2000" dirty="0" err="1"/>
              <a:t>dideritanya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1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200400"/>
            <a:ext cx="8407893" cy="4407408"/>
          </a:xfrm>
        </p:spPr>
        <p:txBody>
          <a:bodyPr/>
          <a:lstStyle/>
          <a:p>
            <a:pPr marL="45720" indent="0" algn="ctr">
              <a:buNone/>
            </a:pPr>
            <a:r>
              <a:rPr lang="en-US" dirty="0"/>
              <a:t>Dynamic approach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Freud yang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dorongan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APPROACH</a:t>
            </a:r>
          </a:p>
        </p:txBody>
      </p:sp>
    </p:spTree>
    <p:extLst>
      <p:ext uri="{BB962C8B-B14F-4D97-AF65-F5344CB8AC3E}">
        <p14:creationId xmlns:p14="http://schemas.microsoft.com/office/powerpoint/2010/main" val="367792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orientation to the theory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5486400" y="1994279"/>
            <a:ext cx="304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 Dynamic Approach</a:t>
            </a:r>
          </a:p>
        </p:txBody>
      </p:sp>
      <p:sp>
        <p:nvSpPr>
          <p:cNvPr id="5" name="Rectangle 4"/>
          <p:cNvSpPr/>
          <p:nvPr/>
        </p:nvSpPr>
        <p:spPr>
          <a:xfrm>
            <a:off x="5486400" y="2667000"/>
            <a:ext cx="304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 Structural Approach</a:t>
            </a:r>
          </a:p>
        </p:txBody>
      </p:sp>
      <p:sp>
        <p:nvSpPr>
          <p:cNvPr id="6" name="Rectangle 5"/>
          <p:cNvSpPr/>
          <p:nvPr/>
        </p:nvSpPr>
        <p:spPr>
          <a:xfrm>
            <a:off x="5486400" y="3352800"/>
            <a:ext cx="304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 Topographic Approach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400" y="4038600"/>
            <a:ext cx="3048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 Developmental Stage Approach </a:t>
            </a:r>
          </a:p>
        </p:txBody>
      </p:sp>
      <p:sp>
        <p:nvSpPr>
          <p:cNvPr id="8" name="Rectangle 7"/>
          <p:cNvSpPr/>
          <p:nvPr/>
        </p:nvSpPr>
        <p:spPr>
          <a:xfrm>
            <a:off x="5486400" y="4927410"/>
            <a:ext cx="3048000" cy="635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 Normal-Abnormal Continuum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76164" y="5791200"/>
            <a:ext cx="304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Psychoanalytic Methods  </a:t>
            </a:r>
          </a:p>
        </p:txBody>
      </p:sp>
      <p:sp>
        <p:nvSpPr>
          <p:cNvPr id="11" name="Oval 10"/>
          <p:cNvSpPr/>
          <p:nvPr/>
        </p:nvSpPr>
        <p:spPr>
          <a:xfrm>
            <a:off x="520890" y="2311589"/>
            <a:ext cx="2133600" cy="31492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6 </a:t>
            </a:r>
            <a:r>
              <a:rPr lang="en-US" sz="2000" dirty="0" err="1"/>
              <a:t>Karakteristik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</a:t>
            </a:r>
            <a:r>
              <a:rPr lang="en-US" sz="2000" dirty="0" err="1"/>
              <a:t>Teori</a:t>
            </a:r>
            <a:r>
              <a:rPr lang="en-US" sz="2000" dirty="0"/>
              <a:t> Freud.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667000" y="2260979"/>
            <a:ext cx="2655627" cy="1637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667000" y="2933700"/>
            <a:ext cx="2655627" cy="952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654490" y="3630306"/>
            <a:ext cx="2668137" cy="2684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667000" y="3898711"/>
            <a:ext cx="2655627" cy="406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6"/>
          </p:cNvCxnSpPr>
          <p:nvPr/>
        </p:nvCxnSpPr>
        <p:spPr>
          <a:xfrm>
            <a:off x="2654490" y="3886200"/>
            <a:ext cx="2603310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743200" y="3898711"/>
            <a:ext cx="2514600" cy="1778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13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APPROACH 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2800" y="1981200"/>
            <a:ext cx="2057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2800" y="3429000"/>
            <a:ext cx="2057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Ego</a:t>
            </a:r>
            <a:r>
              <a:rPr lang="en-US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4965510"/>
            <a:ext cx="2057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Superego</a:t>
            </a:r>
          </a:p>
        </p:txBody>
      </p:sp>
    </p:spTree>
    <p:extLst>
      <p:ext uri="{BB962C8B-B14F-4D97-AF65-F5344CB8AC3E}">
        <p14:creationId xmlns:p14="http://schemas.microsoft.com/office/powerpoint/2010/main" val="140382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200"/>
            <a:ext cx="8407893" cy="4407408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ID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Freud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primitif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disadari</a:t>
            </a:r>
            <a:r>
              <a:rPr lang="en-US" dirty="0"/>
              <a:t>.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err="1"/>
              <a:t>Contoh</a:t>
            </a:r>
            <a:r>
              <a:rPr lang="en-US" dirty="0"/>
              <a:t> :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memuaskan</a:t>
            </a:r>
            <a:r>
              <a:rPr lang="en-US" dirty="0"/>
              <a:t> </a:t>
            </a:r>
            <a:r>
              <a:rPr lang="en-US" dirty="0" err="1"/>
              <a:t>hasrat</a:t>
            </a:r>
            <a:r>
              <a:rPr lang="en-US" dirty="0"/>
              <a:t> yang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mulutnya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lapar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menghisap</a:t>
            </a:r>
            <a:r>
              <a:rPr lang="en-US" dirty="0"/>
              <a:t> </a:t>
            </a:r>
            <a:r>
              <a:rPr lang="en-US" dirty="0" err="1"/>
              <a:t>puting</a:t>
            </a:r>
            <a:r>
              <a:rPr lang="en-US" dirty="0"/>
              <a:t> </a:t>
            </a:r>
            <a:r>
              <a:rPr lang="en-US" dirty="0" err="1"/>
              <a:t>susu</a:t>
            </a:r>
            <a:r>
              <a:rPr lang="en-US" dirty="0"/>
              <a:t> </a:t>
            </a:r>
            <a:r>
              <a:rPr lang="en-US" dirty="0" err="1"/>
              <a:t>ibunya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puas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susu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ibunya</a:t>
            </a:r>
            <a:r>
              <a:rPr lang="en-US" dirty="0"/>
              <a:t>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berimajinasi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puting</a:t>
            </a:r>
            <a:r>
              <a:rPr lang="en-US" dirty="0"/>
              <a:t> </a:t>
            </a:r>
            <a:r>
              <a:rPr lang="en-US" dirty="0" err="1"/>
              <a:t>susu</a:t>
            </a:r>
            <a:r>
              <a:rPr lang="en-US" dirty="0"/>
              <a:t> </a:t>
            </a:r>
            <a:r>
              <a:rPr lang="en-US" dirty="0" err="1"/>
              <a:t>ibunya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botol</a:t>
            </a:r>
            <a:r>
              <a:rPr lang="en-US" dirty="0"/>
              <a:t> </a:t>
            </a:r>
            <a:r>
              <a:rPr lang="en-US" dirty="0" err="1"/>
              <a:t>susu</a:t>
            </a:r>
            <a:r>
              <a:rPr lang="en-US" dirty="0"/>
              <a:t>.</a:t>
            </a:r>
          </a:p>
          <a:p>
            <a:pPr marL="45720" indent="0">
              <a:buNone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angan-angan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 ID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terpenuhi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ID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ilusi</a:t>
            </a:r>
            <a:r>
              <a:rPr lang="en-US" dirty="0"/>
              <a:t>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proses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Primary-Process Thought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</a:t>
            </a:r>
          </a:p>
        </p:txBody>
      </p:sp>
    </p:spTree>
    <p:extLst>
      <p:ext uri="{BB962C8B-B14F-4D97-AF65-F5344CB8AC3E}">
        <p14:creationId xmlns:p14="http://schemas.microsoft.com/office/powerpoint/2010/main" val="4268734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895600"/>
            <a:ext cx="8407893" cy="440740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Ego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Freud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realistis</a:t>
            </a:r>
            <a:r>
              <a:rPr lang="en-US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Ego </a:t>
            </a:r>
            <a:r>
              <a:rPr lang="en-US" dirty="0" err="1"/>
              <a:t>memiliki</a:t>
            </a:r>
            <a:r>
              <a:rPr lang="en-US" dirty="0"/>
              <a:t> proses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Secondary-Process Thought. </a:t>
            </a:r>
          </a:p>
          <a:p>
            <a:pPr>
              <a:buFont typeface="Arial" pitchFamily="34" charset="0"/>
              <a:buChar char="•"/>
            </a:pP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dihadapkan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diatasi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ID, </a:t>
            </a:r>
            <a:r>
              <a:rPr lang="en-US" dirty="0" err="1"/>
              <a:t>maka</a:t>
            </a:r>
            <a:r>
              <a:rPr lang="en-US" dirty="0"/>
              <a:t> Ego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kecemasan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EGO</a:t>
            </a:r>
          </a:p>
        </p:txBody>
      </p:sp>
    </p:spTree>
    <p:extLst>
      <p:ext uri="{BB962C8B-B14F-4D97-AF65-F5344CB8AC3E}">
        <p14:creationId xmlns:p14="http://schemas.microsoft.com/office/powerpoint/2010/main" val="4364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DeFense</a:t>
            </a:r>
            <a:r>
              <a:rPr lang="en-US" dirty="0"/>
              <a:t> Mechanism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9600" y="1828800"/>
            <a:ext cx="2514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Represi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6248400" y="1828800"/>
            <a:ext cx="2514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Reaksi</a:t>
            </a:r>
            <a:r>
              <a:rPr lang="en-US" sz="2000" dirty="0"/>
              <a:t> </a:t>
            </a:r>
            <a:r>
              <a:rPr lang="en-US" sz="2000" dirty="0" err="1"/>
              <a:t>Formasi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6248400" y="4955843"/>
            <a:ext cx="2514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Fiksasi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609600" y="5029200"/>
            <a:ext cx="2514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Regresi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3393175" y="3429000"/>
            <a:ext cx="2514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Proyeksi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694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0"/>
            <a:ext cx="6324600" cy="1828800"/>
          </a:xfrm>
        </p:spPr>
        <p:txBody>
          <a:bodyPr/>
          <a:lstStyle/>
          <a:p>
            <a:pPr algn="ctr"/>
            <a:r>
              <a:rPr lang="en-US" sz="3200" dirty="0"/>
              <a:t>SUPEREGO</a:t>
            </a:r>
          </a:p>
        </p:txBody>
      </p:sp>
    </p:spTree>
    <p:extLst>
      <p:ext uri="{BB962C8B-B14F-4D97-AF65-F5344CB8AC3E}">
        <p14:creationId xmlns:p14="http://schemas.microsoft.com/office/powerpoint/2010/main" val="1914161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179</TotalTime>
  <Words>370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Grid</vt:lpstr>
      <vt:lpstr>Freud’s and Erikson’s Psychoanalytic Theories </vt:lpstr>
      <vt:lpstr>Biographical Sketch </vt:lpstr>
      <vt:lpstr>DYNAMIC APPROACH</vt:lpstr>
      <vt:lpstr>General orientation to the theory</vt:lpstr>
      <vt:lpstr>STRUCTURAL APPROACH </vt:lpstr>
      <vt:lpstr>ID</vt:lpstr>
      <vt:lpstr>EGO</vt:lpstr>
      <vt:lpstr>DeFense Mechanism </vt:lpstr>
      <vt:lpstr>SUPEREGO</vt:lpstr>
      <vt:lpstr>Topographic approach</vt:lpstr>
      <vt:lpstr>Stage approach</vt:lpstr>
      <vt:lpstr>Normal – abnormal continuum</vt:lpstr>
      <vt:lpstr>methodology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Freud’s and Erikson’s Psychoanalytic Theories</dc:title>
  <dc:creator>Windows User</dc:creator>
  <cp:lastModifiedBy>Windows User</cp:lastModifiedBy>
  <cp:revision>20</cp:revision>
  <dcterms:created xsi:type="dcterms:W3CDTF">2019-02-15T14:48:02Z</dcterms:created>
  <dcterms:modified xsi:type="dcterms:W3CDTF">2019-02-16T06:23:17Z</dcterms:modified>
</cp:coreProperties>
</file>