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68" r:id="rId3"/>
    <p:sldId id="269" r:id="rId4"/>
    <p:sldId id="270" r:id="rId5"/>
    <p:sldId id="271" r:id="rId6"/>
    <p:sldId id="272" r:id="rId7"/>
    <p:sldId id="273" r:id="rId8"/>
    <p:sldId id="274" r:id="rId9"/>
    <p:sldId id="275" r:id="rId10"/>
    <p:sldId id="276" r:id="rId11"/>
    <p:sldId id="256" r:id="rId12"/>
    <p:sldId id="257" r:id="rId13"/>
    <p:sldId id="258" r:id="rId14"/>
    <p:sldId id="259" r:id="rId15"/>
    <p:sldId id="260" r:id="rId16"/>
    <p:sldId id="261" r:id="rId17"/>
    <p:sldId id="262" r:id="rId18"/>
    <p:sldId id="263" r:id="rId19"/>
    <p:sldId id="264" r:id="rId20"/>
    <p:sldId id="265" r:id="rId21"/>
    <p:sldId id="266" r:id="rId22"/>
    <p:sldId id="267" r:id="rId23"/>
    <p:sldId id="279" r:id="rId24"/>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1416"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7" Type="http://schemas.openxmlformats.org/officeDocument/2006/relationships/tableStyles" Target="tableStyles.xml"/><Relationship Id="rId26" Type="http://schemas.openxmlformats.org/officeDocument/2006/relationships/viewProps" Target="viewProps.xml"/><Relationship Id="rId25" Type="http://schemas.openxmlformats.org/officeDocument/2006/relationships/presProps" Target="presProps.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77BAC791-8429-4A2F-A144-9B6FC98536AC}" type="datetimeFigureOut">
              <a:rPr lang="id-ID" smtClean="0"/>
            </a:fld>
            <a:endParaRPr lang="id-ID"/>
          </a:p>
        </p:txBody>
      </p:sp>
      <p:sp>
        <p:nvSpPr>
          <p:cNvPr id="17" name="Footer Placeholder 16"/>
          <p:cNvSpPr>
            <a:spLocks noGrp="1"/>
          </p:cNvSpPr>
          <p:nvPr>
            <p:ph type="ftr" sz="quarter" idx="11"/>
          </p:nvPr>
        </p:nvSpPr>
        <p:spPr/>
        <p:txBody>
          <a:bodyPr/>
          <a:lstStyle/>
          <a:p>
            <a:endParaRPr lang="id-ID"/>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7ECAAFFE-5B71-48C3-87BA-F6E6F1C29146}" type="slidenum">
              <a:rPr lang="id-ID" smtClean="0"/>
            </a:fld>
            <a:endParaRPr lang="id-ID"/>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7BAC791-8429-4A2F-A144-9B6FC98536AC}" type="datetimeFigureOut">
              <a:rPr lang="id-ID" smtClean="0"/>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7ECAAFFE-5B71-48C3-87BA-F6E6F1C29146}" type="slidenum">
              <a:rPr lang="id-ID" smtClean="0"/>
            </a:fld>
            <a:endParaRPr lang="id-ID"/>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showMasterSp="0">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7ECAAFFE-5B71-48C3-87BA-F6E6F1C29146}" type="slidenum">
              <a:rPr lang="id-ID" smtClean="0"/>
            </a:fld>
            <a:endParaRPr lang="id-ID"/>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7BAC791-8429-4A2F-A144-9B6FC98536AC}" type="datetimeFigureOut">
              <a:rPr lang="id-ID" smtClean="0"/>
            </a:fld>
            <a:endParaRPr lang="id-ID"/>
          </a:p>
        </p:txBody>
      </p:sp>
      <p:sp>
        <p:nvSpPr>
          <p:cNvPr id="5" name="Footer Placeholder 4"/>
          <p:cNvSpPr>
            <a:spLocks noGrp="1"/>
          </p:cNvSpPr>
          <p:nvPr>
            <p:ph type="ftr" sz="quarter" idx="11"/>
          </p:nvPr>
        </p:nvSpPr>
        <p:spPr/>
        <p:txBody>
          <a:bodyPr/>
          <a:lstStyle/>
          <a:p>
            <a:endParaRPr lang="id-ID"/>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77BAC791-8429-4A2F-A144-9B6FC98536AC}" type="datetimeFigureOut">
              <a:rPr lang="id-ID" smtClean="0"/>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a:xfrm>
            <a:off x="4361688" y="1026372"/>
            <a:ext cx="457200" cy="441325"/>
          </a:xfrm>
        </p:spPr>
        <p:txBody>
          <a:bodyPr/>
          <a:lstStyle/>
          <a:p>
            <a:fld id="{7ECAAFFE-5B71-48C3-87BA-F6E6F1C29146}" type="slidenum">
              <a:rPr lang="id-ID" smtClean="0"/>
            </a:fld>
            <a:endParaRPr lang="id-ID"/>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showMasterSp="0">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endParaRPr kumimoji="0" lang="en-US" smtClean="0"/>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id-ID"/>
          </a:p>
        </p:txBody>
      </p:sp>
      <p:sp>
        <p:nvSpPr>
          <p:cNvPr id="4" name="Date Placeholder 3"/>
          <p:cNvSpPr>
            <a:spLocks noGrp="1"/>
          </p:cNvSpPr>
          <p:nvPr>
            <p:ph type="dt" sz="half" idx="10"/>
          </p:nvPr>
        </p:nvSpPr>
        <p:spPr/>
        <p:txBody>
          <a:bodyPr/>
          <a:lstStyle/>
          <a:p>
            <a:fld id="{77BAC791-8429-4A2F-A144-9B6FC98536AC}" type="datetimeFigureOut">
              <a:rPr lang="id-ID" smtClean="0"/>
            </a:fld>
            <a:endParaRPr lang="id-ID"/>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7ECAAFFE-5B71-48C3-87BA-F6E6F1C29146}" type="slidenum">
              <a:rPr lang="id-ID" smtClean="0"/>
            </a:fld>
            <a:endParaRPr lang="id-ID"/>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77BAC791-8429-4A2F-A144-9B6FC98536AC}" type="datetimeFigureOut">
              <a:rPr lang="id-ID" smtClean="0"/>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7ECAAFFE-5B71-48C3-87BA-F6E6F1C29146}" type="slidenum">
              <a:rPr lang="id-ID" smtClean="0"/>
            </a:fld>
            <a:endParaRPr lang="id-ID"/>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showMasterSp="0">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endParaRPr kumimoji="0" lang="en-US" smtClean="0"/>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endParaRPr kumimoji="0" lang="en-US" smtClean="0"/>
          </a:p>
        </p:txBody>
      </p:sp>
      <p:sp>
        <p:nvSpPr>
          <p:cNvPr id="7" name="Date Placeholder 6"/>
          <p:cNvSpPr>
            <a:spLocks noGrp="1"/>
          </p:cNvSpPr>
          <p:nvPr>
            <p:ph type="dt" sz="half" idx="10"/>
          </p:nvPr>
        </p:nvSpPr>
        <p:spPr/>
        <p:txBody>
          <a:bodyPr/>
          <a:lstStyle/>
          <a:p>
            <a:fld id="{77BAC791-8429-4A2F-A144-9B6FC98536AC}" type="datetimeFigureOut">
              <a:rPr lang="id-ID" smtClean="0"/>
            </a:fld>
            <a:endParaRPr lang="id-ID"/>
          </a:p>
        </p:txBody>
      </p:sp>
      <p:sp>
        <p:nvSpPr>
          <p:cNvPr id="8" name="Footer Placeholder 7"/>
          <p:cNvSpPr>
            <a:spLocks noGrp="1"/>
          </p:cNvSpPr>
          <p:nvPr>
            <p:ph type="ftr" sz="quarter" idx="11"/>
          </p:nvPr>
        </p:nvSpPr>
        <p:spPr>
          <a:xfrm>
            <a:off x="304800" y="6409944"/>
            <a:ext cx="3581400" cy="365760"/>
          </a:xfrm>
        </p:spPr>
        <p:txBody>
          <a:bodyPr/>
          <a:lstStyle/>
          <a:p>
            <a:endParaRPr lang="id-ID"/>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7ECAAFFE-5B71-48C3-87BA-F6E6F1C29146}" type="slidenum">
              <a:rPr lang="id-ID" smtClean="0"/>
            </a:fld>
            <a:endParaRPr lang="id-ID"/>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7BAC791-8429-4A2F-A144-9B6FC98536AC}" type="datetimeFigureOut">
              <a:rPr lang="id-ID" smtClean="0"/>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a:xfrm>
            <a:off x="4343400" y="1036020"/>
            <a:ext cx="457200" cy="441325"/>
          </a:xfrm>
        </p:spPr>
        <p:txBody>
          <a:bodyPr/>
          <a:lstStyle/>
          <a:p>
            <a:fld id="{7ECAAFFE-5B71-48C3-87BA-F6E6F1C29146}" type="slidenum">
              <a:rPr lang="id-ID" smtClean="0"/>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showMasterSp="0">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77BAC791-8429-4A2F-A144-9B6FC98536AC}" type="datetimeFigureOut">
              <a:rPr lang="id-ID" smtClean="0"/>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7ECAAFFE-5B71-48C3-87BA-F6E6F1C29146}" type="slidenum">
              <a:rPr lang="id-ID" smtClean="0"/>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showMasterSp="0">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endParaRPr kumimoji="0" lang="en-US" smtClean="0"/>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7ECAAFFE-5B71-48C3-87BA-F6E6F1C29146}" type="slidenum">
              <a:rPr lang="id-ID" smtClean="0"/>
            </a:fld>
            <a:endParaRPr lang="id-ID"/>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77BAC791-8429-4A2F-A144-9B6FC98536AC}" type="datetimeFigureOut">
              <a:rPr lang="id-ID" smtClean="0"/>
            </a:fld>
            <a:endParaRPr lang="id-ID"/>
          </a:p>
        </p:txBody>
      </p:sp>
      <p:sp>
        <p:nvSpPr>
          <p:cNvPr id="6" name="Footer Placeholder 5"/>
          <p:cNvSpPr>
            <a:spLocks noGrp="1"/>
          </p:cNvSpPr>
          <p:nvPr>
            <p:ph type="ftr" sz="quarter" idx="11"/>
          </p:nvPr>
        </p:nvSpPr>
        <p:spPr>
          <a:xfrm>
            <a:off x="301752" y="6410848"/>
            <a:ext cx="3383280" cy="365760"/>
          </a:xfrm>
        </p:spPr>
        <p:txBody>
          <a:bodyPr/>
          <a:lstStyle/>
          <a:p>
            <a:endParaRPr lang="id-ID"/>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showMasterSp="0">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7ECAAFFE-5B71-48C3-87BA-F6E6F1C29146}" type="slidenum">
              <a:rPr lang="id-ID" smtClean="0"/>
            </a:fld>
            <a:endParaRPr lang="id-ID"/>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endParaRPr kumimoji="0" lang="en-US" smtClean="0"/>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77BAC791-8429-4A2F-A144-9B6FC98536AC}" type="datetimeFigureOut">
              <a:rPr lang="id-ID" smtClean="0"/>
            </a:fld>
            <a:endParaRPr lang="id-ID"/>
          </a:p>
        </p:txBody>
      </p:sp>
      <p:sp>
        <p:nvSpPr>
          <p:cNvPr id="6" name="Footer Placeholder 5"/>
          <p:cNvSpPr>
            <a:spLocks noGrp="1"/>
          </p:cNvSpPr>
          <p:nvPr>
            <p:ph type="ftr" sz="quarter" idx="11"/>
          </p:nvPr>
        </p:nvSpPr>
        <p:spPr>
          <a:xfrm>
            <a:off x="301752" y="6410848"/>
            <a:ext cx="3584448" cy="365760"/>
          </a:xfrm>
        </p:spPr>
        <p:txBody>
          <a:bodyPr/>
          <a:lstStyle/>
          <a:p>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77BAC791-8429-4A2F-A144-9B6FC98536AC}" type="datetimeFigureOut">
              <a:rPr lang="id-ID" smtClean="0"/>
            </a:fld>
            <a:endParaRPr lang="id-ID"/>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id-ID"/>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7ECAAFFE-5B71-48C3-87BA-F6E6F1C29146}" type="slidenum">
              <a:rPr lang="id-ID" smtClean="0"/>
            </a:fld>
            <a:endParaRPr lang="id-ID"/>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endParaRPr kumimoji="0" lang="en-US" smtClean="0"/>
          </a:p>
          <a:p>
            <a:pPr lvl="1" eaLnBrk="1" latinLnBrk="0" hangingPunct="1"/>
            <a:r>
              <a:rPr kumimoji="0" lang="en-US" smtClean="0"/>
              <a:t>Second level</a:t>
            </a:r>
            <a:endParaRPr kumimoji="0" lang="en-US" smtClean="0"/>
          </a:p>
          <a:p>
            <a:pPr lvl="2" eaLnBrk="1" latinLnBrk="0" hangingPunct="1"/>
            <a:r>
              <a:rPr kumimoji="0" lang="en-US" smtClean="0"/>
              <a:t>Third level</a:t>
            </a:r>
            <a:endParaRPr kumimoji="0" lang="en-US" smtClean="0"/>
          </a:p>
          <a:p>
            <a:pPr lvl="3" eaLnBrk="1" latinLnBrk="0" hangingPunct="1"/>
            <a:r>
              <a:rPr kumimoji="0" lang="en-US" smtClean="0"/>
              <a:t>Fourth level</a:t>
            </a:r>
            <a:endParaRPr kumimoji="0" lang="en-US" smtClean="0"/>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panose="05000000000000000000"/>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panose="05000000000000000000"/>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Subtitle 3"/>
          <p:cNvSpPr>
            <a:spLocks noGrp="1"/>
          </p:cNvSpPr>
          <p:nvPr>
            <p:ph type="subTitle" idx="1"/>
          </p:nvPr>
        </p:nvSpPr>
        <p:spPr/>
        <p:txBody>
          <a:bodyPr>
            <a:normAutofit lnSpcReduction="20000"/>
          </a:bodyPr>
          <a:p>
            <a:endParaRPr lang="id-ID" altLang="en-US"/>
          </a:p>
          <a:p>
            <a:endParaRPr lang="id-ID" altLang="en-US"/>
          </a:p>
          <a:p>
            <a:endParaRPr lang="id-ID" altLang="en-US"/>
          </a:p>
          <a:p>
            <a:r>
              <a:rPr lang="id-ID" altLang="en-US" sz="1800">
                <a:ln/>
                <a:solidFill>
                  <a:schemeClr val="tx1"/>
                </a:solidFill>
                <a:effectLst>
                  <a:outerShdw blurRad="38100" dist="19050" dir="2700000" algn="tl" rotWithShape="0">
                    <a:schemeClr val="dk1">
                      <a:alpha val="40000"/>
                    </a:schemeClr>
                  </a:outerShdw>
                </a:effectLst>
              </a:rPr>
              <a:t>frasiska florensia (2018031008)</a:t>
            </a:r>
            <a:endParaRPr lang="id-ID" altLang="en-US" sz="1800">
              <a:ln/>
              <a:solidFill>
                <a:schemeClr val="tx1"/>
              </a:solidFill>
              <a:effectLst>
                <a:outerShdw blurRad="38100" dist="19050" dir="2700000" algn="tl" rotWithShape="0">
                  <a:schemeClr val="dk1">
                    <a:alpha val="40000"/>
                  </a:schemeClr>
                </a:outerShdw>
              </a:effectLst>
            </a:endParaRPr>
          </a:p>
          <a:p>
            <a:r>
              <a:rPr lang="id-ID" altLang="en-US" sz="1800">
                <a:ln/>
                <a:solidFill>
                  <a:schemeClr val="tx1"/>
                </a:solidFill>
                <a:effectLst>
                  <a:outerShdw blurRad="38100" dist="19050" dir="2700000" algn="tl" rotWithShape="0">
                    <a:schemeClr val="dk1">
                      <a:alpha val="40000"/>
                    </a:schemeClr>
                  </a:outerShdw>
                </a:effectLst>
              </a:rPr>
              <a:t>nasya putri khairaha (2018031007)</a:t>
            </a:r>
            <a:endParaRPr lang="id-ID" altLang="en-US" sz="1800">
              <a:ln/>
              <a:solidFill>
                <a:schemeClr val="tx1"/>
              </a:solidFill>
              <a:effectLst>
                <a:outerShdw blurRad="38100" dist="19050" dir="2700000" algn="tl" rotWithShape="0">
                  <a:schemeClr val="dk1">
                    <a:alpha val="40000"/>
                  </a:schemeClr>
                </a:outerShdw>
              </a:effectLst>
            </a:endParaRPr>
          </a:p>
        </p:txBody>
      </p:sp>
      <p:sp>
        <p:nvSpPr>
          <p:cNvPr id="5" name="Title 4"/>
          <p:cNvSpPr>
            <a:spLocks noGrp="1"/>
          </p:cNvSpPr>
          <p:nvPr>
            <p:ph type="ctrTitle"/>
          </p:nvPr>
        </p:nvSpPr>
        <p:spPr/>
        <p:txBody>
          <a:bodyPr/>
          <a:p>
            <a:r>
              <a:rPr lang="id-ID" altLang="en-US"/>
              <a:t>kelompok 2</a:t>
            </a:r>
            <a:endParaRPr lang="id-ID"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14348" y="2786058"/>
            <a:ext cx="7786742" cy="3638560"/>
          </a:xfrm>
        </p:spPr>
        <p:txBody>
          <a:bodyPr>
            <a:noAutofit/>
          </a:bodyPr>
          <a:lstStyle/>
          <a:p>
            <a:pPr algn="l"/>
            <a:r>
              <a:rPr lang="id-ID" sz="1500" dirty="0">
                <a:solidFill>
                  <a:schemeClr val="tx1"/>
                </a:solidFill>
                <a:latin typeface="+mj-lt"/>
              </a:rPr>
              <a:t>Piaget mengungkapkan fenomena perkembangan baru, yang banyak di antaranya mengejutkan orang, atau berlawanan dengan akal sehat. Terutama yang terkenal </a:t>
            </a:r>
            <a:r>
              <a:rPr lang="id-ID" sz="1500" dirty="0" smtClean="0">
                <a:solidFill>
                  <a:schemeClr val="tx1"/>
                </a:solidFill>
                <a:latin typeface="+mj-lt"/>
              </a:rPr>
              <a:t>adalah anak-anak </a:t>
            </a:r>
            <a:r>
              <a:rPr lang="id-ID" sz="1500" dirty="0">
                <a:solidFill>
                  <a:schemeClr val="tx1"/>
                </a:solidFill>
                <a:latin typeface="+mj-lt"/>
              </a:rPr>
              <a:t>prasekolah percaya bahwa mengatur ulang objek dapat mengubah </a:t>
            </a:r>
            <a:r>
              <a:rPr lang="id-ID" sz="1500" dirty="0" smtClean="0">
                <a:solidFill>
                  <a:schemeClr val="tx1"/>
                </a:solidFill>
                <a:latin typeface="+mj-lt"/>
              </a:rPr>
              <a:t>jumlahnya </a:t>
            </a:r>
            <a:r>
              <a:rPr lang="id-ID" sz="1500" dirty="0">
                <a:solidFill>
                  <a:schemeClr val="tx1"/>
                </a:solidFill>
                <a:latin typeface="+mj-lt"/>
              </a:rPr>
              <a:t>dan </a:t>
            </a:r>
            <a:r>
              <a:rPr lang="id-ID" sz="1500" dirty="0" smtClean="0">
                <a:solidFill>
                  <a:schemeClr val="tx1"/>
                </a:solidFill>
                <a:latin typeface="+mj-lt"/>
              </a:rPr>
              <a:t>menyatakan bahwa, </a:t>
            </a:r>
            <a:r>
              <a:rPr lang="id-ID" sz="1500" dirty="0">
                <a:solidFill>
                  <a:schemeClr val="tx1"/>
                </a:solidFill>
                <a:latin typeface="+mj-lt"/>
              </a:rPr>
              <a:t>kesalahan suatu tindakan tergantung pada seberapa banyak kerusakan yang dihasilkan. </a:t>
            </a:r>
            <a:r>
              <a:rPr lang="id-ID" sz="1500" dirty="0" smtClean="0">
                <a:solidFill>
                  <a:schemeClr val="tx1"/>
                </a:solidFill>
                <a:latin typeface="+mj-lt"/>
              </a:rPr>
              <a:t>Kejutan </a:t>
            </a:r>
            <a:r>
              <a:rPr lang="id-ID" sz="1500" dirty="0">
                <a:solidFill>
                  <a:schemeClr val="tx1"/>
                </a:solidFill>
                <a:latin typeface="+mj-lt"/>
              </a:rPr>
              <a:t>lebih lanjut adalah bahwa anak-anak berpikir tentang berbagai </a:t>
            </a:r>
            <a:r>
              <a:rPr lang="id-ID" sz="1500" dirty="0" smtClean="0">
                <a:solidFill>
                  <a:schemeClr val="tx1"/>
                </a:solidFill>
                <a:latin typeface="+mj-lt"/>
              </a:rPr>
              <a:t>hal, rentang </a:t>
            </a:r>
            <a:r>
              <a:rPr lang="id-ID" sz="1500" dirty="0">
                <a:solidFill>
                  <a:schemeClr val="tx1"/>
                </a:solidFill>
                <a:latin typeface="+mj-lt"/>
              </a:rPr>
              <a:t>pemikiran anak-anak dari merenungkan asal usul alam </a:t>
            </a:r>
            <a:r>
              <a:rPr lang="id-ID" sz="1500" dirty="0" smtClean="0">
                <a:solidFill>
                  <a:schemeClr val="tx1"/>
                </a:solidFill>
                <a:latin typeface="+mj-lt"/>
              </a:rPr>
              <a:t>semesta, dan </a:t>
            </a:r>
            <a:r>
              <a:rPr lang="id-ID" sz="1500" dirty="0">
                <a:solidFill>
                  <a:schemeClr val="tx1"/>
                </a:solidFill>
                <a:latin typeface="+mj-lt"/>
              </a:rPr>
              <a:t>memecahkan masalah tentang bagaimana membuka pintu tanpa menjatuhkan apa yang mereka </a:t>
            </a:r>
            <a:r>
              <a:rPr lang="id-ID" sz="1500" dirty="0" smtClean="0">
                <a:solidFill>
                  <a:schemeClr val="tx1"/>
                </a:solidFill>
                <a:latin typeface="+mj-lt"/>
              </a:rPr>
              <a:t>pegang.</a:t>
            </a:r>
            <a:endParaRPr lang="id-ID" sz="1500" dirty="0">
              <a:solidFill>
                <a:schemeClr val="tx1"/>
              </a:solidFill>
              <a:latin typeface="+mj-lt"/>
            </a:endParaRPr>
          </a:p>
        </p:txBody>
      </p:sp>
      <p:sp>
        <p:nvSpPr>
          <p:cNvPr id="2" name="Title 1"/>
          <p:cNvSpPr>
            <a:spLocks noGrp="1"/>
          </p:cNvSpPr>
          <p:nvPr>
            <p:ph type="ctrTitle"/>
          </p:nvPr>
        </p:nvSpPr>
        <p:spPr>
          <a:xfrm>
            <a:off x="642910" y="642918"/>
            <a:ext cx="7772400" cy="1214445"/>
          </a:xfrm>
        </p:spPr>
        <p:txBody>
          <a:bodyPr>
            <a:normAutofit/>
          </a:bodyPr>
          <a:lstStyle/>
          <a:p>
            <a:r>
              <a:rPr lang="id-ID" sz="3600" dirty="0" smtClean="0"/>
              <a:t>Discovery of Surprising Features of Children’s Thinking</a:t>
            </a:r>
            <a:endParaRPr lang="id-ID" sz="36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42910" y="3071810"/>
            <a:ext cx="7772400" cy="3000396"/>
          </a:xfrm>
        </p:spPr>
        <p:txBody>
          <a:bodyPr>
            <a:normAutofit/>
          </a:bodyPr>
          <a:lstStyle/>
          <a:p>
            <a:pPr algn="l"/>
            <a:r>
              <a:rPr lang="id-ID" sz="2000" dirty="0">
                <a:solidFill>
                  <a:schemeClr val="tx1"/>
                </a:solidFill>
              </a:rPr>
              <a:t>Teori </a:t>
            </a:r>
            <a:r>
              <a:rPr lang="id-ID" sz="2000" dirty="0" smtClean="0">
                <a:solidFill>
                  <a:schemeClr val="tx1"/>
                </a:solidFill>
              </a:rPr>
              <a:t>ambisius Piaget, </a:t>
            </a:r>
            <a:r>
              <a:rPr lang="id-ID" sz="2000" dirty="0">
                <a:solidFill>
                  <a:schemeClr val="tx1"/>
                </a:solidFill>
              </a:rPr>
              <a:t>menariknya dari perilaku mulai dari bermain dengan kerikil hingga alasan kausal, dari refleks mengisap ke struktur operasional formal. Teori ini mencoba menggambarkan dan menjelaskan keadaan kognitif dan transisi antara kondisi tersebut.</a:t>
            </a:r>
            <a:endParaRPr lang="id-ID" sz="2000" dirty="0">
              <a:solidFill>
                <a:schemeClr val="tx1"/>
              </a:solidFill>
            </a:endParaRPr>
          </a:p>
        </p:txBody>
      </p:sp>
      <p:sp>
        <p:nvSpPr>
          <p:cNvPr id="2" name="Title 1"/>
          <p:cNvSpPr>
            <a:spLocks noGrp="1"/>
          </p:cNvSpPr>
          <p:nvPr>
            <p:ph type="ctrTitle"/>
          </p:nvPr>
        </p:nvSpPr>
        <p:spPr>
          <a:xfrm>
            <a:off x="714348" y="857232"/>
            <a:ext cx="7772400" cy="714380"/>
          </a:xfrm>
        </p:spPr>
        <p:txBody>
          <a:bodyPr>
            <a:noAutofit/>
          </a:bodyPr>
          <a:lstStyle/>
          <a:p>
            <a:r>
              <a:rPr lang="id-ID" sz="4400" dirty="0" smtClean="0"/>
              <a:t>Wide Scope</a:t>
            </a:r>
            <a:endParaRPr lang="id-ID" sz="4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14348" y="2857496"/>
            <a:ext cx="7572428" cy="3500462"/>
          </a:xfrm>
        </p:spPr>
        <p:txBody>
          <a:bodyPr>
            <a:normAutofit/>
          </a:bodyPr>
          <a:lstStyle/>
          <a:p>
            <a:pPr algn="l"/>
            <a:r>
              <a:rPr lang="id-ID" sz="1200" dirty="0" smtClean="0">
                <a:solidFill>
                  <a:schemeClr val="tx1"/>
                </a:solidFill>
              </a:rPr>
              <a:t>Fokus teori Piaget </a:t>
            </a:r>
            <a:r>
              <a:rPr lang="id-ID" sz="1200" dirty="0">
                <a:solidFill>
                  <a:schemeClr val="tx1"/>
                </a:solidFill>
              </a:rPr>
              <a:t>adalah pada adaptasi anak-anak terhadap dunia yang mereka temui setiap </a:t>
            </a:r>
            <a:r>
              <a:rPr lang="id-ID" sz="1200" dirty="0" smtClean="0">
                <a:solidFill>
                  <a:schemeClr val="tx1"/>
                </a:solidFill>
              </a:rPr>
              <a:t>hari.</a:t>
            </a:r>
            <a:endParaRPr lang="id-ID" sz="1200" dirty="0" smtClean="0">
              <a:solidFill>
                <a:schemeClr val="tx1"/>
              </a:solidFill>
            </a:endParaRPr>
          </a:p>
          <a:p>
            <a:pPr algn="l"/>
            <a:endParaRPr lang="id-ID" sz="1200" dirty="0" smtClean="0">
              <a:solidFill>
                <a:schemeClr val="tx1"/>
              </a:solidFill>
            </a:endParaRPr>
          </a:p>
          <a:p>
            <a:pPr algn="l">
              <a:buFont typeface="Wingdings" panose="05000000000000000000" pitchFamily="2" charset="2"/>
              <a:buChar char="§"/>
            </a:pPr>
            <a:r>
              <a:rPr lang="id-ID" sz="1200" dirty="0" smtClean="0">
                <a:solidFill>
                  <a:schemeClr val="tx1"/>
                </a:solidFill>
              </a:rPr>
              <a:t>  Bayi </a:t>
            </a:r>
            <a:r>
              <a:rPr lang="id-ID" sz="1200" dirty="0">
                <a:solidFill>
                  <a:schemeClr val="tx1"/>
                </a:solidFill>
              </a:rPr>
              <a:t>mencoba untuk menangkap mainan yang tidak </a:t>
            </a:r>
            <a:r>
              <a:rPr lang="id-ID" sz="1200" dirty="0" smtClean="0">
                <a:solidFill>
                  <a:schemeClr val="tx1"/>
                </a:solidFill>
              </a:rPr>
              <a:t>dapat di jangkau</a:t>
            </a:r>
            <a:r>
              <a:rPr lang="id-ID" sz="1200" dirty="0">
                <a:solidFill>
                  <a:schemeClr val="tx1"/>
                </a:solidFill>
              </a:rPr>
              <a:t>, mengganti dot, dan mencari tahu di mana </a:t>
            </a:r>
            <a:r>
              <a:rPr lang="id-ID" sz="1200" dirty="0" smtClean="0">
                <a:solidFill>
                  <a:schemeClr val="tx1"/>
                </a:solidFill>
              </a:rPr>
              <a:t>bola </a:t>
            </a:r>
            <a:r>
              <a:rPr lang="id-ID" sz="1200" dirty="0">
                <a:solidFill>
                  <a:schemeClr val="tx1"/>
                </a:solidFill>
              </a:rPr>
              <a:t>telah </a:t>
            </a:r>
            <a:r>
              <a:rPr lang="id-ID" sz="1200" dirty="0" smtClean="0">
                <a:solidFill>
                  <a:schemeClr val="tx1"/>
                </a:solidFill>
              </a:rPr>
              <a:t>terguling</a:t>
            </a:r>
            <a:endParaRPr lang="id-ID" sz="1200" dirty="0" smtClean="0">
              <a:solidFill>
                <a:schemeClr val="tx1"/>
              </a:solidFill>
            </a:endParaRPr>
          </a:p>
          <a:p>
            <a:pPr algn="l">
              <a:buFont typeface="Wingdings" panose="05000000000000000000" pitchFamily="2" charset="2"/>
              <a:buChar char="§"/>
            </a:pPr>
            <a:endParaRPr lang="id-ID" sz="1200" dirty="0">
              <a:solidFill>
                <a:schemeClr val="tx1"/>
              </a:solidFill>
            </a:endParaRPr>
          </a:p>
          <a:p>
            <a:pPr algn="l">
              <a:buFont typeface="Wingdings" panose="05000000000000000000" pitchFamily="2" charset="2"/>
              <a:buChar char="§"/>
            </a:pPr>
            <a:r>
              <a:rPr lang="id-ID" sz="1200" dirty="0" smtClean="0">
                <a:solidFill>
                  <a:schemeClr val="tx1"/>
                </a:solidFill>
              </a:rPr>
              <a:t>  Anak-anak </a:t>
            </a:r>
            <a:r>
              <a:rPr lang="id-ID" sz="1200" dirty="0">
                <a:solidFill>
                  <a:schemeClr val="tx1"/>
                </a:solidFill>
              </a:rPr>
              <a:t>prasekolah membagi kue mereka </a:t>
            </a:r>
            <a:r>
              <a:rPr lang="id-ID" sz="1200" dirty="0" smtClean="0">
                <a:solidFill>
                  <a:schemeClr val="tx1"/>
                </a:solidFill>
              </a:rPr>
              <a:t>dengan teman-teman</a:t>
            </a:r>
            <a:r>
              <a:rPr lang="id-ID" sz="1200" dirty="0">
                <a:solidFill>
                  <a:schemeClr val="tx1"/>
                </a:solidFill>
              </a:rPr>
              <a:t>, mencoba untuk mengekspresikan ide-ide mereka kepada orang lain, dan menghukum mereka yang melanggar aturan </a:t>
            </a:r>
            <a:r>
              <a:rPr lang="id-ID" sz="1200" dirty="0" smtClean="0">
                <a:solidFill>
                  <a:schemeClr val="tx1"/>
                </a:solidFill>
              </a:rPr>
              <a:t>permainan</a:t>
            </a:r>
            <a:endParaRPr lang="id-ID" sz="1200" dirty="0" smtClean="0">
              <a:solidFill>
                <a:schemeClr val="tx1"/>
              </a:solidFill>
            </a:endParaRPr>
          </a:p>
          <a:p>
            <a:pPr algn="l">
              <a:buFont typeface="Wingdings" panose="05000000000000000000" pitchFamily="2" charset="2"/>
              <a:buChar char="§"/>
            </a:pPr>
            <a:endParaRPr lang="id-ID" sz="1200" dirty="0">
              <a:solidFill>
                <a:schemeClr val="tx1"/>
              </a:solidFill>
            </a:endParaRPr>
          </a:p>
          <a:p>
            <a:pPr algn="l">
              <a:buFont typeface="Wingdings" panose="05000000000000000000" pitchFamily="2" charset="2"/>
              <a:buChar char="§"/>
            </a:pPr>
            <a:r>
              <a:rPr lang="id-ID" sz="1200" dirty="0" smtClean="0">
                <a:solidFill>
                  <a:schemeClr val="tx1"/>
                </a:solidFill>
              </a:rPr>
              <a:t>  Anak-anak </a:t>
            </a:r>
            <a:r>
              <a:rPr lang="id-ID" sz="1200" dirty="0">
                <a:solidFill>
                  <a:schemeClr val="tx1"/>
                </a:solidFill>
              </a:rPr>
              <a:t>sekolah bergumul dengan masalah-masalah </a:t>
            </a:r>
            <a:r>
              <a:rPr lang="id-ID" sz="1200" dirty="0" smtClean="0">
                <a:solidFill>
                  <a:schemeClr val="tx1"/>
                </a:solidFill>
              </a:rPr>
              <a:t>matematika</a:t>
            </a:r>
            <a:r>
              <a:rPr lang="id-ID" sz="1200" dirty="0">
                <a:solidFill>
                  <a:schemeClr val="tx1"/>
                </a:solidFill>
              </a:rPr>
              <a:t>, mencoba masuk akal tentang aturan-aturan sosial, dan menemukan jalan mereka di sekitar lingkungan atau kota mereka.</a:t>
            </a:r>
            <a:endParaRPr lang="id-ID" sz="1200" dirty="0">
              <a:solidFill>
                <a:schemeClr val="tx1"/>
              </a:solidFill>
            </a:endParaRPr>
          </a:p>
        </p:txBody>
      </p:sp>
      <p:sp>
        <p:nvSpPr>
          <p:cNvPr id="2" name="Title 1"/>
          <p:cNvSpPr>
            <a:spLocks noGrp="1"/>
          </p:cNvSpPr>
          <p:nvPr>
            <p:ph type="ctrTitle"/>
          </p:nvPr>
        </p:nvSpPr>
        <p:spPr>
          <a:xfrm>
            <a:off x="714348" y="785794"/>
            <a:ext cx="7772400" cy="857256"/>
          </a:xfrm>
        </p:spPr>
        <p:txBody>
          <a:bodyPr>
            <a:normAutofit/>
          </a:bodyPr>
          <a:lstStyle/>
          <a:p>
            <a:r>
              <a:rPr lang="id-ID" sz="4400" dirty="0" smtClean="0"/>
              <a:t>Ecological Validity</a:t>
            </a:r>
            <a:endParaRPr lang="id-ID" sz="4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85786" y="3500438"/>
            <a:ext cx="7572428" cy="2852742"/>
          </a:xfrm>
        </p:spPr>
        <p:txBody>
          <a:bodyPr>
            <a:normAutofit/>
          </a:bodyPr>
          <a:lstStyle/>
          <a:p>
            <a:pPr algn="l"/>
            <a:r>
              <a:rPr lang="id-ID" sz="2400" dirty="0">
                <a:solidFill>
                  <a:schemeClr val="tx1"/>
                </a:solidFill>
              </a:rPr>
              <a:t>Meskipun teori Piaget mematahkan landasan baru, teori ini juga banyak dikritik.</a:t>
            </a:r>
            <a:endParaRPr lang="id-ID" sz="2400" dirty="0">
              <a:solidFill>
                <a:schemeClr val="tx1"/>
              </a:solidFill>
            </a:endParaRPr>
          </a:p>
        </p:txBody>
      </p:sp>
      <p:sp>
        <p:nvSpPr>
          <p:cNvPr id="2" name="Title 1"/>
          <p:cNvSpPr>
            <a:spLocks noGrp="1"/>
          </p:cNvSpPr>
          <p:nvPr>
            <p:ph type="ctrTitle"/>
          </p:nvPr>
        </p:nvSpPr>
        <p:spPr>
          <a:xfrm>
            <a:off x="714348" y="785794"/>
            <a:ext cx="7772400" cy="1000132"/>
          </a:xfrm>
        </p:spPr>
        <p:txBody>
          <a:bodyPr>
            <a:normAutofit/>
          </a:bodyPr>
          <a:lstStyle/>
          <a:p>
            <a:r>
              <a:rPr lang="id-ID" sz="4400" dirty="0" smtClean="0"/>
              <a:t>Weaknesses</a:t>
            </a:r>
            <a:endParaRPr lang="id-ID" sz="44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714348" y="2819400"/>
            <a:ext cx="7715304" cy="3538558"/>
          </a:xfrm>
        </p:spPr>
        <p:txBody>
          <a:bodyPr>
            <a:normAutofit fontScale="92500" lnSpcReduction="20000"/>
          </a:bodyPr>
          <a:lstStyle/>
          <a:p>
            <a:pPr algn="l"/>
            <a:r>
              <a:rPr lang="id-ID" sz="1400" dirty="0" smtClean="0">
                <a:solidFill>
                  <a:schemeClr val="tx1"/>
                </a:solidFill>
              </a:rPr>
              <a:t>Masalah mendasar di sini adalah bagaimana tahapan terkait dengan fungsi intelektual aktual anak. Developmentalis tidak setuju Piaget berpikir bahwa struktur logis dari setiap tahap harus mengarah pada kesederhanaan dalam pemikiran atas berbagai bidang konten (Chapman, 1988; Lourenco &amp; Machado, 1996).</a:t>
            </a:r>
            <a:endParaRPr lang="id-ID" sz="1400" dirty="0" smtClean="0">
              <a:solidFill>
                <a:schemeClr val="tx1"/>
              </a:solidFill>
            </a:endParaRPr>
          </a:p>
          <a:p>
            <a:pPr algn="l"/>
            <a:endParaRPr lang="id-ID" sz="1400" dirty="0" smtClean="0">
              <a:solidFill>
                <a:schemeClr val="tx1"/>
              </a:solidFill>
            </a:endParaRPr>
          </a:p>
          <a:p>
            <a:pPr algn="l"/>
            <a:r>
              <a:rPr lang="id-ID" sz="1400" dirty="0" smtClean="0">
                <a:solidFill>
                  <a:schemeClr val="tx1"/>
                </a:solidFill>
              </a:rPr>
              <a:t>Bukti jelas tidak mendukung versi tahapan struktural yang kuat, dalam arti perubahan bersamaan di semua bidang konten. Bahkan, Piaget sendiri mengakui bahwa struktur hanya dapat diterapkan pada area konten tertentu dan mungkin harus dibangun kembali di berbagai domain selama satu tahap. Dia merujuk pada decalages horisontal yang terjadi ketika konsep umum muncul lebih awal pada beberapa tugas daripada yang lain. Dia juga mungkin tidak akan terganggu oleh keajaiban anak-anak yang pencapaian kognitifnya dalam satu bidang tertentu, seperti matematika, jauh lebih maju daripada yang ada di bidang pemikiran lain.</a:t>
            </a:r>
            <a:endParaRPr lang="id-ID" sz="1400" dirty="0">
              <a:solidFill>
                <a:schemeClr val="tx1"/>
              </a:solidFill>
            </a:endParaRPr>
          </a:p>
        </p:txBody>
      </p:sp>
      <p:sp>
        <p:nvSpPr>
          <p:cNvPr id="3" name="Title 2"/>
          <p:cNvSpPr>
            <a:spLocks noGrp="1"/>
          </p:cNvSpPr>
          <p:nvPr>
            <p:ph type="ctrTitle"/>
          </p:nvPr>
        </p:nvSpPr>
        <p:spPr>
          <a:xfrm>
            <a:off x="685800" y="500042"/>
            <a:ext cx="7772400" cy="1143008"/>
          </a:xfrm>
        </p:spPr>
        <p:txBody>
          <a:bodyPr>
            <a:normAutofit/>
          </a:bodyPr>
          <a:lstStyle/>
          <a:p>
            <a:r>
              <a:rPr lang="id-ID" sz="3200" dirty="0" smtClean="0"/>
              <a:t>Inadequate Support for the Stage Notion</a:t>
            </a:r>
            <a:endParaRPr lang="id-ID" sz="32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785786" y="2819400"/>
            <a:ext cx="7643866" cy="3538558"/>
          </a:xfrm>
        </p:spPr>
        <p:txBody>
          <a:bodyPr>
            <a:normAutofit fontScale="92500" lnSpcReduction="10000"/>
          </a:bodyPr>
          <a:lstStyle/>
          <a:p>
            <a:pPr algn="l"/>
            <a:r>
              <a:rPr lang="id-ID" dirty="0" smtClean="0">
                <a:solidFill>
                  <a:schemeClr val="tx1"/>
                </a:solidFill>
              </a:rPr>
              <a:t>ratusan studi pelatihan telah dilakukan oleh psikolog Amerika dan Inggris, meskipun mereka cenderung mencoba untuk menyangkal Piaget dengan menunjukkan bahwa konsep dapat diperoleh lebih awal dari yang diyakini Piaget. Banyak dari studi ini telah berhasil mengajarkan konsep baru dengan menciptakan konflik kognitif, pengajaran operasi yang mendasarinya seperti reversibilitas atau kompensasi, verbalisasi aturan untuk anak, atau menyediakan model yang menggambarkan konsep baru. Pendekatan lain berfokus pada menghilangkan hambatan pada kinerja anak dengan mengarahkan perhatian ke fitur yang relevan, seperti angka, atau dengan memastikan ingatan akan informasi yang relevan</a:t>
            </a:r>
            <a:endParaRPr lang="id-ID" dirty="0">
              <a:solidFill>
                <a:schemeClr val="tx1"/>
              </a:solidFill>
            </a:endParaRPr>
          </a:p>
        </p:txBody>
      </p:sp>
      <p:sp>
        <p:nvSpPr>
          <p:cNvPr id="3" name="Title 2"/>
          <p:cNvSpPr>
            <a:spLocks noGrp="1"/>
          </p:cNvSpPr>
          <p:nvPr>
            <p:ph type="ctrTitle"/>
          </p:nvPr>
        </p:nvSpPr>
        <p:spPr>
          <a:xfrm>
            <a:off x="685800" y="595314"/>
            <a:ext cx="7772400" cy="1262050"/>
          </a:xfrm>
        </p:spPr>
        <p:txBody>
          <a:bodyPr>
            <a:normAutofit/>
          </a:bodyPr>
          <a:lstStyle/>
          <a:p>
            <a:r>
              <a:rPr lang="id-ID" sz="3600" dirty="0" smtClean="0"/>
              <a:t>Inadequate Account of Mechanism of Development</a:t>
            </a:r>
            <a:endParaRPr lang="id-ID" sz="36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714348" y="2714620"/>
            <a:ext cx="7715304" cy="3538558"/>
          </a:xfrm>
        </p:spPr>
        <p:txBody>
          <a:bodyPr>
            <a:noAutofit/>
          </a:bodyPr>
          <a:lstStyle/>
          <a:p>
            <a:pPr algn="l"/>
            <a:r>
              <a:rPr lang="id-ID" sz="1500" dirty="0" smtClean="0">
                <a:solidFill>
                  <a:schemeClr val="tx1"/>
                </a:solidFill>
              </a:rPr>
              <a:t>Piaget menciptakan sistem struktur kognitif yang rumit yang mewakili pengetahuan anak-anak tentang dunia, dia juga memberikan deskripsi perilaku yang kaya.</a:t>
            </a:r>
            <a:endParaRPr lang="id-ID" sz="1500" dirty="0" smtClean="0">
              <a:solidFill>
                <a:schemeClr val="tx1"/>
              </a:solidFill>
            </a:endParaRPr>
          </a:p>
          <a:p>
            <a:pPr algn="l"/>
            <a:endParaRPr lang="id-ID" sz="1500" dirty="0" smtClean="0">
              <a:solidFill>
                <a:schemeClr val="tx1"/>
              </a:solidFill>
            </a:endParaRPr>
          </a:p>
          <a:p>
            <a:pPr algn="l"/>
            <a:r>
              <a:rPr lang="id-ID" sz="1500" dirty="0" smtClean="0">
                <a:solidFill>
                  <a:schemeClr val="tx1"/>
                </a:solidFill>
              </a:rPr>
              <a:t>teori kinerja seperti itu akan menjelaskan bagaimana pengetahuan seorang anak diekspresikan dalam perilakunya pada waktu tertentu, dengan materi tertentu dalam konteks tertentu.</a:t>
            </a:r>
            <a:endParaRPr lang="id-ID" sz="1500" dirty="0" smtClean="0">
              <a:solidFill>
                <a:schemeClr val="tx1"/>
              </a:solidFill>
            </a:endParaRPr>
          </a:p>
          <a:p>
            <a:pPr algn="l"/>
            <a:endParaRPr lang="id-ID" sz="1500" dirty="0" smtClean="0">
              <a:solidFill>
                <a:schemeClr val="tx1"/>
              </a:solidFill>
            </a:endParaRPr>
          </a:p>
          <a:p>
            <a:pPr algn="l"/>
            <a:r>
              <a:rPr lang="id-ID" sz="1500" dirty="0" smtClean="0">
                <a:solidFill>
                  <a:schemeClr val="tx1"/>
                </a:solidFill>
              </a:rPr>
              <a:t>Proses kognitif kritis meliputi ingatan, perhatian, pengaruh sosial, kapasitas mental, dan pengaturan diri. variabel yang mempengaruhi proses ini mungkin termasuk.</a:t>
            </a:r>
            <a:endParaRPr lang="id-ID" sz="1500" dirty="0">
              <a:solidFill>
                <a:schemeClr val="tx1"/>
              </a:solidFill>
            </a:endParaRPr>
          </a:p>
        </p:txBody>
      </p:sp>
      <p:sp>
        <p:nvSpPr>
          <p:cNvPr id="3" name="Title 2"/>
          <p:cNvSpPr>
            <a:spLocks noGrp="1"/>
          </p:cNvSpPr>
          <p:nvPr>
            <p:ph type="ctrTitle"/>
          </p:nvPr>
        </p:nvSpPr>
        <p:spPr>
          <a:xfrm>
            <a:off x="685800" y="642918"/>
            <a:ext cx="7772400" cy="1062054"/>
          </a:xfrm>
        </p:spPr>
        <p:txBody>
          <a:bodyPr>
            <a:normAutofit fontScale="90000"/>
          </a:bodyPr>
          <a:lstStyle/>
          <a:p>
            <a:r>
              <a:rPr lang="id-ID" dirty="0" smtClean="0"/>
              <a:t>Need for a Theory of Performance</a:t>
            </a:r>
            <a:endParaRPr lang="id-ID"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785786" y="2819400"/>
            <a:ext cx="7572428" cy="3538558"/>
          </a:xfrm>
        </p:spPr>
        <p:txBody>
          <a:bodyPr>
            <a:normAutofit fontScale="70000" lnSpcReduction="20000"/>
          </a:bodyPr>
          <a:lstStyle/>
          <a:p>
            <a:pPr algn="l"/>
            <a:r>
              <a:rPr lang="id-ID" dirty="0" smtClean="0">
                <a:solidFill>
                  <a:schemeClr val="tx1"/>
                </a:solidFill>
              </a:rPr>
              <a:t>Piaget berpikir bahwa pengaruh sosial dan emosional pada perkembangan kognitif sangat penting. pengalaman sosial adalah salah satu variabel dalam persamaan perkembangannya, yang dijelaskan sebelumnya. berinteraksi dengan orang lain memberikan informasi baru, percakapan dengan orang tua mungkin sangat penting untuk belajar tentang hal-hal yang tidak dapat dilihat, seperti agama (misalnya, surga, kekuatan khusus Allah) dan konsep ilmiah tertentu, seperti bentuk bulat bumi atau dasar pemikiran otak (Harris &amp; Koening, 2006).</a:t>
            </a:r>
            <a:endParaRPr lang="id-ID" dirty="0" smtClean="0">
              <a:solidFill>
                <a:schemeClr val="tx1"/>
              </a:solidFill>
            </a:endParaRPr>
          </a:p>
          <a:p>
            <a:pPr algn="l"/>
            <a:endParaRPr lang="id-ID" dirty="0" smtClean="0">
              <a:solidFill>
                <a:schemeClr val="tx1"/>
              </a:solidFill>
            </a:endParaRPr>
          </a:p>
          <a:p>
            <a:pPr algn="l"/>
            <a:r>
              <a:rPr lang="id-ID" dirty="0" smtClean="0">
                <a:solidFill>
                  <a:schemeClr val="tx1"/>
                </a:solidFill>
              </a:rPr>
              <a:t>Cara lain bahwa pengaruh sosial itu penting adalah bahwa sebuah konsep dapat diekspresikan lebih awal dalam konteks sosial, seperti ketika putri Piaget, Jacquieline, menunjukkan konsep objek yang lebih maju ketika ia bermain mengintip binatang dengan terampil bersama ibunya pada usia </a:t>
            </a:r>
            <a:r>
              <a:rPr lang="id-ID" cap="none" dirty="0" smtClean="0">
                <a:solidFill>
                  <a:schemeClr val="tx1"/>
                </a:solidFill>
              </a:rPr>
              <a:t>81/2 </a:t>
            </a:r>
            <a:r>
              <a:rPr lang="id-ID" dirty="0" smtClean="0">
                <a:solidFill>
                  <a:schemeClr val="tx1"/>
                </a:solidFill>
              </a:rPr>
              <a:t>bulan, daripada saat diuji pada benda bukan manusia (Piaget, 1937/1954). Mengenai pengaruh, Piaget berpikir bahwa itu sangat terkait dengan kecerdasan: "Perasaan mengungkapkan ketertarikan dan nilai yang diberikan kepada tindakan yang menyediakan struktur intelijen" (1945/1951, hlm. 205-206). dalam arti tertentu, emosi memberikan energi di balik kognisi.</a:t>
            </a:r>
            <a:endParaRPr lang="id-ID" dirty="0">
              <a:solidFill>
                <a:schemeClr val="tx1"/>
              </a:solidFill>
            </a:endParaRPr>
          </a:p>
        </p:txBody>
      </p:sp>
      <p:sp>
        <p:nvSpPr>
          <p:cNvPr id="3" name="Title 2"/>
          <p:cNvSpPr>
            <a:spLocks noGrp="1"/>
          </p:cNvSpPr>
          <p:nvPr>
            <p:ph type="ctrTitle"/>
          </p:nvPr>
        </p:nvSpPr>
        <p:spPr>
          <a:xfrm>
            <a:off x="685800" y="666752"/>
            <a:ext cx="7772400" cy="1190612"/>
          </a:xfrm>
        </p:spPr>
        <p:txBody>
          <a:bodyPr>
            <a:normAutofit/>
          </a:bodyPr>
          <a:lstStyle/>
          <a:p>
            <a:r>
              <a:rPr lang="id-ID" sz="3600" dirty="0" smtClean="0"/>
              <a:t>Slighting of Social and Emotional Aspects of Development</a:t>
            </a:r>
            <a:endParaRPr lang="id-ID" sz="36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714348" y="428604"/>
            <a:ext cx="7715304" cy="5715040"/>
          </a:xfrm>
        </p:spPr>
        <p:txBody>
          <a:bodyPr/>
          <a:lstStyle/>
          <a:p>
            <a:pPr algn="l"/>
            <a:r>
              <a:rPr lang="id-ID" dirty="0" smtClean="0">
                <a:solidFill>
                  <a:schemeClr val="tx1"/>
                </a:solidFill>
              </a:rPr>
              <a:t>bagi Piaget, ranah sosial penting tidak hanya sebagai pengaruh pada kognisi tetapi juga sebagai isi kognisi. misalnya, konsep moralitas dan identitas nasional yang dijelaskan sebelumnya. lebih umum, ia berpikir bahwa struktur kognitif diterapkan pada konten sosial, juga non-sosial.</a:t>
            </a:r>
            <a:endParaRPr lang="id-ID" dirty="0" smtClean="0">
              <a:solidFill>
                <a:schemeClr val="tx1"/>
              </a:solidFill>
            </a:endParaRPr>
          </a:p>
          <a:p>
            <a:pPr algn="l"/>
            <a:endParaRPr lang="id-ID" dirty="0" smtClean="0">
              <a:solidFill>
                <a:schemeClr val="tx1"/>
              </a:solidFill>
            </a:endParaRPr>
          </a:p>
          <a:p>
            <a:pPr algn="l"/>
            <a:endParaRPr lang="id-ID" dirty="0" smtClean="0">
              <a:solidFill>
                <a:schemeClr val="tx1"/>
              </a:solidFill>
            </a:endParaRPr>
          </a:p>
          <a:p>
            <a:pPr algn="l"/>
            <a:endParaRPr lang="id-ID" dirty="0" smtClean="0">
              <a:solidFill>
                <a:schemeClr val="tx1"/>
              </a:solidFill>
            </a:endParaRPr>
          </a:p>
          <a:p>
            <a:pPr algn="l"/>
            <a:r>
              <a:rPr lang="id-ID" dirty="0" smtClean="0">
                <a:solidFill>
                  <a:schemeClr val="tx1"/>
                </a:solidFill>
              </a:rPr>
              <a:t>Terlepas dari pentingnya ini yang ditugaskan Piaget ke ranah soial dan emosional, ia relatif memperhatikan mereka dalam kegiatan teoretis atau penelitiannya. Selain itu, ia meremehkan peran pengaruh sosiohistoris. telah dikatakan bahwa subjek epistemik Piaget tidak memiliki kelas sosial, jenis kelamin, kebangsaan, budaya, atau kepribadian, dan juga tidak memiliki kesenangan (Murray, 1983, hal, 231).</a:t>
            </a:r>
            <a:endParaRPr lang="id-ID" dirty="0">
              <a:solidFill>
                <a:schemeClr val="tx1"/>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571472" y="2786058"/>
            <a:ext cx="8001056" cy="3538558"/>
          </a:xfrm>
        </p:spPr>
        <p:txBody>
          <a:bodyPr>
            <a:noAutofit/>
          </a:bodyPr>
          <a:lstStyle/>
          <a:p>
            <a:pPr algn="l"/>
            <a:r>
              <a:rPr lang="id-ID" sz="1100" dirty="0" smtClean="0">
                <a:solidFill>
                  <a:schemeClr val="tx1"/>
                </a:solidFill>
              </a:rPr>
              <a:t>Baillargeon (1987) menemukan bahwa bayi berusia 4 bulan, yang seharusnya terlalu muda untuk memahami objek permanen, terkejut ketika layar jatuh dari mereka tampaknya melewati sebuah kotak (sekarang tidak terlihat) yang mereka lihat sebelumnya. dengan anak-anak yang lebih tua dari bayi, sifat verbal dari banyak pengujian Piaget meningkatkan kemungkinan meremehkan pengetahuan anak-anak jika mereka tidak memahami bahasa yang digunakan selama pengujian. misalnya, arti "angka yang sama" dan "jumlah“atau anak-anak mungkin tidak dapat mengungkapkan dengan kata-kata ide-ide mereka tentang kuantitas, asal usul alam semesta, sifat mimpi, dan sebagainya. Selain itu, anak-anak mungkin memiliki konsep konservasi tetapi tidak dapat memberikan alasan yang memadai untuk jawaban mereka salah satu kriteria Piaget untuk konservasi. seorang dewasa bertanya kepada anak-anak tentang kuantitas dua kali (sebelum dan setelah transormasi) dapat menyebabkan anak berpikir bahwa mereka harus mengubah jawaban mereka (Siegal, 1991). Secara khusus, anak-anak mungkin berpikir bahwa ketika figur otoritas mengajukan pertanyaan untuk kedua kalinya, ini biasanya berarti bahwa jawaban pertama tidak memuaskan. singkatnya, pengetahuan anak-anak mungkin dianggap remeh.</a:t>
            </a:r>
            <a:endParaRPr lang="id-ID" sz="1100" dirty="0">
              <a:solidFill>
                <a:schemeClr val="tx1"/>
              </a:solidFill>
            </a:endParaRPr>
          </a:p>
        </p:txBody>
      </p:sp>
      <p:sp>
        <p:nvSpPr>
          <p:cNvPr id="3" name="Title 2"/>
          <p:cNvSpPr>
            <a:spLocks noGrp="1"/>
          </p:cNvSpPr>
          <p:nvPr>
            <p:ph type="ctrTitle"/>
          </p:nvPr>
        </p:nvSpPr>
        <p:spPr>
          <a:xfrm>
            <a:off x="685800" y="523876"/>
            <a:ext cx="7772400" cy="1190612"/>
          </a:xfrm>
        </p:spPr>
        <p:txBody>
          <a:bodyPr/>
          <a:lstStyle/>
          <a:p>
            <a:r>
              <a:rPr lang="id-ID" dirty="0" smtClean="0"/>
              <a:t>Underestimation of Abilities</a:t>
            </a:r>
            <a:endParaRPr lang="id-ID"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id-ID" altLang="en-US"/>
              <a:t>MEMORY</a:t>
            </a:r>
            <a:endParaRPr lang="id-ID" altLang="en-US"/>
          </a:p>
        </p:txBody>
      </p:sp>
      <p:sp>
        <p:nvSpPr>
          <p:cNvPr id="3" name="Content Placeholder 2"/>
          <p:cNvSpPr>
            <a:spLocks noGrp="1"/>
          </p:cNvSpPr>
          <p:nvPr>
            <p:ph sz="quarter" idx="1"/>
          </p:nvPr>
        </p:nvSpPr>
        <p:spPr/>
        <p:txBody>
          <a:bodyPr>
            <a:normAutofit fontScale="70000"/>
          </a:bodyPr>
          <a:p>
            <a:r>
              <a:rPr lang="en-US" sz="2700" dirty="0" err="1" smtClean="0">
                <a:sym typeface="+mn-ea"/>
              </a:rPr>
              <a:t>Teori</a:t>
            </a:r>
            <a:r>
              <a:rPr lang="en-US" sz="2700" dirty="0" smtClean="0">
                <a:sym typeface="+mn-ea"/>
              </a:rPr>
              <a:t> </a:t>
            </a:r>
            <a:r>
              <a:rPr lang="en-US" sz="2700" dirty="0" err="1" smtClean="0">
                <a:sym typeface="+mn-ea"/>
              </a:rPr>
              <a:t>piaget</a:t>
            </a:r>
            <a:r>
              <a:rPr lang="en-US" sz="2700" dirty="0" smtClean="0">
                <a:sym typeface="+mn-ea"/>
              </a:rPr>
              <a:t> </a:t>
            </a:r>
            <a:r>
              <a:rPr lang="en-US" sz="2700" dirty="0" err="1" smtClean="0">
                <a:sym typeface="+mn-ea"/>
              </a:rPr>
              <a:t>dan</a:t>
            </a:r>
            <a:r>
              <a:rPr lang="en-US" sz="2700" dirty="0" smtClean="0">
                <a:sym typeface="+mn-ea"/>
              </a:rPr>
              <a:t> </a:t>
            </a:r>
            <a:r>
              <a:rPr lang="en-US" sz="2700" dirty="0" err="1" smtClean="0">
                <a:sym typeface="+mn-ea"/>
              </a:rPr>
              <a:t>inhelder</a:t>
            </a:r>
            <a:r>
              <a:rPr lang="en-US" sz="2700" dirty="0" smtClean="0">
                <a:sym typeface="+mn-ea"/>
              </a:rPr>
              <a:t> (1969)</a:t>
            </a:r>
            <a:endParaRPr lang="en-US" sz="2700" dirty="0" smtClean="0"/>
          </a:p>
          <a:p>
            <a:pPr lvl="2"/>
            <a:r>
              <a:rPr lang="en-US" sz="2700" dirty="0" err="1" smtClean="0">
                <a:sym typeface="+mn-ea"/>
              </a:rPr>
              <a:t>Mereka</a:t>
            </a:r>
            <a:r>
              <a:rPr lang="en-US" sz="2700" dirty="0" smtClean="0">
                <a:sym typeface="+mn-ea"/>
              </a:rPr>
              <a:t> </a:t>
            </a:r>
            <a:r>
              <a:rPr lang="en-US" sz="2700" dirty="0" err="1" smtClean="0">
                <a:sym typeface="+mn-ea"/>
              </a:rPr>
              <a:t>menunjukan</a:t>
            </a:r>
            <a:r>
              <a:rPr lang="en-US" sz="2700" dirty="0" smtClean="0">
                <a:sym typeface="+mn-ea"/>
              </a:rPr>
              <a:t> </a:t>
            </a:r>
            <a:r>
              <a:rPr lang="en-US" sz="2700" dirty="0" err="1" smtClean="0">
                <a:sym typeface="+mn-ea"/>
              </a:rPr>
              <a:t>kepada</a:t>
            </a:r>
            <a:r>
              <a:rPr lang="en-US" sz="2700" dirty="0" smtClean="0">
                <a:sym typeface="+mn-ea"/>
              </a:rPr>
              <a:t> </a:t>
            </a:r>
            <a:r>
              <a:rPr lang="en-US" sz="2700" dirty="0" err="1" smtClean="0">
                <a:sym typeface="+mn-ea"/>
              </a:rPr>
              <a:t>anak</a:t>
            </a:r>
            <a:r>
              <a:rPr lang="en-US" sz="2700" dirty="0" smtClean="0">
                <a:sym typeface="+mn-ea"/>
              </a:rPr>
              <a:t> </a:t>
            </a:r>
            <a:r>
              <a:rPr lang="en-US" sz="2700" dirty="0" err="1" smtClean="0">
                <a:sym typeface="+mn-ea"/>
              </a:rPr>
              <a:t>anak</a:t>
            </a:r>
            <a:r>
              <a:rPr lang="en-US" sz="2700" dirty="0" smtClean="0">
                <a:sym typeface="+mn-ea"/>
              </a:rPr>
              <a:t> 10 </a:t>
            </a:r>
            <a:r>
              <a:rPr lang="en-US" sz="2700" dirty="0" err="1" smtClean="0">
                <a:sym typeface="+mn-ea"/>
              </a:rPr>
              <a:t>stik</a:t>
            </a:r>
            <a:r>
              <a:rPr lang="en-US" sz="2700" dirty="0" smtClean="0">
                <a:sym typeface="+mn-ea"/>
              </a:rPr>
              <a:t> yang </a:t>
            </a:r>
            <a:r>
              <a:rPr lang="en-US" sz="2700" dirty="0" err="1" smtClean="0">
                <a:sym typeface="+mn-ea"/>
              </a:rPr>
              <a:t>sudah</a:t>
            </a:r>
            <a:r>
              <a:rPr lang="en-US" sz="2700" dirty="0" smtClean="0">
                <a:sym typeface="+mn-ea"/>
              </a:rPr>
              <a:t> </a:t>
            </a:r>
            <a:r>
              <a:rPr lang="en-US" sz="2700" dirty="0" err="1" smtClean="0">
                <a:sym typeface="+mn-ea"/>
              </a:rPr>
              <a:t>disusun</a:t>
            </a:r>
            <a:r>
              <a:rPr lang="en-US" sz="2700" dirty="0" smtClean="0">
                <a:sym typeface="+mn-ea"/>
              </a:rPr>
              <a:t> </a:t>
            </a:r>
            <a:r>
              <a:rPr lang="en-US" sz="2700" dirty="0" err="1" smtClean="0">
                <a:sym typeface="+mn-ea"/>
              </a:rPr>
              <a:t>berbagai</a:t>
            </a:r>
            <a:r>
              <a:rPr lang="en-US" sz="2700" dirty="0" smtClean="0">
                <a:sym typeface="+mn-ea"/>
              </a:rPr>
              <a:t> </a:t>
            </a:r>
            <a:r>
              <a:rPr lang="en-US" sz="2700" dirty="0" err="1" smtClean="0">
                <a:sym typeface="+mn-ea"/>
              </a:rPr>
              <a:t>ukuran</a:t>
            </a:r>
            <a:r>
              <a:rPr lang="en-US" sz="2700" dirty="0" smtClean="0">
                <a:sym typeface="+mn-ea"/>
              </a:rPr>
              <a:t>. </a:t>
            </a:r>
            <a:r>
              <a:rPr lang="en-US" sz="2700" dirty="0" err="1" smtClean="0">
                <a:sym typeface="+mn-ea"/>
              </a:rPr>
              <a:t>Beberapa</a:t>
            </a:r>
            <a:r>
              <a:rPr lang="en-US" sz="2700" dirty="0" smtClean="0">
                <a:sym typeface="+mn-ea"/>
              </a:rPr>
              <a:t> </a:t>
            </a:r>
            <a:r>
              <a:rPr lang="en-US" sz="2700" dirty="0" err="1" smtClean="0">
                <a:sym typeface="+mn-ea"/>
              </a:rPr>
              <a:t>minggu</a:t>
            </a:r>
            <a:r>
              <a:rPr lang="en-US" sz="2700" dirty="0" smtClean="0">
                <a:sym typeface="+mn-ea"/>
              </a:rPr>
              <a:t> </a:t>
            </a:r>
            <a:r>
              <a:rPr lang="en-US" sz="2700" dirty="0" err="1" smtClean="0">
                <a:sym typeface="+mn-ea"/>
              </a:rPr>
              <a:t>setelahnya</a:t>
            </a:r>
            <a:r>
              <a:rPr lang="en-US" sz="2700" dirty="0" smtClean="0">
                <a:sym typeface="+mn-ea"/>
              </a:rPr>
              <a:t> </a:t>
            </a:r>
            <a:r>
              <a:rPr lang="en-US" sz="2700" dirty="0" err="1" smtClean="0">
                <a:sym typeface="+mn-ea"/>
              </a:rPr>
              <a:t>mereka</a:t>
            </a:r>
            <a:r>
              <a:rPr lang="en-US" sz="2700" dirty="0" smtClean="0">
                <a:sym typeface="+mn-ea"/>
              </a:rPr>
              <a:t> </a:t>
            </a:r>
            <a:r>
              <a:rPr lang="en-US" sz="2700" dirty="0" err="1" smtClean="0">
                <a:sym typeface="+mn-ea"/>
              </a:rPr>
              <a:t>disuruh</a:t>
            </a:r>
            <a:r>
              <a:rPr lang="en-US" sz="2700" dirty="0" smtClean="0">
                <a:sym typeface="+mn-ea"/>
              </a:rPr>
              <a:t> </a:t>
            </a:r>
            <a:r>
              <a:rPr lang="en-US" sz="2700" dirty="0" err="1" smtClean="0">
                <a:sym typeface="+mn-ea"/>
              </a:rPr>
              <a:t>mengingat</a:t>
            </a:r>
            <a:r>
              <a:rPr lang="en-US" sz="2700" dirty="0" smtClean="0">
                <a:sym typeface="+mn-ea"/>
              </a:rPr>
              <a:t> </a:t>
            </a:r>
            <a:r>
              <a:rPr lang="en-US" sz="2700" dirty="0" err="1" smtClean="0">
                <a:sym typeface="+mn-ea"/>
              </a:rPr>
              <a:t>dan</a:t>
            </a:r>
            <a:r>
              <a:rPr lang="en-US" sz="2700" dirty="0" smtClean="0">
                <a:sym typeface="+mn-ea"/>
              </a:rPr>
              <a:t> </a:t>
            </a:r>
            <a:r>
              <a:rPr lang="en-US" sz="2700" dirty="0" err="1" smtClean="0">
                <a:sym typeface="+mn-ea"/>
              </a:rPr>
              <a:t>menggambar</a:t>
            </a:r>
            <a:r>
              <a:rPr lang="en-US" sz="2700" dirty="0" smtClean="0">
                <a:sym typeface="+mn-ea"/>
              </a:rPr>
              <a:t> </a:t>
            </a:r>
            <a:r>
              <a:rPr lang="en-US" sz="2700" dirty="0" err="1" smtClean="0">
                <a:sym typeface="+mn-ea"/>
              </a:rPr>
              <a:t>kembali</a:t>
            </a:r>
            <a:r>
              <a:rPr lang="en-US" sz="2700" dirty="0" smtClean="0">
                <a:sym typeface="+mn-ea"/>
              </a:rPr>
              <a:t> </a:t>
            </a:r>
            <a:r>
              <a:rPr lang="en-US" sz="2700" dirty="0" err="1" smtClean="0">
                <a:sym typeface="+mn-ea"/>
              </a:rPr>
              <a:t>apa</a:t>
            </a:r>
            <a:r>
              <a:rPr lang="en-US" sz="2700" dirty="0" smtClean="0">
                <a:sym typeface="+mn-ea"/>
              </a:rPr>
              <a:t> yang </a:t>
            </a:r>
            <a:r>
              <a:rPr lang="en-US" sz="2700" dirty="0" err="1" smtClean="0">
                <a:sym typeface="+mn-ea"/>
              </a:rPr>
              <a:t>mereka</a:t>
            </a:r>
            <a:r>
              <a:rPr lang="en-US" sz="2700" dirty="0" smtClean="0">
                <a:sym typeface="+mn-ea"/>
              </a:rPr>
              <a:t> </a:t>
            </a:r>
            <a:r>
              <a:rPr lang="en-US" sz="2700" dirty="0" err="1" smtClean="0">
                <a:sym typeface="+mn-ea"/>
              </a:rPr>
              <a:t>lihat</a:t>
            </a:r>
            <a:r>
              <a:rPr lang="en-US" sz="2700" dirty="0" smtClean="0">
                <a:sym typeface="+mn-ea"/>
              </a:rPr>
              <a:t> </a:t>
            </a:r>
            <a:r>
              <a:rPr lang="en-US" sz="2700" dirty="0" err="1" smtClean="0">
                <a:sym typeface="+mn-ea"/>
              </a:rPr>
              <a:t>beberapa</a:t>
            </a:r>
            <a:r>
              <a:rPr lang="en-US" sz="2700" dirty="0" smtClean="0">
                <a:sym typeface="+mn-ea"/>
              </a:rPr>
              <a:t> </a:t>
            </a:r>
            <a:r>
              <a:rPr lang="en-US" sz="2700" dirty="0" err="1" smtClean="0">
                <a:sym typeface="+mn-ea"/>
              </a:rPr>
              <a:t>minggu</a:t>
            </a:r>
            <a:r>
              <a:rPr lang="en-US" sz="2700" dirty="0" smtClean="0">
                <a:sym typeface="+mn-ea"/>
              </a:rPr>
              <a:t> </a:t>
            </a:r>
            <a:r>
              <a:rPr lang="en-US" sz="2700" dirty="0" err="1" smtClean="0">
                <a:sym typeface="+mn-ea"/>
              </a:rPr>
              <a:t>lalu</a:t>
            </a:r>
            <a:r>
              <a:rPr lang="en-US" sz="2700" dirty="0" smtClean="0">
                <a:sym typeface="+mn-ea"/>
              </a:rPr>
              <a:t>. </a:t>
            </a:r>
            <a:endParaRPr lang="en-US" sz="2700" dirty="0" smtClean="0"/>
          </a:p>
          <a:p>
            <a:pPr lvl="2">
              <a:buNone/>
            </a:pPr>
            <a:endParaRPr lang="en-US" sz="2700" dirty="0"/>
          </a:p>
          <a:p>
            <a:pPr lvl="2"/>
            <a:r>
              <a:rPr lang="en-US" sz="2700" dirty="0" err="1" smtClean="0">
                <a:sym typeface="+mn-ea"/>
              </a:rPr>
              <a:t>Perkembangan</a:t>
            </a:r>
            <a:r>
              <a:rPr lang="en-US" sz="2700" dirty="0" smtClean="0">
                <a:sym typeface="+mn-ea"/>
              </a:rPr>
              <a:t> yang </a:t>
            </a:r>
            <a:r>
              <a:rPr lang="en-US" sz="2700" dirty="0" err="1" smtClean="0">
                <a:sym typeface="+mn-ea"/>
              </a:rPr>
              <a:t>berbedapun</a:t>
            </a:r>
            <a:r>
              <a:rPr lang="en-US" sz="2700" dirty="0" smtClean="0">
                <a:sym typeface="+mn-ea"/>
              </a:rPr>
              <a:t> </a:t>
            </a:r>
            <a:r>
              <a:rPr lang="en-US" sz="2700" dirty="0" err="1" smtClean="0">
                <a:sym typeface="+mn-ea"/>
              </a:rPr>
              <a:t>muncul</a:t>
            </a:r>
            <a:r>
              <a:rPr lang="en-US" sz="2700" dirty="0" smtClean="0">
                <a:sym typeface="+mn-ea"/>
              </a:rPr>
              <a:t> , </a:t>
            </a:r>
            <a:endParaRPr lang="en-US" sz="2700" dirty="0" smtClean="0"/>
          </a:p>
          <a:p>
            <a:pPr lvl="2"/>
            <a:r>
              <a:rPr lang="en-US" sz="2700" dirty="0" err="1" smtClean="0">
                <a:sym typeface="+mn-ea"/>
              </a:rPr>
              <a:t>Usia</a:t>
            </a:r>
            <a:r>
              <a:rPr lang="en-US" sz="2700" dirty="0" smtClean="0">
                <a:sym typeface="+mn-ea"/>
              </a:rPr>
              <a:t> 3-4 </a:t>
            </a:r>
            <a:r>
              <a:rPr lang="en-US" sz="2700" dirty="0" err="1" smtClean="0">
                <a:sym typeface="+mn-ea"/>
              </a:rPr>
              <a:t>tahun</a:t>
            </a:r>
            <a:r>
              <a:rPr lang="en-US" sz="2700" dirty="0" smtClean="0">
                <a:sym typeface="+mn-ea"/>
              </a:rPr>
              <a:t>:</a:t>
            </a:r>
            <a:endParaRPr lang="en-US" sz="2700" dirty="0" smtClean="0"/>
          </a:p>
          <a:p>
            <a:pPr lvl="2"/>
            <a:r>
              <a:rPr lang="en-US" sz="2700" dirty="0" err="1" smtClean="0">
                <a:sym typeface="+mn-ea"/>
              </a:rPr>
              <a:t>Usia</a:t>
            </a:r>
            <a:r>
              <a:rPr lang="en-US" sz="2700" dirty="0" smtClean="0">
                <a:sym typeface="+mn-ea"/>
              </a:rPr>
              <a:t> 5-6 </a:t>
            </a:r>
            <a:r>
              <a:rPr lang="en-US" sz="2700" dirty="0" err="1" smtClean="0">
                <a:sym typeface="+mn-ea"/>
              </a:rPr>
              <a:t>tahun</a:t>
            </a:r>
            <a:r>
              <a:rPr lang="en-US" sz="2700" dirty="0" smtClean="0">
                <a:sym typeface="+mn-ea"/>
              </a:rPr>
              <a:t>:</a:t>
            </a:r>
            <a:endParaRPr lang="en-US" sz="2700" dirty="0" smtClean="0"/>
          </a:p>
          <a:p>
            <a:pPr lvl="2"/>
            <a:r>
              <a:rPr lang="en-US" sz="2700" dirty="0" err="1" smtClean="0">
                <a:sym typeface="+mn-ea"/>
              </a:rPr>
              <a:t>Usia</a:t>
            </a:r>
            <a:r>
              <a:rPr lang="en-US" sz="2700" dirty="0" smtClean="0">
                <a:sym typeface="+mn-ea"/>
              </a:rPr>
              <a:t> 7 tahun :</a:t>
            </a:r>
            <a:endParaRPr lang="en-US" sz="2700" dirty="0" smtClean="0"/>
          </a:p>
          <a:p>
            <a:r>
              <a:rPr lang="en-US" sz="2700" dirty="0" smtClean="0">
                <a:sym typeface="+mn-ea"/>
              </a:rPr>
              <a:t>Piaget </a:t>
            </a:r>
            <a:r>
              <a:rPr lang="en-US" sz="2700" dirty="0" err="1" smtClean="0">
                <a:sym typeface="+mn-ea"/>
              </a:rPr>
              <a:t>dan</a:t>
            </a:r>
            <a:r>
              <a:rPr lang="en-US" sz="2700" dirty="0" smtClean="0">
                <a:sym typeface="+mn-ea"/>
              </a:rPr>
              <a:t> </a:t>
            </a:r>
            <a:r>
              <a:rPr lang="en-US" sz="2700" dirty="0" err="1" smtClean="0">
                <a:sym typeface="+mn-ea"/>
              </a:rPr>
              <a:t>inhelder</a:t>
            </a:r>
            <a:r>
              <a:rPr lang="en-US" sz="2700" dirty="0" smtClean="0">
                <a:sym typeface="+mn-ea"/>
              </a:rPr>
              <a:t> </a:t>
            </a:r>
            <a:r>
              <a:rPr lang="en-US" sz="2700" dirty="0" err="1" smtClean="0">
                <a:sym typeface="+mn-ea"/>
              </a:rPr>
              <a:t>membuat</a:t>
            </a:r>
            <a:r>
              <a:rPr lang="en-US" sz="2700" dirty="0" smtClean="0">
                <a:sym typeface="+mn-ea"/>
              </a:rPr>
              <a:t> </a:t>
            </a:r>
            <a:r>
              <a:rPr lang="en-US" sz="2700" dirty="0" err="1" smtClean="0">
                <a:sym typeface="+mn-ea"/>
              </a:rPr>
              <a:t>kesimpulan</a:t>
            </a:r>
            <a:r>
              <a:rPr lang="en-US" sz="2700" dirty="0" smtClean="0">
                <a:sym typeface="+mn-ea"/>
              </a:rPr>
              <a:t> </a:t>
            </a:r>
            <a:r>
              <a:rPr lang="en-US" sz="2700" dirty="0" err="1" smtClean="0">
                <a:sym typeface="+mn-ea"/>
              </a:rPr>
              <a:t>bahwa</a:t>
            </a:r>
            <a:r>
              <a:rPr lang="en-US" sz="2700" dirty="0" smtClean="0">
                <a:sym typeface="+mn-ea"/>
              </a:rPr>
              <a:t> </a:t>
            </a:r>
            <a:r>
              <a:rPr lang="en-US" sz="2700" dirty="0" err="1" smtClean="0">
                <a:sym typeface="+mn-ea"/>
              </a:rPr>
              <a:t>anak</a:t>
            </a:r>
            <a:r>
              <a:rPr lang="en-US" sz="2700" dirty="0" smtClean="0">
                <a:sym typeface="+mn-ea"/>
              </a:rPr>
              <a:t> </a:t>
            </a:r>
            <a:r>
              <a:rPr lang="en-US" sz="2700" dirty="0" err="1" smtClean="0">
                <a:sym typeface="+mn-ea"/>
              </a:rPr>
              <a:t>anak</a:t>
            </a:r>
            <a:r>
              <a:rPr lang="en-US" sz="2700" dirty="0" smtClean="0">
                <a:sym typeface="+mn-ea"/>
              </a:rPr>
              <a:t> yang </a:t>
            </a:r>
            <a:r>
              <a:rPr lang="en-US" sz="2700" dirty="0" err="1" smtClean="0">
                <a:sym typeface="+mn-ea"/>
              </a:rPr>
              <a:t>masih</a:t>
            </a:r>
            <a:r>
              <a:rPr lang="en-US" sz="2700" dirty="0" smtClean="0">
                <a:sym typeface="+mn-ea"/>
              </a:rPr>
              <a:t> </a:t>
            </a:r>
            <a:r>
              <a:rPr lang="en-US" sz="2700" dirty="0" err="1" smtClean="0">
                <a:sym typeface="+mn-ea"/>
              </a:rPr>
              <a:t>membutuhan</a:t>
            </a:r>
            <a:r>
              <a:rPr lang="en-US" sz="2700" dirty="0" smtClean="0">
                <a:sym typeface="+mn-ea"/>
              </a:rPr>
              <a:t> </a:t>
            </a:r>
            <a:r>
              <a:rPr lang="en-US" sz="2700" dirty="0" err="1" smtClean="0">
                <a:sym typeface="+mn-ea"/>
              </a:rPr>
              <a:t>proses</a:t>
            </a:r>
            <a:r>
              <a:rPr lang="en-US" sz="2700" dirty="0" smtClean="0">
                <a:sym typeface="+mn-ea"/>
              </a:rPr>
              <a:t> </a:t>
            </a:r>
            <a:r>
              <a:rPr lang="en-US" sz="2700" dirty="0" err="1" smtClean="0">
                <a:sym typeface="+mn-ea"/>
              </a:rPr>
              <a:t>untuk</a:t>
            </a:r>
            <a:r>
              <a:rPr lang="en-US" sz="2700" dirty="0" smtClean="0">
                <a:sym typeface="+mn-ea"/>
              </a:rPr>
              <a:t> </a:t>
            </a:r>
            <a:r>
              <a:rPr lang="en-US" sz="2700" dirty="0" err="1" smtClean="0">
                <a:sym typeface="+mn-ea"/>
              </a:rPr>
              <a:t>mengartikan</a:t>
            </a:r>
            <a:r>
              <a:rPr lang="en-US" sz="2700" dirty="0" smtClean="0">
                <a:sym typeface="+mn-ea"/>
              </a:rPr>
              <a:t> </a:t>
            </a:r>
            <a:r>
              <a:rPr lang="en-US" sz="2700" dirty="0" err="1" smtClean="0">
                <a:sym typeface="+mn-ea"/>
              </a:rPr>
              <a:t>susunan</a:t>
            </a:r>
            <a:r>
              <a:rPr lang="en-US" sz="2700" dirty="0" smtClean="0">
                <a:sym typeface="+mn-ea"/>
              </a:rPr>
              <a:t> yang </a:t>
            </a:r>
            <a:r>
              <a:rPr lang="en-US" sz="2700" dirty="0" err="1" smtClean="0">
                <a:sym typeface="+mn-ea"/>
              </a:rPr>
              <a:t>asli</a:t>
            </a:r>
            <a:r>
              <a:rPr lang="en-US" sz="2700" dirty="0">
                <a:sym typeface="+mn-ea"/>
              </a:rPr>
              <a:t> </a:t>
            </a:r>
            <a:r>
              <a:rPr lang="en-US" sz="2700" dirty="0" err="1" smtClean="0">
                <a:sym typeface="+mn-ea"/>
              </a:rPr>
              <a:t>masih</a:t>
            </a:r>
            <a:r>
              <a:rPr lang="en-US" sz="2700" dirty="0" smtClean="0">
                <a:sym typeface="+mn-ea"/>
              </a:rPr>
              <a:t> </a:t>
            </a:r>
            <a:r>
              <a:rPr lang="en-US" sz="2700" dirty="0" err="1" smtClean="0">
                <a:sym typeface="+mn-ea"/>
              </a:rPr>
              <a:t>kurang</a:t>
            </a:r>
            <a:r>
              <a:rPr lang="en-US" sz="2700" dirty="0" smtClean="0">
                <a:sym typeface="+mn-ea"/>
              </a:rPr>
              <a:t> </a:t>
            </a:r>
            <a:r>
              <a:rPr lang="en-US" sz="2700" dirty="0" err="1" smtClean="0">
                <a:sym typeface="+mn-ea"/>
              </a:rPr>
              <a:t>mengerti</a:t>
            </a:r>
            <a:r>
              <a:rPr lang="en-US" sz="2700" dirty="0" smtClean="0">
                <a:sym typeface="+mn-ea"/>
              </a:rPr>
              <a:t> </a:t>
            </a:r>
            <a:r>
              <a:rPr lang="en-US" sz="2700" dirty="0" err="1" smtClean="0">
                <a:sym typeface="+mn-ea"/>
              </a:rPr>
              <a:t>hubungannya</a:t>
            </a:r>
            <a:r>
              <a:rPr lang="en-US" sz="2700" dirty="0" smtClean="0">
                <a:sym typeface="+mn-ea"/>
              </a:rPr>
              <a:t>. </a:t>
            </a:r>
            <a:r>
              <a:rPr lang="en-US" sz="2700" dirty="0" err="1" smtClean="0">
                <a:sym typeface="+mn-ea"/>
              </a:rPr>
              <a:t>Hanya</a:t>
            </a:r>
            <a:r>
              <a:rPr lang="en-US" sz="2700" dirty="0" smtClean="0">
                <a:sym typeface="+mn-ea"/>
              </a:rPr>
              <a:t> </a:t>
            </a:r>
            <a:r>
              <a:rPr lang="en-US" sz="2700" dirty="0" err="1" smtClean="0">
                <a:sym typeface="+mn-ea"/>
              </a:rPr>
              <a:t>ketika</a:t>
            </a:r>
            <a:r>
              <a:rPr lang="en-US" sz="2700" dirty="0" smtClean="0">
                <a:sym typeface="+mn-ea"/>
              </a:rPr>
              <a:t> </a:t>
            </a:r>
            <a:r>
              <a:rPr lang="en-US" sz="2700" dirty="0" err="1" smtClean="0">
                <a:sym typeface="+mn-ea"/>
              </a:rPr>
              <a:t>mereka</a:t>
            </a:r>
            <a:r>
              <a:rPr lang="en-US" sz="2700" dirty="0" smtClean="0">
                <a:sym typeface="+mn-ea"/>
              </a:rPr>
              <a:t> </a:t>
            </a:r>
            <a:r>
              <a:rPr lang="en-US" sz="2700" dirty="0" err="1" smtClean="0">
                <a:sym typeface="+mn-ea"/>
              </a:rPr>
              <a:t>tidak</a:t>
            </a:r>
            <a:r>
              <a:rPr lang="en-US" sz="2700" dirty="0" smtClean="0">
                <a:sym typeface="+mn-ea"/>
              </a:rPr>
              <a:t> </a:t>
            </a:r>
            <a:r>
              <a:rPr lang="en-US" sz="2700" dirty="0" err="1" smtClean="0">
                <a:sym typeface="+mn-ea"/>
              </a:rPr>
              <a:t>mengerti</a:t>
            </a:r>
            <a:r>
              <a:rPr lang="en-US" sz="2700" dirty="0" smtClean="0">
                <a:sym typeface="+mn-ea"/>
              </a:rPr>
              <a:t> </a:t>
            </a:r>
            <a:r>
              <a:rPr lang="en-US" sz="2700" dirty="0" err="1" smtClean="0">
                <a:sym typeface="+mn-ea"/>
              </a:rPr>
              <a:t>sepenuhnya</a:t>
            </a:r>
            <a:r>
              <a:rPr lang="en-US" sz="2700" dirty="0" smtClean="0">
                <a:sym typeface="+mn-ea"/>
              </a:rPr>
              <a:t> </a:t>
            </a:r>
            <a:r>
              <a:rPr lang="en-US" sz="2700" dirty="0" err="1" smtClean="0">
                <a:sym typeface="+mn-ea"/>
              </a:rPr>
              <a:t>mereka</a:t>
            </a:r>
            <a:r>
              <a:rPr lang="en-US" sz="2700" dirty="0" smtClean="0">
                <a:sym typeface="+mn-ea"/>
              </a:rPr>
              <a:t> </a:t>
            </a:r>
            <a:r>
              <a:rPr lang="en-US" sz="2700" dirty="0" err="1" smtClean="0">
                <a:sym typeface="+mn-ea"/>
              </a:rPr>
              <a:t>bisa</a:t>
            </a:r>
            <a:r>
              <a:rPr lang="en-US" sz="2700" dirty="0" smtClean="0">
                <a:sym typeface="+mn-ea"/>
              </a:rPr>
              <a:t> </a:t>
            </a:r>
            <a:r>
              <a:rPr lang="en-US" sz="2700" dirty="0" err="1" smtClean="0">
                <a:sym typeface="+mn-ea"/>
              </a:rPr>
              <a:t>menyajikan</a:t>
            </a:r>
            <a:r>
              <a:rPr lang="en-US" sz="2700" dirty="0" smtClean="0">
                <a:sym typeface="+mn-ea"/>
              </a:rPr>
              <a:t> </a:t>
            </a:r>
            <a:r>
              <a:rPr lang="en-US" sz="2700" dirty="0" err="1" smtClean="0">
                <a:sym typeface="+mn-ea"/>
              </a:rPr>
              <a:t>susunan</a:t>
            </a:r>
            <a:r>
              <a:rPr lang="en-US" sz="2700" dirty="0" smtClean="0">
                <a:sym typeface="+mn-ea"/>
              </a:rPr>
              <a:t> </a:t>
            </a:r>
            <a:r>
              <a:rPr lang="en-US" sz="2700" dirty="0" err="1" smtClean="0">
                <a:sym typeface="+mn-ea"/>
              </a:rPr>
              <a:t>ingatan</a:t>
            </a:r>
            <a:r>
              <a:rPr lang="en-US" sz="2700" dirty="0" smtClean="0">
                <a:sym typeface="+mn-ea"/>
              </a:rPr>
              <a:t> </a:t>
            </a:r>
            <a:r>
              <a:rPr lang="en-US" sz="2700" dirty="0" err="1" smtClean="0">
                <a:sym typeface="+mn-ea"/>
              </a:rPr>
              <a:t>mereka</a:t>
            </a:r>
            <a:r>
              <a:rPr lang="en-US" sz="2700" dirty="0">
                <a:sym typeface="+mn-ea"/>
              </a:rPr>
              <a:t>.</a:t>
            </a:r>
            <a:r>
              <a:rPr lang="en-US" sz="2700" dirty="0" smtClean="0">
                <a:sym typeface="+mn-ea"/>
              </a:rPr>
              <a:t>	</a:t>
            </a:r>
            <a:endParaRPr lang="en-US" sz="2700" dirty="0"/>
          </a:p>
          <a:p>
            <a:pPr lvl="2">
              <a:buNone/>
            </a:pPr>
            <a:endParaRPr lang="en-US" sz="2700" dirty="0" smtClean="0"/>
          </a:p>
          <a:p>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714348" y="2819400"/>
            <a:ext cx="7715304" cy="3538558"/>
          </a:xfrm>
        </p:spPr>
        <p:txBody>
          <a:bodyPr>
            <a:normAutofit/>
          </a:bodyPr>
          <a:lstStyle/>
          <a:p>
            <a:pPr algn="l"/>
            <a:r>
              <a:rPr lang="id-ID" sz="1400" dirty="0" smtClean="0">
                <a:solidFill>
                  <a:schemeClr val="tx1"/>
                </a:solidFill>
              </a:rPr>
              <a:t>dalam karyanya dengan anak-anak yang lebih besar, Piaget sering menguji sampel besar anak-anak (misalnya, 2159 untuk pertumbuhan awal logika pada anak (1964b)!). dia biasanya menggunakan metode klinis. Meskipun metode ini memiliki kelebihan tertentu, seperti fleksibilitas dalam menyesuaikan pertanyaan dengan jawaban khusus yang diberikan oleh setiap anak, metode ini juga memiliki sejumlah kelemahan. dua kelemahan utama adalah bahaya bahwa penguji mungkin terlalu memimpin dalam pertanyaan mereka atau tidak cukup memimpin dan bahwa anak-anak yang berbeda sering ditanyakan pertanyaan yang sedikit berbeda</a:t>
            </a:r>
            <a:endParaRPr lang="id-ID" sz="1400" dirty="0">
              <a:solidFill>
                <a:schemeClr val="tx1"/>
              </a:solidFill>
            </a:endParaRPr>
          </a:p>
        </p:txBody>
      </p:sp>
      <p:sp>
        <p:nvSpPr>
          <p:cNvPr id="3" name="Title 2"/>
          <p:cNvSpPr>
            <a:spLocks noGrp="1"/>
          </p:cNvSpPr>
          <p:nvPr>
            <p:ph type="ctrTitle"/>
          </p:nvPr>
        </p:nvSpPr>
        <p:spPr>
          <a:xfrm>
            <a:off x="685800" y="523876"/>
            <a:ext cx="7772400" cy="1119174"/>
          </a:xfrm>
        </p:spPr>
        <p:txBody>
          <a:bodyPr>
            <a:normAutofit/>
          </a:bodyPr>
          <a:lstStyle/>
          <a:p>
            <a:r>
              <a:rPr lang="id-ID" sz="3600" dirty="0" smtClean="0"/>
              <a:t>Methodological and Stylistic Barriers</a:t>
            </a:r>
            <a:endParaRPr lang="id-ID" sz="36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714348" y="2819400"/>
            <a:ext cx="7715304" cy="3538558"/>
          </a:xfrm>
        </p:spPr>
        <p:txBody>
          <a:bodyPr>
            <a:normAutofit fontScale="77500" lnSpcReduction="20000"/>
          </a:bodyPr>
          <a:lstStyle/>
          <a:p>
            <a:pPr algn="l"/>
            <a:r>
              <a:rPr lang="id-ID" sz="1400" dirty="0" smtClean="0">
                <a:solidFill>
                  <a:schemeClr val="tx1"/>
                </a:solidFill>
              </a:rPr>
              <a:t>banyak masalah dan keterbatasan yang diangkat mengenai teori Piaget telah diatasi oleh sekelompok psikolog perkembangan berlabel "neo-Piagetian." mereka Piagetian dalam keyakinan mereka pada konstruksi aktif anak-anak dari semacam tahap dan perubahan struktural. dalam paticular, mereka percaya bahwa konsep tingkat bawah terintegrasi untuk membentuk konsep tingkat tinggi yang lebih kompleks.</a:t>
            </a:r>
            <a:endParaRPr lang="id-ID" sz="1400" dirty="0" smtClean="0">
              <a:solidFill>
                <a:schemeClr val="tx1"/>
              </a:solidFill>
            </a:endParaRPr>
          </a:p>
          <a:p>
            <a:pPr algn="l"/>
            <a:endParaRPr lang="id-ID" sz="1400" dirty="0" smtClean="0">
              <a:solidFill>
                <a:schemeClr val="tx1"/>
              </a:solidFill>
            </a:endParaRPr>
          </a:p>
          <a:p>
            <a:pPr algn="l"/>
            <a:r>
              <a:rPr lang="id-ID" sz="1400" dirty="0" smtClean="0">
                <a:solidFill>
                  <a:schemeClr val="tx1"/>
                </a:solidFill>
              </a:rPr>
              <a:t>Namun, kata "neo" dalam inklusi mereka membangun pemrosesan informasi seperti keterampilan, kapasitas memori terbatas, dan konsep domain spesifik. konsep spesifik domain atau struktur kognitif adalah yang berkaitan hanya dengan area atau area tertentu, seperti pengambilan peran atau angka. dengan demikian, anakisis yang cermat dari tugas-tugas tertentu diperlukan. sebaliknya, Piaget cenderung menekankan aplikasi umum domain dari struktur kognitif. neo-Piagetians juga "neo" karena mereka menggunakan ide kontekstual sosial dari dukungan sosial untuk keterampilan kognitif yang muncul dan pada teori sistem dinamis. kami memeriksa teori-teori Robbie Case (e. g., Case, 1998; Morra, Gobbo, Marini, &amp; Sheese, 2008) dan Kurt fischer (e. g., fischer (bidell, 2006), dua neo-piagetians utama.</a:t>
            </a:r>
            <a:endParaRPr lang="id-ID" sz="1400" dirty="0">
              <a:solidFill>
                <a:schemeClr val="tx1"/>
              </a:solidFill>
            </a:endParaRPr>
          </a:p>
        </p:txBody>
      </p:sp>
      <p:sp>
        <p:nvSpPr>
          <p:cNvPr id="3" name="Title 2"/>
          <p:cNvSpPr>
            <a:spLocks noGrp="1"/>
          </p:cNvSpPr>
          <p:nvPr>
            <p:ph type="ctrTitle"/>
          </p:nvPr>
        </p:nvSpPr>
        <p:spPr>
          <a:xfrm>
            <a:off x="685800" y="738190"/>
            <a:ext cx="7772400" cy="1047736"/>
          </a:xfrm>
        </p:spPr>
        <p:txBody>
          <a:bodyPr>
            <a:normAutofit/>
          </a:bodyPr>
          <a:lstStyle/>
          <a:p>
            <a:r>
              <a:rPr lang="id-ID" dirty="0" smtClean="0"/>
              <a:t>The Neo-Piagetians</a:t>
            </a:r>
            <a:endParaRPr lang="id-ID"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8" name="Content Placeholder 7"/>
          <p:cNvPicPr>
            <a:picLocks noChangeAspect="1"/>
          </p:cNvPicPr>
          <p:nvPr>
            <p:ph sz="quarter" idx="1"/>
          </p:nvPr>
        </p:nvPicPr>
        <p:blipFill>
          <a:blip r:embed="rId1"/>
          <a:stretch>
            <a:fillRect/>
          </a:stretch>
        </p:blipFill>
        <p:spPr>
          <a:xfrm>
            <a:off x="-46355" y="10160"/>
            <a:ext cx="9175750" cy="686181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301625" y="4445"/>
            <a:ext cx="8534400" cy="913130"/>
          </a:xfrm>
        </p:spPr>
        <p:txBody>
          <a:bodyPr>
            <a:normAutofit fontScale="90000"/>
          </a:bodyPr>
          <a:p>
            <a:br>
              <a:rPr lang="id-ID" dirty="0"/>
            </a:br>
            <a:r>
              <a:rPr lang="id-ID" dirty="0"/>
              <a:t>MECHANISMS OF DEVELOPMENT</a:t>
            </a:r>
            <a:endParaRPr lang="id-ID" altLang="en-US" dirty="0" smtClean="0">
              <a:sym typeface="+mn-ea"/>
            </a:endParaRPr>
          </a:p>
        </p:txBody>
      </p:sp>
      <p:sp>
        <p:nvSpPr>
          <p:cNvPr id="3" name="Content Placeholder 2"/>
          <p:cNvSpPr>
            <a:spLocks noGrp="1"/>
          </p:cNvSpPr>
          <p:nvPr>
            <p:ph sz="quarter" idx="1"/>
          </p:nvPr>
        </p:nvSpPr>
        <p:spPr/>
        <p:txBody>
          <a:bodyPr>
            <a:normAutofit fontScale="70000"/>
          </a:bodyPr>
          <a:p>
            <a:pPr>
              <a:buNone/>
            </a:pPr>
            <a:r>
              <a:rPr lang="en-US" dirty="0" err="1" smtClean="0">
                <a:sym typeface="+mn-ea"/>
              </a:rPr>
              <a:t>Mekanisme</a:t>
            </a:r>
            <a:r>
              <a:rPr lang="en-US" dirty="0" smtClean="0">
                <a:sym typeface="+mn-ea"/>
              </a:rPr>
              <a:t> </a:t>
            </a:r>
            <a:r>
              <a:rPr lang="en-US" dirty="0" err="1" smtClean="0">
                <a:sym typeface="+mn-ea"/>
              </a:rPr>
              <a:t>perkembangan</a:t>
            </a:r>
            <a:r>
              <a:rPr lang="en-US" dirty="0" smtClean="0">
                <a:sym typeface="+mn-ea"/>
              </a:rPr>
              <a:t> </a:t>
            </a:r>
            <a:r>
              <a:rPr lang="en-US" dirty="0" err="1" smtClean="0">
                <a:sym typeface="+mn-ea"/>
              </a:rPr>
              <a:t>terbagi</a:t>
            </a:r>
            <a:r>
              <a:rPr lang="en-US" dirty="0" smtClean="0">
                <a:sym typeface="+mn-ea"/>
              </a:rPr>
              <a:t> </a:t>
            </a:r>
            <a:r>
              <a:rPr lang="en-US" dirty="0" err="1" smtClean="0">
                <a:sym typeface="+mn-ea"/>
              </a:rPr>
              <a:t>menjadi</a:t>
            </a:r>
            <a:r>
              <a:rPr lang="en-US" dirty="0" smtClean="0">
                <a:sym typeface="+mn-ea"/>
              </a:rPr>
              <a:t> 3 </a:t>
            </a:r>
            <a:r>
              <a:rPr lang="en-US" dirty="0" err="1" smtClean="0">
                <a:sym typeface="+mn-ea"/>
              </a:rPr>
              <a:t>yaitu</a:t>
            </a:r>
            <a:r>
              <a:rPr lang="en-US" dirty="0" smtClean="0">
                <a:sym typeface="+mn-ea"/>
              </a:rPr>
              <a:t>: </a:t>
            </a:r>
            <a:r>
              <a:rPr lang="en-US" dirty="0" err="1" smtClean="0">
                <a:sym typeface="+mn-ea"/>
              </a:rPr>
              <a:t>kognitif</a:t>
            </a:r>
            <a:r>
              <a:rPr lang="en-US" dirty="0" smtClean="0">
                <a:sym typeface="+mn-ea"/>
              </a:rPr>
              <a:t> </a:t>
            </a:r>
            <a:r>
              <a:rPr lang="en-US" dirty="0" err="1" smtClean="0">
                <a:sym typeface="+mn-ea"/>
              </a:rPr>
              <a:t>organisasi</a:t>
            </a:r>
            <a:r>
              <a:rPr lang="en-US" dirty="0" smtClean="0">
                <a:sym typeface="+mn-ea"/>
              </a:rPr>
              <a:t>, </a:t>
            </a:r>
            <a:r>
              <a:rPr lang="en-US" dirty="0" err="1" smtClean="0">
                <a:sym typeface="+mn-ea"/>
              </a:rPr>
              <a:t>kognitif</a:t>
            </a:r>
            <a:r>
              <a:rPr lang="en-US" dirty="0" smtClean="0">
                <a:sym typeface="+mn-ea"/>
              </a:rPr>
              <a:t> </a:t>
            </a:r>
            <a:r>
              <a:rPr lang="en-US" dirty="0" err="1" smtClean="0">
                <a:sym typeface="+mn-ea"/>
              </a:rPr>
              <a:t>adaptasi</a:t>
            </a:r>
            <a:r>
              <a:rPr lang="en-US" dirty="0" smtClean="0">
                <a:sym typeface="+mn-ea"/>
              </a:rPr>
              <a:t>, </a:t>
            </a:r>
            <a:r>
              <a:rPr lang="en-US" dirty="0" err="1" smtClean="0">
                <a:sym typeface="+mn-ea"/>
              </a:rPr>
              <a:t>dan</a:t>
            </a:r>
            <a:r>
              <a:rPr lang="en-US" dirty="0" smtClean="0">
                <a:sym typeface="+mn-ea"/>
              </a:rPr>
              <a:t> </a:t>
            </a:r>
            <a:r>
              <a:rPr lang="en-US" dirty="0" err="1" smtClean="0">
                <a:sym typeface="+mn-ea"/>
              </a:rPr>
              <a:t>kognitif</a:t>
            </a:r>
            <a:r>
              <a:rPr lang="en-US" dirty="0" smtClean="0">
                <a:sym typeface="+mn-ea"/>
              </a:rPr>
              <a:t> </a:t>
            </a:r>
            <a:r>
              <a:rPr lang="en-US" dirty="0" err="1" smtClean="0">
                <a:sym typeface="+mn-ea"/>
              </a:rPr>
              <a:t>ekuilibrasi</a:t>
            </a:r>
            <a:endParaRPr lang="en-US" dirty="0"/>
          </a:p>
          <a:p>
            <a:endParaRPr lang="en-US" dirty="0" smtClean="0"/>
          </a:p>
          <a:p>
            <a:r>
              <a:rPr lang="en-US" dirty="0" err="1" smtClean="0">
                <a:sym typeface="+mn-ea"/>
              </a:rPr>
              <a:t>kognitif</a:t>
            </a:r>
            <a:r>
              <a:rPr lang="en-US" dirty="0" smtClean="0">
                <a:sym typeface="+mn-ea"/>
              </a:rPr>
              <a:t> </a:t>
            </a:r>
            <a:r>
              <a:rPr lang="en-US" dirty="0" err="1" smtClean="0">
                <a:sym typeface="+mn-ea"/>
              </a:rPr>
              <a:t>organisasi</a:t>
            </a:r>
            <a:r>
              <a:rPr lang="en-US" dirty="0" smtClean="0">
                <a:sym typeface="+mn-ea"/>
              </a:rPr>
              <a:t> </a:t>
            </a:r>
            <a:endParaRPr lang="en-US" dirty="0" smtClean="0"/>
          </a:p>
          <a:p>
            <a:pPr>
              <a:buNone/>
            </a:pPr>
            <a:r>
              <a:rPr lang="en-US" dirty="0" smtClean="0">
                <a:sym typeface="+mn-ea"/>
              </a:rPr>
              <a:t>Piaget </a:t>
            </a:r>
            <a:r>
              <a:rPr lang="en-US" dirty="0" err="1" smtClean="0">
                <a:sym typeface="+mn-ea"/>
              </a:rPr>
              <a:t>kembali</a:t>
            </a:r>
            <a:r>
              <a:rPr lang="en-US" dirty="0" smtClean="0">
                <a:sym typeface="+mn-ea"/>
              </a:rPr>
              <a:t> </a:t>
            </a:r>
            <a:r>
              <a:rPr lang="en-US" dirty="0" err="1" smtClean="0">
                <a:sym typeface="+mn-ea"/>
              </a:rPr>
              <a:t>melihat</a:t>
            </a:r>
            <a:r>
              <a:rPr lang="en-US" dirty="0" smtClean="0">
                <a:sym typeface="+mn-ea"/>
              </a:rPr>
              <a:t> </a:t>
            </a:r>
            <a:r>
              <a:rPr lang="en-US" dirty="0" err="1" smtClean="0">
                <a:sym typeface="+mn-ea"/>
              </a:rPr>
              <a:t>pararel</a:t>
            </a:r>
            <a:r>
              <a:rPr lang="en-US" dirty="0" smtClean="0">
                <a:sym typeface="+mn-ea"/>
              </a:rPr>
              <a:t> </a:t>
            </a:r>
            <a:r>
              <a:rPr lang="en-US" dirty="0" err="1" smtClean="0">
                <a:sym typeface="+mn-ea"/>
              </a:rPr>
              <a:t>antara</a:t>
            </a:r>
            <a:r>
              <a:rPr lang="en-US" dirty="0" smtClean="0">
                <a:sym typeface="+mn-ea"/>
              </a:rPr>
              <a:t> </a:t>
            </a:r>
            <a:r>
              <a:rPr lang="en-US" dirty="0" err="1" smtClean="0">
                <a:sym typeface="+mn-ea"/>
              </a:rPr>
              <a:t>psikologikal</a:t>
            </a:r>
            <a:r>
              <a:rPr lang="en-US" dirty="0" smtClean="0">
                <a:sym typeface="+mn-ea"/>
              </a:rPr>
              <a:t> </a:t>
            </a:r>
            <a:r>
              <a:rPr lang="en-US" dirty="0" err="1" smtClean="0">
                <a:sym typeface="+mn-ea"/>
              </a:rPr>
              <a:t>dan</a:t>
            </a:r>
            <a:r>
              <a:rPr lang="en-US" dirty="0" smtClean="0">
                <a:sym typeface="+mn-ea"/>
              </a:rPr>
              <a:t> </a:t>
            </a:r>
            <a:r>
              <a:rPr lang="en-US" dirty="0" err="1" smtClean="0">
                <a:sym typeface="+mn-ea"/>
              </a:rPr>
              <a:t>aktivitas</a:t>
            </a:r>
            <a:r>
              <a:rPr lang="en-US" dirty="0" smtClean="0">
                <a:sym typeface="+mn-ea"/>
              </a:rPr>
              <a:t> </a:t>
            </a:r>
            <a:r>
              <a:rPr lang="en-US" dirty="0" err="1" smtClean="0">
                <a:sym typeface="+mn-ea"/>
              </a:rPr>
              <a:t>psikologikal</a:t>
            </a:r>
            <a:r>
              <a:rPr lang="en-US" dirty="0" smtClean="0">
                <a:sym typeface="+mn-ea"/>
              </a:rPr>
              <a:t>. </a:t>
            </a:r>
            <a:r>
              <a:rPr lang="en-US" dirty="0" err="1" smtClean="0">
                <a:sym typeface="+mn-ea"/>
              </a:rPr>
              <a:t>Tubuh</a:t>
            </a:r>
            <a:r>
              <a:rPr lang="en-US" dirty="0" smtClean="0">
                <a:sym typeface="+mn-ea"/>
              </a:rPr>
              <a:t> </a:t>
            </a:r>
            <a:r>
              <a:rPr lang="en-US" dirty="0" err="1" smtClean="0">
                <a:sym typeface="+mn-ea"/>
              </a:rPr>
              <a:t>manusia</a:t>
            </a:r>
            <a:r>
              <a:rPr lang="en-US" dirty="0" smtClean="0">
                <a:sym typeface="+mn-ea"/>
              </a:rPr>
              <a:t> </a:t>
            </a:r>
            <a:r>
              <a:rPr lang="en-US" dirty="0" err="1" smtClean="0">
                <a:sym typeface="+mn-ea"/>
              </a:rPr>
              <a:t>tersusun</a:t>
            </a:r>
            <a:r>
              <a:rPr lang="en-US" dirty="0" smtClean="0">
                <a:sym typeface="+mn-ea"/>
              </a:rPr>
              <a:t> </a:t>
            </a:r>
            <a:r>
              <a:rPr lang="en-US" dirty="0" err="1" smtClean="0">
                <a:sym typeface="+mn-ea"/>
              </a:rPr>
              <a:t>oleh</a:t>
            </a:r>
            <a:r>
              <a:rPr lang="en-US" dirty="0" smtClean="0">
                <a:sym typeface="+mn-ea"/>
              </a:rPr>
              <a:t> </a:t>
            </a:r>
            <a:r>
              <a:rPr lang="en-US" dirty="0" err="1" smtClean="0">
                <a:sym typeface="+mn-ea"/>
              </a:rPr>
              <a:t>sistem</a:t>
            </a:r>
            <a:r>
              <a:rPr lang="en-US" dirty="0">
                <a:sym typeface="+mn-ea"/>
              </a:rPr>
              <a:t> </a:t>
            </a:r>
            <a:r>
              <a:rPr lang="en-US" dirty="0" smtClean="0">
                <a:sym typeface="+mn-ea"/>
              </a:rPr>
              <a:t>yang </a:t>
            </a:r>
            <a:r>
              <a:rPr lang="en-US" dirty="0" err="1" smtClean="0">
                <a:sym typeface="+mn-ea"/>
              </a:rPr>
              <a:t>berkenaan</a:t>
            </a:r>
            <a:r>
              <a:rPr lang="en-US" dirty="0" smtClean="0">
                <a:sym typeface="+mn-ea"/>
              </a:rPr>
              <a:t> </a:t>
            </a:r>
            <a:r>
              <a:rPr lang="en-US" dirty="0" err="1" smtClean="0">
                <a:sym typeface="+mn-ea"/>
              </a:rPr>
              <a:t>dengan</a:t>
            </a:r>
            <a:r>
              <a:rPr lang="en-US" dirty="0" smtClean="0">
                <a:sym typeface="+mn-ea"/>
              </a:rPr>
              <a:t> </a:t>
            </a:r>
            <a:r>
              <a:rPr lang="en-US" dirty="0" err="1" smtClean="0">
                <a:sym typeface="+mn-ea"/>
              </a:rPr>
              <a:t>pencernaan</a:t>
            </a:r>
            <a:r>
              <a:rPr lang="en-US" dirty="0" smtClean="0">
                <a:sym typeface="+mn-ea"/>
              </a:rPr>
              <a:t>, </a:t>
            </a:r>
            <a:r>
              <a:rPr lang="en-US" dirty="0" err="1" smtClean="0">
                <a:sym typeface="+mn-ea"/>
              </a:rPr>
              <a:t>sistem</a:t>
            </a:r>
            <a:r>
              <a:rPr lang="en-US" dirty="0" smtClean="0">
                <a:sym typeface="+mn-ea"/>
              </a:rPr>
              <a:t> </a:t>
            </a:r>
            <a:r>
              <a:rPr lang="en-US" dirty="0" err="1" smtClean="0">
                <a:sym typeface="+mn-ea"/>
              </a:rPr>
              <a:t>peredaran</a:t>
            </a:r>
            <a:r>
              <a:rPr lang="en-US" dirty="0" smtClean="0">
                <a:sym typeface="+mn-ea"/>
              </a:rPr>
              <a:t> </a:t>
            </a:r>
            <a:r>
              <a:rPr lang="en-US" dirty="0" err="1" smtClean="0">
                <a:sym typeface="+mn-ea"/>
              </a:rPr>
              <a:t>darah</a:t>
            </a:r>
            <a:r>
              <a:rPr lang="en-US" dirty="0" smtClean="0">
                <a:sym typeface="+mn-ea"/>
              </a:rPr>
              <a:t>, </a:t>
            </a:r>
            <a:r>
              <a:rPr lang="en-US" dirty="0" err="1" smtClean="0">
                <a:sym typeface="+mn-ea"/>
              </a:rPr>
              <a:t>dan</a:t>
            </a:r>
            <a:r>
              <a:rPr lang="en-US" dirty="0" smtClean="0">
                <a:sym typeface="+mn-ea"/>
              </a:rPr>
              <a:t> </a:t>
            </a:r>
            <a:r>
              <a:rPr lang="en-US" dirty="0" err="1" smtClean="0">
                <a:sym typeface="+mn-ea"/>
              </a:rPr>
              <a:t>sistem</a:t>
            </a:r>
            <a:r>
              <a:rPr lang="en-US" dirty="0" smtClean="0">
                <a:sym typeface="+mn-ea"/>
              </a:rPr>
              <a:t> </a:t>
            </a:r>
            <a:r>
              <a:rPr lang="en-US" dirty="0" err="1" smtClean="0">
                <a:sym typeface="+mn-ea"/>
              </a:rPr>
              <a:t>saraf</a:t>
            </a:r>
            <a:r>
              <a:rPr lang="en-US" dirty="0" smtClean="0">
                <a:sym typeface="+mn-ea"/>
              </a:rPr>
              <a:t>. </a:t>
            </a:r>
            <a:r>
              <a:rPr lang="en-US" dirty="0" err="1" smtClean="0">
                <a:sym typeface="+mn-ea"/>
              </a:rPr>
              <a:t>Perubahan</a:t>
            </a:r>
            <a:r>
              <a:rPr lang="en-US" dirty="0" smtClean="0">
                <a:sym typeface="+mn-ea"/>
              </a:rPr>
              <a:t> </a:t>
            </a:r>
            <a:r>
              <a:rPr lang="en-US" dirty="0" err="1" smtClean="0">
                <a:sym typeface="+mn-ea"/>
              </a:rPr>
              <a:t>satu</a:t>
            </a:r>
            <a:r>
              <a:rPr lang="en-US" dirty="0">
                <a:sym typeface="+mn-ea"/>
              </a:rPr>
              <a:t> </a:t>
            </a:r>
            <a:r>
              <a:rPr lang="en-US" dirty="0" err="1" smtClean="0">
                <a:sym typeface="+mn-ea"/>
              </a:rPr>
              <a:t>sistem</a:t>
            </a:r>
            <a:r>
              <a:rPr lang="en-US" dirty="0" smtClean="0">
                <a:sym typeface="+mn-ea"/>
              </a:rPr>
              <a:t> </a:t>
            </a:r>
            <a:r>
              <a:rPr lang="en-US" dirty="0" err="1" smtClean="0">
                <a:sym typeface="+mn-ea"/>
              </a:rPr>
              <a:t>dapat</a:t>
            </a:r>
            <a:r>
              <a:rPr lang="en-US" dirty="0" smtClean="0">
                <a:sym typeface="+mn-ea"/>
              </a:rPr>
              <a:t> </a:t>
            </a:r>
            <a:r>
              <a:rPr lang="en-US" dirty="0" err="1" smtClean="0">
                <a:sym typeface="+mn-ea"/>
              </a:rPr>
              <a:t>berakibat</a:t>
            </a:r>
            <a:r>
              <a:rPr lang="en-US" dirty="0" smtClean="0">
                <a:sym typeface="+mn-ea"/>
              </a:rPr>
              <a:t> </a:t>
            </a:r>
            <a:r>
              <a:rPr lang="en-US" dirty="0" err="1" smtClean="0">
                <a:sym typeface="+mn-ea"/>
              </a:rPr>
              <a:t>pada</a:t>
            </a:r>
            <a:r>
              <a:rPr lang="en-US" dirty="0" smtClean="0">
                <a:sym typeface="+mn-ea"/>
              </a:rPr>
              <a:t> </a:t>
            </a:r>
            <a:r>
              <a:rPr lang="en-US" dirty="0" err="1" smtClean="0">
                <a:sym typeface="+mn-ea"/>
              </a:rPr>
              <a:t>sistem</a:t>
            </a:r>
            <a:r>
              <a:rPr lang="en-US" dirty="0" smtClean="0">
                <a:sym typeface="+mn-ea"/>
              </a:rPr>
              <a:t> lain </a:t>
            </a:r>
            <a:r>
              <a:rPr lang="en-US" dirty="0" err="1" smtClean="0">
                <a:sym typeface="+mn-ea"/>
              </a:rPr>
              <a:t>juga</a:t>
            </a:r>
            <a:r>
              <a:rPr lang="en-US" dirty="0" smtClean="0">
                <a:sym typeface="+mn-ea"/>
              </a:rPr>
              <a:t>. </a:t>
            </a:r>
            <a:r>
              <a:rPr lang="en-US" dirty="0" err="1" smtClean="0">
                <a:sym typeface="+mn-ea"/>
              </a:rPr>
              <a:t>Contohnya</a:t>
            </a:r>
            <a:r>
              <a:rPr lang="en-US" dirty="0" smtClean="0">
                <a:sym typeface="+mn-ea"/>
              </a:rPr>
              <a:t> </a:t>
            </a:r>
            <a:r>
              <a:rPr lang="en-US" dirty="0" err="1" smtClean="0">
                <a:sym typeface="+mn-ea"/>
              </a:rPr>
              <a:t>apabila</a:t>
            </a:r>
            <a:r>
              <a:rPr lang="en-US" dirty="0" smtClean="0">
                <a:sym typeface="+mn-ea"/>
              </a:rPr>
              <a:t> </a:t>
            </a:r>
            <a:r>
              <a:rPr lang="en-US" dirty="0" err="1" smtClean="0">
                <a:sym typeface="+mn-ea"/>
              </a:rPr>
              <a:t>sistem</a:t>
            </a:r>
            <a:r>
              <a:rPr lang="en-US" dirty="0" smtClean="0">
                <a:sym typeface="+mn-ea"/>
              </a:rPr>
              <a:t> </a:t>
            </a:r>
            <a:r>
              <a:rPr lang="en-US" dirty="0" err="1" smtClean="0">
                <a:sym typeface="+mn-ea"/>
              </a:rPr>
              <a:t>pencernaan</a:t>
            </a:r>
            <a:r>
              <a:rPr lang="en-US" dirty="0" smtClean="0">
                <a:sym typeface="+mn-ea"/>
              </a:rPr>
              <a:t> </a:t>
            </a:r>
            <a:r>
              <a:rPr lang="en-US" dirty="0" err="1" smtClean="0">
                <a:sym typeface="+mn-ea"/>
              </a:rPr>
              <a:t>makanan</a:t>
            </a:r>
            <a:r>
              <a:rPr lang="en-US" dirty="0" smtClean="0">
                <a:sym typeface="+mn-ea"/>
              </a:rPr>
              <a:t> </a:t>
            </a:r>
            <a:r>
              <a:rPr lang="en-US" dirty="0" err="1" smtClean="0">
                <a:sym typeface="+mn-ea"/>
              </a:rPr>
              <a:t>berubah</a:t>
            </a:r>
            <a:r>
              <a:rPr lang="en-US" dirty="0" smtClean="0">
                <a:sym typeface="+mn-ea"/>
              </a:rPr>
              <a:t> </a:t>
            </a:r>
            <a:r>
              <a:rPr lang="en-US" dirty="0" err="1" smtClean="0">
                <a:sym typeface="+mn-ea"/>
              </a:rPr>
              <a:t>tidaknya</a:t>
            </a:r>
            <a:r>
              <a:rPr lang="en-US" dirty="0" smtClean="0">
                <a:sym typeface="+mn-ea"/>
              </a:rPr>
              <a:t> </a:t>
            </a:r>
            <a:r>
              <a:rPr lang="en-US" dirty="0" err="1" smtClean="0">
                <a:sym typeface="+mn-ea"/>
              </a:rPr>
              <a:t>hanya</a:t>
            </a:r>
            <a:r>
              <a:rPr lang="en-US" dirty="0" smtClean="0">
                <a:sym typeface="+mn-ea"/>
              </a:rPr>
              <a:t> </a:t>
            </a:r>
            <a:r>
              <a:rPr lang="en-US" dirty="0" err="1" smtClean="0">
                <a:sym typeface="+mn-ea"/>
              </a:rPr>
              <a:t>keaadaan</a:t>
            </a:r>
            <a:r>
              <a:rPr lang="en-US" dirty="0" smtClean="0">
                <a:sym typeface="+mn-ea"/>
              </a:rPr>
              <a:t> yang </a:t>
            </a:r>
            <a:r>
              <a:rPr lang="en-US" dirty="0" err="1" smtClean="0">
                <a:sym typeface="+mn-ea"/>
              </a:rPr>
              <a:t>sementa</a:t>
            </a:r>
            <a:r>
              <a:rPr lang="en-US" dirty="0" smtClean="0">
                <a:sym typeface="+mn-ea"/>
              </a:rPr>
              <a:t> </a:t>
            </a:r>
            <a:r>
              <a:rPr lang="en-US" dirty="0" err="1" smtClean="0">
                <a:sym typeface="+mn-ea"/>
              </a:rPr>
              <a:t>melainkan</a:t>
            </a:r>
            <a:r>
              <a:rPr lang="en-US" dirty="0" smtClean="0">
                <a:sym typeface="+mn-ea"/>
              </a:rPr>
              <a:t> </a:t>
            </a:r>
            <a:r>
              <a:rPr lang="en-US" dirty="0" err="1" smtClean="0">
                <a:sym typeface="+mn-ea"/>
              </a:rPr>
              <a:t>akan</a:t>
            </a:r>
            <a:r>
              <a:rPr lang="en-US" dirty="0" smtClean="0">
                <a:sym typeface="+mn-ea"/>
              </a:rPr>
              <a:t> </a:t>
            </a:r>
            <a:r>
              <a:rPr lang="en-US" dirty="0" err="1" smtClean="0">
                <a:sym typeface="+mn-ea"/>
              </a:rPr>
              <a:t>mengalir</a:t>
            </a:r>
            <a:r>
              <a:rPr lang="en-US" dirty="0" smtClean="0">
                <a:sym typeface="+mn-ea"/>
              </a:rPr>
              <a:t> </a:t>
            </a:r>
            <a:r>
              <a:rPr lang="en-US" dirty="0" err="1" smtClean="0">
                <a:sym typeface="+mn-ea"/>
              </a:rPr>
              <a:t>ke</a:t>
            </a:r>
            <a:r>
              <a:rPr lang="en-US" dirty="0" smtClean="0">
                <a:sym typeface="+mn-ea"/>
              </a:rPr>
              <a:t> </a:t>
            </a:r>
            <a:r>
              <a:rPr lang="en-US" dirty="0" err="1" smtClean="0">
                <a:sym typeface="+mn-ea"/>
              </a:rPr>
              <a:t>darah</a:t>
            </a:r>
            <a:r>
              <a:rPr lang="en-US" dirty="0" smtClean="0">
                <a:sym typeface="+mn-ea"/>
              </a:rPr>
              <a:t> </a:t>
            </a:r>
            <a:r>
              <a:rPr lang="en-US" dirty="0" err="1" smtClean="0">
                <a:sym typeface="+mn-ea"/>
              </a:rPr>
              <a:t>dan</a:t>
            </a:r>
            <a:r>
              <a:rPr lang="en-US" dirty="0" smtClean="0">
                <a:sym typeface="+mn-ea"/>
              </a:rPr>
              <a:t> </a:t>
            </a:r>
            <a:r>
              <a:rPr lang="en-US" dirty="0" err="1" smtClean="0">
                <a:sym typeface="+mn-ea"/>
              </a:rPr>
              <a:t>temperatur</a:t>
            </a:r>
            <a:r>
              <a:rPr lang="en-US" dirty="0" smtClean="0">
                <a:sym typeface="+mn-ea"/>
              </a:rPr>
              <a:t> </a:t>
            </a:r>
            <a:r>
              <a:rPr lang="en-US" dirty="0" err="1" smtClean="0">
                <a:sym typeface="+mn-ea"/>
              </a:rPr>
              <a:t>tubuh</a:t>
            </a:r>
            <a:r>
              <a:rPr lang="en-US" dirty="0" smtClean="0">
                <a:sym typeface="+mn-ea"/>
              </a:rPr>
              <a:t>. </a:t>
            </a:r>
            <a:endParaRPr lang="en-US" dirty="0" smtClean="0"/>
          </a:p>
          <a:p>
            <a:r>
              <a:rPr lang="en-US" dirty="0" err="1" smtClean="0">
                <a:sym typeface="+mn-ea"/>
              </a:rPr>
              <a:t>Kognitif</a:t>
            </a:r>
            <a:r>
              <a:rPr lang="en-US" dirty="0" smtClean="0">
                <a:sym typeface="+mn-ea"/>
              </a:rPr>
              <a:t>  </a:t>
            </a:r>
            <a:r>
              <a:rPr lang="en-US" dirty="0" err="1" smtClean="0">
                <a:sym typeface="+mn-ea"/>
              </a:rPr>
              <a:t>adaptasi</a:t>
            </a:r>
            <a:endParaRPr lang="en-US" dirty="0" smtClean="0"/>
          </a:p>
          <a:p>
            <a:pPr>
              <a:buNone/>
            </a:pPr>
            <a:r>
              <a:rPr lang="en-US" dirty="0" smtClean="0">
                <a:sym typeface="+mn-ea"/>
              </a:rPr>
              <a:t>Piaget </a:t>
            </a:r>
            <a:r>
              <a:rPr lang="en-US" dirty="0" err="1" smtClean="0">
                <a:sym typeface="+mn-ea"/>
              </a:rPr>
              <a:t>mengklaim</a:t>
            </a:r>
            <a:r>
              <a:rPr lang="en-US" dirty="0" smtClean="0">
                <a:sym typeface="+mn-ea"/>
              </a:rPr>
              <a:t> </a:t>
            </a:r>
            <a:r>
              <a:rPr lang="en-US" dirty="0" err="1" smtClean="0">
                <a:sym typeface="+mn-ea"/>
              </a:rPr>
              <a:t>bahwa</a:t>
            </a:r>
            <a:r>
              <a:rPr lang="en-US" dirty="0" smtClean="0">
                <a:sym typeface="+mn-ea"/>
              </a:rPr>
              <a:t> </a:t>
            </a:r>
            <a:r>
              <a:rPr lang="en-US" dirty="0" err="1" smtClean="0">
                <a:sym typeface="+mn-ea"/>
              </a:rPr>
              <a:t>semua</a:t>
            </a:r>
            <a:r>
              <a:rPr lang="en-US" dirty="0" smtClean="0">
                <a:sym typeface="+mn-ea"/>
              </a:rPr>
              <a:t> </a:t>
            </a:r>
            <a:r>
              <a:rPr lang="en-US" dirty="0" err="1" smtClean="0">
                <a:sym typeface="+mn-ea"/>
              </a:rPr>
              <a:t>organisme</a:t>
            </a:r>
            <a:r>
              <a:rPr lang="en-US" dirty="0" smtClean="0">
                <a:sym typeface="+mn-ea"/>
              </a:rPr>
              <a:t> </a:t>
            </a:r>
            <a:r>
              <a:rPr lang="en-US" dirty="0" err="1" smtClean="0">
                <a:sym typeface="+mn-ea"/>
              </a:rPr>
              <a:t>mempunyai</a:t>
            </a:r>
            <a:r>
              <a:rPr lang="en-US" dirty="0" smtClean="0">
                <a:sym typeface="+mn-ea"/>
              </a:rPr>
              <a:t> </a:t>
            </a:r>
            <a:r>
              <a:rPr lang="en-US" dirty="0" err="1" smtClean="0">
                <a:sym typeface="+mn-ea"/>
              </a:rPr>
              <a:t>kecenderungan</a:t>
            </a:r>
            <a:r>
              <a:rPr lang="en-US" dirty="0" smtClean="0">
                <a:sym typeface="+mn-ea"/>
              </a:rPr>
              <a:t> </a:t>
            </a:r>
            <a:r>
              <a:rPr lang="en-US" dirty="0" err="1" smtClean="0">
                <a:sym typeface="+mn-ea"/>
              </a:rPr>
              <a:t>beradaptasi</a:t>
            </a:r>
            <a:r>
              <a:rPr lang="en-US" dirty="0" smtClean="0">
                <a:sym typeface="+mn-ea"/>
              </a:rPr>
              <a:t> </a:t>
            </a:r>
            <a:r>
              <a:rPr lang="en-US" dirty="0" err="1" smtClean="0">
                <a:sym typeface="+mn-ea"/>
              </a:rPr>
              <a:t>dengan</a:t>
            </a:r>
            <a:r>
              <a:rPr lang="en-US" dirty="0" smtClean="0">
                <a:sym typeface="+mn-ea"/>
              </a:rPr>
              <a:t> </a:t>
            </a:r>
            <a:r>
              <a:rPr lang="en-US" dirty="0" err="1" smtClean="0">
                <a:sym typeface="+mn-ea"/>
              </a:rPr>
              <a:t>lingkungan</a:t>
            </a:r>
            <a:r>
              <a:rPr lang="en-US" dirty="0" smtClean="0">
                <a:sym typeface="+mn-ea"/>
              </a:rPr>
              <a:t> </a:t>
            </a:r>
            <a:r>
              <a:rPr lang="en-US" dirty="0" err="1" smtClean="0">
                <a:sym typeface="+mn-ea"/>
              </a:rPr>
              <a:t>hidup</a:t>
            </a:r>
            <a:r>
              <a:rPr lang="en-US" dirty="0" smtClean="0">
                <a:sym typeface="+mn-ea"/>
              </a:rPr>
              <a:t>. </a:t>
            </a:r>
            <a:r>
              <a:rPr lang="en-US" dirty="0" err="1" smtClean="0">
                <a:sym typeface="+mn-ea"/>
              </a:rPr>
              <a:t>Kecerdasan</a:t>
            </a:r>
            <a:r>
              <a:rPr lang="en-US" dirty="0" smtClean="0">
                <a:sym typeface="+mn-ea"/>
              </a:rPr>
              <a:t> </a:t>
            </a:r>
            <a:r>
              <a:rPr lang="en-US" dirty="0" err="1" smtClean="0">
                <a:sym typeface="+mn-ea"/>
              </a:rPr>
              <a:t>tingkah</a:t>
            </a:r>
            <a:r>
              <a:rPr lang="en-US" dirty="0" smtClean="0">
                <a:sym typeface="+mn-ea"/>
              </a:rPr>
              <a:t> </a:t>
            </a:r>
            <a:r>
              <a:rPr lang="en-US" dirty="0" err="1" smtClean="0">
                <a:sym typeface="+mn-ea"/>
              </a:rPr>
              <a:t>laku</a:t>
            </a:r>
            <a:r>
              <a:rPr lang="en-US" dirty="0" smtClean="0">
                <a:sym typeface="+mn-ea"/>
              </a:rPr>
              <a:t> </a:t>
            </a:r>
            <a:r>
              <a:rPr lang="en-US" dirty="0" err="1" smtClean="0">
                <a:sym typeface="+mn-ea"/>
              </a:rPr>
              <a:t>lah</a:t>
            </a:r>
            <a:r>
              <a:rPr lang="en-US" dirty="0" smtClean="0">
                <a:sym typeface="+mn-ea"/>
              </a:rPr>
              <a:t> yang </a:t>
            </a:r>
            <a:r>
              <a:rPr lang="en-US" dirty="0" err="1" smtClean="0">
                <a:sym typeface="+mn-ea"/>
              </a:rPr>
              <a:t>sesuai</a:t>
            </a:r>
            <a:r>
              <a:rPr lang="en-US" dirty="0" smtClean="0">
                <a:sym typeface="+mn-ea"/>
              </a:rPr>
              <a:t> </a:t>
            </a:r>
            <a:r>
              <a:rPr lang="en-US" dirty="0" err="1" smtClean="0">
                <a:sym typeface="+mn-ea"/>
              </a:rPr>
              <a:t>dengan</a:t>
            </a:r>
            <a:r>
              <a:rPr lang="en-US" dirty="0" smtClean="0">
                <a:sym typeface="+mn-ea"/>
              </a:rPr>
              <a:t> </a:t>
            </a:r>
            <a:r>
              <a:rPr lang="en-US" dirty="0" err="1" smtClean="0">
                <a:sym typeface="+mn-ea"/>
              </a:rPr>
              <a:t>tuntutan</a:t>
            </a:r>
            <a:r>
              <a:rPr lang="en-US" dirty="0" smtClean="0">
                <a:sym typeface="+mn-ea"/>
              </a:rPr>
              <a:t> </a:t>
            </a:r>
            <a:r>
              <a:rPr lang="en-US" dirty="0" err="1" smtClean="0">
                <a:sym typeface="+mn-ea"/>
              </a:rPr>
              <a:t>pada</a:t>
            </a:r>
            <a:r>
              <a:rPr lang="en-US" dirty="0" smtClean="0">
                <a:sym typeface="+mn-ea"/>
              </a:rPr>
              <a:t> </a:t>
            </a:r>
            <a:r>
              <a:rPr lang="en-US" dirty="0" err="1" smtClean="0">
                <a:sym typeface="+mn-ea"/>
              </a:rPr>
              <a:t>lingkungan</a:t>
            </a:r>
            <a:r>
              <a:rPr lang="en-US" dirty="0" smtClean="0">
                <a:sym typeface="+mn-ea"/>
              </a:rPr>
              <a:t> </a:t>
            </a:r>
            <a:r>
              <a:rPr lang="en-US" dirty="0" err="1" smtClean="0">
                <a:sym typeface="+mn-ea"/>
              </a:rPr>
              <a:t>hidup</a:t>
            </a:r>
            <a:r>
              <a:rPr lang="en-US" dirty="0" smtClean="0">
                <a:sym typeface="+mn-ea"/>
              </a:rPr>
              <a:t>.</a:t>
            </a:r>
            <a:endParaRPr lang="en-US" dirty="0" smtClean="0"/>
          </a:p>
          <a:p>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a:spLocks noGrp="1"/>
          </p:cNvSpPr>
          <p:nvPr>
            <p:ph sz="quarter" idx="1"/>
          </p:nvPr>
        </p:nvSpPr>
        <p:spPr/>
        <p:txBody>
          <a:bodyPr/>
          <a:p>
            <a:r>
              <a:rPr lang="en-US" dirty="0" err="1" smtClean="0">
                <a:sym typeface="+mn-ea"/>
              </a:rPr>
              <a:t>Kognitif</a:t>
            </a:r>
            <a:r>
              <a:rPr lang="en-US" dirty="0" smtClean="0">
                <a:sym typeface="+mn-ea"/>
              </a:rPr>
              <a:t> </a:t>
            </a:r>
            <a:r>
              <a:rPr lang="en-US" dirty="0" err="1" smtClean="0">
                <a:sym typeface="+mn-ea"/>
              </a:rPr>
              <a:t>ekuilibasi</a:t>
            </a:r>
            <a:r>
              <a:rPr lang="en-US" dirty="0" smtClean="0">
                <a:sym typeface="+mn-ea"/>
              </a:rPr>
              <a:t> </a:t>
            </a:r>
            <a:r>
              <a:rPr lang="en-US" dirty="0" err="1" smtClean="0">
                <a:sym typeface="+mn-ea"/>
              </a:rPr>
              <a:t>adalah</a:t>
            </a:r>
            <a:r>
              <a:rPr lang="en-US" dirty="0" smtClean="0">
                <a:sym typeface="+mn-ea"/>
              </a:rPr>
              <a:t> </a:t>
            </a:r>
            <a:r>
              <a:rPr lang="en-US" dirty="0" err="1" smtClean="0">
                <a:sym typeface="+mn-ea"/>
              </a:rPr>
              <a:t>keseimbangan</a:t>
            </a:r>
            <a:r>
              <a:rPr lang="en-US" dirty="0" smtClean="0">
                <a:sym typeface="+mn-ea"/>
              </a:rPr>
              <a:t> </a:t>
            </a:r>
            <a:r>
              <a:rPr lang="en-US" dirty="0" err="1" smtClean="0">
                <a:sym typeface="+mn-ea"/>
              </a:rPr>
              <a:t>antara</a:t>
            </a:r>
            <a:r>
              <a:rPr lang="en-US" dirty="0" smtClean="0">
                <a:sym typeface="+mn-ea"/>
              </a:rPr>
              <a:t> </a:t>
            </a:r>
            <a:r>
              <a:rPr lang="en-US" dirty="0" err="1" smtClean="0">
                <a:sym typeface="+mn-ea"/>
              </a:rPr>
              <a:t>asimilasi</a:t>
            </a:r>
            <a:r>
              <a:rPr lang="en-US" dirty="0" smtClean="0">
                <a:sym typeface="+mn-ea"/>
              </a:rPr>
              <a:t> </a:t>
            </a:r>
            <a:r>
              <a:rPr lang="en-US" dirty="0" err="1" smtClean="0">
                <a:sym typeface="+mn-ea"/>
              </a:rPr>
              <a:t>dan</a:t>
            </a:r>
            <a:r>
              <a:rPr lang="en-US" dirty="0" smtClean="0">
                <a:sym typeface="+mn-ea"/>
              </a:rPr>
              <a:t> </a:t>
            </a:r>
            <a:r>
              <a:rPr lang="en-US" dirty="0" err="1" smtClean="0">
                <a:sym typeface="+mn-ea"/>
              </a:rPr>
              <a:t>akomodasi</a:t>
            </a:r>
            <a:r>
              <a:rPr lang="en-US" dirty="0" smtClean="0">
                <a:sym typeface="+mn-ea"/>
              </a:rPr>
              <a:t>. </a:t>
            </a:r>
            <a:r>
              <a:rPr lang="en-US" dirty="0" err="1" smtClean="0">
                <a:sym typeface="+mn-ea"/>
              </a:rPr>
              <a:t>Ekuilibrasi</a:t>
            </a:r>
            <a:r>
              <a:rPr lang="en-US" dirty="0" smtClean="0">
                <a:sym typeface="+mn-ea"/>
              </a:rPr>
              <a:t> </a:t>
            </a:r>
            <a:r>
              <a:rPr lang="en-US" dirty="0" err="1" smtClean="0">
                <a:sym typeface="+mn-ea"/>
              </a:rPr>
              <a:t>dapat</a:t>
            </a:r>
            <a:r>
              <a:rPr lang="en-US" dirty="0" smtClean="0">
                <a:sym typeface="+mn-ea"/>
              </a:rPr>
              <a:t> </a:t>
            </a:r>
            <a:r>
              <a:rPr lang="en-US" dirty="0" err="1" smtClean="0">
                <a:sym typeface="+mn-ea"/>
              </a:rPr>
              <a:t>membuat</a:t>
            </a:r>
            <a:r>
              <a:rPr lang="en-US" dirty="0" smtClean="0">
                <a:sym typeface="+mn-ea"/>
              </a:rPr>
              <a:t> </a:t>
            </a:r>
            <a:r>
              <a:rPr lang="en-US" dirty="0" err="1" smtClean="0">
                <a:sym typeface="+mn-ea"/>
              </a:rPr>
              <a:t>seseorang</a:t>
            </a:r>
            <a:r>
              <a:rPr lang="en-US" dirty="0" smtClean="0">
                <a:sym typeface="+mn-ea"/>
              </a:rPr>
              <a:t> </a:t>
            </a:r>
            <a:r>
              <a:rPr lang="en-US" dirty="0" err="1" smtClean="0">
                <a:sym typeface="+mn-ea"/>
              </a:rPr>
              <a:t>menyatukan</a:t>
            </a:r>
            <a:r>
              <a:rPr lang="en-US" dirty="0" smtClean="0">
                <a:sym typeface="+mn-ea"/>
              </a:rPr>
              <a:t> </a:t>
            </a:r>
            <a:r>
              <a:rPr lang="en-US" dirty="0" err="1" smtClean="0">
                <a:sym typeface="+mn-ea"/>
              </a:rPr>
              <a:t>pengalaman</a:t>
            </a:r>
            <a:r>
              <a:rPr lang="en-US" dirty="0" smtClean="0">
                <a:sym typeface="+mn-ea"/>
              </a:rPr>
              <a:t> </a:t>
            </a:r>
            <a:r>
              <a:rPr lang="en-US" dirty="0" err="1" smtClean="0">
                <a:sym typeface="+mn-ea"/>
              </a:rPr>
              <a:t>luar</a:t>
            </a:r>
            <a:r>
              <a:rPr lang="en-US" dirty="0" smtClean="0">
                <a:sym typeface="+mn-ea"/>
              </a:rPr>
              <a:t> </a:t>
            </a:r>
            <a:r>
              <a:rPr lang="en-US" dirty="0" err="1" smtClean="0">
                <a:sym typeface="+mn-ea"/>
              </a:rPr>
              <a:t>dengan</a:t>
            </a:r>
            <a:r>
              <a:rPr lang="en-US" dirty="0" smtClean="0">
                <a:sym typeface="+mn-ea"/>
              </a:rPr>
              <a:t> </a:t>
            </a:r>
            <a:r>
              <a:rPr lang="en-US" dirty="0" err="1" smtClean="0">
                <a:sym typeface="+mn-ea"/>
              </a:rPr>
              <a:t>struktur</a:t>
            </a:r>
            <a:r>
              <a:rPr lang="en-US" dirty="0" smtClean="0">
                <a:sym typeface="+mn-ea"/>
              </a:rPr>
              <a:t> </a:t>
            </a:r>
            <a:r>
              <a:rPr lang="en-US" dirty="0" err="1" smtClean="0">
                <a:sym typeface="+mn-ea"/>
              </a:rPr>
              <a:t>dalamnya</a:t>
            </a:r>
            <a:r>
              <a:rPr lang="en-US" dirty="0" smtClean="0">
                <a:sym typeface="+mn-ea"/>
              </a:rPr>
              <a:t>.</a:t>
            </a:r>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normAutofit/>
          </a:bodyPr>
          <a:p>
            <a:r>
              <a:rPr lang="id-ID" dirty="0">
                <a:sym typeface="+mn-ea"/>
              </a:rPr>
              <a:t>POSITION ON DEVELOPMENT ISSUES</a:t>
            </a:r>
            <a:endParaRPr lang="en-US"/>
          </a:p>
        </p:txBody>
      </p:sp>
      <p:sp>
        <p:nvSpPr>
          <p:cNvPr id="3" name="Content Placeholder 2"/>
          <p:cNvSpPr>
            <a:spLocks noGrp="1"/>
          </p:cNvSpPr>
          <p:nvPr>
            <p:ph sz="quarter" idx="1"/>
          </p:nvPr>
        </p:nvSpPr>
        <p:spPr/>
        <p:txBody>
          <a:bodyPr/>
          <a:p>
            <a:r>
              <a:rPr lang="en-US" dirty="0" smtClean="0">
                <a:sym typeface="+mn-ea"/>
              </a:rPr>
              <a:t>Human nature</a:t>
            </a:r>
            <a:endParaRPr lang="en-US" dirty="0" smtClean="0"/>
          </a:p>
          <a:p>
            <a:pPr>
              <a:buNone/>
            </a:pPr>
            <a:r>
              <a:rPr lang="en-US" dirty="0" smtClean="0">
                <a:sym typeface="+mn-ea"/>
              </a:rPr>
              <a:t>Human nature </a:t>
            </a:r>
            <a:r>
              <a:rPr lang="en-US" dirty="0" err="1" smtClean="0">
                <a:sym typeface="+mn-ea"/>
              </a:rPr>
              <a:t>adalah</a:t>
            </a:r>
            <a:r>
              <a:rPr lang="en-US" dirty="0" smtClean="0">
                <a:sym typeface="+mn-ea"/>
              </a:rPr>
              <a:t> </a:t>
            </a:r>
            <a:r>
              <a:rPr lang="en-US" dirty="0" err="1" smtClean="0">
                <a:sym typeface="+mn-ea"/>
              </a:rPr>
              <a:t>sifat</a:t>
            </a:r>
            <a:r>
              <a:rPr lang="en-US" dirty="0" smtClean="0">
                <a:sym typeface="+mn-ea"/>
              </a:rPr>
              <a:t> </a:t>
            </a:r>
            <a:r>
              <a:rPr lang="en-US" dirty="0" err="1" smtClean="0">
                <a:sym typeface="+mn-ea"/>
              </a:rPr>
              <a:t>dasar</a:t>
            </a:r>
            <a:r>
              <a:rPr lang="en-US" dirty="0" smtClean="0">
                <a:sym typeface="+mn-ea"/>
              </a:rPr>
              <a:t> </a:t>
            </a:r>
            <a:endParaRPr lang="en-US" dirty="0" smtClean="0"/>
          </a:p>
          <a:p>
            <a:pPr>
              <a:buNone/>
            </a:pPr>
            <a:r>
              <a:rPr lang="en-US" dirty="0" err="1" smtClean="0">
                <a:sym typeface="+mn-ea"/>
              </a:rPr>
              <a:t>Menurut</a:t>
            </a:r>
            <a:r>
              <a:rPr lang="en-US" dirty="0" smtClean="0">
                <a:sym typeface="+mn-ea"/>
              </a:rPr>
              <a:t> </a:t>
            </a:r>
            <a:r>
              <a:rPr lang="en-US" dirty="0" err="1" smtClean="0">
                <a:sym typeface="+mn-ea"/>
              </a:rPr>
              <a:t>para</a:t>
            </a:r>
            <a:r>
              <a:rPr lang="en-US" dirty="0" smtClean="0">
                <a:sym typeface="+mn-ea"/>
              </a:rPr>
              <a:t> </a:t>
            </a:r>
            <a:r>
              <a:rPr lang="en-US" dirty="0" err="1" smtClean="0">
                <a:sym typeface="+mn-ea"/>
              </a:rPr>
              <a:t>ahli</a:t>
            </a:r>
            <a:r>
              <a:rPr lang="en-US" dirty="0" smtClean="0">
                <a:sym typeface="+mn-ea"/>
              </a:rPr>
              <a:t> </a:t>
            </a:r>
            <a:r>
              <a:rPr lang="en-US" dirty="0" err="1" smtClean="0">
                <a:sym typeface="+mn-ea"/>
              </a:rPr>
              <a:t>ada</a:t>
            </a:r>
            <a:r>
              <a:rPr lang="en-US" dirty="0" smtClean="0">
                <a:sym typeface="+mn-ea"/>
              </a:rPr>
              <a:t> 3 </a:t>
            </a:r>
            <a:r>
              <a:rPr lang="en-US" dirty="0" err="1" smtClean="0">
                <a:sym typeface="+mn-ea"/>
              </a:rPr>
              <a:t>pandanganya</a:t>
            </a:r>
            <a:r>
              <a:rPr lang="en-US" dirty="0" smtClean="0">
                <a:sym typeface="+mn-ea"/>
              </a:rPr>
              <a:t> </a:t>
            </a:r>
            <a:r>
              <a:rPr lang="en-US" dirty="0" err="1" smtClean="0">
                <a:sym typeface="+mn-ea"/>
              </a:rPr>
              <a:t>mengenai</a:t>
            </a:r>
            <a:r>
              <a:rPr lang="en-US" dirty="0" smtClean="0">
                <a:sym typeface="+mn-ea"/>
              </a:rPr>
              <a:t> </a:t>
            </a:r>
            <a:r>
              <a:rPr lang="en-US" dirty="0" err="1" smtClean="0">
                <a:sym typeface="+mn-ea"/>
              </a:rPr>
              <a:t>sifat</a:t>
            </a:r>
            <a:r>
              <a:rPr lang="en-US" dirty="0" smtClean="0">
                <a:sym typeface="+mn-ea"/>
              </a:rPr>
              <a:t> </a:t>
            </a:r>
            <a:r>
              <a:rPr lang="en-US" dirty="0" err="1" smtClean="0">
                <a:sym typeface="+mn-ea"/>
              </a:rPr>
              <a:t>dasar</a:t>
            </a:r>
            <a:endParaRPr lang="en-US" dirty="0" smtClean="0"/>
          </a:p>
          <a:p>
            <a:pPr>
              <a:buNone/>
            </a:pPr>
            <a:r>
              <a:rPr lang="en-US" dirty="0" err="1" smtClean="0">
                <a:sym typeface="+mn-ea"/>
              </a:rPr>
              <a:t>manusia</a:t>
            </a:r>
            <a:r>
              <a:rPr lang="en-US" dirty="0" smtClean="0">
                <a:sym typeface="+mn-ea"/>
              </a:rPr>
              <a:t> </a:t>
            </a:r>
            <a:r>
              <a:rPr lang="en-US" dirty="0" err="1" smtClean="0">
                <a:sym typeface="+mn-ea"/>
              </a:rPr>
              <a:t>yaitu</a:t>
            </a:r>
            <a:r>
              <a:rPr lang="en-US" dirty="0" smtClean="0">
                <a:sym typeface="+mn-ea"/>
              </a:rPr>
              <a:t>:</a:t>
            </a:r>
            <a:endParaRPr lang="en-US" dirty="0" smtClean="0"/>
          </a:p>
          <a:p>
            <a:pPr>
              <a:buNone/>
            </a:pPr>
            <a:r>
              <a:rPr lang="en-US" dirty="0" err="1" smtClean="0">
                <a:sym typeface="+mn-ea"/>
              </a:rPr>
              <a:t>Pandangan</a:t>
            </a:r>
            <a:r>
              <a:rPr lang="en-US" dirty="0" smtClean="0">
                <a:sym typeface="+mn-ea"/>
              </a:rPr>
              <a:t> </a:t>
            </a:r>
            <a:r>
              <a:rPr lang="en-US" dirty="0" err="1" smtClean="0">
                <a:sym typeface="+mn-ea"/>
              </a:rPr>
              <a:t>mekanismik</a:t>
            </a:r>
            <a:r>
              <a:rPr lang="en-US" dirty="0" smtClean="0">
                <a:sym typeface="+mn-ea"/>
              </a:rPr>
              <a:t>:</a:t>
            </a:r>
            <a:endParaRPr lang="en-US" dirty="0" smtClean="0"/>
          </a:p>
          <a:p>
            <a:pPr>
              <a:buNone/>
            </a:pPr>
            <a:r>
              <a:rPr lang="en-US" dirty="0" err="1" smtClean="0">
                <a:sym typeface="+mn-ea"/>
              </a:rPr>
              <a:t>Pandangan</a:t>
            </a:r>
            <a:r>
              <a:rPr lang="en-US" dirty="0" smtClean="0">
                <a:sym typeface="+mn-ea"/>
              </a:rPr>
              <a:t> </a:t>
            </a:r>
            <a:r>
              <a:rPr lang="en-US" dirty="0" err="1" smtClean="0">
                <a:sym typeface="+mn-ea"/>
              </a:rPr>
              <a:t>organismik</a:t>
            </a:r>
            <a:r>
              <a:rPr lang="en-US" dirty="0" smtClean="0">
                <a:sym typeface="+mn-ea"/>
              </a:rPr>
              <a:t>:</a:t>
            </a:r>
            <a:endParaRPr lang="en-US" dirty="0" smtClean="0"/>
          </a:p>
          <a:p>
            <a:pPr>
              <a:buNone/>
            </a:pPr>
            <a:r>
              <a:rPr lang="en-US" dirty="0" err="1" smtClean="0">
                <a:sym typeface="+mn-ea"/>
              </a:rPr>
              <a:t>Pandangan</a:t>
            </a:r>
            <a:r>
              <a:rPr lang="en-US" dirty="0" smtClean="0">
                <a:sym typeface="+mn-ea"/>
              </a:rPr>
              <a:t> </a:t>
            </a:r>
            <a:r>
              <a:rPr lang="en-US" dirty="0" err="1" smtClean="0">
                <a:sym typeface="+mn-ea"/>
              </a:rPr>
              <a:t>konstekstual</a:t>
            </a:r>
            <a:r>
              <a:rPr lang="en-US" dirty="0" smtClean="0">
                <a:sym typeface="+mn-ea"/>
              </a:rPr>
              <a:t>:</a:t>
            </a:r>
            <a:endParaRPr lang="id-ID" dirty="0"/>
          </a:p>
          <a:p>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a:spLocks noGrp="1"/>
          </p:cNvSpPr>
          <p:nvPr>
            <p:ph sz="quarter" idx="1"/>
          </p:nvPr>
        </p:nvSpPr>
        <p:spPr/>
        <p:txBody>
          <a:bodyPr/>
          <a:p>
            <a:r>
              <a:rPr lang="en-US" dirty="0" smtClean="0">
                <a:sym typeface="+mn-ea"/>
              </a:rPr>
              <a:t>Qualitative versus </a:t>
            </a:r>
            <a:r>
              <a:rPr lang="en-US" dirty="0" err="1" smtClean="0">
                <a:sym typeface="+mn-ea"/>
              </a:rPr>
              <a:t>quantitave</a:t>
            </a:r>
            <a:r>
              <a:rPr lang="en-US" dirty="0" smtClean="0">
                <a:sym typeface="+mn-ea"/>
              </a:rPr>
              <a:t> development</a:t>
            </a:r>
            <a:endParaRPr lang="en-US" dirty="0" smtClean="0">
              <a:sym typeface="+mn-ea"/>
            </a:endParaRPr>
          </a:p>
          <a:p>
            <a:pPr marL="0" indent="0">
              <a:buNone/>
            </a:pPr>
            <a:r>
              <a:rPr lang="en-US" sz="2000"/>
              <a:t>Perubahan kuantitatif terjadi ketika skema, operasi, atau keterampilan kognitif lainnya menjadi lebih kuat, lebih mudah diaktifkan, lebih efisien, dan lebih konsisten</a:t>
            </a:r>
            <a:r>
              <a:rPr lang="id-ID" altLang="en-US" sz="2000"/>
              <a:t>. Satu perkembangan kuantitatif adalah peningkatan jumlah skema atau kebiasaan dalam daftar lagu anak atau jumlah fakta yang tersedia</a:t>
            </a:r>
            <a:endParaRPr lang="id-ID" altLang="en-US" sz="2000"/>
          </a:p>
          <a:p>
            <a:pPr marL="0" indent="0">
              <a:buNone/>
            </a:pPr>
            <a:endParaRPr lang="id-ID" altLang="en-US" sz="2000"/>
          </a:p>
          <a:p>
            <a:pPr marL="0" indent="0">
              <a:buNone/>
            </a:pPr>
            <a:r>
              <a:rPr lang="id-ID" altLang="en-US" sz="2000"/>
              <a:t>apakah kita melihat perubahan kuantitatif atau kualitatif dalam teori piaget sebagian tergantung pada unit waktu yang kita pilih. jika kita melihat perubahan dalam hitungan menit, hari, dan minggu, kita dikejutkan oleh sifat pembangunan yang bertahap. jika kita melihat perubahann dari bulan dan tahun, kita dikejutkan ole kuantitatif yang berubah dari tahap ke tahap atau periode ke periode</a:t>
            </a:r>
            <a:endParaRPr lang="id-ID" altLang="en-US" sz="20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a:spLocks noGrp="1"/>
          </p:cNvSpPr>
          <p:nvPr>
            <p:ph sz="quarter" idx="1"/>
          </p:nvPr>
        </p:nvSpPr>
        <p:spPr/>
        <p:txBody>
          <a:bodyPr/>
          <a:p>
            <a:r>
              <a:rPr lang="en-US" dirty="0" smtClean="0">
                <a:sym typeface="+mn-ea"/>
              </a:rPr>
              <a:t>Nature </a:t>
            </a:r>
            <a:r>
              <a:rPr lang="en-US" dirty="0" err="1" smtClean="0">
                <a:sym typeface="+mn-ea"/>
              </a:rPr>
              <a:t>vs</a:t>
            </a:r>
            <a:r>
              <a:rPr lang="en-US" dirty="0" smtClean="0">
                <a:sym typeface="+mn-ea"/>
              </a:rPr>
              <a:t> nurture</a:t>
            </a:r>
            <a:endParaRPr lang="en-US" dirty="0" smtClean="0">
              <a:sym typeface="+mn-ea"/>
            </a:endParaRPr>
          </a:p>
          <a:p>
            <a:endParaRPr lang="en-US" dirty="0" smtClean="0"/>
          </a:p>
          <a:p>
            <a:pPr>
              <a:buNone/>
            </a:pPr>
            <a:r>
              <a:rPr lang="en-US" dirty="0" smtClean="0">
                <a:sym typeface="+mn-ea"/>
              </a:rPr>
              <a:t>Nature </a:t>
            </a:r>
            <a:r>
              <a:rPr lang="en-US" dirty="0" err="1" smtClean="0">
                <a:sym typeface="+mn-ea"/>
              </a:rPr>
              <a:t>memiliki</a:t>
            </a:r>
            <a:r>
              <a:rPr lang="en-US" dirty="0" smtClean="0">
                <a:sym typeface="+mn-ea"/>
              </a:rPr>
              <a:t> </a:t>
            </a:r>
            <a:r>
              <a:rPr lang="en-US" dirty="0" err="1" smtClean="0">
                <a:sym typeface="+mn-ea"/>
              </a:rPr>
              <a:t>arti</a:t>
            </a:r>
            <a:r>
              <a:rPr lang="en-US" dirty="0" smtClean="0">
                <a:sym typeface="+mn-ea"/>
              </a:rPr>
              <a:t> </a:t>
            </a:r>
            <a:r>
              <a:rPr lang="en-US" dirty="0" err="1" smtClean="0">
                <a:sym typeface="+mn-ea"/>
              </a:rPr>
              <a:t>alam</a:t>
            </a:r>
            <a:endParaRPr lang="en-US" dirty="0" err="1" smtClean="0">
              <a:sym typeface="+mn-ea"/>
            </a:endParaRPr>
          </a:p>
          <a:p>
            <a:pPr>
              <a:buNone/>
            </a:pPr>
            <a:endParaRPr lang="en-US" dirty="0" smtClean="0"/>
          </a:p>
          <a:p>
            <a:pPr>
              <a:buNone/>
            </a:pPr>
            <a:r>
              <a:rPr lang="en-US" dirty="0" smtClean="0">
                <a:sym typeface="+mn-ea"/>
              </a:rPr>
              <a:t>Nurture </a:t>
            </a:r>
            <a:r>
              <a:rPr lang="en-US" dirty="0" err="1" smtClean="0">
                <a:sym typeface="+mn-ea"/>
              </a:rPr>
              <a:t>memiliki</a:t>
            </a:r>
            <a:r>
              <a:rPr lang="en-US" dirty="0" smtClean="0">
                <a:sym typeface="+mn-ea"/>
              </a:rPr>
              <a:t> </a:t>
            </a:r>
            <a:r>
              <a:rPr lang="en-US" dirty="0" err="1" smtClean="0">
                <a:sym typeface="+mn-ea"/>
              </a:rPr>
              <a:t>arti</a:t>
            </a:r>
            <a:r>
              <a:rPr lang="en-US" dirty="0" smtClean="0">
                <a:sym typeface="+mn-ea"/>
              </a:rPr>
              <a:t> </a:t>
            </a:r>
            <a:r>
              <a:rPr lang="en-US" dirty="0" err="1" smtClean="0">
                <a:sym typeface="+mn-ea"/>
              </a:rPr>
              <a:t>lingkungan</a:t>
            </a:r>
            <a:endParaRPr lang="id-ID" dirty="0"/>
          </a:p>
          <a:p>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id-ID" altLang="en-US"/>
              <a:t>APPLICATIONS </a:t>
            </a:r>
            <a:endParaRPr lang="id-ID" altLang="en-US"/>
          </a:p>
        </p:txBody>
      </p:sp>
      <p:sp>
        <p:nvSpPr>
          <p:cNvPr id="3" name="Content Placeholder 2"/>
          <p:cNvSpPr>
            <a:spLocks noGrp="1"/>
          </p:cNvSpPr>
          <p:nvPr>
            <p:ph sz="quarter" idx="1"/>
          </p:nvPr>
        </p:nvSpPr>
        <p:spPr/>
        <p:txBody>
          <a:bodyPr/>
          <a:p>
            <a:pPr marL="0" indent="0">
              <a:buNone/>
            </a:pPr>
            <a:r>
              <a:rPr lang="id-ID" altLang="en-US"/>
              <a:t>satu contoh adalah dia membuat gagasan untuk “kesiapan” anak itu untuk bisa mendapat keuntungan dari intruksi hanya jika dia secara kognitif benar benar siap untuk mengasimilasikan struktur kognitif saat ini atau mengakomodasikan struktur untuk pengalaman.</a:t>
            </a:r>
            <a:endParaRPr lang="id-ID"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id-ID" altLang="en-US"/>
              <a:t>EVALUATION OF THE THEORY</a:t>
            </a:r>
            <a:endParaRPr lang="id-ID" altLang="en-US"/>
          </a:p>
        </p:txBody>
      </p:sp>
      <p:sp>
        <p:nvSpPr>
          <p:cNvPr id="3" name="Content Placeholder 2"/>
          <p:cNvSpPr>
            <a:spLocks noGrp="1"/>
          </p:cNvSpPr>
          <p:nvPr>
            <p:ph sz="quarter" idx="1"/>
          </p:nvPr>
        </p:nvSpPr>
        <p:spPr/>
        <p:txBody>
          <a:bodyPr/>
          <a:p>
            <a:pPr marL="0" indent="0">
              <a:buNone/>
            </a:pPr>
            <a:r>
              <a:rPr lang="id-ID" altLang="en-US"/>
              <a:t>kita fokus pada 4 kekuatan dari teory piaget yaitu recognition of the central role of cognitive,discovery of surpising features of children's thinking,wide scope,ecological validaty.</a:t>
            </a:r>
            <a:endParaRPr lang="id-ID" altLang="en-US"/>
          </a:p>
          <a:p>
            <a:pPr marL="0" indent="0">
              <a:buNone/>
            </a:pPr>
            <a:endParaRPr lang="id-ID" altLang="en-US"/>
          </a:p>
          <a:p>
            <a:pPr marL="0" indent="0">
              <a:buNone/>
            </a:pPr>
            <a:endParaRPr lang="id-ID" altLang="en-US"/>
          </a:p>
          <a:p>
            <a:pPr marL="0" indent="0">
              <a:buNone/>
            </a:pPr>
            <a:r>
              <a:rPr lang="id-ID" altLang="en-US">
                <a:sym typeface="+mn-ea"/>
              </a:rPr>
              <a:t>recognition of the central role of cognitive</a:t>
            </a:r>
            <a:endParaRPr lang="id-ID" altLang="en-US">
              <a:sym typeface="+mn-ea"/>
            </a:endParaRPr>
          </a:p>
          <a:p>
            <a:pPr marL="0" indent="0">
              <a:buNone/>
            </a:pPr>
            <a:endParaRPr lang="id-ID" altLang="en-US"/>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Civic</Template>
  <TotalTime>0</TotalTime>
  <Words>11918</Words>
  <Application>WPS Presentation</Application>
  <PresentationFormat>On-screen Show (4:3)</PresentationFormat>
  <Paragraphs>133</Paragraphs>
  <Slides>22</Slides>
  <Notes>0</Notes>
  <HiddenSlides>0</HiddenSlides>
  <MMClips>0</MMClips>
  <ScaleCrop>false</ScaleCrop>
  <HeadingPairs>
    <vt:vector size="6" baseType="variant">
      <vt:variant>
        <vt:lpstr>已用的字体</vt:lpstr>
      </vt:variant>
      <vt:variant>
        <vt:i4>12</vt:i4>
      </vt:variant>
      <vt:variant>
        <vt:lpstr>主题</vt:lpstr>
      </vt:variant>
      <vt:variant>
        <vt:i4>1</vt:i4>
      </vt:variant>
      <vt:variant>
        <vt:lpstr>幻灯片标题</vt:lpstr>
      </vt:variant>
      <vt:variant>
        <vt:i4>22</vt:i4>
      </vt:variant>
    </vt:vector>
  </HeadingPairs>
  <TitlesOfParts>
    <vt:vector size="35" baseType="lpstr">
      <vt:lpstr>Arial</vt:lpstr>
      <vt:lpstr>SimSun</vt:lpstr>
      <vt:lpstr>Wingdings</vt:lpstr>
      <vt:lpstr>Wingdings 2</vt:lpstr>
      <vt:lpstr>Wingdings</vt:lpstr>
      <vt:lpstr>Georgia</vt:lpstr>
      <vt:lpstr>Microsoft YaHei</vt:lpstr>
      <vt:lpstr/>
      <vt:lpstr>Arial Unicode MS</vt:lpstr>
      <vt:lpstr>Calibri</vt:lpstr>
      <vt:lpstr>Wingdings</vt:lpstr>
      <vt:lpstr>Segoe Print</vt:lpstr>
      <vt:lpstr>Civic</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Discovery of Surprising Features of Children’s Thinking</vt:lpstr>
      <vt:lpstr>Wide Scope</vt:lpstr>
      <vt:lpstr>Ecological Validity</vt:lpstr>
      <vt:lpstr>Weaknesses</vt:lpstr>
      <vt:lpstr>Inadequate Support for the Stage Notion</vt:lpstr>
      <vt:lpstr>Inadequate Account of Mechanism of Development</vt:lpstr>
      <vt:lpstr>Need for a Theory of Performance</vt:lpstr>
      <vt:lpstr>Slighting of Social and Emotional Aspects of Development</vt:lpstr>
      <vt:lpstr>PowerPoint 演示文稿</vt:lpstr>
      <vt:lpstr>Underestimation of Abilities</vt:lpstr>
      <vt:lpstr>Methodological and Stylistic Barriers</vt:lpstr>
      <vt:lpstr>The Neo-Piagetians</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Discovery of Surprising Features of Children’s Thinking</dc:title>
  <dc:creator>USER</dc:creator>
  <cp:lastModifiedBy>HP</cp:lastModifiedBy>
  <cp:revision>33</cp:revision>
  <dcterms:created xsi:type="dcterms:W3CDTF">2019-02-07T14:46:00Z</dcterms:created>
  <dcterms:modified xsi:type="dcterms:W3CDTF">2019-02-09T13:48:18Z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1033-10.2.0.7635</vt:lpwstr>
  </property>
</Properties>
</file>