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6D68713-3026-4833-A387-76B94570B321}" type="datetimeFigureOut">
              <a:rPr lang="id-ID" smtClean="0"/>
              <a:t>11/02/2019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2901-FE17-4E34-ACFE-7A5EFE59837C}" type="slidenum">
              <a:rPr lang="id-ID" smtClean="0"/>
              <a:t>‹#›</a:t>
            </a:fld>
            <a:endParaRPr lang="id-ID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94924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8713-3026-4833-A387-76B94570B321}" type="datetimeFigureOut">
              <a:rPr lang="id-ID" smtClean="0"/>
              <a:t>11/02/2019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2901-FE17-4E34-ACFE-7A5EFE5983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2124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8713-3026-4833-A387-76B94570B321}" type="datetimeFigureOut">
              <a:rPr lang="id-ID" smtClean="0"/>
              <a:t>11/02/2019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2901-FE17-4E34-ACFE-7A5EFE59837C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1698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8713-3026-4833-A387-76B94570B321}" type="datetimeFigureOut">
              <a:rPr lang="id-ID" smtClean="0"/>
              <a:t>11/02/2019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2901-FE17-4E34-ACFE-7A5EFE5983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4488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8713-3026-4833-A387-76B94570B321}" type="datetimeFigureOut">
              <a:rPr lang="id-ID" smtClean="0"/>
              <a:t>11/02/2019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2901-FE17-4E34-ACFE-7A5EFE59837C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8982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8713-3026-4833-A387-76B94570B321}" type="datetimeFigureOut">
              <a:rPr lang="id-ID" smtClean="0"/>
              <a:t>11/02/2019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2901-FE17-4E34-ACFE-7A5EFE5983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1503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8713-3026-4833-A387-76B94570B321}" type="datetimeFigureOut">
              <a:rPr lang="id-ID" smtClean="0"/>
              <a:t>11/02/2019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2901-FE17-4E34-ACFE-7A5EFE5983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33743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8713-3026-4833-A387-76B94570B321}" type="datetimeFigureOut">
              <a:rPr lang="id-ID" smtClean="0"/>
              <a:t>11/02/2019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2901-FE17-4E34-ACFE-7A5EFE5983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7577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8713-3026-4833-A387-76B94570B321}" type="datetimeFigureOut">
              <a:rPr lang="id-ID" smtClean="0"/>
              <a:t>11/02/2019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2901-FE17-4E34-ACFE-7A5EFE5983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69748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8713-3026-4833-A387-76B94570B321}" type="datetimeFigureOut">
              <a:rPr lang="id-ID" smtClean="0"/>
              <a:t>11/02/2019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2901-FE17-4E34-ACFE-7A5EFE59837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24154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68713-3026-4833-A387-76B94570B321}" type="datetimeFigureOut">
              <a:rPr lang="id-ID" smtClean="0"/>
              <a:t>11/02/2019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52901-FE17-4E34-ACFE-7A5EFE59837C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6D68713-3026-4833-A387-76B94570B321}" type="datetimeFigureOut">
              <a:rPr lang="id-ID" smtClean="0"/>
              <a:t>11/02/2019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6C52901-FE17-4E34-ACFE-7A5EFE59837C}" type="slidenum">
              <a:rPr lang="id-ID" smtClean="0"/>
              <a:t>‹#›</a:t>
            </a:fld>
            <a:endParaRPr lang="id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1579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Piaget’s Cognitive-Stage Theory and the Neo-Piagetians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Chapter 2</a:t>
            </a:r>
          </a:p>
          <a:p>
            <a:r>
              <a:rPr lang="id-ID" dirty="0" smtClean="0"/>
              <a:t>Week 3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80486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Description of Stage (4)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d-ID" dirty="0" smtClean="0"/>
              <a:t>Preoperational Period (2-7 Years)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Mental representations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Symbol and sign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Not yet reversible</a:t>
            </a:r>
          </a:p>
          <a:p>
            <a:pPr lvl="1"/>
            <a:endParaRPr lang="id-ID" dirty="0"/>
          </a:p>
          <a:p>
            <a:pPr marL="0" indent="-45720">
              <a:buNone/>
            </a:pPr>
            <a:r>
              <a:rPr lang="id-ID" dirty="0" smtClean="0"/>
              <a:t>Characteristics of the period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Egocentrism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Rigidity of thought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Semilogical reasoning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Limited social cognition</a:t>
            </a:r>
          </a:p>
        </p:txBody>
      </p:sp>
    </p:spTree>
    <p:extLst>
      <p:ext uri="{BB962C8B-B14F-4D97-AF65-F5344CB8AC3E}">
        <p14:creationId xmlns:p14="http://schemas.microsoft.com/office/powerpoint/2010/main" val="2100214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Description of stage (5)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Concrete Operational Period (7-11 Years)</a:t>
            </a:r>
          </a:p>
          <a:p>
            <a:pPr marL="0" indent="0">
              <a:buNone/>
            </a:pPr>
            <a:endParaRPr lang="id-ID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Operation: an internalized mental action that is part of an organized structure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Class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Relation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Temporal-Spatial representations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91909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Description of stage (6)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Formal Operational Period (11-15 Years)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Mental operations are applied to objects and events </a:t>
            </a:r>
            <a:r>
              <a:rPr lang="id-ID" dirty="0" smtClean="0">
                <a:sym typeface="Wingdings" panose="05000000000000000000" pitchFamily="2" charset="2"/>
              </a:rPr>
              <a:t> operations on operations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>
                <a:sym typeface="Wingdings" panose="05000000000000000000" pitchFamily="2" charset="2"/>
              </a:rPr>
              <a:t>Scientific method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>
                <a:sym typeface="Wingdings" panose="05000000000000000000" pitchFamily="2" charset="2"/>
              </a:rPr>
              <a:t>Abstract ideas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>
                <a:sym typeface="Wingdings" panose="05000000000000000000" pitchFamily="2" charset="2"/>
              </a:rPr>
              <a:t>Able to reflect on their own thinking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5448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Memory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Memory reflects and depends on the entire cognitive strucutre</a:t>
            </a:r>
          </a:p>
          <a:p>
            <a:r>
              <a:rPr lang="id-ID" dirty="0" smtClean="0"/>
              <a:t>Memory: active understanding</a:t>
            </a:r>
          </a:p>
          <a:p>
            <a:r>
              <a:rPr lang="id-ID" dirty="0" smtClean="0"/>
              <a:t>Change of cognitive structure </a:t>
            </a:r>
            <a:r>
              <a:rPr lang="id-ID" dirty="0" smtClean="0">
                <a:sym typeface="Wingdings" panose="05000000000000000000" pitchFamily="2" charset="2"/>
              </a:rPr>
              <a:t> change of memory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793032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Mechanism of development	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dirty="0" smtClean="0"/>
              <a:t>How and why children develop through those stages?</a:t>
            </a:r>
          </a:p>
          <a:p>
            <a:pPr marL="0" indent="0">
              <a:buNone/>
            </a:pPr>
            <a:r>
              <a:rPr lang="id-ID" dirty="0" smtClean="0"/>
              <a:t>Functional invariants: intellectual functons that operate through development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Cognitive Organization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d-ID" dirty="0" smtClean="0"/>
              <a:t>The tendency for thought to consists of systems whose parts are integrated to form a whole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Cognitive Adaptation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d-ID" dirty="0" smtClean="0"/>
              <a:t>The tendency to adapt to the environment</a:t>
            </a:r>
            <a:endParaRPr lang="id-ID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id-ID" dirty="0" smtClean="0"/>
              <a:t>Assimilation: fitting reality into the current cognitive organization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d-ID" dirty="0" smtClean="0"/>
              <a:t>Accomodation: adjusting cognitive organizations due to demands of reality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Cognitive Equilibrium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d-ID" dirty="0" smtClean="0"/>
              <a:t>Achieving balance</a:t>
            </a:r>
            <a:endParaRPr lang="id-ID" dirty="0"/>
          </a:p>
          <a:p>
            <a:pPr lvl="1">
              <a:buFont typeface="Courier New" panose="02070309020205020404" pitchFamily="49" charset="0"/>
              <a:buChar char="o"/>
            </a:pPr>
            <a:endParaRPr lang="id-ID" dirty="0"/>
          </a:p>
          <a:p>
            <a:pPr marL="128016" lvl="1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60780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Position on developmental issues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Human nature: organismic</a:t>
            </a:r>
          </a:p>
          <a:p>
            <a:r>
              <a:rPr lang="id-ID" dirty="0" smtClean="0"/>
              <a:t>Qualitative vs. Quantitative Development: qualitative + quantitative</a:t>
            </a:r>
          </a:p>
          <a:p>
            <a:r>
              <a:rPr lang="id-ID" dirty="0" smtClean="0"/>
              <a:t>Nature vs. Nurture: interactionist</a:t>
            </a:r>
          </a:p>
          <a:p>
            <a:endParaRPr lang="id-ID" dirty="0"/>
          </a:p>
          <a:p>
            <a:r>
              <a:rPr lang="id-ID" dirty="0" smtClean="0"/>
              <a:t>Application: readiness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41372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Evaluation of the Theory</a:t>
            </a:r>
            <a:endParaRPr lang="id-ID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d-ID" dirty="0" smtClean="0"/>
              <a:t>Strengths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Cognition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Children’s Thinking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Wide scope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Ecological Validity</a:t>
            </a:r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d-ID" dirty="0" smtClean="0"/>
              <a:t>Weaknesses</a:t>
            </a:r>
            <a:endParaRPr lang="id-ID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Stage</a:t>
            </a:r>
            <a:r>
              <a:rPr lang="id-ID" dirty="0"/>
              <a:t>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/>
              <a:t>Mechanism of Development?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/>
              <a:t>Performance?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/>
              <a:t>Social Emotional Aspects?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Underestimation?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Barriers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22250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Then what?</a:t>
            </a:r>
            <a:endParaRPr lang="id-ID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d-ID" dirty="0" smtClean="0"/>
              <a:t>Piaget’s own modification of his theory</a:t>
            </a:r>
          </a:p>
          <a:p>
            <a:pPr marL="0" indent="0">
              <a:buNone/>
            </a:pPr>
            <a:r>
              <a:rPr lang="id-ID" dirty="0" smtClean="0"/>
              <a:t>Neo-Piagetians </a:t>
            </a:r>
          </a:p>
          <a:p>
            <a:pPr lvl="1"/>
            <a:r>
              <a:rPr lang="id-ID" dirty="0" smtClean="0"/>
              <a:t>Active construction </a:t>
            </a:r>
            <a:r>
              <a:rPr lang="id-ID" dirty="0" smtClean="0">
                <a:sym typeface="Wingdings" panose="05000000000000000000" pitchFamily="2" charset="2"/>
              </a:rPr>
              <a:t> stages</a:t>
            </a:r>
          </a:p>
          <a:p>
            <a:pPr lvl="1"/>
            <a:r>
              <a:rPr lang="id-ID" dirty="0" smtClean="0">
                <a:sym typeface="Wingdings" panose="05000000000000000000" pitchFamily="2" charset="2"/>
              </a:rPr>
              <a:t>Constructs</a:t>
            </a:r>
          </a:p>
          <a:p>
            <a:pPr lvl="1"/>
            <a:endParaRPr lang="id-ID" dirty="0" smtClean="0"/>
          </a:p>
          <a:p>
            <a:pPr lvl="1"/>
            <a:r>
              <a:rPr lang="id-ID" dirty="0" smtClean="0"/>
              <a:t>The roles of capacity and cultural support in explanations of the variability and consistency of children’s thinking </a:t>
            </a:r>
            <a:r>
              <a:rPr lang="id-ID" dirty="0" smtClean="0">
                <a:sym typeface="Wingdings" panose="05000000000000000000" pitchFamily="2" charset="2"/>
              </a:rPr>
              <a:t> </a:t>
            </a:r>
            <a:r>
              <a:rPr lang="id-ID" dirty="0" smtClean="0"/>
              <a:t>Case &amp; Fischer</a:t>
            </a:r>
          </a:p>
          <a:p>
            <a:pPr lvl="1"/>
            <a:endParaRPr lang="id-ID" dirty="0"/>
          </a:p>
          <a:p>
            <a:pPr marL="0" indent="-45720">
              <a:buNone/>
            </a:pPr>
            <a:r>
              <a:rPr lang="id-ID" dirty="0" smtClean="0"/>
              <a:t>Contemporary Research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Infants advanced competencies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Domain-specific concepts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Mechanisms of Development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Developmental Cognitive Neuroscience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75533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Piaget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The most important figure in developmental psychology</a:t>
            </a:r>
          </a:p>
          <a:p>
            <a:r>
              <a:rPr lang="id-ID" dirty="0" smtClean="0"/>
              <a:t>Children actively construct knowledge</a:t>
            </a:r>
          </a:p>
          <a:p>
            <a:r>
              <a:rPr lang="id-ID" dirty="0" smtClean="0"/>
              <a:t>Thinking progress through various stages from birth to maturity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73828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Biographical sketches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1896-1980, Nueuchâtel, Switzerland</a:t>
            </a:r>
          </a:p>
          <a:p>
            <a:r>
              <a:rPr lang="id-ID" dirty="0" smtClean="0"/>
              <a:t>Family: Turbulent</a:t>
            </a:r>
          </a:p>
          <a:p>
            <a:r>
              <a:rPr lang="id-ID" dirty="0" smtClean="0"/>
              <a:t>Interests: Wide-range</a:t>
            </a:r>
          </a:p>
          <a:p>
            <a:r>
              <a:rPr lang="id-ID" dirty="0" smtClean="0"/>
              <a:t>Education: natural sciences (malacology) + psychology and philosophy</a:t>
            </a:r>
          </a:p>
          <a:p>
            <a:r>
              <a:rPr lang="id-ID" dirty="0" smtClean="0"/>
              <a:t>Research focus: children’s thought process </a:t>
            </a:r>
            <a:r>
              <a:rPr lang="id-ID" dirty="0" smtClean="0">
                <a:sym typeface="Wingdings" panose="05000000000000000000" pitchFamily="2" charset="2"/>
              </a:rPr>
              <a:t> psychiatric interviewing technique</a:t>
            </a:r>
          </a:p>
          <a:p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35611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General orientation to the theory (1)	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Genetic Epistemology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The study of developmental changes in the process of knowing and in the organization of knowledge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Experimental epistemologist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Knowledge is a process </a:t>
            </a:r>
            <a:r>
              <a:rPr lang="id-ID" dirty="0" smtClean="0">
                <a:sym typeface="Wingdings" panose="05000000000000000000" pitchFamily="2" charset="2"/>
              </a:rPr>
              <a:t> people construct knowledge  cognitive system develops</a:t>
            </a:r>
          </a:p>
          <a:p>
            <a:pPr>
              <a:buFont typeface="Courier New" panose="02070309020205020404" pitchFamily="49" charset="0"/>
              <a:buChar char="o"/>
            </a:pPr>
            <a:endParaRPr lang="id-ID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d-ID" dirty="0" smtClean="0">
                <a:sym typeface="Wingdings" panose="05000000000000000000" pitchFamily="2" charset="2"/>
              </a:rPr>
              <a:t>Biological Approach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>
                <a:sym typeface="Wingdings" panose="05000000000000000000" pitchFamily="2" charset="2"/>
              </a:rPr>
              <a:t>Cognitive growth  adaptation to the environmen</a:t>
            </a:r>
          </a:p>
          <a:p>
            <a:pPr>
              <a:buFont typeface="Courier New" panose="02070309020205020404" pitchFamily="49" charset="0"/>
              <a:buChar char="o"/>
            </a:pPr>
            <a:endParaRPr lang="id-ID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94083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General orientation to the theory (2)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d-ID" dirty="0" smtClean="0"/>
              <a:t>Structuralism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Thoughts is organized – the parts relate to the whole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Scheme: an organized partern of behavior reflecting a particular way of interacting with the environment </a:t>
            </a:r>
            <a:r>
              <a:rPr lang="id-ID" dirty="0" smtClean="0">
                <a:sym typeface="Wingdings" panose="05000000000000000000" pitchFamily="2" charset="2"/>
              </a:rPr>
              <a:t> repeatable and generalizable</a:t>
            </a:r>
          </a:p>
          <a:p>
            <a:pPr>
              <a:buFont typeface="Courier New" panose="02070309020205020404" pitchFamily="49" charset="0"/>
              <a:buChar char="o"/>
            </a:pPr>
            <a:endParaRPr lang="id-ID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d-ID" dirty="0" smtClean="0">
                <a:sym typeface="Wingdings" panose="05000000000000000000" pitchFamily="2" charset="2"/>
              </a:rPr>
              <a:t>Stage Approach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>
                <a:sym typeface="Wingdings" panose="05000000000000000000" pitchFamily="2" charset="2"/>
              </a:rPr>
              <a:t>Stage: a period of time during which the child’s thinking and behavior in a variety of situations tend to reflect a particular type of underlying mental structure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>
                <a:sym typeface="Wingdings" panose="05000000000000000000" pitchFamily="2" charset="2"/>
              </a:rPr>
              <a:t>Structured wholes that emerge from and transform a previous stage, follow an invariant and universal sequence and proceed from an unstable period of transition to a final stable period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1314379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methodology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Clinical method – a chainlike verbal interaction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Manipulation of objects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Observation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164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Description of stages (1)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dirty="0" smtClean="0"/>
              <a:t>Sensorimotor Period (0-2 Years) (1)</a:t>
            </a:r>
          </a:p>
          <a:p>
            <a:endParaRPr lang="id-ID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Stage 1: Modification of Reflexes (0-1 Month)</a:t>
            </a:r>
          </a:p>
          <a:p>
            <a:pPr lvl="1"/>
            <a:r>
              <a:rPr lang="id-ID" dirty="0" smtClean="0"/>
              <a:t>The baby strengthens, generalizes and differentiate behaviors </a:t>
            </a:r>
          </a:p>
          <a:p>
            <a:pPr lvl="1"/>
            <a:r>
              <a:rPr lang="id-ID" dirty="0" smtClean="0"/>
              <a:t>Reflexes </a:t>
            </a:r>
            <a:r>
              <a:rPr lang="id-ID" dirty="0" smtClean="0">
                <a:sym typeface="Wingdings" panose="05000000000000000000" pitchFamily="2" charset="2"/>
              </a:rPr>
              <a:t> Schemes</a:t>
            </a:r>
            <a:endParaRPr lang="id-ID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Stage 2: Primary Circular Reaction (1-4 Months)</a:t>
            </a:r>
          </a:p>
          <a:p>
            <a:pPr lvl="1"/>
            <a:r>
              <a:rPr lang="id-ID" dirty="0" smtClean="0"/>
              <a:t>Circular reaction: a behavior is repeated over and over </a:t>
            </a:r>
            <a:r>
              <a:rPr lang="id-ID" dirty="0" smtClean="0">
                <a:sym typeface="Wingdings" panose="05000000000000000000" pitchFamily="2" charset="2"/>
              </a:rPr>
              <a:t> circular</a:t>
            </a:r>
          </a:p>
          <a:p>
            <a:pPr lvl="1"/>
            <a:r>
              <a:rPr lang="id-ID" dirty="0" smtClean="0">
                <a:sym typeface="Wingdings" panose="05000000000000000000" pitchFamily="2" charset="2"/>
              </a:rPr>
              <a:t>Primary: centered on/around the infant’s body</a:t>
            </a:r>
            <a:endParaRPr lang="id-ID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Stage 3: Secondary Circular Reaction (4-8 Months)</a:t>
            </a:r>
          </a:p>
          <a:p>
            <a:pPr lvl="1"/>
            <a:r>
              <a:rPr lang="id-ID" dirty="0" smtClean="0"/>
              <a:t>Secondary: oriented to the external world</a:t>
            </a:r>
          </a:p>
          <a:p>
            <a:pPr lvl="1"/>
            <a:r>
              <a:rPr lang="id-ID" dirty="0" smtClean="0"/>
              <a:t>Motor recognition</a:t>
            </a:r>
          </a:p>
          <a:p>
            <a:pPr lvl="2"/>
            <a:endParaRPr lang="id-ID" dirty="0" smtClean="0"/>
          </a:p>
          <a:p>
            <a:pPr lvl="2"/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96976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Description of Stage (2)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/>
              <a:t>Sensorimotor Period (0-2 Years</a:t>
            </a:r>
            <a:r>
              <a:rPr lang="id-ID" dirty="0" smtClean="0"/>
              <a:t>) (2)</a:t>
            </a: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/>
              <a:t>Stage 4: Coordination of Secondary Schemes (8-12 Months)</a:t>
            </a:r>
          </a:p>
          <a:p>
            <a:pPr lvl="1"/>
            <a:r>
              <a:rPr lang="id-ID" dirty="0"/>
              <a:t>Combining schemes, including using objects, to achieve goals in new situation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/>
              <a:t>Stage 5: Tertiary Circular Reactions (12-18 Months)</a:t>
            </a:r>
          </a:p>
          <a:p>
            <a:pPr lvl="1"/>
            <a:r>
              <a:rPr lang="id-ID" dirty="0"/>
              <a:t>Active experimentation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/>
              <a:t>Stage 6: Invention of New Means through Mental Combination (18-24 Months</a:t>
            </a:r>
            <a:r>
              <a:rPr lang="id-ID" dirty="0" smtClean="0"/>
              <a:t>)</a:t>
            </a:r>
          </a:p>
          <a:p>
            <a:pPr lvl="1"/>
            <a:r>
              <a:rPr lang="id-ID" dirty="0" smtClean="0"/>
              <a:t>The use of symbol to represent objects and events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06989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Description of Stage (3)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dirty="0"/>
              <a:t>Sensorimotor Period (0-2 Years</a:t>
            </a:r>
            <a:r>
              <a:rPr lang="id-ID" dirty="0" smtClean="0"/>
              <a:t>) (3)</a:t>
            </a: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Overview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A child: Active learning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Cognitive structure: More organized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Behavior: More intentional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Self: More differentiated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Object Permanence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d-ID" dirty="0" smtClean="0"/>
              <a:t>The object continues to exist even when one cannot see, hear or feel it</a:t>
            </a:r>
            <a:endParaRPr lang="id-ID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770310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80</TotalTime>
  <Words>729</Words>
  <Application>Microsoft Office PowerPoint</Application>
  <PresentationFormat>Widescreen</PresentationFormat>
  <Paragraphs>140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Courier New</vt:lpstr>
      <vt:lpstr>Tw Cen MT</vt:lpstr>
      <vt:lpstr>Tw Cen MT Condensed</vt:lpstr>
      <vt:lpstr>Wingdings</vt:lpstr>
      <vt:lpstr>Wingdings 3</vt:lpstr>
      <vt:lpstr>Integral</vt:lpstr>
      <vt:lpstr>Piaget’s Cognitive-Stage Theory and the Neo-Piagetians</vt:lpstr>
      <vt:lpstr>Piaget</vt:lpstr>
      <vt:lpstr>Biographical sketches</vt:lpstr>
      <vt:lpstr>General orientation to the theory (1) </vt:lpstr>
      <vt:lpstr>General orientation to the theory (2)</vt:lpstr>
      <vt:lpstr>methodology</vt:lpstr>
      <vt:lpstr>Description of stages (1)</vt:lpstr>
      <vt:lpstr>Description of Stage (2)</vt:lpstr>
      <vt:lpstr>Description of Stage (3)</vt:lpstr>
      <vt:lpstr>Description of Stage (4)</vt:lpstr>
      <vt:lpstr>Description of stage (5)</vt:lpstr>
      <vt:lpstr>Description of stage (6)</vt:lpstr>
      <vt:lpstr>Memory</vt:lpstr>
      <vt:lpstr>Mechanism of development </vt:lpstr>
      <vt:lpstr>Position on developmental issues</vt:lpstr>
      <vt:lpstr>Evaluation of the Theory</vt:lpstr>
      <vt:lpstr>Then what?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Piaget’s Cognitive-Stage Theory and the Neo-Piagetians</dc:title>
  <dc:creator>PSI</dc:creator>
  <cp:lastModifiedBy>PSI</cp:lastModifiedBy>
  <cp:revision>9</cp:revision>
  <dcterms:created xsi:type="dcterms:W3CDTF">2019-02-11T15:51:01Z</dcterms:created>
  <dcterms:modified xsi:type="dcterms:W3CDTF">2019-02-11T17:11:06Z</dcterms:modified>
</cp:coreProperties>
</file>