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64" r:id="rId9"/>
    <p:sldId id="259" r:id="rId10"/>
    <p:sldId id="262" r:id="rId11"/>
    <p:sldId id="260" r:id="rId12"/>
    <p:sldId id="261" r:id="rId13"/>
    <p:sldId id="263" r:id="rId14"/>
    <p:sldId id="281" r:id="rId15"/>
    <p:sldId id="282" r:id="rId16"/>
    <p:sldId id="283" r:id="rId17"/>
    <p:sldId id="270" r:id="rId18"/>
    <p:sldId id="271" r:id="rId19"/>
    <p:sldId id="267" r:id="rId20"/>
    <p:sldId id="272" r:id="rId21"/>
    <p:sldId id="273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AA807-64B5-4943-9A3B-F9DA502347C1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16258-CBF1-4DFF-8A73-4A7EF55C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9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16258-CBF1-4DFF-8A73-4A7EF55C98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7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16258-CBF1-4DFF-8A73-4A7EF55C98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08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16258-CBF1-4DFF-8A73-4A7EF55C98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08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16258-CBF1-4DFF-8A73-4A7EF55C98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08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16258-CBF1-4DFF-8A73-4A7EF55C98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08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16258-CBF1-4DFF-8A73-4A7EF55C98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08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16258-CBF1-4DFF-8A73-4A7EF55C98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5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B32-A882-4FBF-A7D8-87DBA005F1C3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C9FE-21DA-414E-B93C-29F777EF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B32-A882-4FBF-A7D8-87DBA005F1C3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C9FE-21DA-414E-B93C-29F777EF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B32-A882-4FBF-A7D8-87DBA005F1C3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C9FE-21DA-414E-B93C-29F777EF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7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B32-A882-4FBF-A7D8-87DBA005F1C3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C9FE-21DA-414E-B93C-29F777EF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7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B32-A882-4FBF-A7D8-87DBA005F1C3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C9FE-21DA-414E-B93C-29F777EF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1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B32-A882-4FBF-A7D8-87DBA005F1C3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C9FE-21DA-414E-B93C-29F777EF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B32-A882-4FBF-A7D8-87DBA005F1C3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C9FE-21DA-414E-B93C-29F777EF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B32-A882-4FBF-A7D8-87DBA005F1C3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C9FE-21DA-414E-B93C-29F777EF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3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B32-A882-4FBF-A7D8-87DBA005F1C3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C9FE-21DA-414E-B93C-29F777EF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1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B32-A882-4FBF-A7D8-87DBA005F1C3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C9FE-21DA-414E-B93C-29F777EF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B32-A882-4FBF-A7D8-87DBA005F1C3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C9FE-21DA-414E-B93C-29F777EF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3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6BB32-A882-4FBF-A7D8-87DBA005F1C3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C9FE-21DA-414E-B93C-29F777EF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1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Piaget’s Cognitive-Stage Theory and the Neo-Piagetiants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Kelompok</a:t>
            </a:r>
            <a:r>
              <a:rPr lang="en-US" dirty="0" smtClean="0">
                <a:solidFill>
                  <a:schemeClr val="tx1"/>
                </a:solidFill>
              </a:rPr>
              <a:t> 1 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Ines Patricia  - 2016031017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Ika</a:t>
            </a:r>
            <a:r>
              <a:rPr lang="en-US" dirty="0" smtClean="0">
                <a:solidFill>
                  <a:schemeClr val="tx1"/>
                </a:solidFill>
              </a:rPr>
              <a:t> Norma </a:t>
            </a:r>
            <a:r>
              <a:rPr lang="en-US" dirty="0" err="1" smtClean="0">
                <a:solidFill>
                  <a:schemeClr val="tx1"/>
                </a:solidFill>
              </a:rPr>
              <a:t>Aulia</a:t>
            </a:r>
            <a:r>
              <a:rPr lang="en-US" dirty="0" smtClean="0">
                <a:solidFill>
                  <a:schemeClr val="tx1"/>
                </a:solidFill>
              </a:rPr>
              <a:t> - 2018031003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Pricilya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Zalsa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Anjani</a:t>
            </a:r>
            <a:r>
              <a:rPr lang="en-US" dirty="0" smtClean="0">
                <a:solidFill>
                  <a:schemeClr val="tx1"/>
                </a:solidFill>
              </a:rPr>
              <a:t>  - 2018031004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Bonita </a:t>
            </a:r>
            <a:r>
              <a:rPr lang="en-US" dirty="0" err="1" smtClean="0">
                <a:solidFill>
                  <a:schemeClr val="tx1"/>
                </a:solidFill>
              </a:rPr>
              <a:t>Maulida</a:t>
            </a:r>
            <a:r>
              <a:rPr lang="en-US" dirty="0" smtClean="0">
                <a:solidFill>
                  <a:schemeClr val="tx1"/>
                </a:solidFill>
              </a:rPr>
              <a:t> -  2018031005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0824"/>
            <a:ext cx="9144000" cy="6958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Sensorimotor Period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407384"/>
            <a:ext cx="434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Arial" pitchFamily="34" charset="0"/>
                <a:cs typeface="Arial" pitchFamily="34" charset="0"/>
              </a:rPr>
              <a:t>Bayi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memahami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fisik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memulai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kehidupan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serangkaian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refleks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ketika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berinteraksi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23571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Bayi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berkembang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enam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tahap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konstruksi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sensorimotor :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905000"/>
            <a:ext cx="3949794" cy="2633196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0907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5581" y="2286000"/>
            <a:ext cx="8357419" cy="1752600"/>
          </a:xfrm>
          <a:prstGeom prst="rect">
            <a:avLst/>
          </a:prstGeom>
          <a:solidFill>
            <a:schemeClr val="accent5">
              <a:alpha val="43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4343400"/>
            <a:ext cx="8357419" cy="1752600"/>
          </a:xfrm>
          <a:prstGeom prst="rect">
            <a:avLst/>
          </a:prstGeom>
          <a:solidFill>
            <a:schemeClr val="accent5">
              <a:alpha val="43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5581" y="381000"/>
            <a:ext cx="8357419" cy="1752600"/>
          </a:xfrm>
          <a:prstGeom prst="rect">
            <a:avLst/>
          </a:prstGeom>
          <a:solidFill>
            <a:schemeClr val="accent5">
              <a:alpha val="41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381000"/>
            <a:ext cx="8610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1 :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Modifikasi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Refleks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Sekitar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usia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kelahiran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sampai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bulan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999" y="1066800"/>
            <a:ext cx="781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Bayi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memperkuat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menggeneralisasikan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membedakan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perilaku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dimulai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refleks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5970" y="2362200"/>
            <a:ext cx="6682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 :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Sirkular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Primer (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Sekitar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sampai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4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bulan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5581" y="3006073"/>
            <a:ext cx="71628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Skema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berkembang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cepat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adanya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sirkular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primer.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Reaksi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sirkular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berulang-ulang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138" y="4419600"/>
            <a:ext cx="6938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 :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Sirkular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Sekunder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Sekitar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sampai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8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bulan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6138" y="5039795"/>
            <a:ext cx="7745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Arial" pitchFamily="34" charset="0"/>
                <a:cs typeface="Arial" pitchFamily="34" charset="0"/>
              </a:rPr>
              <a:t>Reaksi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sirkuler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sekunder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berorientasi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dunia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luar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kebetulan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bayi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melakukan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sesuatu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menghasilkan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efek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yang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menarik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lingkungan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5581" y="4953000"/>
            <a:ext cx="8433619" cy="1752600"/>
          </a:xfrm>
          <a:prstGeom prst="rect">
            <a:avLst/>
          </a:prstGeom>
          <a:solidFill>
            <a:schemeClr val="accent5">
              <a:alpha val="63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5581" y="3048000"/>
            <a:ext cx="8433619" cy="1752600"/>
          </a:xfrm>
          <a:prstGeom prst="rect">
            <a:avLst/>
          </a:prstGeom>
          <a:solidFill>
            <a:schemeClr val="accent5">
              <a:alpha val="63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5581" y="381000"/>
            <a:ext cx="8433619" cy="2514600"/>
          </a:xfrm>
          <a:prstGeom prst="rect">
            <a:avLst/>
          </a:prstGeom>
          <a:solidFill>
            <a:schemeClr val="accent5">
              <a:alpha val="63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4 :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Koordinasi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Skema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Sekunder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Sekitar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8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sampai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12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bulan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781" y="990600"/>
            <a:ext cx="7671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Bayi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menggabungkan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skema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kompleks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Bayi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tahu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apa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inginkan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menyusun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skema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mencapai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tujuan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membedakan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tujuan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619" y="3099137"/>
            <a:ext cx="6895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5 :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Sirkular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Tersier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Sekitar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12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sampai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18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bulan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4239" y="3632537"/>
            <a:ext cx="7745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ayi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eksperimen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miniatur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mana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sengaja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memvariasikan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tindakan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melihat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variasi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mempengaruhi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457" y="5034915"/>
            <a:ext cx="832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6: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Penemuan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Sarana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Baru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Kombinasi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Mental (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Sekitar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18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sampai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bulan</a:t>
            </a:r>
            <a:r>
              <a:rPr lang="en-US" dirty="0" smtClean="0"/>
              <a:t>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796915"/>
            <a:ext cx="8305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Bayi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simbol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mental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merepresentasi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benda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peristiwa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5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/>
      <p:bldP spid="12" grpId="0"/>
      <p:bldP spid="13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Overview of the Sensorimotor Period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44566"/>
            <a:ext cx="7848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Seorang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aktif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belajar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sifat-sifat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benda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hubungan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Struktur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kognitif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teratur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lambat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laun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disengaja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bertahap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dibedakan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60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Concept of Object Permanence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/>
              <a:t>Hal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paling </a:t>
            </a:r>
            <a:r>
              <a:rPr lang="en-US" sz="2000" dirty="0" err="1"/>
              <a:t>penting</a:t>
            </a:r>
            <a:r>
              <a:rPr lang="en-US" sz="2000" dirty="0"/>
              <a:t> yang </a:t>
            </a:r>
            <a:r>
              <a:rPr lang="en-US" sz="2000" dirty="0" err="1"/>
              <a:t>diperoleh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periode</a:t>
            </a:r>
            <a:r>
              <a:rPr lang="en-US" sz="2000" dirty="0"/>
              <a:t> </a:t>
            </a:r>
            <a:r>
              <a:rPr lang="en-US" sz="2000" dirty="0" smtClean="0"/>
              <a:t>sensorimotor, yang </a:t>
            </a:r>
            <a:r>
              <a:rPr lang="en-US" sz="2000" dirty="0" err="1" smtClean="0"/>
              <a:t>mengartikan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bahkan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melihat</a:t>
            </a:r>
            <a:r>
              <a:rPr lang="en-US" sz="2000" dirty="0"/>
              <a:t>, </a:t>
            </a:r>
            <a:r>
              <a:rPr lang="en-US" sz="2000" dirty="0" err="1"/>
              <a:t>mendengar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 smtClean="0"/>
              <a:t>merasakannya</a:t>
            </a:r>
            <a:r>
              <a:rPr lang="en-US" sz="2000" dirty="0"/>
              <a:t>.</a:t>
            </a:r>
            <a:endParaRPr lang="en-US" sz="2000" dirty="0" smtClean="0"/>
          </a:p>
          <a:p>
            <a:pPr algn="just"/>
            <a:r>
              <a:rPr lang="en-US" sz="2000" dirty="0" err="1" smtClean="0"/>
              <a:t>Pengetahuan</a:t>
            </a:r>
            <a:r>
              <a:rPr lang="en-US" sz="2000" dirty="0" smtClean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diperlukan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gagasan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dunia</a:t>
            </a:r>
            <a:r>
              <a:rPr lang="en-US" sz="2000" dirty="0"/>
              <a:t> yang </a:t>
            </a:r>
            <a:r>
              <a:rPr lang="en-US" sz="2000" dirty="0" err="1"/>
              <a:t>stabil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diprediksi</a:t>
            </a:r>
            <a:r>
              <a:rPr lang="en-US" sz="2000" dirty="0"/>
              <a:t>. </a:t>
            </a:r>
            <a:r>
              <a:rPr lang="en-US" sz="2000" dirty="0" err="1"/>
              <a:t>Menurut</a:t>
            </a:r>
            <a:r>
              <a:rPr lang="en-US" sz="2000" dirty="0"/>
              <a:t> Piaget, </a:t>
            </a:r>
            <a:r>
              <a:rPr lang="en-US" sz="2000" dirty="0" err="1"/>
              <a:t>konsep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ini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memiliki</a:t>
            </a:r>
            <a:r>
              <a:rPr lang="en-US" sz="2000" dirty="0" smtClean="0">
                <a:effectLst/>
              </a:rPr>
              <a:t> 6 </a:t>
            </a:r>
            <a:r>
              <a:rPr lang="en-US" sz="2000" dirty="0" err="1" smtClean="0">
                <a:effectLst/>
              </a:rPr>
              <a:t>tahap</a:t>
            </a:r>
            <a:r>
              <a:rPr lang="en-US" sz="2000" dirty="0"/>
              <a:t>.</a:t>
            </a: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02889"/>
            <a:ext cx="4856639" cy="2955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105" y="3502889"/>
            <a:ext cx="4567894" cy="29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Preoperational Period</a:t>
            </a:r>
            <a:br>
              <a:rPr lang="en-US" dirty="0" smtClean="0"/>
            </a:br>
            <a:r>
              <a:rPr lang="en-US" dirty="0" smtClean="0"/>
              <a:t>(roughly 2 to 7 years)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Mental Representations</a:t>
            </a:r>
          </a:p>
          <a:p>
            <a:pPr algn="just"/>
            <a:r>
              <a:rPr lang="en-US" sz="2000" dirty="0" err="1" smtClean="0"/>
              <a:t>Kemunculan</a:t>
            </a:r>
            <a:r>
              <a:rPr lang="en-US" sz="2000" dirty="0" smtClean="0"/>
              <a:t> </a:t>
            </a:r>
            <a:r>
              <a:rPr lang="en-US" sz="2000" dirty="0" err="1"/>
              <a:t>representasi</a:t>
            </a:r>
            <a:r>
              <a:rPr lang="en-US" sz="2000" dirty="0"/>
              <a:t> mental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tahap</a:t>
            </a:r>
            <a:r>
              <a:rPr lang="en-US" sz="2000" dirty="0"/>
              <a:t> 6 </a:t>
            </a:r>
            <a:r>
              <a:rPr lang="en-US" sz="2000" dirty="0" err="1"/>
              <a:t>periode</a:t>
            </a:r>
            <a:r>
              <a:rPr lang="en-US" sz="2000" dirty="0"/>
              <a:t> sensorimotor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terobosan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jembatan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periode</a:t>
            </a:r>
            <a:r>
              <a:rPr lang="en-US" sz="2000" dirty="0"/>
              <a:t> </a:t>
            </a:r>
            <a:r>
              <a:rPr lang="en-US" sz="2000" dirty="0" err="1" smtClean="0"/>
              <a:t>praoperasi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err="1" smtClean="0"/>
              <a:t>Representasi</a:t>
            </a:r>
            <a:r>
              <a:rPr lang="en-US" sz="2000" dirty="0" smtClean="0"/>
              <a:t> mental </a:t>
            </a:r>
            <a:r>
              <a:rPr lang="en-US" sz="2000" dirty="0" err="1" smtClean="0"/>
              <a:t>mengartikan</a:t>
            </a:r>
            <a:r>
              <a:rPr lang="en-US" sz="2000" dirty="0" smtClean="0"/>
              <a:t> </a:t>
            </a:r>
            <a:r>
              <a:rPr lang="en-US" sz="2000" dirty="0" err="1" smtClean="0"/>
              <a:t>seorang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 yang </a:t>
            </a:r>
            <a:r>
              <a:rPr lang="en-US" sz="2000" dirty="0" err="1" smtClean="0"/>
              <a:t>mulai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mengenal</a:t>
            </a:r>
            <a:r>
              <a:rPr lang="en-US" sz="2000" dirty="0" smtClean="0"/>
              <a:t>, </a:t>
            </a:r>
            <a:r>
              <a:rPr lang="en-US" sz="2000" dirty="0" err="1" smtClean="0"/>
              <a:t>mereprentasikan</a:t>
            </a:r>
            <a:r>
              <a:rPr lang="en-US" sz="2000" dirty="0" smtClean="0"/>
              <a:t>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menggambarkan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objek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045613"/>
            <a:ext cx="38100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898" y="4045613"/>
            <a:ext cx="4108902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Characteristics of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dirty="0" err="1" smtClean="0"/>
              <a:t>praoperasional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Egocentrism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Rigidity of thought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Semilogical</a:t>
            </a:r>
            <a:r>
              <a:rPr lang="en-US" dirty="0" smtClean="0"/>
              <a:t> reasoning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Limited social cognition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002" y="2269517"/>
            <a:ext cx="2772842" cy="1793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203" y="4268155"/>
            <a:ext cx="2783533" cy="185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3" y="15766"/>
            <a:ext cx="9125607" cy="68422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3810000"/>
            <a:ext cx="8382000" cy="2743200"/>
          </a:xfrm>
          <a:prstGeom prst="rect">
            <a:avLst/>
          </a:prstGeom>
          <a:solidFill>
            <a:schemeClr val="accent6">
              <a:lumMod val="60000"/>
              <a:lumOff val="40000"/>
              <a:alpha val="6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381000"/>
            <a:ext cx="8534400" cy="838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0667"/>
            <a:ext cx="8058150" cy="692333"/>
          </a:xfrm>
        </p:spPr>
        <p:txBody>
          <a:bodyPr>
            <a:noAutofit/>
          </a:bodyPr>
          <a:lstStyle/>
          <a:p>
            <a:r>
              <a:rPr lang="en-ID" sz="3200" b="1" dirty="0" smtClean="0">
                <a:latin typeface="Times New Roman" pitchFamily="18" charset="0"/>
                <a:cs typeface="Times New Roman" pitchFamily="18" charset="0"/>
              </a:rPr>
              <a:t>Concrete Operational Period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864020"/>
            <a:ext cx="7886700" cy="4975180"/>
          </a:xfrm>
        </p:spPr>
        <p:txBody>
          <a:bodyPr>
            <a:normAutofit/>
          </a:bodyPr>
          <a:lstStyle/>
          <a:p>
            <a:pPr algn="just"/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Menurut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Piaget,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usia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7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memasuki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Operasional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Konkret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sudah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berpikir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logis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tapi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benda-benda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konkret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ID" sz="2400" b="1" dirty="0" smtClean="0">
                <a:latin typeface="Arial" pitchFamily="34" charset="0"/>
                <a:cs typeface="Arial" pitchFamily="34" charset="0"/>
              </a:rPr>
              <a:t>Salah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operasi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mental yang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konservasi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ID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48200"/>
            <a:ext cx="9144000" cy="2209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83" y="0"/>
            <a:ext cx="9144000" cy="4648200"/>
          </a:xfrm>
        </p:spPr>
      </p:pic>
      <p:sp>
        <p:nvSpPr>
          <p:cNvPr id="5" name="Rectangle 4"/>
          <p:cNvSpPr/>
          <p:nvPr/>
        </p:nvSpPr>
        <p:spPr>
          <a:xfrm>
            <a:off x="304800" y="48006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D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Konservasi</a:t>
            </a:r>
            <a:endParaRPr lang="en-ID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ID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Memahami</a:t>
            </a:r>
            <a:r>
              <a:rPr lang="en-ID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ID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kuantitas</a:t>
            </a:r>
            <a:r>
              <a:rPr lang="en-ID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ID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panjang</a:t>
            </a:r>
            <a:r>
              <a:rPr lang="en-ID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ID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ID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ID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benda-benda</a:t>
            </a:r>
            <a:r>
              <a:rPr lang="en-ID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ID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ID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berhubungan</a:t>
            </a:r>
            <a:r>
              <a:rPr lang="en-ID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ID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pengaturan</a:t>
            </a:r>
            <a:r>
              <a:rPr lang="en-ID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ID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tampilan</a:t>
            </a:r>
            <a:r>
              <a:rPr lang="en-ID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ID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objek</a:t>
            </a:r>
            <a:r>
              <a:rPr lang="en-ID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ID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benda-benda</a:t>
            </a:r>
            <a:r>
              <a:rPr lang="en-ID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ID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6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5672" y="757646"/>
            <a:ext cx="4207328" cy="5566953"/>
          </a:xfrm>
        </p:spPr>
        <p:txBody>
          <a:bodyPr>
            <a:normAutofit/>
          </a:bodyPr>
          <a:lstStyle/>
          <a:p>
            <a:r>
              <a:rPr lang="en-ID" sz="2200" dirty="0" err="1" smtClean="0"/>
              <a:t>Operasi</a:t>
            </a:r>
            <a:r>
              <a:rPr lang="en-ID" sz="2200" dirty="0" smtClean="0"/>
              <a:t> </a:t>
            </a:r>
            <a:r>
              <a:rPr lang="en-ID" sz="2200" dirty="0" err="1" smtClean="0"/>
              <a:t>juga</a:t>
            </a:r>
            <a:r>
              <a:rPr lang="en-ID" sz="2200" dirty="0" smtClean="0"/>
              <a:t> </a:t>
            </a:r>
            <a:r>
              <a:rPr lang="en-ID" sz="2200" dirty="0" err="1" smtClean="0"/>
              <a:t>diterapkan</a:t>
            </a:r>
            <a:r>
              <a:rPr lang="en-ID" sz="2200" dirty="0" smtClean="0"/>
              <a:t> </a:t>
            </a:r>
            <a:r>
              <a:rPr lang="en-ID" sz="2200" dirty="0" err="1" smtClean="0"/>
              <a:t>pada</a:t>
            </a:r>
            <a:r>
              <a:rPr lang="en-ID" sz="2200" dirty="0" smtClean="0"/>
              <a:t> </a:t>
            </a:r>
            <a:r>
              <a:rPr lang="en-ID" sz="2200" dirty="0" err="1" smtClean="0"/>
              <a:t>representasi</a:t>
            </a:r>
            <a:r>
              <a:rPr lang="en-ID" sz="2200" dirty="0" smtClean="0"/>
              <a:t> temporal-</a:t>
            </a:r>
            <a:r>
              <a:rPr lang="en-ID" sz="2200" dirty="0" err="1" smtClean="0"/>
              <a:t>spasial</a:t>
            </a:r>
            <a:r>
              <a:rPr lang="en-ID" sz="2000" dirty="0" smtClean="0"/>
              <a:t>.</a:t>
            </a:r>
          </a:p>
          <a:p>
            <a:pPr marL="0" indent="0">
              <a:buNone/>
            </a:pPr>
            <a:r>
              <a:rPr lang="en-ID" sz="2000" dirty="0" err="1" smtClean="0"/>
              <a:t>Contoh</a:t>
            </a:r>
            <a:r>
              <a:rPr lang="en-ID" sz="2000" dirty="0" smtClean="0"/>
              <a:t>: </a:t>
            </a:r>
            <a:r>
              <a:rPr lang="en-ID" sz="2000" dirty="0" err="1" smtClean="0"/>
              <a:t>Anak-anak</a:t>
            </a:r>
            <a:r>
              <a:rPr lang="en-ID" sz="2000" dirty="0" smtClean="0"/>
              <a:t> </a:t>
            </a:r>
            <a:r>
              <a:rPr lang="en-ID" sz="2000" dirty="0" err="1" smtClean="0"/>
              <a:t>pra</a:t>
            </a:r>
            <a:r>
              <a:rPr lang="en-ID" sz="2000" dirty="0" smtClean="0"/>
              <a:t> </a:t>
            </a:r>
            <a:r>
              <a:rPr lang="en-ID" sz="2000" dirty="0" err="1" smtClean="0"/>
              <a:t>operasi</a:t>
            </a:r>
            <a:r>
              <a:rPr lang="en-ID" sz="2000" dirty="0" smtClean="0"/>
              <a:t> </a:t>
            </a:r>
            <a:r>
              <a:rPr lang="en-ID" sz="2000" dirty="0" err="1" smtClean="0"/>
              <a:t>menggambar</a:t>
            </a:r>
            <a:r>
              <a:rPr lang="en-ID" sz="2000" dirty="0" smtClean="0"/>
              <a:t> </a:t>
            </a:r>
            <a:r>
              <a:rPr lang="en-ID" sz="2000" dirty="0" err="1" smtClean="0"/>
              <a:t>cairan</a:t>
            </a:r>
            <a:r>
              <a:rPr lang="en-ID" sz="2000" dirty="0" smtClean="0"/>
              <a:t> </a:t>
            </a:r>
            <a:r>
              <a:rPr lang="en-ID" sz="2000" dirty="0" err="1" smtClean="0"/>
              <a:t>dalam</a:t>
            </a:r>
            <a:r>
              <a:rPr lang="en-ID" sz="2000" dirty="0" smtClean="0"/>
              <a:t> </a:t>
            </a:r>
            <a:r>
              <a:rPr lang="en-ID" sz="2000" dirty="0" err="1" smtClean="0"/>
              <a:t>wadah</a:t>
            </a:r>
            <a:r>
              <a:rPr lang="en-ID" sz="2000" dirty="0" smtClean="0"/>
              <a:t> </a:t>
            </a:r>
            <a:r>
              <a:rPr lang="en-ID" sz="2000" dirty="0" err="1" smtClean="0"/>
              <a:t>sedemikian</a:t>
            </a:r>
            <a:r>
              <a:rPr lang="en-ID" sz="2000" dirty="0" smtClean="0"/>
              <a:t> </a:t>
            </a:r>
            <a:r>
              <a:rPr lang="en-ID" sz="2000" dirty="0" err="1" smtClean="0"/>
              <a:t>rupa</a:t>
            </a:r>
            <a:r>
              <a:rPr lang="en-ID" sz="2000" dirty="0" smtClean="0"/>
              <a:t> </a:t>
            </a:r>
            <a:r>
              <a:rPr lang="en-ID" sz="2000" dirty="0" err="1" smtClean="0"/>
              <a:t>sehingga</a:t>
            </a:r>
            <a:r>
              <a:rPr lang="en-ID" sz="2000" dirty="0" smtClean="0"/>
              <a:t> </a:t>
            </a:r>
            <a:r>
              <a:rPr lang="en-ID" sz="2000" dirty="0" err="1" smtClean="0"/>
              <a:t>tetap</a:t>
            </a:r>
            <a:r>
              <a:rPr lang="en-ID" sz="2000" dirty="0" smtClean="0"/>
              <a:t> </a:t>
            </a:r>
            <a:r>
              <a:rPr lang="en-ID" sz="2000" dirty="0" err="1" smtClean="0"/>
              <a:t>sejajar</a:t>
            </a:r>
            <a:r>
              <a:rPr lang="en-ID" sz="2000" dirty="0" smtClean="0"/>
              <a:t> </a:t>
            </a:r>
            <a:r>
              <a:rPr lang="en-ID" sz="2000" dirty="0" err="1" smtClean="0"/>
              <a:t>dengan</a:t>
            </a:r>
            <a:r>
              <a:rPr lang="en-ID" sz="2000" dirty="0" smtClean="0"/>
              <a:t> </a:t>
            </a:r>
            <a:r>
              <a:rPr lang="en-ID" sz="2000" dirty="0" err="1" smtClean="0"/>
              <a:t>dasar</a:t>
            </a:r>
            <a:r>
              <a:rPr lang="en-ID" sz="2000" dirty="0" smtClean="0"/>
              <a:t> </a:t>
            </a:r>
            <a:r>
              <a:rPr lang="en-ID" sz="2000" dirty="0" err="1" smtClean="0"/>
              <a:t>atau</a:t>
            </a:r>
            <a:r>
              <a:rPr lang="en-ID" sz="2000" dirty="0" smtClean="0"/>
              <a:t> </a:t>
            </a:r>
            <a:r>
              <a:rPr lang="en-ID" sz="2000" dirty="0" err="1" smtClean="0"/>
              <a:t>sisi</a:t>
            </a:r>
            <a:r>
              <a:rPr lang="en-ID" sz="2000" dirty="0" smtClean="0"/>
              <a:t>.</a:t>
            </a:r>
          </a:p>
          <a:p>
            <a:pPr marL="0" indent="0">
              <a:buNone/>
            </a:pPr>
            <a:endParaRPr lang="en-ID" sz="2000" dirty="0"/>
          </a:p>
          <a:p>
            <a:pPr marL="0" indent="0">
              <a:buNone/>
            </a:pPr>
            <a:endParaRPr lang="en-ID" sz="2000" dirty="0" smtClean="0"/>
          </a:p>
          <a:p>
            <a:pPr marL="0" indent="0">
              <a:buNone/>
            </a:pPr>
            <a:endParaRPr lang="en-ID" sz="2000" dirty="0"/>
          </a:p>
          <a:p>
            <a:pPr marL="0" indent="0">
              <a:buNone/>
            </a:pPr>
            <a:endParaRPr lang="en-ID" sz="2000" dirty="0" smtClean="0"/>
          </a:p>
          <a:p>
            <a:pPr marL="0" indent="0">
              <a:buNone/>
            </a:pPr>
            <a:endParaRPr lang="en-ID" sz="2000" dirty="0"/>
          </a:p>
          <a:p>
            <a:pPr marL="0" indent="0">
              <a:buNone/>
            </a:pPr>
            <a:r>
              <a:rPr lang="en-ID" sz="2000" dirty="0" err="1" smtClean="0"/>
              <a:t>Persepsi</a:t>
            </a:r>
            <a:r>
              <a:rPr lang="en-ID" sz="2000" dirty="0" smtClean="0"/>
              <a:t> </a:t>
            </a:r>
            <a:r>
              <a:rPr lang="en-ID" sz="2000" dirty="0" err="1" smtClean="0"/>
              <a:t>mereka</a:t>
            </a:r>
            <a:r>
              <a:rPr lang="en-ID" sz="2000" dirty="0" smtClean="0"/>
              <a:t> </a:t>
            </a:r>
            <a:r>
              <a:rPr lang="en-ID" sz="2000" dirty="0" err="1" smtClean="0"/>
              <a:t>dipengaruhi</a:t>
            </a:r>
            <a:r>
              <a:rPr lang="en-ID" sz="2000" dirty="0" smtClean="0"/>
              <a:t> </a:t>
            </a:r>
            <a:r>
              <a:rPr lang="en-ID" sz="2000" dirty="0" err="1" smtClean="0"/>
              <a:t>oleh</a:t>
            </a:r>
            <a:r>
              <a:rPr lang="en-ID" sz="2000" dirty="0" smtClean="0"/>
              <a:t> </a:t>
            </a:r>
            <a:r>
              <a:rPr lang="en-ID" sz="2000" dirty="0" err="1" smtClean="0"/>
              <a:t>lingkungan</a:t>
            </a:r>
            <a:r>
              <a:rPr lang="en-ID" sz="2000" dirty="0" smtClean="0"/>
              <a:t> </a:t>
            </a:r>
            <a:r>
              <a:rPr lang="en-ID" sz="2000" dirty="0" err="1" smtClean="0"/>
              <a:t>sekitarnya</a:t>
            </a:r>
            <a:r>
              <a:rPr lang="en-ID" sz="2000" dirty="0" smtClean="0"/>
              <a:t>. </a:t>
            </a:r>
            <a:r>
              <a:rPr lang="en-ID" sz="2000" dirty="0" err="1" smtClean="0"/>
              <a:t>Sebaliknya</a:t>
            </a:r>
            <a:r>
              <a:rPr lang="en-ID" sz="2000" dirty="0" smtClean="0"/>
              <a:t>, </a:t>
            </a:r>
            <a:r>
              <a:rPr lang="en-ID" sz="2000" dirty="0" err="1" smtClean="0"/>
              <a:t>anak-anak</a:t>
            </a:r>
            <a:r>
              <a:rPr lang="en-ID" sz="2000" dirty="0" smtClean="0"/>
              <a:t> </a:t>
            </a:r>
            <a:r>
              <a:rPr lang="en-ID" sz="2000" dirty="0" err="1" smtClean="0"/>
              <a:t>operasional</a:t>
            </a:r>
            <a:r>
              <a:rPr lang="en-ID" sz="2000" dirty="0" smtClean="0"/>
              <a:t> </a:t>
            </a:r>
            <a:r>
              <a:rPr lang="en-ID" sz="2000" dirty="0" err="1" smtClean="0"/>
              <a:t>konkret</a:t>
            </a:r>
            <a:r>
              <a:rPr lang="en-ID" sz="2000" dirty="0" smtClean="0"/>
              <a:t> </a:t>
            </a:r>
            <a:r>
              <a:rPr lang="en-ID" sz="2000" dirty="0" err="1" smtClean="0"/>
              <a:t>menjaga</a:t>
            </a:r>
            <a:r>
              <a:rPr lang="en-ID" sz="2000" dirty="0" smtClean="0"/>
              <a:t> </a:t>
            </a:r>
            <a:r>
              <a:rPr lang="en-ID" sz="2000" dirty="0" err="1" smtClean="0"/>
              <a:t>cairan</a:t>
            </a:r>
            <a:r>
              <a:rPr lang="en-ID" sz="2000" dirty="0" smtClean="0"/>
              <a:t> </a:t>
            </a:r>
            <a:r>
              <a:rPr lang="en-ID" sz="2000" dirty="0" err="1" smtClean="0"/>
              <a:t>sejajar</a:t>
            </a:r>
            <a:r>
              <a:rPr lang="en-ID" sz="2000" dirty="0" smtClean="0"/>
              <a:t> </a:t>
            </a:r>
            <a:r>
              <a:rPr lang="en-ID" sz="2000" dirty="0" err="1" smtClean="0"/>
              <a:t>dengan</a:t>
            </a:r>
            <a:r>
              <a:rPr lang="en-ID" sz="2000" dirty="0" smtClean="0"/>
              <a:t> </a:t>
            </a:r>
            <a:r>
              <a:rPr lang="en-ID" sz="2000" dirty="0" err="1" smtClean="0"/>
              <a:t>meja</a:t>
            </a:r>
            <a:r>
              <a:rPr lang="en-ID" sz="2000" dirty="0" smtClean="0"/>
              <a:t>, </a:t>
            </a:r>
            <a:r>
              <a:rPr lang="en-ID" sz="2000" dirty="0" err="1" smtClean="0"/>
              <a:t>yaitu</a:t>
            </a:r>
            <a:r>
              <a:rPr lang="en-ID" sz="2000" dirty="0" smtClean="0"/>
              <a:t> </a:t>
            </a:r>
            <a:r>
              <a:rPr lang="en-ID" sz="2000" dirty="0" err="1" smtClean="0"/>
              <a:t>permukaan</a:t>
            </a:r>
            <a:r>
              <a:rPr lang="en-ID" sz="2000" dirty="0" smtClean="0"/>
              <a:t> </a:t>
            </a:r>
            <a:r>
              <a:rPr lang="en-ID" sz="2000" dirty="0" err="1" smtClean="0"/>
              <a:t>tanah</a:t>
            </a:r>
            <a:r>
              <a:rPr lang="en-ID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57646"/>
            <a:ext cx="3949337" cy="5719354"/>
          </a:xfrm>
        </p:spPr>
        <p:txBody>
          <a:bodyPr>
            <a:normAutofit fontScale="85000" lnSpcReduction="10000"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prstClr val="black"/>
                </a:solidFill>
              </a:rPr>
              <a:t>Piaget </a:t>
            </a:r>
            <a:r>
              <a:rPr lang="en-ID" sz="2400" dirty="0" err="1">
                <a:solidFill>
                  <a:prstClr val="black"/>
                </a:solidFill>
              </a:rPr>
              <a:t>menerapkan</a:t>
            </a:r>
            <a:r>
              <a:rPr lang="en-ID" sz="2400" dirty="0">
                <a:solidFill>
                  <a:prstClr val="black"/>
                </a:solidFill>
              </a:rPr>
              <a:t> model </a:t>
            </a:r>
            <a:r>
              <a:rPr lang="en-ID" sz="2400" dirty="0" err="1">
                <a:solidFill>
                  <a:prstClr val="black"/>
                </a:solidFill>
              </a:rPr>
              <a:t>logika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dari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operasi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</a:rPr>
              <a:t>konkret</a:t>
            </a:r>
            <a:r>
              <a:rPr lang="en-ID" sz="2400" dirty="0" smtClean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ke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berbagai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situasi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fisik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dan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</a:rPr>
              <a:t>sosial</a:t>
            </a:r>
            <a:r>
              <a:rPr lang="en-ID" sz="2400" dirty="0">
                <a:solidFill>
                  <a:prstClr val="black"/>
                </a:solidFill>
              </a:rPr>
              <a:t>.</a:t>
            </a:r>
          </a:p>
          <a:p>
            <a:pPr lvl="1"/>
            <a:r>
              <a:rPr lang="en-ID" sz="2400" dirty="0" err="1">
                <a:solidFill>
                  <a:prstClr val="black"/>
                </a:solidFill>
              </a:rPr>
              <a:t>Contoh</a:t>
            </a:r>
            <a:r>
              <a:rPr lang="en-ID" sz="2400" dirty="0">
                <a:solidFill>
                  <a:prstClr val="black"/>
                </a:solidFill>
              </a:rPr>
              <a:t>: </a:t>
            </a:r>
            <a:r>
              <a:rPr lang="en-ID" sz="2400" dirty="0" err="1">
                <a:solidFill>
                  <a:prstClr val="black"/>
                </a:solidFill>
              </a:rPr>
              <a:t>J</a:t>
            </a:r>
            <a:r>
              <a:rPr lang="en-ID" sz="2400" dirty="0" err="1" smtClean="0">
                <a:solidFill>
                  <a:prstClr val="black"/>
                </a:solidFill>
              </a:rPr>
              <a:t>umlah</a:t>
            </a:r>
            <a:r>
              <a:rPr lang="en-ID" sz="2400" dirty="0" smtClean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objek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</a:rPr>
              <a:t>tetap</a:t>
            </a:r>
            <a:r>
              <a:rPr lang="en-ID" sz="2400" dirty="0" smtClean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sama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</a:rPr>
              <a:t>ketika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</a:rPr>
              <a:t>tersebar</a:t>
            </a:r>
            <a:r>
              <a:rPr lang="en-ID" sz="2400" dirty="0" smtClean="0">
                <a:solidFill>
                  <a:prstClr val="black"/>
                </a:solidFill>
              </a:rPr>
              <a:t>; </a:t>
            </a:r>
            <a:r>
              <a:rPr lang="en-ID" sz="2400" dirty="0" err="1">
                <a:solidFill>
                  <a:prstClr val="black"/>
                </a:solidFill>
              </a:rPr>
              <a:t>berat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tanah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liat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tetap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sama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jika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tanah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liat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itu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pecah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berkeping-keping</a:t>
            </a:r>
            <a:r>
              <a:rPr lang="en-ID" sz="2400" dirty="0">
                <a:solidFill>
                  <a:prstClr val="black"/>
                </a:solidFill>
              </a:rPr>
              <a:t>.</a:t>
            </a:r>
          </a:p>
          <a:p>
            <a:pPr lvl="0"/>
            <a:endParaRPr lang="en-ID" sz="2400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prstClr val="black"/>
                </a:solidFill>
              </a:rPr>
              <a:t>Operasi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tidak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hanya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berlaku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untuk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kelas</a:t>
            </a:r>
            <a:r>
              <a:rPr lang="en-ID" sz="2400" dirty="0">
                <a:solidFill>
                  <a:prstClr val="black"/>
                </a:solidFill>
              </a:rPr>
              <a:t>, </a:t>
            </a:r>
            <a:r>
              <a:rPr lang="en-ID" sz="2400" dirty="0" err="1">
                <a:solidFill>
                  <a:prstClr val="black"/>
                </a:solidFill>
              </a:rPr>
              <a:t>seperti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dalam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kelas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inklusi</a:t>
            </a:r>
            <a:r>
              <a:rPr lang="en-ID" sz="2400" dirty="0">
                <a:solidFill>
                  <a:prstClr val="black"/>
                </a:solidFill>
              </a:rPr>
              <a:t>, </a:t>
            </a:r>
            <a:r>
              <a:rPr lang="en-ID" sz="2400" dirty="0" err="1">
                <a:solidFill>
                  <a:prstClr val="black"/>
                </a:solidFill>
              </a:rPr>
              <a:t>atau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properti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seperti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</a:rPr>
              <a:t>jumlah</a:t>
            </a:r>
            <a:r>
              <a:rPr lang="en-ID" sz="2400" dirty="0" smtClean="0">
                <a:solidFill>
                  <a:prstClr val="black"/>
                </a:solidFill>
              </a:rPr>
              <a:t>, </a:t>
            </a:r>
            <a:r>
              <a:rPr lang="en-ID" sz="2400" dirty="0" err="1" smtClean="0">
                <a:solidFill>
                  <a:prstClr val="black"/>
                </a:solidFill>
              </a:rPr>
              <a:t>konservasi</a:t>
            </a:r>
            <a:r>
              <a:rPr lang="en-ID" sz="2400" dirty="0">
                <a:solidFill>
                  <a:prstClr val="black"/>
                </a:solidFill>
              </a:rPr>
              <a:t>, </a:t>
            </a:r>
            <a:r>
              <a:rPr lang="en-ID" sz="2400" dirty="0" err="1">
                <a:solidFill>
                  <a:prstClr val="black"/>
                </a:solidFill>
              </a:rPr>
              <a:t>tetapi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juga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untuk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hubungan</a:t>
            </a:r>
            <a:endParaRPr lang="en-ID" sz="2400" dirty="0">
              <a:solidFill>
                <a:prstClr val="black"/>
              </a:solidFill>
            </a:endParaRPr>
          </a:p>
          <a:p>
            <a:pPr lvl="1"/>
            <a:r>
              <a:rPr lang="en-ID" sz="2400" dirty="0" err="1">
                <a:solidFill>
                  <a:prstClr val="black"/>
                </a:solidFill>
              </a:rPr>
              <a:t>Contoh</a:t>
            </a:r>
            <a:r>
              <a:rPr lang="en-ID" sz="2400" dirty="0">
                <a:solidFill>
                  <a:prstClr val="black"/>
                </a:solidFill>
              </a:rPr>
              <a:t>: </a:t>
            </a:r>
            <a:r>
              <a:rPr lang="en-ID" sz="2400" dirty="0" err="1">
                <a:solidFill>
                  <a:prstClr val="black"/>
                </a:solidFill>
              </a:rPr>
              <a:t>Jika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anak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operasional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konkret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tahu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bahwa</a:t>
            </a:r>
            <a:r>
              <a:rPr lang="en-ID" sz="2400" dirty="0">
                <a:solidFill>
                  <a:prstClr val="black"/>
                </a:solidFill>
              </a:rPr>
              <a:t> John </a:t>
            </a:r>
            <a:r>
              <a:rPr lang="en-ID" sz="2400" dirty="0" err="1">
                <a:solidFill>
                  <a:prstClr val="black"/>
                </a:solidFill>
              </a:rPr>
              <a:t>lebih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tinggi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dari</a:t>
            </a:r>
            <a:r>
              <a:rPr lang="en-ID" sz="2400" dirty="0">
                <a:solidFill>
                  <a:prstClr val="black"/>
                </a:solidFill>
              </a:rPr>
              <a:t> Bill </a:t>
            </a:r>
            <a:r>
              <a:rPr lang="en-ID" sz="2400" dirty="0" err="1">
                <a:solidFill>
                  <a:prstClr val="black"/>
                </a:solidFill>
              </a:rPr>
              <a:t>dan</a:t>
            </a:r>
            <a:r>
              <a:rPr lang="en-ID" sz="2400" dirty="0">
                <a:solidFill>
                  <a:prstClr val="black"/>
                </a:solidFill>
              </a:rPr>
              <a:t> Bill </a:t>
            </a:r>
            <a:r>
              <a:rPr lang="en-ID" sz="2400" dirty="0" err="1">
                <a:solidFill>
                  <a:prstClr val="black"/>
                </a:solidFill>
              </a:rPr>
              <a:t>lebih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tinggi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dari</a:t>
            </a:r>
            <a:r>
              <a:rPr lang="en-ID" sz="2400" dirty="0">
                <a:solidFill>
                  <a:prstClr val="black"/>
                </a:solidFill>
              </a:rPr>
              <a:t> Henry, </a:t>
            </a:r>
            <a:r>
              <a:rPr lang="en-ID" sz="2400" dirty="0" err="1">
                <a:solidFill>
                  <a:prstClr val="black"/>
                </a:solidFill>
              </a:rPr>
              <a:t>mereka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dapat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menyimpulkan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bahwa</a:t>
            </a:r>
            <a:r>
              <a:rPr lang="en-ID" sz="2400" dirty="0">
                <a:solidFill>
                  <a:prstClr val="black"/>
                </a:solidFill>
              </a:rPr>
              <a:t> John </a:t>
            </a:r>
            <a:r>
              <a:rPr lang="en-ID" sz="2400" dirty="0" err="1">
                <a:solidFill>
                  <a:prstClr val="black"/>
                </a:solidFill>
              </a:rPr>
              <a:t>harus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lebih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tinggi</a:t>
            </a:r>
            <a:r>
              <a:rPr lang="en-ID" sz="2400" dirty="0">
                <a:solidFill>
                  <a:prstClr val="black"/>
                </a:solidFill>
              </a:rPr>
              <a:t> </a:t>
            </a:r>
            <a:r>
              <a:rPr lang="en-ID" sz="2400" dirty="0" err="1">
                <a:solidFill>
                  <a:prstClr val="black"/>
                </a:solidFill>
              </a:rPr>
              <a:t>dari</a:t>
            </a:r>
            <a:r>
              <a:rPr lang="en-ID" sz="2400" dirty="0">
                <a:solidFill>
                  <a:prstClr val="black"/>
                </a:solidFill>
              </a:rPr>
              <a:t> Henry</a:t>
            </a:r>
          </a:p>
          <a:p>
            <a:endParaRPr lang="en-US" sz="23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469" y="2813684"/>
            <a:ext cx="2427272" cy="183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4800" y="381000"/>
            <a:ext cx="3962400" cy="533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Arial" pitchFamily="34" charset="0"/>
              </a:rPr>
              <a:t>Biographical Sketch</a:t>
            </a:r>
            <a:endParaRPr lang="en-US" sz="3600" dirty="0"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4" y="1295400"/>
            <a:ext cx="3938016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533400"/>
            <a:ext cx="4495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Lahir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GB" dirty="0">
                <a:latin typeface="Arial" pitchFamily="34" charset="0"/>
                <a:cs typeface="Arial" pitchFamily="34" charset="0"/>
              </a:rPr>
              <a:t> 1896 di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Neutchatel</a:t>
            </a:r>
            <a:r>
              <a:rPr lang="en-GB" dirty="0">
                <a:latin typeface="Arial" pitchFamily="34" charset="0"/>
                <a:cs typeface="Arial" pitchFamily="34" charset="0"/>
              </a:rPr>
              <a:t>, Switzerland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Seorang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filsuf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ilmuwan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psikolog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perkembangan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yang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terkenal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penelitian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anak-anak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perkembangan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kognitif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Tertarik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mekanik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kerang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burung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fosil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ublikasi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artikel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halaman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mengenai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burung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gereja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setengah</a:t>
            </a:r>
            <a:r>
              <a:rPr lang="en-US" dirty="0">
                <a:latin typeface="Arial" pitchFamily="34" charset="0"/>
                <a:cs typeface="Arial" pitchFamily="34" charset="0"/>
              </a:rPr>
              <a:t> albino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observasi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taman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dirty="0" err="1">
                <a:latin typeface="Arial" pitchFamily="34" charset="0"/>
                <a:cs typeface="Arial" pitchFamily="34" charset="0"/>
              </a:rPr>
              <a:t>Awal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ketertarikan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anak-anak</a:t>
            </a:r>
            <a:r>
              <a:rPr lang="en-GB" dirty="0">
                <a:latin typeface="Arial" pitchFamily="34" charset="0"/>
                <a:cs typeface="Arial" pitchFamily="34" charset="0"/>
              </a:rPr>
              <a:t> : </a:t>
            </a:r>
          </a:p>
          <a:p>
            <a:pPr algn="just"/>
            <a:r>
              <a:rPr lang="en-GB" dirty="0">
                <a:latin typeface="Arial" pitchFamily="34" charset="0"/>
                <a:cs typeface="Arial" pitchFamily="34" charset="0"/>
              </a:rPr>
              <a:t>Piaget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bertemu</a:t>
            </a:r>
            <a:r>
              <a:rPr lang="en-GB" dirty="0">
                <a:latin typeface="Arial" pitchFamily="34" charset="0"/>
                <a:cs typeface="Arial" pitchFamily="34" charset="0"/>
              </a:rPr>
              <a:t> Theodore Simon yang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menyarankan</a:t>
            </a:r>
            <a:r>
              <a:rPr lang="en-GB" dirty="0">
                <a:latin typeface="Arial" pitchFamily="34" charset="0"/>
                <a:cs typeface="Arial" pitchFamily="34" charset="0"/>
              </a:rPr>
              <a:t> agar Piaget 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membakukan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tes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penalaran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Binet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anak-anak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Paris.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914400"/>
            <a:ext cx="4343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381000"/>
            <a:ext cx="4343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404336"/>
            <a:ext cx="36856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Jean Piaget (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1896-1980)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2" y="11721"/>
            <a:ext cx="9125607" cy="683718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85800" y="457200"/>
            <a:ext cx="79248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dirty="0" smtClean="0">
                <a:latin typeface="Arial" pitchFamily="34" charset="0"/>
                <a:cs typeface="Arial" pitchFamily="34" charset="0"/>
              </a:rPr>
              <a:t>Formal Operational Period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2400" dirty="0" err="1">
                <a:latin typeface="Arial" pitchFamily="34" charset="0"/>
                <a:cs typeface="Arial" pitchFamily="34" charset="0"/>
              </a:rPr>
              <a:t>Anak-anak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sudah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menerapkan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operasi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mental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objek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 smtClean="0">
                <a:latin typeface="Arial" pitchFamily="34" charset="0"/>
                <a:cs typeface="Arial" pitchFamily="34" charset="0"/>
              </a:rPr>
              <a:t>peristiwa</a:t>
            </a:r>
            <a:r>
              <a:rPr lang="en-ID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ID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ID" sz="2400" dirty="0" err="1">
                <a:latin typeface="Arial" pitchFamily="34" charset="0"/>
                <a:cs typeface="Arial" pitchFamily="34" charset="0"/>
              </a:rPr>
              <a:t>Selama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operasi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formal,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remaja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 smtClean="0">
                <a:latin typeface="Arial" pitchFamily="34" charset="0"/>
                <a:cs typeface="Arial" pitchFamily="34" charset="0"/>
              </a:rPr>
              <a:t>operasi</a:t>
            </a:r>
            <a:r>
              <a:rPr lang="en-I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 smtClean="0">
                <a:latin typeface="Arial" pitchFamily="34" charset="0"/>
                <a:cs typeface="Arial" pitchFamily="34" charset="0"/>
              </a:rPr>
              <a:t>konkret</a:t>
            </a:r>
            <a:r>
              <a:rPr lang="en-I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 smtClean="0">
                <a:latin typeface="Arial" pitchFamily="34" charset="0"/>
                <a:cs typeface="Arial" pitchFamily="34" charset="0"/>
              </a:rPr>
              <a:t>selangkah</a:t>
            </a:r>
            <a:r>
              <a:rPr lang="en-I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 smtClean="0">
                <a:latin typeface="Arial" pitchFamily="34" charset="0"/>
                <a:cs typeface="Arial" pitchFamily="34" charset="0"/>
              </a:rPr>
              <a:t>maju</a:t>
            </a:r>
            <a:r>
              <a:rPr lang="en-ID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ID" sz="24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ID" sz="24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Remaja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mengamati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objek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tergantung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seutas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tali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berupaya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menemukan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apa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menentukan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seberapa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cepat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objek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berayun</a:t>
            </a:r>
            <a:r>
              <a:rPr lang="en-ID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1" indent="0">
              <a:buNone/>
            </a:pPr>
            <a:endParaRPr lang="en-ID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ID" sz="2400" dirty="0">
                <a:latin typeface="Arial" pitchFamily="34" charset="0"/>
                <a:cs typeface="Arial" pitchFamily="34" charset="0"/>
              </a:rPr>
              <a:t>Piaget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menerapkan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model-model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logika-matematis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pemikiran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anak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ID" sz="2000" dirty="0" smtClean="0">
              <a:latin typeface="Arial" pitchFamily="34" charset="0"/>
              <a:cs typeface="Arial" pitchFamily="34" charset="0"/>
            </a:endParaRPr>
          </a:p>
          <a:p>
            <a:endParaRPr lang="en-ID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2" y="11721"/>
            <a:ext cx="9125607" cy="683718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85800" y="457200"/>
            <a:ext cx="79248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dirty="0" smtClean="0">
                <a:latin typeface="Arial" pitchFamily="34" charset="0"/>
                <a:cs typeface="Arial" pitchFamily="34" charset="0"/>
              </a:rPr>
              <a:t>Formal Operational Period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2400" dirty="0" err="1">
                <a:latin typeface="Arial" pitchFamily="34" charset="0"/>
                <a:cs typeface="Arial" pitchFamily="34" charset="0"/>
              </a:rPr>
              <a:t>Perbedaan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anak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tahap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operasional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konkret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tahap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operasional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formal,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anak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merefleksikan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pemikiran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sendiri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pemikiran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orang lain</a:t>
            </a:r>
            <a:r>
              <a:rPr lang="en-ID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ID" sz="2400" dirty="0">
              <a:latin typeface="Arial" pitchFamily="34" charset="0"/>
              <a:cs typeface="Arial" pitchFamily="34" charset="0"/>
            </a:endParaRPr>
          </a:p>
          <a:p>
            <a:r>
              <a:rPr lang="en-ID" sz="2400" dirty="0" smtClean="0">
                <a:latin typeface="Arial" pitchFamily="34" charset="0"/>
                <a:cs typeface="Arial" pitchFamily="34" charset="0"/>
              </a:rPr>
              <a:t>Proses </a:t>
            </a:r>
            <a:r>
              <a:rPr lang="en-ID" sz="2400" dirty="0" err="1" smtClean="0">
                <a:latin typeface="Arial" pitchFamily="34" charset="0"/>
                <a:cs typeface="Arial" pitchFamily="34" charset="0"/>
              </a:rPr>
              <a:t>berpikir</a:t>
            </a:r>
            <a:r>
              <a:rPr lang="en-I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terus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berkembang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sepanjang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masa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dewasa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I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operasi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formal </a:t>
            </a:r>
            <a:r>
              <a:rPr lang="en-ID" sz="2400" dirty="0" smtClean="0">
                <a:latin typeface="Arial" pitchFamily="34" charset="0"/>
                <a:cs typeface="Arial" pitchFamily="34" charset="0"/>
              </a:rPr>
              <a:t>yang </a:t>
            </a:r>
            <a:r>
              <a:rPr lang="en-ID" sz="2400" dirty="0" err="1" smtClean="0">
                <a:latin typeface="Arial" pitchFamily="34" charset="0"/>
                <a:cs typeface="Arial" pitchFamily="34" charset="0"/>
              </a:rPr>
              <a:t>diaplikasikan</a:t>
            </a:r>
            <a:r>
              <a:rPr lang="en-I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semakin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area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situasi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konten</a:t>
            </a:r>
            <a:r>
              <a:rPr lang="en-ID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ID" sz="2400" dirty="0">
              <a:latin typeface="Arial" pitchFamily="34" charset="0"/>
              <a:cs typeface="Arial" pitchFamily="34" charset="0"/>
            </a:endParaRPr>
          </a:p>
          <a:p>
            <a:r>
              <a:rPr lang="en-ID" sz="2400" dirty="0" err="1">
                <a:latin typeface="Arial" pitchFamily="34" charset="0"/>
                <a:cs typeface="Arial" pitchFamily="34" charset="0"/>
              </a:rPr>
              <a:t>Egosentrisme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terus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menurun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ketika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orang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memperluas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pengalaman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di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dunia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hubungan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ID" sz="2000" dirty="0" smtClean="0">
              <a:latin typeface="Arial" pitchFamily="34" charset="0"/>
              <a:cs typeface="Arial" pitchFamily="34" charset="0"/>
            </a:endParaRPr>
          </a:p>
          <a:p>
            <a:endParaRPr lang="en-ID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6858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D" sz="2800" dirty="0" smtClean="0">
                <a:latin typeface="Arial" pitchFamily="34" charset="0"/>
                <a:cs typeface="Arial" pitchFamily="34" charset="0"/>
              </a:rPr>
              <a:t>An Overview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5791200"/>
          </a:xfrm>
        </p:spPr>
        <p:txBody>
          <a:bodyPr>
            <a:normAutofit fontScale="92500" lnSpcReduction="10000"/>
          </a:bodyPr>
          <a:lstStyle/>
          <a:p>
            <a:r>
              <a:rPr lang="en-ID" sz="2600" dirty="0" smtClean="0">
                <a:latin typeface="Arial" pitchFamily="34" charset="0"/>
                <a:cs typeface="Arial" pitchFamily="34" charset="0"/>
              </a:rPr>
              <a:t>Cara </a:t>
            </a:r>
            <a:r>
              <a:rPr lang="en-ID" sz="2600" dirty="0" err="1" smtClean="0">
                <a:latin typeface="Arial" pitchFamily="34" charset="0"/>
                <a:cs typeface="Arial" pitchFamily="34" charset="0"/>
              </a:rPr>
              <a:t>terbaik</a:t>
            </a:r>
            <a:r>
              <a:rPr lang="en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6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600" dirty="0" err="1" smtClean="0">
                <a:latin typeface="Arial" pitchFamily="34" charset="0"/>
                <a:cs typeface="Arial" pitchFamily="34" charset="0"/>
              </a:rPr>
              <a:t>menyoroti</a:t>
            </a:r>
            <a:r>
              <a:rPr lang="en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600" dirty="0" err="1" smtClean="0">
                <a:latin typeface="Arial" pitchFamily="34" charset="0"/>
                <a:cs typeface="Arial" pitchFamily="34" charset="0"/>
              </a:rPr>
              <a:t>perbedaan</a:t>
            </a:r>
            <a:r>
              <a:rPr lang="en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600" dirty="0" err="1" smtClean="0">
                <a:latin typeface="Arial" pitchFamily="34" charset="0"/>
                <a:cs typeface="Arial" pitchFamily="34" charset="0"/>
              </a:rPr>
              <a:t>antar</a:t>
            </a:r>
            <a:r>
              <a:rPr lang="en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600" dirty="0" err="1" smtClean="0">
                <a:latin typeface="Arial" pitchFamily="34" charset="0"/>
                <a:cs typeface="Arial" pitchFamily="34" charset="0"/>
              </a:rPr>
              <a:t>periode</a:t>
            </a:r>
            <a:r>
              <a:rPr lang="en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6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6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600" dirty="0" err="1" smtClean="0">
                <a:latin typeface="Arial" pitchFamily="34" charset="0"/>
                <a:cs typeface="Arial" pitchFamily="34" charset="0"/>
              </a:rPr>
              <a:t>melihat</a:t>
            </a:r>
            <a:r>
              <a:rPr lang="en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600" dirty="0" err="1" smtClean="0">
                <a:latin typeface="Arial" pitchFamily="34" charset="0"/>
                <a:cs typeface="Arial" pitchFamily="34" charset="0"/>
              </a:rPr>
              <a:t>bagaimana</a:t>
            </a:r>
            <a:r>
              <a:rPr lang="en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600" dirty="0" err="1" smtClean="0">
                <a:latin typeface="Arial" pitchFamily="34" charset="0"/>
                <a:cs typeface="Arial" pitchFamily="34" charset="0"/>
              </a:rPr>
              <a:t>seorang</a:t>
            </a:r>
            <a:r>
              <a:rPr lang="en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600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6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600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600" dirty="0" err="1" smtClean="0">
                <a:latin typeface="Arial" pitchFamily="34" charset="0"/>
                <a:cs typeface="Arial" pitchFamily="34" charset="0"/>
              </a:rPr>
              <a:t>periode</a:t>
            </a:r>
            <a:r>
              <a:rPr lang="en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6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600" dirty="0" err="1" smtClean="0">
                <a:latin typeface="Arial" pitchFamily="34" charset="0"/>
                <a:cs typeface="Arial" pitchFamily="34" charset="0"/>
              </a:rPr>
              <a:t>memahami</a:t>
            </a:r>
            <a:r>
              <a:rPr lang="en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6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600" dirty="0" err="1" smtClean="0">
                <a:latin typeface="Arial" pitchFamily="34" charset="0"/>
                <a:cs typeface="Arial" pitchFamily="34" charset="0"/>
              </a:rPr>
              <a:t>aspek</a:t>
            </a:r>
            <a:r>
              <a:rPr lang="en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600" dirty="0" err="1" smtClean="0">
                <a:latin typeface="Arial" pitchFamily="34" charset="0"/>
                <a:cs typeface="Arial" pitchFamily="34" charset="0"/>
              </a:rPr>
              <a:t>realitas</a:t>
            </a:r>
            <a:r>
              <a:rPr lang="en-ID" sz="2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ID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Apa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dimaksud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objek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Periode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sensorimotor,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objek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awalnya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stimulus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menimbulkan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refleks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sesuatu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seseorang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pra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operasi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objek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mewakili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objek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lain,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mengalami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perubahan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fisik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tetap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mempertahankan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identitasnya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bergabung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objek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lain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membentuk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kelas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objek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Periode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operasi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konkret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berbagai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operasi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memanipulasi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representasi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objek</a:t>
            </a:r>
            <a:endParaRPr lang="en-ID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Periode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operasi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formal,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operasi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tingkat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memungkinkan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manipulasi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mental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lanjut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representasi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200" dirty="0" err="1" smtClean="0">
                <a:latin typeface="Arial" pitchFamily="34" charset="0"/>
                <a:cs typeface="Arial" pitchFamily="34" charset="0"/>
              </a:rPr>
              <a:t>objek</a:t>
            </a:r>
            <a:r>
              <a:rPr lang="en-ID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" y="3581400"/>
            <a:ext cx="35814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5105400"/>
            <a:ext cx="4191000" cy="1752600"/>
          </a:xfrm>
          <a:prstGeom prst="rect">
            <a:avLst/>
          </a:prstGeom>
          <a:solidFill>
            <a:srgbClr val="EEF0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286250"/>
            <a:ext cx="4953000" cy="2571750"/>
          </a:xfrm>
          <a:prstGeom prst="rect">
            <a:avLst/>
          </a:prstGeom>
          <a:solidFill>
            <a:schemeClr val="accent6">
              <a:lumMod val="60000"/>
              <a:lumOff val="4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81000"/>
            <a:ext cx="80772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General Orientation to the Theory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281" y="3581400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Genetic Epistemology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547682"/>
            <a:ext cx="464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 err="1">
                <a:latin typeface="Arial" pitchFamily="34" charset="0"/>
                <a:cs typeface="Arial" pitchFamily="34" charset="0"/>
              </a:rPr>
              <a:t>Epistemologi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menurut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Piaget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“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hubungan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tindakan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pikiran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subjek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objek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pengalamannya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”.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Istilah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genetik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Piaget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bukan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“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apa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yang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bawaan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”,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tetapi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“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pengembangan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”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“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kemunculan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”.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5304472"/>
            <a:ext cx="3581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latin typeface="Arial" pitchFamily="34" charset="0"/>
                <a:cs typeface="Arial" pitchFamily="34" charset="0"/>
              </a:rPr>
              <a:t>Piaget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minat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kategori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pemikiran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hubungan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sebab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akibat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kuantitas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88069" y="0"/>
            <a:ext cx="4755931" cy="1905000"/>
          </a:xfrm>
          <a:prstGeom prst="rect">
            <a:avLst/>
          </a:prstGeom>
          <a:solidFill>
            <a:schemeClr val="accent1">
              <a:lumMod val="60000"/>
              <a:lumOff val="4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4958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304800"/>
            <a:ext cx="403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err="1">
                <a:latin typeface="Arial" pitchFamily="34" charset="0"/>
                <a:cs typeface="Arial" pitchFamily="34" charset="0"/>
              </a:rPr>
              <a:t>Menurut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Piaget,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pengetahuan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bukan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keadaan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hubungan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knower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known.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304800"/>
            <a:ext cx="449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anak-anak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dunia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berubah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seiring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perkembangan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kognitif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knower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berubah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demikian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known.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7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304800"/>
            <a:ext cx="80772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Biological Approach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797784"/>
            <a:ext cx="472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Piaget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minat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cangkang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burung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ketika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masa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kanak-kanak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karenanya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pemikirannya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berakar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kuat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biologi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tetapi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ia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berminat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moluska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338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moluska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sederhana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melihat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prinsip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organisme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hidup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beradaptasi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Piaget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merasa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prinsip-prinsip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berlaku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pemikiran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7526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200"/>
            <a:ext cx="4876800" cy="3048000"/>
          </a:xfrm>
        </p:spPr>
      </p:pic>
      <p:sp>
        <p:nvSpPr>
          <p:cNvPr id="9" name="Rectangle 8"/>
          <p:cNvSpPr/>
          <p:nvPr/>
        </p:nvSpPr>
        <p:spPr>
          <a:xfrm>
            <a:off x="0" y="4191001"/>
            <a:ext cx="4876800" cy="2667000"/>
          </a:xfrm>
          <a:prstGeom prst="rect">
            <a:avLst/>
          </a:prstGeom>
          <a:solidFill>
            <a:schemeClr val="accent4">
              <a:lumMod val="40000"/>
              <a:lumOff val="6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1219200"/>
            <a:ext cx="4267200" cy="2971800"/>
          </a:xfrm>
          <a:prstGeom prst="rect">
            <a:avLst/>
          </a:prstGeom>
          <a:solidFill>
            <a:schemeClr val="tx2">
              <a:lumMod val="40000"/>
              <a:lumOff val="6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Structuralism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295400"/>
            <a:ext cx="38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Piaget,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pemikiran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anak-anak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tampaknya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sistematis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ia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beralih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strukturalisme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Strukturalisme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membantu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Piaget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mengungkapkan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bagaimana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pemikiran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diorganisasikan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bagaimana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bagian-bagiannya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berhubungan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keseluruhan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543" y="4279880"/>
            <a:ext cx="4680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latin typeface="Arial" pitchFamily="34" charset="0"/>
                <a:cs typeface="Arial" pitchFamily="34" charset="0"/>
              </a:rPr>
              <a:t>Piaget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berteori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sifat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mental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berubah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ketika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berkembang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. 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b="1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kognitif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bayi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diberi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label “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skema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”,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sedangkan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kognitif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anak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yang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tua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sekitar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usia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7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mirip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logika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matematis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GB" dirty="0" smtClean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4191000"/>
            <a:ext cx="4267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3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15962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Stage Approach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9144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erkembangan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kognitif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berlangsung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serangkaian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tahapan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Tahapan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karakteristik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828800"/>
            <a:ext cx="8381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Tahap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keseluruhan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terstruktur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keadaan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seimbang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1"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kesatuan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terintegrasi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mengatur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bagiannya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pendekatan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tahap</a:t>
            </a:r>
            <a:r>
              <a:rPr lang="en-US" dirty="0">
                <a:latin typeface="Arial" pitchFamily="34" charset="0"/>
                <a:cs typeface="Arial" pitchFamily="34" charset="0"/>
              </a:rPr>
              <a:t> Piaget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gerakan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tahapan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melibatkan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struktural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bersifat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kualitatif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1"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+mj-lt"/>
              <a:buAutoNum type="arabicPeriod" startAt="2"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tahap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berasal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tahap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sebelumnya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menggabungkan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mengubah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tahap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mempersiapkan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tahap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berikutnya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psoses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mencapai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tahap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baru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tahap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sebelumnya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dikerjakan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ulang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+mj-lt"/>
              <a:buAutoNum type="arabicPeriod" startAt="3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Tahapan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mengikuti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urutan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invarian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1" indent="-342900">
              <a:buFont typeface="+mj-lt"/>
              <a:buAutoNum type="arabicPeriod" startAt="3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+mj-lt"/>
              <a:buAutoNum type="arabicPeriod" startAt="4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Tahapan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bersifat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universal.</a:t>
            </a:r>
          </a:p>
          <a:p>
            <a:pPr marL="0" lvl="1"/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Tahapan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berfokus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struktur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konsep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diperoleh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dimana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lvl="1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+mj-lt"/>
              <a:buAutoNum type="arabicPeriod" startAt="5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termasuk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muncul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1"/>
            <a:endParaRPr lang="en-US" dirty="0" smtClean="0"/>
          </a:p>
          <a:p>
            <a:pPr marL="342900" lvl="1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9100" y="4230231"/>
            <a:ext cx="4495800" cy="1941969"/>
          </a:xfrm>
          <a:prstGeom prst="rect">
            <a:avLst/>
          </a:prstGeom>
          <a:solidFill>
            <a:schemeClr val="accent4">
              <a:lumMod val="50000"/>
              <a:alpha val="65000"/>
            </a:schemeClr>
          </a:solidFill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Methodology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540536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keterampilan</a:t>
            </a: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pengamatan</a:t>
            </a:r>
            <a:r>
              <a:rPr lang="en-US" sz="2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klasifikasi</a:t>
            </a: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klinis</a:t>
            </a:r>
            <a:endParaRPr lang="en-US" sz="24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49" y="0"/>
            <a:ext cx="9158749" cy="6849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Description of the Stages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504890"/>
            <a:ext cx="739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Periode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Sensorimotor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Sekitar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usia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kelahiran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sampai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6689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Arial" pitchFamily="34" charset="0"/>
                <a:cs typeface="Arial" pitchFamily="34" charset="0"/>
              </a:rPr>
              <a:t>Periode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pra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operasi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Sekitar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hingga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7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302889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Arial" pitchFamily="34" charset="0"/>
                <a:cs typeface="Arial" pitchFamily="34" charset="0"/>
              </a:rPr>
              <a:t>Periode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operasional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konkret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sekitar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7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hingga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11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379089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Arial" pitchFamily="34" charset="0"/>
                <a:cs typeface="Arial" pitchFamily="34" charset="0"/>
              </a:rPr>
              <a:t>Periode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operasional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formal (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sekitar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11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hingga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15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).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2018" y="4343400"/>
            <a:ext cx="3304781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06" y="1447799"/>
            <a:ext cx="626193" cy="6261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209799"/>
            <a:ext cx="548640" cy="548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" y="2971801"/>
            <a:ext cx="548640" cy="5486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09" y="3710641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1242</Words>
  <Application>Microsoft Office PowerPoint</Application>
  <PresentationFormat>On-screen Show (4:3)</PresentationFormat>
  <Paragraphs>142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Piaget’s Cognitive-Stage Theory and the Neo-Piagetiants</vt:lpstr>
      <vt:lpstr>Biographical Sketch</vt:lpstr>
      <vt:lpstr>General Orientation to the Theory</vt:lpstr>
      <vt:lpstr>PowerPoint Presentation</vt:lpstr>
      <vt:lpstr>Biological Approach</vt:lpstr>
      <vt:lpstr>Structuralism</vt:lpstr>
      <vt:lpstr>Stage Approach</vt:lpstr>
      <vt:lpstr>Methodology</vt:lpstr>
      <vt:lpstr>Description of the Stages</vt:lpstr>
      <vt:lpstr>Sensorimotor Period</vt:lpstr>
      <vt:lpstr>PowerPoint Presentation</vt:lpstr>
      <vt:lpstr>PowerPoint Presentation</vt:lpstr>
      <vt:lpstr>Overview of the Sensorimotor Period</vt:lpstr>
      <vt:lpstr>Concept of Object Permanence</vt:lpstr>
      <vt:lpstr>Preoperational Period (roughly 2 to 7 years)</vt:lpstr>
      <vt:lpstr>Characteristics of Period</vt:lpstr>
      <vt:lpstr>Concrete Operational Period</vt:lpstr>
      <vt:lpstr>PowerPoint Presentation</vt:lpstr>
      <vt:lpstr>PowerPoint Presentation</vt:lpstr>
      <vt:lpstr>Formal Operational Period</vt:lpstr>
      <vt:lpstr>Formal Operational Period</vt:lpstr>
      <vt:lpstr>An Overview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Fachru</dc:creator>
  <cp:lastModifiedBy>Fachru</cp:lastModifiedBy>
  <cp:revision>74</cp:revision>
  <dcterms:created xsi:type="dcterms:W3CDTF">2019-02-05T13:15:31Z</dcterms:created>
  <dcterms:modified xsi:type="dcterms:W3CDTF">2019-02-09T13:15:57Z</dcterms:modified>
</cp:coreProperties>
</file>