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89" r:id="rId3"/>
    <p:sldId id="290" r:id="rId4"/>
    <p:sldId id="263" r:id="rId5"/>
    <p:sldId id="260" r:id="rId6"/>
    <p:sldId id="264" r:id="rId7"/>
    <p:sldId id="284" r:id="rId8"/>
    <p:sldId id="283" r:id="rId9"/>
    <p:sldId id="265" r:id="rId10"/>
    <p:sldId id="266" r:id="rId11"/>
    <p:sldId id="267" r:id="rId12"/>
    <p:sldId id="286" r:id="rId13"/>
    <p:sldId id="285" r:id="rId14"/>
    <p:sldId id="268" r:id="rId15"/>
    <p:sldId id="287" r:id="rId16"/>
    <p:sldId id="269" r:id="rId17"/>
    <p:sldId id="288" r:id="rId18"/>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68"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7B2873-6B79-4D17-A6C1-486A6A2E672D}" type="doc">
      <dgm:prSet loTypeId="urn:microsoft.com/office/officeart/2009/3/layout/StepUpProcess" loCatId="process" qsTypeId="urn:microsoft.com/office/officeart/2005/8/quickstyle/simple2" qsCatId="simple" csTypeId="urn:microsoft.com/office/officeart/2005/8/colors/colorful4" csCatId="colorful" phldr="1"/>
      <dgm:spPr/>
    </dgm:pt>
    <dgm:pt modelId="{D41B9685-5834-4CEE-A0C3-F724FEDA2C35}">
      <dgm:prSet phldrT="[Text]"/>
      <dgm:spPr/>
      <dgm:t>
        <a:bodyPr/>
        <a:lstStyle/>
        <a:p>
          <a:r>
            <a:rPr lang="id-ID" dirty="0" smtClean="0"/>
            <a:t>Pembahasan 2 D</a:t>
          </a:r>
          <a:endParaRPr lang="id-ID" dirty="0"/>
        </a:p>
      </dgm:t>
    </dgm:pt>
    <dgm:pt modelId="{1E499E9E-4F7E-4674-80F2-60E58FA528CC}" type="parTrans" cxnId="{5C4C4947-D784-493A-98FD-9E1B6A01607F}">
      <dgm:prSet/>
      <dgm:spPr/>
      <dgm:t>
        <a:bodyPr/>
        <a:lstStyle/>
        <a:p>
          <a:endParaRPr lang="id-ID"/>
        </a:p>
      </dgm:t>
    </dgm:pt>
    <dgm:pt modelId="{FDBE2721-2F48-4F33-91E6-55651A314621}" type="sibTrans" cxnId="{5C4C4947-D784-493A-98FD-9E1B6A01607F}">
      <dgm:prSet/>
      <dgm:spPr/>
      <dgm:t>
        <a:bodyPr/>
        <a:lstStyle/>
        <a:p>
          <a:endParaRPr lang="id-ID"/>
        </a:p>
      </dgm:t>
    </dgm:pt>
    <dgm:pt modelId="{735F0D13-3C95-49D9-BBF2-3B81C46DB019}">
      <dgm:prSet phldrT="[Text]"/>
      <dgm:spPr/>
      <dgm:t>
        <a:bodyPr/>
        <a:lstStyle/>
        <a:p>
          <a:r>
            <a:rPr lang="id-ID" dirty="0" smtClean="0"/>
            <a:t>Pembahasan 3D</a:t>
          </a:r>
          <a:endParaRPr lang="id-ID" dirty="0"/>
        </a:p>
      </dgm:t>
    </dgm:pt>
    <dgm:pt modelId="{9049817A-8F93-4C29-AC72-212FDEF6F745}" type="parTrans" cxnId="{BB862E57-8B2D-4DA1-99FF-63263F53818A}">
      <dgm:prSet/>
      <dgm:spPr/>
      <dgm:t>
        <a:bodyPr/>
        <a:lstStyle/>
        <a:p>
          <a:endParaRPr lang="id-ID"/>
        </a:p>
      </dgm:t>
    </dgm:pt>
    <dgm:pt modelId="{6AF790DA-B754-4214-B603-93FF9931B2DD}" type="sibTrans" cxnId="{BB862E57-8B2D-4DA1-99FF-63263F53818A}">
      <dgm:prSet/>
      <dgm:spPr/>
      <dgm:t>
        <a:bodyPr/>
        <a:lstStyle/>
        <a:p>
          <a:endParaRPr lang="id-ID"/>
        </a:p>
      </dgm:t>
    </dgm:pt>
    <dgm:pt modelId="{006A4D9F-5F36-414E-816E-C1F6F477CC16}">
      <dgm:prSet phldrT="[Text]"/>
      <dgm:spPr/>
      <dgm:t>
        <a:bodyPr/>
        <a:lstStyle/>
        <a:p>
          <a:r>
            <a:rPr lang="id-ID" dirty="0" smtClean="0"/>
            <a:t>Final Project</a:t>
          </a:r>
          <a:endParaRPr lang="id-ID" dirty="0"/>
        </a:p>
      </dgm:t>
    </dgm:pt>
    <dgm:pt modelId="{8DAC2EE5-79E9-4313-A822-2B2A0ECA90F2}" type="parTrans" cxnId="{A5F586FF-0473-4194-8711-0D186AA4CB83}">
      <dgm:prSet/>
      <dgm:spPr/>
      <dgm:t>
        <a:bodyPr/>
        <a:lstStyle/>
        <a:p>
          <a:endParaRPr lang="id-ID"/>
        </a:p>
      </dgm:t>
    </dgm:pt>
    <dgm:pt modelId="{6ECB9374-0B2D-4731-8C39-C1D8E4CA51A0}" type="sibTrans" cxnId="{A5F586FF-0473-4194-8711-0D186AA4CB83}">
      <dgm:prSet/>
      <dgm:spPr/>
      <dgm:t>
        <a:bodyPr/>
        <a:lstStyle/>
        <a:p>
          <a:endParaRPr lang="id-ID"/>
        </a:p>
      </dgm:t>
    </dgm:pt>
    <dgm:pt modelId="{A2185376-8CAF-E04E-995F-68F59F240808}" type="pres">
      <dgm:prSet presAssocID="{007B2873-6B79-4D17-A6C1-486A6A2E672D}" presName="rootnode" presStyleCnt="0">
        <dgm:presLayoutVars>
          <dgm:chMax/>
          <dgm:chPref/>
          <dgm:dir/>
          <dgm:animLvl val="lvl"/>
        </dgm:presLayoutVars>
      </dgm:prSet>
      <dgm:spPr/>
    </dgm:pt>
    <dgm:pt modelId="{75DDE940-2800-E447-8343-AC0478211FD1}" type="pres">
      <dgm:prSet presAssocID="{D41B9685-5834-4CEE-A0C3-F724FEDA2C35}" presName="composite" presStyleCnt="0"/>
      <dgm:spPr/>
    </dgm:pt>
    <dgm:pt modelId="{9C2BD9DF-131B-9B43-B87B-12D1C8A1EC1C}" type="pres">
      <dgm:prSet presAssocID="{D41B9685-5834-4CEE-A0C3-F724FEDA2C35}" presName="LShape" presStyleLbl="alignNode1" presStyleIdx="0" presStyleCnt="5"/>
      <dgm:spPr/>
    </dgm:pt>
    <dgm:pt modelId="{359164E2-9A23-1C48-AEF3-6DD41206412D}" type="pres">
      <dgm:prSet presAssocID="{D41B9685-5834-4CEE-A0C3-F724FEDA2C35}" presName="ParentText" presStyleLbl="revTx" presStyleIdx="0" presStyleCnt="3">
        <dgm:presLayoutVars>
          <dgm:chMax val="0"/>
          <dgm:chPref val="0"/>
          <dgm:bulletEnabled val="1"/>
        </dgm:presLayoutVars>
      </dgm:prSet>
      <dgm:spPr/>
      <dgm:t>
        <a:bodyPr/>
        <a:lstStyle/>
        <a:p>
          <a:endParaRPr lang="en-US"/>
        </a:p>
      </dgm:t>
    </dgm:pt>
    <dgm:pt modelId="{F69D1DD7-B91B-EB42-887A-05B9E98E0833}" type="pres">
      <dgm:prSet presAssocID="{D41B9685-5834-4CEE-A0C3-F724FEDA2C35}" presName="Triangle" presStyleLbl="alignNode1" presStyleIdx="1" presStyleCnt="5"/>
      <dgm:spPr/>
    </dgm:pt>
    <dgm:pt modelId="{8A0803F8-C71B-8249-8DF8-10862AB32B9B}" type="pres">
      <dgm:prSet presAssocID="{FDBE2721-2F48-4F33-91E6-55651A314621}" presName="sibTrans" presStyleCnt="0"/>
      <dgm:spPr/>
    </dgm:pt>
    <dgm:pt modelId="{9EF2DF3F-A475-9346-B98E-14D3DCF4DAD5}" type="pres">
      <dgm:prSet presAssocID="{FDBE2721-2F48-4F33-91E6-55651A314621}" presName="space" presStyleCnt="0"/>
      <dgm:spPr/>
    </dgm:pt>
    <dgm:pt modelId="{541A5352-04DD-9244-A2D1-DBA655ABE344}" type="pres">
      <dgm:prSet presAssocID="{735F0D13-3C95-49D9-BBF2-3B81C46DB019}" presName="composite" presStyleCnt="0"/>
      <dgm:spPr/>
    </dgm:pt>
    <dgm:pt modelId="{D6EF19AD-3F69-C944-A661-81AF01B9F55D}" type="pres">
      <dgm:prSet presAssocID="{735F0D13-3C95-49D9-BBF2-3B81C46DB019}" presName="LShape" presStyleLbl="alignNode1" presStyleIdx="2" presStyleCnt="5"/>
      <dgm:spPr/>
    </dgm:pt>
    <dgm:pt modelId="{8723496F-B8D8-EC41-8EC9-0EE487E15992}" type="pres">
      <dgm:prSet presAssocID="{735F0D13-3C95-49D9-BBF2-3B81C46DB019}" presName="ParentText" presStyleLbl="revTx" presStyleIdx="1" presStyleCnt="3">
        <dgm:presLayoutVars>
          <dgm:chMax val="0"/>
          <dgm:chPref val="0"/>
          <dgm:bulletEnabled val="1"/>
        </dgm:presLayoutVars>
      </dgm:prSet>
      <dgm:spPr/>
      <dgm:t>
        <a:bodyPr/>
        <a:lstStyle/>
        <a:p>
          <a:endParaRPr lang="en-US"/>
        </a:p>
      </dgm:t>
    </dgm:pt>
    <dgm:pt modelId="{90A7E92D-9968-1341-A40F-CFBCF890512C}" type="pres">
      <dgm:prSet presAssocID="{735F0D13-3C95-49D9-BBF2-3B81C46DB019}" presName="Triangle" presStyleLbl="alignNode1" presStyleIdx="3" presStyleCnt="5"/>
      <dgm:spPr/>
    </dgm:pt>
    <dgm:pt modelId="{F16438DE-BECD-7A45-B47A-D96E71C6C1BF}" type="pres">
      <dgm:prSet presAssocID="{6AF790DA-B754-4214-B603-93FF9931B2DD}" presName="sibTrans" presStyleCnt="0"/>
      <dgm:spPr/>
    </dgm:pt>
    <dgm:pt modelId="{8243C61A-2C7E-8649-A650-C1D58B5AEB8F}" type="pres">
      <dgm:prSet presAssocID="{6AF790DA-B754-4214-B603-93FF9931B2DD}" presName="space" presStyleCnt="0"/>
      <dgm:spPr/>
    </dgm:pt>
    <dgm:pt modelId="{BE0A25F8-B106-9E46-A5DA-D784C9ECC088}" type="pres">
      <dgm:prSet presAssocID="{006A4D9F-5F36-414E-816E-C1F6F477CC16}" presName="composite" presStyleCnt="0"/>
      <dgm:spPr/>
    </dgm:pt>
    <dgm:pt modelId="{C90BF0E8-95F8-5542-BD74-D8BAF4DA006D}" type="pres">
      <dgm:prSet presAssocID="{006A4D9F-5F36-414E-816E-C1F6F477CC16}" presName="LShape" presStyleLbl="alignNode1" presStyleIdx="4" presStyleCnt="5"/>
      <dgm:spPr/>
    </dgm:pt>
    <dgm:pt modelId="{292559BF-ABEF-714C-BBE2-DD48FBEB6266}" type="pres">
      <dgm:prSet presAssocID="{006A4D9F-5F36-414E-816E-C1F6F477CC16}" presName="ParentText" presStyleLbl="revTx" presStyleIdx="2" presStyleCnt="3">
        <dgm:presLayoutVars>
          <dgm:chMax val="0"/>
          <dgm:chPref val="0"/>
          <dgm:bulletEnabled val="1"/>
        </dgm:presLayoutVars>
      </dgm:prSet>
      <dgm:spPr/>
      <dgm:t>
        <a:bodyPr/>
        <a:lstStyle/>
        <a:p>
          <a:endParaRPr lang="en-US"/>
        </a:p>
      </dgm:t>
    </dgm:pt>
  </dgm:ptLst>
  <dgm:cxnLst>
    <dgm:cxn modelId="{16098D55-F0F8-7941-B3C4-603DA137402B}" type="presOf" srcId="{D41B9685-5834-4CEE-A0C3-F724FEDA2C35}" destId="{359164E2-9A23-1C48-AEF3-6DD41206412D}" srcOrd="0" destOrd="0" presId="urn:microsoft.com/office/officeart/2009/3/layout/StepUpProcess"/>
    <dgm:cxn modelId="{1C7CDEB3-260C-0A4A-A365-5D5D64A88ABA}" type="presOf" srcId="{735F0D13-3C95-49D9-BBF2-3B81C46DB019}" destId="{8723496F-B8D8-EC41-8EC9-0EE487E15992}" srcOrd="0" destOrd="0" presId="urn:microsoft.com/office/officeart/2009/3/layout/StepUpProcess"/>
    <dgm:cxn modelId="{5C4C4947-D784-493A-98FD-9E1B6A01607F}" srcId="{007B2873-6B79-4D17-A6C1-486A6A2E672D}" destId="{D41B9685-5834-4CEE-A0C3-F724FEDA2C35}" srcOrd="0" destOrd="0" parTransId="{1E499E9E-4F7E-4674-80F2-60E58FA528CC}" sibTransId="{FDBE2721-2F48-4F33-91E6-55651A314621}"/>
    <dgm:cxn modelId="{BD17E82D-7FA4-204B-950C-0CB850DC1844}" type="presOf" srcId="{006A4D9F-5F36-414E-816E-C1F6F477CC16}" destId="{292559BF-ABEF-714C-BBE2-DD48FBEB6266}" srcOrd="0" destOrd="0" presId="urn:microsoft.com/office/officeart/2009/3/layout/StepUpProcess"/>
    <dgm:cxn modelId="{BB862E57-8B2D-4DA1-99FF-63263F53818A}" srcId="{007B2873-6B79-4D17-A6C1-486A6A2E672D}" destId="{735F0D13-3C95-49D9-BBF2-3B81C46DB019}" srcOrd="1" destOrd="0" parTransId="{9049817A-8F93-4C29-AC72-212FDEF6F745}" sibTransId="{6AF790DA-B754-4214-B603-93FF9931B2DD}"/>
    <dgm:cxn modelId="{0E2EC9BA-66B1-864C-8BAB-08A89BA274D5}" type="presOf" srcId="{007B2873-6B79-4D17-A6C1-486A6A2E672D}" destId="{A2185376-8CAF-E04E-995F-68F59F240808}" srcOrd="0" destOrd="0" presId="urn:microsoft.com/office/officeart/2009/3/layout/StepUpProcess"/>
    <dgm:cxn modelId="{A5F586FF-0473-4194-8711-0D186AA4CB83}" srcId="{007B2873-6B79-4D17-A6C1-486A6A2E672D}" destId="{006A4D9F-5F36-414E-816E-C1F6F477CC16}" srcOrd="2" destOrd="0" parTransId="{8DAC2EE5-79E9-4313-A822-2B2A0ECA90F2}" sibTransId="{6ECB9374-0B2D-4731-8C39-C1D8E4CA51A0}"/>
    <dgm:cxn modelId="{CDE861B7-1457-0E42-8CEC-B0E8199FB4F8}" type="presParOf" srcId="{A2185376-8CAF-E04E-995F-68F59F240808}" destId="{75DDE940-2800-E447-8343-AC0478211FD1}" srcOrd="0" destOrd="0" presId="urn:microsoft.com/office/officeart/2009/3/layout/StepUpProcess"/>
    <dgm:cxn modelId="{0482F3B1-B8D2-854A-A402-B9A00C55B3C4}" type="presParOf" srcId="{75DDE940-2800-E447-8343-AC0478211FD1}" destId="{9C2BD9DF-131B-9B43-B87B-12D1C8A1EC1C}" srcOrd="0" destOrd="0" presId="urn:microsoft.com/office/officeart/2009/3/layout/StepUpProcess"/>
    <dgm:cxn modelId="{992301E1-3FFD-8E41-A640-854FFEF48BBE}" type="presParOf" srcId="{75DDE940-2800-E447-8343-AC0478211FD1}" destId="{359164E2-9A23-1C48-AEF3-6DD41206412D}" srcOrd="1" destOrd="0" presId="urn:microsoft.com/office/officeart/2009/3/layout/StepUpProcess"/>
    <dgm:cxn modelId="{D7E4D19C-4EC4-6B4B-BBB7-AD81CCE9182F}" type="presParOf" srcId="{75DDE940-2800-E447-8343-AC0478211FD1}" destId="{F69D1DD7-B91B-EB42-887A-05B9E98E0833}" srcOrd="2" destOrd="0" presId="urn:microsoft.com/office/officeart/2009/3/layout/StepUpProcess"/>
    <dgm:cxn modelId="{46B9158E-6463-4A48-B70D-0FC7B7022685}" type="presParOf" srcId="{A2185376-8CAF-E04E-995F-68F59F240808}" destId="{8A0803F8-C71B-8249-8DF8-10862AB32B9B}" srcOrd="1" destOrd="0" presId="urn:microsoft.com/office/officeart/2009/3/layout/StepUpProcess"/>
    <dgm:cxn modelId="{7DAA65F0-DA04-CC42-9796-EB3D6E4891FF}" type="presParOf" srcId="{8A0803F8-C71B-8249-8DF8-10862AB32B9B}" destId="{9EF2DF3F-A475-9346-B98E-14D3DCF4DAD5}" srcOrd="0" destOrd="0" presId="urn:microsoft.com/office/officeart/2009/3/layout/StepUpProcess"/>
    <dgm:cxn modelId="{BF840F4C-AA8C-FD4C-A16A-56E28FF0AB05}" type="presParOf" srcId="{A2185376-8CAF-E04E-995F-68F59F240808}" destId="{541A5352-04DD-9244-A2D1-DBA655ABE344}" srcOrd="2" destOrd="0" presId="urn:microsoft.com/office/officeart/2009/3/layout/StepUpProcess"/>
    <dgm:cxn modelId="{C43281F6-AF7B-5948-95A4-D68CE36FBB71}" type="presParOf" srcId="{541A5352-04DD-9244-A2D1-DBA655ABE344}" destId="{D6EF19AD-3F69-C944-A661-81AF01B9F55D}" srcOrd="0" destOrd="0" presId="urn:microsoft.com/office/officeart/2009/3/layout/StepUpProcess"/>
    <dgm:cxn modelId="{7591EDD0-8563-3C46-B171-CB28C74F5983}" type="presParOf" srcId="{541A5352-04DD-9244-A2D1-DBA655ABE344}" destId="{8723496F-B8D8-EC41-8EC9-0EE487E15992}" srcOrd="1" destOrd="0" presId="urn:microsoft.com/office/officeart/2009/3/layout/StepUpProcess"/>
    <dgm:cxn modelId="{74753707-622B-6645-8E94-BAEF613E62DF}" type="presParOf" srcId="{541A5352-04DD-9244-A2D1-DBA655ABE344}" destId="{90A7E92D-9968-1341-A40F-CFBCF890512C}" srcOrd="2" destOrd="0" presId="urn:microsoft.com/office/officeart/2009/3/layout/StepUpProcess"/>
    <dgm:cxn modelId="{53BF9640-E73A-0B4E-8892-AA72CE36DB91}" type="presParOf" srcId="{A2185376-8CAF-E04E-995F-68F59F240808}" destId="{F16438DE-BECD-7A45-B47A-D96E71C6C1BF}" srcOrd="3" destOrd="0" presId="urn:microsoft.com/office/officeart/2009/3/layout/StepUpProcess"/>
    <dgm:cxn modelId="{0CE2C86A-5397-DF46-AA83-072AEBDABA75}" type="presParOf" srcId="{F16438DE-BECD-7A45-B47A-D96E71C6C1BF}" destId="{8243C61A-2C7E-8649-A650-C1D58B5AEB8F}" srcOrd="0" destOrd="0" presId="urn:microsoft.com/office/officeart/2009/3/layout/StepUpProcess"/>
    <dgm:cxn modelId="{96884EA0-F63D-7045-899A-077972108D16}" type="presParOf" srcId="{A2185376-8CAF-E04E-995F-68F59F240808}" destId="{BE0A25F8-B106-9E46-A5DA-D784C9ECC088}" srcOrd="4" destOrd="0" presId="urn:microsoft.com/office/officeart/2009/3/layout/StepUpProcess"/>
    <dgm:cxn modelId="{DB3C935B-414C-2C4B-9CE4-9D200B120626}" type="presParOf" srcId="{BE0A25F8-B106-9E46-A5DA-D784C9ECC088}" destId="{C90BF0E8-95F8-5542-BD74-D8BAF4DA006D}" srcOrd="0" destOrd="0" presId="urn:microsoft.com/office/officeart/2009/3/layout/StepUpProcess"/>
    <dgm:cxn modelId="{09C99289-C62B-3246-8565-CEE398C3B75F}" type="presParOf" srcId="{BE0A25F8-B106-9E46-A5DA-D784C9ECC088}" destId="{292559BF-ABEF-714C-BBE2-DD48FBEB6266}"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BD9DF-131B-9B43-B87B-12D1C8A1EC1C}">
      <dsp:nvSpPr>
        <dsp:cNvPr id="0" name=""/>
        <dsp:cNvSpPr/>
      </dsp:nvSpPr>
      <dsp:spPr>
        <a:xfrm rot="5400000">
          <a:off x="498246" y="1352672"/>
          <a:ext cx="1494501" cy="2486816"/>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59164E2-9A23-1C48-AEF3-6DD41206412D}">
      <dsp:nvSpPr>
        <dsp:cNvPr id="0" name=""/>
        <dsp:cNvSpPr/>
      </dsp:nvSpPr>
      <dsp:spPr>
        <a:xfrm>
          <a:off x="248777" y="2095694"/>
          <a:ext cx="2245111" cy="1967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id-ID" sz="2400" kern="1200" dirty="0" smtClean="0"/>
            <a:t>Pembahasan 2 D</a:t>
          </a:r>
          <a:endParaRPr lang="id-ID" sz="2400" kern="1200" dirty="0"/>
        </a:p>
      </dsp:txBody>
      <dsp:txXfrm>
        <a:off x="248777" y="2095694"/>
        <a:ext cx="2245111" cy="1967971"/>
      </dsp:txXfrm>
    </dsp:sp>
    <dsp:sp modelId="{F69D1DD7-B91B-EB42-887A-05B9E98E0833}">
      <dsp:nvSpPr>
        <dsp:cNvPr id="0" name=""/>
        <dsp:cNvSpPr/>
      </dsp:nvSpPr>
      <dsp:spPr>
        <a:xfrm>
          <a:off x="2070282" y="1169589"/>
          <a:ext cx="423605" cy="423605"/>
        </a:xfrm>
        <a:prstGeom prst="triangle">
          <a:avLst>
            <a:gd name="adj" fmla="val 100000"/>
          </a:avLst>
        </a:prstGeom>
        <a:solidFill>
          <a:schemeClr val="accent4">
            <a:hueOff val="278638"/>
            <a:satOff val="-3298"/>
            <a:lumOff val="-8627"/>
            <a:alphaOff val="0"/>
          </a:schemeClr>
        </a:solidFill>
        <a:ln w="25400" cap="flat" cmpd="sng" algn="ctr">
          <a:solidFill>
            <a:schemeClr val="accent4">
              <a:hueOff val="278638"/>
              <a:satOff val="-3298"/>
              <a:lumOff val="-862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6EF19AD-3F69-C944-A661-81AF01B9F55D}">
      <dsp:nvSpPr>
        <dsp:cNvPr id="0" name=""/>
        <dsp:cNvSpPr/>
      </dsp:nvSpPr>
      <dsp:spPr>
        <a:xfrm rot="5400000">
          <a:off x="3246701" y="672564"/>
          <a:ext cx="1494501" cy="2486816"/>
        </a:xfrm>
        <a:prstGeom prst="corner">
          <a:avLst>
            <a:gd name="adj1" fmla="val 16120"/>
            <a:gd name="adj2" fmla="val 16110"/>
          </a:avLst>
        </a:prstGeom>
        <a:solidFill>
          <a:schemeClr val="accent4">
            <a:hueOff val="557276"/>
            <a:satOff val="-6596"/>
            <a:lumOff val="-17255"/>
            <a:alphaOff val="0"/>
          </a:schemeClr>
        </a:solidFill>
        <a:ln w="25400" cap="flat" cmpd="sng" algn="ctr">
          <a:solidFill>
            <a:schemeClr val="accent4">
              <a:hueOff val="557276"/>
              <a:satOff val="-6596"/>
              <a:lumOff val="-1725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723496F-B8D8-EC41-8EC9-0EE487E15992}">
      <dsp:nvSpPr>
        <dsp:cNvPr id="0" name=""/>
        <dsp:cNvSpPr/>
      </dsp:nvSpPr>
      <dsp:spPr>
        <a:xfrm>
          <a:off x="2997232" y="1415586"/>
          <a:ext cx="2245111" cy="1967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id-ID" sz="2400" kern="1200" dirty="0" smtClean="0"/>
            <a:t>Pembahasan 3D</a:t>
          </a:r>
          <a:endParaRPr lang="id-ID" sz="2400" kern="1200" dirty="0"/>
        </a:p>
      </dsp:txBody>
      <dsp:txXfrm>
        <a:off x="2997232" y="1415586"/>
        <a:ext cx="2245111" cy="1967971"/>
      </dsp:txXfrm>
    </dsp:sp>
    <dsp:sp modelId="{90A7E92D-9968-1341-A40F-CFBCF890512C}">
      <dsp:nvSpPr>
        <dsp:cNvPr id="0" name=""/>
        <dsp:cNvSpPr/>
      </dsp:nvSpPr>
      <dsp:spPr>
        <a:xfrm>
          <a:off x="4818737" y="489481"/>
          <a:ext cx="423605" cy="423605"/>
        </a:xfrm>
        <a:prstGeom prst="triangle">
          <a:avLst>
            <a:gd name="adj" fmla="val 100000"/>
          </a:avLst>
        </a:prstGeom>
        <a:solidFill>
          <a:schemeClr val="accent4">
            <a:hueOff val="835913"/>
            <a:satOff val="-9893"/>
            <a:lumOff val="-25883"/>
            <a:alphaOff val="0"/>
          </a:schemeClr>
        </a:solidFill>
        <a:ln w="25400" cap="flat" cmpd="sng" algn="ctr">
          <a:solidFill>
            <a:schemeClr val="accent4">
              <a:hueOff val="835913"/>
              <a:satOff val="-9893"/>
              <a:lumOff val="-2588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90BF0E8-95F8-5542-BD74-D8BAF4DA006D}">
      <dsp:nvSpPr>
        <dsp:cNvPr id="0" name=""/>
        <dsp:cNvSpPr/>
      </dsp:nvSpPr>
      <dsp:spPr>
        <a:xfrm rot="5400000">
          <a:off x="5995156" y="-7543"/>
          <a:ext cx="1494501" cy="2486816"/>
        </a:xfrm>
        <a:prstGeom prst="corner">
          <a:avLst>
            <a:gd name="adj1" fmla="val 16120"/>
            <a:gd name="adj2" fmla="val 16110"/>
          </a:avLst>
        </a:prstGeom>
        <a:solidFill>
          <a:schemeClr val="accent4">
            <a:hueOff val="1114551"/>
            <a:satOff val="-13191"/>
            <a:lumOff val="-34510"/>
            <a:alphaOff val="0"/>
          </a:schemeClr>
        </a:solidFill>
        <a:ln w="25400" cap="flat" cmpd="sng" algn="ctr">
          <a:solidFill>
            <a:schemeClr val="accent4">
              <a:hueOff val="1114551"/>
              <a:satOff val="-13191"/>
              <a:lumOff val="-3451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92559BF-ABEF-714C-BBE2-DD48FBEB6266}">
      <dsp:nvSpPr>
        <dsp:cNvPr id="0" name=""/>
        <dsp:cNvSpPr/>
      </dsp:nvSpPr>
      <dsp:spPr>
        <a:xfrm>
          <a:off x="5745687" y="735478"/>
          <a:ext cx="2245111" cy="1967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id-ID" sz="2400" kern="1200" dirty="0" smtClean="0"/>
            <a:t>Final Project</a:t>
          </a:r>
          <a:endParaRPr lang="id-ID" sz="2400" kern="1200" dirty="0"/>
        </a:p>
      </dsp:txBody>
      <dsp:txXfrm>
        <a:off x="5745687" y="735478"/>
        <a:ext cx="2245111" cy="1967971"/>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5259504-6D80-43A2-B30E-9E66AAA9C904}" type="datetimeFigureOut">
              <a:rPr lang="id-ID" smtClean="0"/>
              <a:t>8/20/20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4635636-6012-48C2-837E-D6A6E25B9056}"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A5259504-6D80-43A2-B30E-9E66AAA9C904}" type="datetimeFigureOut">
              <a:rPr lang="id-ID" smtClean="0"/>
              <a:t>8/20/20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4635636-6012-48C2-837E-D6A6E25B9056}"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5259504-6D80-43A2-B30E-9E66AAA9C904}" type="datetimeFigureOut">
              <a:rPr lang="id-ID" smtClean="0"/>
              <a:t>8/20/20</a:t>
            </a:fld>
            <a:endParaRPr lang="id-ID"/>
          </a:p>
        </p:txBody>
      </p:sp>
      <p:sp>
        <p:nvSpPr>
          <p:cNvPr id="5" name="Footer Placeholder 4"/>
          <p:cNvSpPr>
            <a:spLocks noGrp="1"/>
          </p:cNvSpPr>
          <p:nvPr>
            <p:ph type="ftr" sz="quarter" idx="11"/>
          </p:nvPr>
        </p:nvSpPr>
        <p:spPr/>
        <p:txBody>
          <a:bodyPr/>
          <a:lstStyle/>
          <a:p>
            <a:endParaRPr lang="id-ID"/>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A5259504-6D80-43A2-B30E-9E66AAA9C904}" type="datetimeFigureOut">
              <a:rPr lang="id-ID" smtClean="0"/>
              <a:t>8/20/20</a:t>
            </a:fld>
            <a:endParaRPr lang="id-ID"/>
          </a:p>
        </p:txBody>
      </p:sp>
      <p:sp>
        <p:nvSpPr>
          <p:cNvPr id="5" name="Footer Placeholder 4"/>
          <p:cNvSpPr>
            <a:spLocks noGrp="1"/>
          </p:cNvSpPr>
          <p:nvPr>
            <p:ph type="ftr" sz="quarter" idx="11"/>
          </p:nvPr>
        </p:nvSpPr>
        <p:spPr/>
        <p:txBody>
          <a:bodyPr/>
          <a:lstStyle/>
          <a:p>
            <a:endParaRPr lang="id-ID"/>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A5259504-6D80-43A2-B30E-9E66AAA9C904}" type="datetimeFigureOut">
              <a:rPr lang="id-ID" smtClean="0"/>
              <a:t>8/20/20</a:t>
            </a:fld>
            <a:endParaRPr lang="id-ID"/>
          </a:p>
        </p:txBody>
      </p:sp>
      <p:sp>
        <p:nvSpPr>
          <p:cNvPr id="5" name="Footer Placeholder 4"/>
          <p:cNvSpPr>
            <a:spLocks noGrp="1"/>
          </p:cNvSpPr>
          <p:nvPr>
            <p:ph type="ftr" sz="quarter" idx="11"/>
          </p:nvPr>
        </p:nvSpPr>
        <p:spPr/>
        <p:txBody>
          <a:bodyPr/>
          <a:lstStyle/>
          <a:p>
            <a:endParaRPr lang="id-ID"/>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5259504-6D80-43A2-B30E-9E66AAA9C904}" type="datetimeFigureOut">
              <a:rPr lang="id-ID" smtClean="0"/>
              <a:t>8/20/20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4635636-6012-48C2-837E-D6A6E25B9056}" type="slidenum">
              <a:rPr lang="id-ID" smtClean="0"/>
              <a:t>‹#›</a:t>
            </a:fld>
            <a:endParaRPr lang="id-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5259504-6D80-43A2-B30E-9E66AAA9C904}" type="datetimeFigureOut">
              <a:rPr lang="id-ID" smtClean="0"/>
              <a:t>8/20/20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4635636-6012-48C2-837E-D6A6E25B9056}"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5259504-6D80-43A2-B30E-9E66AAA9C904}" type="datetimeFigureOut">
              <a:rPr lang="id-ID" smtClean="0"/>
              <a:t>8/20/20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4635636-6012-48C2-837E-D6A6E25B9056}"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5259504-6D80-43A2-B30E-9E66AAA9C904}" type="datetimeFigureOut">
              <a:rPr lang="id-ID" smtClean="0"/>
              <a:t>8/20/20</a:t>
            </a:fld>
            <a:endParaRPr lang="id-ID"/>
          </a:p>
        </p:txBody>
      </p:sp>
      <p:sp>
        <p:nvSpPr>
          <p:cNvPr id="5" name="Footer Placeholder 4"/>
          <p:cNvSpPr>
            <a:spLocks noGrp="1"/>
          </p:cNvSpPr>
          <p:nvPr>
            <p:ph type="ftr" sz="quarter" idx="11"/>
          </p:nvPr>
        </p:nvSpPr>
        <p:spPr/>
        <p:txBody>
          <a:bodyPr/>
          <a:lstStyle/>
          <a:p>
            <a:endParaRPr lang="id-ID"/>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259504-6D80-43A2-B30E-9E66AAA9C904}" type="datetimeFigureOut">
              <a:rPr lang="id-ID" smtClean="0"/>
              <a:t>8/20/20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4635636-6012-48C2-837E-D6A6E25B9056}"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A5259504-6D80-43A2-B30E-9E66AAA9C904}" type="datetimeFigureOut">
              <a:rPr lang="id-ID" smtClean="0"/>
              <a:t>8/20/20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4635636-6012-48C2-837E-D6A6E25B9056}"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A5259504-6D80-43A2-B30E-9E66AAA9C904}" type="datetimeFigureOut">
              <a:rPr lang="id-ID" smtClean="0"/>
              <a:t>8/20/20</a:t>
            </a:fld>
            <a:endParaRPr lang="id-ID"/>
          </a:p>
        </p:txBody>
      </p:sp>
      <p:sp>
        <p:nvSpPr>
          <p:cNvPr id="8" name="Footer Placeholder 7"/>
          <p:cNvSpPr>
            <a:spLocks noGrp="1"/>
          </p:cNvSpPr>
          <p:nvPr>
            <p:ph type="ftr" sz="quarter" idx="11"/>
          </p:nvPr>
        </p:nvSpPr>
        <p:spPr>
          <a:xfrm>
            <a:off x="1120588" y="188259"/>
            <a:ext cx="2895600" cy="365125"/>
          </a:xfrm>
        </p:spPr>
        <p:txBody>
          <a:bodyPr/>
          <a:lstStyle/>
          <a:p>
            <a:endParaRPr lang="id-ID"/>
          </a:p>
        </p:txBody>
      </p:sp>
      <p:sp>
        <p:nvSpPr>
          <p:cNvPr id="9" name="Slide Number Placeholder 8"/>
          <p:cNvSpPr>
            <a:spLocks noGrp="1"/>
          </p:cNvSpPr>
          <p:nvPr>
            <p:ph type="sldNum" sz="quarter" idx="12"/>
          </p:nvPr>
        </p:nvSpPr>
        <p:spPr/>
        <p:txBody>
          <a:bodyPr/>
          <a:lstStyle/>
          <a:p>
            <a:fld id="{C4635636-6012-48C2-837E-D6A6E25B9056}" type="slidenum">
              <a:rPr lang="id-ID" smtClean="0"/>
              <a:t>‹#›</a:t>
            </a:fld>
            <a:endParaRPr lang="id-ID"/>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5259504-6D80-43A2-B30E-9E66AAA9C904}" type="datetimeFigureOut">
              <a:rPr lang="id-ID" smtClean="0"/>
              <a:t>8/20/20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C4635636-6012-48C2-837E-D6A6E25B9056}"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59504-6D80-43A2-B30E-9E66AAA9C904}" type="datetimeFigureOut">
              <a:rPr lang="id-ID" smtClean="0"/>
              <a:t>8/20/20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C4635636-6012-48C2-837E-D6A6E25B9056}"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A5259504-6D80-43A2-B30E-9E66AAA9C904}" type="datetimeFigureOut">
              <a:rPr lang="id-ID" smtClean="0"/>
              <a:t>8/20/20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4635636-6012-48C2-837E-D6A6E25B9056}"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5259504-6D80-43A2-B30E-9E66AAA9C904}" type="datetimeFigureOut">
              <a:rPr lang="id-ID" smtClean="0"/>
              <a:t>8/20/20</a:t>
            </a:fld>
            <a:endParaRPr lang="id-ID"/>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id-ID"/>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C4635636-6012-48C2-837E-D6A6E25B9056}" type="slidenum">
              <a:rPr lang="id-ID" smtClean="0"/>
              <a:t>‹#›</a:t>
            </a:fld>
            <a:endParaRPr lang="id-ID"/>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56792"/>
            <a:ext cx="8915400" cy="1478351"/>
          </a:xfrm>
        </p:spPr>
        <p:txBody>
          <a:bodyPr>
            <a:normAutofit/>
          </a:bodyPr>
          <a:lstStyle/>
          <a:p>
            <a:pPr>
              <a:lnSpc>
                <a:spcPct val="120000"/>
              </a:lnSpc>
            </a:pPr>
            <a:r>
              <a:rPr lang="id-ID" dirty="0" smtClean="0"/>
              <a:t>CREATIVE URBAN CULTURE </a:t>
            </a:r>
            <a:br>
              <a:rPr lang="id-ID" dirty="0" smtClean="0"/>
            </a:br>
            <a:r>
              <a:rPr lang="id-ID" dirty="0" smtClean="0"/>
              <a:t>(Introduction)	</a:t>
            </a:r>
            <a:endParaRPr lang="id-ID" dirty="0"/>
          </a:p>
        </p:txBody>
      </p:sp>
      <p:sp>
        <p:nvSpPr>
          <p:cNvPr id="3" name="Subtitle 2"/>
          <p:cNvSpPr>
            <a:spLocks noGrp="1"/>
          </p:cNvSpPr>
          <p:nvPr>
            <p:ph type="subTitle" idx="1"/>
          </p:nvPr>
        </p:nvSpPr>
        <p:spPr/>
        <p:txBody>
          <a:bodyPr/>
          <a:lstStyle/>
          <a:p>
            <a:r>
              <a:rPr lang="id-ID" dirty="0" smtClean="0"/>
              <a:t>Donna Angelina, M.A.</a:t>
            </a:r>
            <a:endParaRPr lang="id-ID" dirty="0"/>
          </a:p>
        </p:txBody>
      </p:sp>
    </p:spTree>
    <p:extLst>
      <p:ext uri="{BB962C8B-B14F-4D97-AF65-F5344CB8AC3E}">
        <p14:creationId xmlns:p14="http://schemas.microsoft.com/office/powerpoint/2010/main" val="27885981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8913813" cy="914400"/>
          </a:xfrm>
        </p:spPr>
        <p:txBody>
          <a:bodyPr>
            <a:normAutofit/>
          </a:bodyPr>
          <a:lstStyle/>
          <a:p>
            <a:r>
              <a:rPr lang="id-ID" sz="2800" dirty="0" smtClean="0"/>
              <a:t>SENI &amp; DESAIN  MEMBUAT KITA NYAMAN</a:t>
            </a:r>
            <a:endParaRPr lang="id-ID" sz="2800" dirty="0"/>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502"/>
          <a:stretch/>
        </p:blipFill>
        <p:spPr bwMode="auto">
          <a:xfrm>
            <a:off x="270538" y="4221088"/>
            <a:ext cx="4825708" cy="2215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SOH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1700808"/>
            <a:ext cx="3626343" cy="2411133"/>
          </a:xfrm>
          <a:prstGeom prst="rect">
            <a:avLst/>
          </a:prstGeom>
        </p:spPr>
      </p:pic>
      <p:pic>
        <p:nvPicPr>
          <p:cNvPr id="4" name="Picture 3" descr="accup.jpg"/>
          <p:cNvPicPr>
            <a:picLocks noChangeAspect="1"/>
          </p:cNvPicPr>
          <p:nvPr/>
        </p:nvPicPr>
        <p:blipFill rotWithShape="1">
          <a:blip r:embed="rId4">
            <a:extLst>
              <a:ext uri="{28A0092B-C50C-407E-A947-70E740481C1C}">
                <a14:useLocalDpi xmlns:a14="http://schemas.microsoft.com/office/drawing/2010/main" val="0"/>
              </a:ext>
            </a:extLst>
          </a:blip>
          <a:srcRect l="10827" t="25664" r="2401"/>
          <a:stretch/>
        </p:blipFill>
        <p:spPr>
          <a:xfrm>
            <a:off x="5077656" y="4272994"/>
            <a:ext cx="3742816" cy="2180342"/>
          </a:xfrm>
          <a:prstGeom prst="rect">
            <a:avLst/>
          </a:prstGeom>
        </p:spPr>
      </p:pic>
      <p:sp>
        <p:nvSpPr>
          <p:cNvPr id="5" name="TextBox 4"/>
          <p:cNvSpPr txBox="1"/>
          <p:nvPr/>
        </p:nvSpPr>
        <p:spPr>
          <a:xfrm>
            <a:off x="683568" y="2060848"/>
            <a:ext cx="3744416" cy="1518877"/>
          </a:xfrm>
          <a:prstGeom prst="rect">
            <a:avLst/>
          </a:prstGeom>
          <a:noFill/>
        </p:spPr>
        <p:txBody>
          <a:bodyPr wrap="square" rtlCol="0">
            <a:spAutoFit/>
          </a:bodyPr>
          <a:lstStyle/>
          <a:p>
            <a:pPr>
              <a:lnSpc>
                <a:spcPct val="130000"/>
              </a:lnSpc>
            </a:pPr>
            <a:r>
              <a:rPr lang="en-US" dirty="0" smtClean="0"/>
              <a:t>“Luxury must be comfortable, otherwise it is not luxury”</a:t>
            </a:r>
          </a:p>
          <a:p>
            <a:pPr>
              <a:lnSpc>
                <a:spcPct val="130000"/>
              </a:lnSpc>
            </a:pPr>
            <a:endParaRPr lang="en-US" dirty="0"/>
          </a:p>
          <a:p>
            <a:pPr>
              <a:lnSpc>
                <a:spcPct val="130000"/>
              </a:lnSpc>
            </a:pPr>
            <a:r>
              <a:rPr lang="en-US" dirty="0" smtClean="0"/>
              <a:t>                    ____ coco </a:t>
            </a:r>
            <a:r>
              <a:rPr lang="en-US" dirty="0" err="1" smtClean="0"/>
              <a:t>chanel</a:t>
            </a:r>
            <a:endParaRPr lang="en-US" dirty="0"/>
          </a:p>
        </p:txBody>
      </p:sp>
    </p:spTree>
    <p:extLst>
      <p:ext uri="{BB962C8B-B14F-4D97-AF65-F5344CB8AC3E}">
        <p14:creationId xmlns:p14="http://schemas.microsoft.com/office/powerpoint/2010/main" val="11812376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147248" cy="903630"/>
          </a:xfrm>
        </p:spPr>
        <p:txBody>
          <a:bodyPr>
            <a:normAutofit/>
          </a:bodyPr>
          <a:lstStyle/>
          <a:p>
            <a:r>
              <a:rPr lang="id-ID" sz="3200" dirty="0"/>
              <a:t>The Attraction of Beauty</a:t>
            </a:r>
          </a:p>
        </p:txBody>
      </p:sp>
      <p:sp>
        <p:nvSpPr>
          <p:cNvPr id="3" name="Content Placeholder 2"/>
          <p:cNvSpPr>
            <a:spLocks noGrp="1"/>
          </p:cNvSpPr>
          <p:nvPr>
            <p:ph idx="1"/>
          </p:nvPr>
        </p:nvSpPr>
        <p:spPr>
          <a:xfrm>
            <a:off x="395536" y="1484784"/>
            <a:ext cx="4248472" cy="4752528"/>
          </a:xfrm>
        </p:spPr>
        <p:txBody>
          <a:bodyPr>
            <a:noAutofit/>
          </a:bodyPr>
          <a:lstStyle/>
          <a:p>
            <a:pPr algn="just">
              <a:lnSpc>
                <a:spcPct val="130000"/>
              </a:lnSpc>
            </a:pPr>
            <a:r>
              <a:rPr lang="en-US" sz="1700" dirty="0" smtClean="0"/>
              <a:t>“What </a:t>
            </a:r>
            <a:r>
              <a:rPr lang="en-US" sz="1700" dirty="0"/>
              <a:t>is beautiful is good" was first systematically studied by Dion, </a:t>
            </a:r>
            <a:r>
              <a:rPr lang="en-US" sz="1700" dirty="0" err="1"/>
              <a:t>Berscheid</a:t>
            </a:r>
            <a:r>
              <a:rPr lang="en-US" sz="1700" dirty="0"/>
              <a:t>, and </a:t>
            </a:r>
            <a:r>
              <a:rPr lang="en-US" sz="1700" dirty="0" err="1"/>
              <a:t>Walster</a:t>
            </a:r>
            <a:r>
              <a:rPr lang="en-US" sz="1700" dirty="0"/>
              <a:t> in </a:t>
            </a:r>
            <a:r>
              <a:rPr lang="en-US" sz="1700" dirty="0" smtClean="0"/>
              <a:t>1972</a:t>
            </a:r>
            <a:r>
              <a:rPr lang="id-ID" sz="1700" dirty="0" smtClean="0"/>
              <a:t>. </a:t>
            </a:r>
            <a:r>
              <a:rPr lang="en-US" sz="1700" dirty="0"/>
              <a:t>The researchers asked both male and female college students to look at pictures of men and women who were either good-looking, average, or below-average. The students were then asked to give their impression of the individuals' personalities from the photos</a:t>
            </a:r>
            <a:r>
              <a:rPr lang="en-US" sz="1700" dirty="0" smtClean="0"/>
              <a:t>.</a:t>
            </a:r>
            <a:endParaRPr lang="id-ID" sz="1700" dirty="0" smtClean="0"/>
          </a:p>
          <a:p>
            <a:pPr marL="0" indent="0" algn="just">
              <a:lnSpc>
                <a:spcPct val="130000"/>
              </a:lnSpc>
              <a:buNone/>
            </a:pPr>
            <a:endParaRPr lang="id-ID" sz="1700" dirty="0"/>
          </a:p>
        </p:txBody>
      </p:sp>
      <p:sp>
        <p:nvSpPr>
          <p:cNvPr id="4" name="TextBox 3"/>
          <p:cNvSpPr txBox="1"/>
          <p:nvPr/>
        </p:nvSpPr>
        <p:spPr>
          <a:xfrm>
            <a:off x="0" y="5595598"/>
            <a:ext cx="4824536" cy="641714"/>
          </a:xfrm>
          <a:prstGeom prst="rect">
            <a:avLst/>
          </a:prstGeom>
          <a:noFill/>
        </p:spPr>
        <p:txBody>
          <a:bodyPr wrap="square" rtlCol="0">
            <a:spAutoFit/>
          </a:bodyPr>
          <a:lstStyle/>
          <a:p>
            <a:pPr algn="r">
              <a:lnSpc>
                <a:spcPct val="130000"/>
              </a:lnSpc>
            </a:pPr>
            <a:r>
              <a:rPr lang="en-US" sz="1400" dirty="0" err="1" smtClean="0"/>
              <a:t>Menurut</a:t>
            </a:r>
            <a:r>
              <a:rPr lang="en-US" sz="1400" dirty="0" smtClean="0"/>
              <a:t> </a:t>
            </a:r>
            <a:r>
              <a:rPr lang="en-US" sz="1400" dirty="0" err="1" smtClean="0"/>
              <a:t>pandangan</a:t>
            </a:r>
            <a:r>
              <a:rPr lang="en-US" sz="1400" dirty="0" smtClean="0"/>
              <a:t> </a:t>
            </a:r>
            <a:r>
              <a:rPr lang="en-US" sz="1400" dirty="0" err="1" smtClean="0"/>
              <a:t>kamu</a:t>
            </a:r>
            <a:r>
              <a:rPr lang="en-US" sz="1400" dirty="0" smtClean="0"/>
              <a:t>, </a:t>
            </a:r>
            <a:r>
              <a:rPr lang="en-US" sz="1400" dirty="0" err="1" smtClean="0"/>
              <a:t>apakah</a:t>
            </a:r>
            <a:r>
              <a:rPr lang="en-US" sz="1400" dirty="0" smtClean="0"/>
              <a:t> </a:t>
            </a:r>
            <a:r>
              <a:rPr lang="en-US" sz="1400" dirty="0" err="1" smtClean="0"/>
              <a:t>wanita</a:t>
            </a:r>
            <a:r>
              <a:rPr lang="en-US" sz="1400" dirty="0" smtClean="0"/>
              <a:t> di </a:t>
            </a:r>
            <a:r>
              <a:rPr lang="en-US" sz="1400" dirty="0" err="1" smtClean="0"/>
              <a:t>gambar</a:t>
            </a:r>
            <a:r>
              <a:rPr lang="en-US" sz="1400" dirty="0" smtClean="0"/>
              <a:t> </a:t>
            </a:r>
            <a:r>
              <a:rPr lang="en-US" sz="1400" dirty="0" err="1" smtClean="0"/>
              <a:t>ini</a:t>
            </a:r>
            <a:r>
              <a:rPr lang="en-US" sz="1400" dirty="0" smtClean="0"/>
              <a:t> </a:t>
            </a:r>
            <a:r>
              <a:rPr lang="en-US" sz="1400" dirty="0" err="1" smtClean="0"/>
              <a:t>cantik</a:t>
            </a:r>
            <a:r>
              <a:rPr lang="en-US" sz="1400" dirty="0"/>
              <a:t> </a:t>
            </a:r>
            <a:r>
              <a:rPr lang="en-US" sz="1400" dirty="0" err="1" smtClean="0"/>
              <a:t>atau</a:t>
            </a:r>
            <a:r>
              <a:rPr lang="en-US" sz="1400" dirty="0" smtClean="0"/>
              <a:t> </a:t>
            </a:r>
            <a:r>
              <a:rPr lang="en-US" sz="1400" dirty="0" err="1" smtClean="0"/>
              <a:t>biasa</a:t>
            </a:r>
            <a:r>
              <a:rPr lang="en-US" sz="1400" dirty="0" smtClean="0"/>
              <a:t> </a:t>
            </a:r>
            <a:r>
              <a:rPr lang="en-US" sz="1400" dirty="0" err="1" smtClean="0"/>
              <a:t>saja</a:t>
            </a:r>
            <a:r>
              <a:rPr lang="en-US" sz="1400" dirty="0" smtClean="0"/>
              <a:t>??</a:t>
            </a:r>
            <a:endParaRPr lang="en-US" sz="1400" dirty="0"/>
          </a:p>
        </p:txBody>
      </p:sp>
      <p:pic>
        <p:nvPicPr>
          <p:cNvPr id="5" name="Picture 4" descr="couple.jp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788024" y="1628800"/>
            <a:ext cx="3840426" cy="4608512"/>
          </a:xfrm>
          <a:prstGeom prst="rect">
            <a:avLst/>
          </a:prstGeom>
        </p:spPr>
      </p:pic>
    </p:spTree>
    <p:extLst>
      <p:ext uri="{BB962C8B-B14F-4D97-AF65-F5344CB8AC3E}">
        <p14:creationId xmlns:p14="http://schemas.microsoft.com/office/powerpoint/2010/main" val="29863905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8913813" cy="914400"/>
          </a:xfrm>
        </p:spPr>
        <p:txBody>
          <a:bodyPr/>
          <a:lstStyle/>
          <a:p>
            <a:r>
              <a:rPr lang="en-US" dirty="0" err="1" smtClean="0"/>
              <a:t>Bagaimana</a:t>
            </a:r>
            <a:r>
              <a:rPr lang="en-US" dirty="0" smtClean="0"/>
              <a:t> </a:t>
            </a:r>
            <a:r>
              <a:rPr lang="en-US" dirty="0" err="1" smtClean="0"/>
              <a:t>dengan</a:t>
            </a:r>
            <a:r>
              <a:rPr lang="en-US" dirty="0" smtClean="0"/>
              <a:t> </a:t>
            </a:r>
            <a:r>
              <a:rPr lang="en-US" dirty="0" err="1" smtClean="0"/>
              <a:t>wanita</a:t>
            </a:r>
            <a:r>
              <a:rPr lang="en-US" dirty="0" smtClean="0"/>
              <a:t> </a:t>
            </a:r>
            <a:r>
              <a:rPr lang="en-US" dirty="0" err="1" smtClean="0"/>
              <a:t>ini</a:t>
            </a:r>
            <a:r>
              <a:rPr lang="en-US" dirty="0" smtClean="0"/>
              <a:t>?</a:t>
            </a:r>
            <a:endParaRPr lang="en-US" dirty="0"/>
          </a:p>
        </p:txBody>
      </p:sp>
      <p:pic>
        <p:nvPicPr>
          <p:cNvPr id="4" name="Picture 3" descr="woman.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0813" y="1628800"/>
            <a:ext cx="3641547" cy="2160240"/>
          </a:xfrm>
          <a:prstGeom prst="rect">
            <a:avLst/>
          </a:prstGeom>
        </p:spPr>
      </p:pic>
      <p:pic>
        <p:nvPicPr>
          <p:cNvPr id="5" name="Picture 4" descr="afric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628799"/>
            <a:ext cx="2736304" cy="4858115"/>
          </a:xfrm>
          <a:prstGeom prst="rect">
            <a:avLst/>
          </a:prstGeom>
        </p:spPr>
      </p:pic>
      <p:pic>
        <p:nvPicPr>
          <p:cNvPr id="6" name="Picture 5" descr="woman.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4005064"/>
            <a:ext cx="3672408" cy="2448272"/>
          </a:xfrm>
          <a:prstGeom prst="rect">
            <a:avLst/>
          </a:prstGeom>
        </p:spPr>
      </p:pic>
    </p:spTree>
    <p:extLst>
      <p:ext uri="{BB962C8B-B14F-4D97-AF65-F5344CB8AC3E}">
        <p14:creationId xmlns:p14="http://schemas.microsoft.com/office/powerpoint/2010/main" val="2161277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a:t>
            </a:r>
            <a:endParaRPr lang="en-US" dirty="0"/>
          </a:p>
        </p:txBody>
      </p:sp>
      <p:sp>
        <p:nvSpPr>
          <p:cNvPr id="3" name="Content Placeholder 2"/>
          <p:cNvSpPr>
            <a:spLocks noGrp="1"/>
          </p:cNvSpPr>
          <p:nvPr>
            <p:ph idx="1"/>
          </p:nvPr>
        </p:nvSpPr>
        <p:spPr>
          <a:xfrm>
            <a:off x="755576" y="2595562"/>
            <a:ext cx="7969324" cy="3670767"/>
          </a:xfrm>
        </p:spPr>
        <p:txBody>
          <a:bodyPr>
            <a:normAutofit fontScale="92500" lnSpcReduction="10000"/>
          </a:bodyPr>
          <a:lstStyle/>
          <a:p>
            <a:pPr algn="just">
              <a:lnSpc>
                <a:spcPct val="130000"/>
              </a:lnSpc>
            </a:pPr>
            <a:r>
              <a:rPr lang="en-US" dirty="0"/>
              <a:t>Students' responses to Dion and associates indicated that the good-looking photographed individuals were indeed seen as more attractive. In addition, </a:t>
            </a:r>
            <a:r>
              <a:rPr lang="en-US" b="1" dirty="0"/>
              <a:t>beautiful people were judged by the students to have more socially desirable personalities.</a:t>
            </a:r>
            <a:r>
              <a:rPr lang="en-US" dirty="0"/>
              <a:t> They were also assumed to have better jobs and be better relationship partners. Later meta-analysis by Feingold (1992) supports these findings as well. Across numerous studies, he found that </a:t>
            </a:r>
            <a:r>
              <a:rPr lang="en-US" b="1" dirty="0"/>
              <a:t>good-looking people were seen as more sociable, dominant, sexually warm, mentally healthy, intelligent, and socially </a:t>
            </a:r>
            <a:r>
              <a:rPr lang="en-US" b="1" dirty="0" smtClean="0"/>
              <a:t>skilled.</a:t>
            </a:r>
            <a:endParaRPr lang="en-US" b="1" dirty="0"/>
          </a:p>
        </p:txBody>
      </p:sp>
    </p:spTree>
    <p:extLst>
      <p:ext uri="{BB962C8B-B14F-4D97-AF65-F5344CB8AC3E}">
        <p14:creationId xmlns:p14="http://schemas.microsoft.com/office/powerpoint/2010/main" val="110125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8913813" cy="914400"/>
          </a:xfrm>
        </p:spPr>
        <p:txBody>
          <a:bodyPr>
            <a:noAutofit/>
          </a:bodyPr>
          <a:lstStyle/>
          <a:p>
            <a:pPr algn="ctr">
              <a:lnSpc>
                <a:spcPct val="120000"/>
              </a:lnSpc>
            </a:pPr>
            <a:r>
              <a:rPr lang="id-ID" sz="2400" dirty="0" smtClean="0"/>
              <a:t>Apakah gambar dibawah ini memiliki esensi sebuah keindahan??</a:t>
            </a:r>
            <a:endParaRPr lang="id-ID" sz="2400" dirty="0"/>
          </a:p>
        </p:txBody>
      </p:sp>
      <p:pic>
        <p:nvPicPr>
          <p:cNvPr id="5" name="Picture 4" descr="beauty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1988840"/>
            <a:ext cx="3744416" cy="2108106"/>
          </a:xfrm>
          <a:prstGeom prst="rect">
            <a:avLst/>
          </a:prstGeom>
        </p:spPr>
      </p:pic>
      <p:pic>
        <p:nvPicPr>
          <p:cNvPr id="7" name="Picture 6" descr="beau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4252811"/>
            <a:ext cx="3699210" cy="2272533"/>
          </a:xfrm>
          <a:prstGeom prst="rect">
            <a:avLst/>
          </a:prstGeom>
        </p:spPr>
      </p:pic>
      <p:pic>
        <p:nvPicPr>
          <p:cNvPr id="8" name="Picture 7" descr="beauty 1.jpg"/>
          <p:cNvPicPr>
            <a:picLocks noChangeAspect="1"/>
          </p:cNvPicPr>
          <p:nvPr/>
        </p:nvPicPr>
        <p:blipFill rotWithShape="1">
          <a:blip r:embed="rId4">
            <a:extLst>
              <a:ext uri="{28A0092B-C50C-407E-A947-70E740481C1C}">
                <a14:useLocalDpi xmlns:a14="http://schemas.microsoft.com/office/drawing/2010/main" val="0"/>
              </a:ext>
            </a:extLst>
          </a:blip>
          <a:srcRect t="10762"/>
          <a:stretch/>
        </p:blipFill>
        <p:spPr>
          <a:xfrm>
            <a:off x="827584" y="1988840"/>
            <a:ext cx="3816424" cy="2158530"/>
          </a:xfrm>
          <a:prstGeom prst="rect">
            <a:avLst/>
          </a:prstGeom>
        </p:spPr>
      </p:pic>
      <p:pic>
        <p:nvPicPr>
          <p:cNvPr id="9" name="Picture 8" descr="beauty.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84" y="4338101"/>
            <a:ext cx="3888432" cy="2187244"/>
          </a:xfrm>
          <a:prstGeom prst="rect">
            <a:avLst/>
          </a:prstGeom>
        </p:spPr>
      </p:pic>
    </p:spTree>
    <p:extLst>
      <p:ext uri="{BB962C8B-B14F-4D97-AF65-F5344CB8AC3E}">
        <p14:creationId xmlns:p14="http://schemas.microsoft.com/office/powerpoint/2010/main" val="39532122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4704"/>
            <a:ext cx="8913813" cy="914400"/>
          </a:xfrm>
        </p:spPr>
        <p:txBody>
          <a:bodyPr>
            <a:noAutofit/>
          </a:bodyPr>
          <a:lstStyle/>
          <a:p>
            <a:r>
              <a:rPr lang="en-US" sz="2600" dirty="0" err="1"/>
              <a:t>Kenapa</a:t>
            </a:r>
            <a:r>
              <a:rPr lang="en-US" sz="2600" dirty="0"/>
              <a:t> </a:t>
            </a:r>
            <a:r>
              <a:rPr lang="en-US" sz="2600" dirty="0" err="1"/>
              <a:t>kita</a:t>
            </a:r>
            <a:r>
              <a:rPr lang="en-US" sz="2600" dirty="0"/>
              <a:t> </a:t>
            </a:r>
            <a:r>
              <a:rPr lang="en-US" sz="2600" dirty="0" err="1"/>
              <a:t>tertarik</a:t>
            </a:r>
            <a:r>
              <a:rPr lang="en-US" sz="2600" dirty="0"/>
              <a:t> </a:t>
            </a:r>
            <a:r>
              <a:rPr lang="en-US" sz="2600" dirty="0" err="1"/>
              <a:t>dengan</a:t>
            </a:r>
            <a:r>
              <a:rPr lang="en-US" sz="2600" dirty="0"/>
              <a:t> </a:t>
            </a:r>
            <a:r>
              <a:rPr lang="en-US" sz="2600" dirty="0" err="1"/>
              <a:t>hal</a:t>
            </a:r>
            <a:r>
              <a:rPr lang="en-US" sz="2600" dirty="0"/>
              <a:t> yang </a:t>
            </a:r>
            <a:r>
              <a:rPr lang="en-US" sz="2600" dirty="0" err="1"/>
              <a:t>indah</a:t>
            </a:r>
            <a:r>
              <a:rPr lang="en-US" sz="2600" dirty="0"/>
              <a:t>?</a:t>
            </a:r>
          </a:p>
        </p:txBody>
      </p:sp>
      <p:sp>
        <p:nvSpPr>
          <p:cNvPr id="3" name="Content Placeholder 2"/>
          <p:cNvSpPr>
            <a:spLocks noGrp="1"/>
          </p:cNvSpPr>
          <p:nvPr>
            <p:ph idx="1"/>
          </p:nvPr>
        </p:nvSpPr>
        <p:spPr>
          <a:xfrm>
            <a:off x="1115616" y="2276872"/>
            <a:ext cx="7610476" cy="3670767"/>
          </a:xfrm>
        </p:spPr>
        <p:txBody>
          <a:bodyPr/>
          <a:lstStyle/>
          <a:p>
            <a:pPr algn="just">
              <a:lnSpc>
                <a:spcPct val="130000"/>
              </a:lnSpc>
            </a:pPr>
            <a:r>
              <a:rPr lang="en-US" dirty="0"/>
              <a:t>“We wear clothing and jewelry. We buy the biggest, most beautiful houses we can afford. We decorate our homes with furniture, rugs, prints, and gardens. We drive finely designed brightly colored automobiles, which </a:t>
            </a:r>
            <a:r>
              <a:rPr lang="en-US" b="1" dirty="0"/>
              <a:t>we choose for their aesthetic appeal </a:t>
            </a:r>
            <a:r>
              <a:rPr lang="en-US" dirty="0"/>
              <a:t>as much as their fuel efficiency.” Geoffrey Miller in the Mating Mind</a:t>
            </a:r>
            <a:endParaRPr lang="id-ID" dirty="0"/>
          </a:p>
          <a:p>
            <a:pPr algn="just">
              <a:lnSpc>
                <a:spcPct val="130000"/>
              </a:lnSpc>
            </a:pPr>
            <a:r>
              <a:rPr lang="en-US" dirty="0" smtClean="0"/>
              <a:t>Kata </a:t>
            </a:r>
            <a:r>
              <a:rPr lang="en-US" dirty="0" err="1" smtClean="0"/>
              <a:t>kunci</a:t>
            </a:r>
            <a:r>
              <a:rPr lang="en-US" dirty="0" smtClean="0"/>
              <a:t>: </a:t>
            </a:r>
            <a:r>
              <a:rPr lang="en-US" dirty="0" err="1" smtClean="0"/>
              <a:t>estetika</a:t>
            </a:r>
            <a:r>
              <a:rPr lang="en-US" dirty="0" smtClean="0"/>
              <a:t>, </a:t>
            </a:r>
            <a:r>
              <a:rPr lang="en-US" dirty="0" err="1" smtClean="0"/>
              <a:t>keindahan</a:t>
            </a:r>
            <a:endParaRPr lang="en-US" dirty="0"/>
          </a:p>
        </p:txBody>
      </p:sp>
    </p:spTree>
    <p:extLst>
      <p:ext uri="{BB962C8B-B14F-4D97-AF65-F5344CB8AC3E}">
        <p14:creationId xmlns:p14="http://schemas.microsoft.com/office/powerpoint/2010/main" val="1465739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8913813" cy="1345560"/>
          </a:xfrm>
        </p:spPr>
        <p:txBody>
          <a:bodyPr>
            <a:normAutofit/>
          </a:bodyPr>
          <a:lstStyle/>
          <a:p>
            <a:pPr>
              <a:lnSpc>
                <a:spcPct val="130000"/>
              </a:lnSpc>
            </a:pPr>
            <a:r>
              <a:rPr lang="en-US" sz="2600" dirty="0" err="1" smtClean="0"/>
              <a:t>Pernahkah</a:t>
            </a:r>
            <a:r>
              <a:rPr lang="en-US" sz="2600" dirty="0" smtClean="0"/>
              <a:t> </a:t>
            </a:r>
            <a:r>
              <a:rPr lang="en-US" sz="2600" dirty="0" err="1" smtClean="0"/>
              <a:t>kamu</a:t>
            </a:r>
            <a:r>
              <a:rPr lang="en-US" sz="2600" dirty="0" smtClean="0"/>
              <a:t> </a:t>
            </a:r>
            <a:r>
              <a:rPr lang="en-US" sz="2600" dirty="0" err="1" smtClean="0"/>
              <a:t>berfikir</a:t>
            </a:r>
            <a:r>
              <a:rPr lang="en-US" sz="2600" dirty="0" smtClean="0"/>
              <a:t> </a:t>
            </a:r>
            <a:r>
              <a:rPr lang="en-US" sz="2600" dirty="0" err="1" smtClean="0"/>
              <a:t>bahwa</a:t>
            </a:r>
            <a:r>
              <a:rPr lang="en-US" sz="2600" dirty="0" smtClean="0"/>
              <a:t> </a:t>
            </a:r>
            <a:r>
              <a:rPr lang="en-US" sz="2600" dirty="0" err="1" smtClean="0"/>
              <a:t>perangkat</a:t>
            </a:r>
            <a:r>
              <a:rPr lang="en-US" sz="2600" dirty="0" smtClean="0"/>
              <a:t> </a:t>
            </a:r>
            <a:r>
              <a:rPr lang="en-US" sz="2600" dirty="0" err="1" smtClean="0"/>
              <a:t>elektronik</a:t>
            </a:r>
            <a:r>
              <a:rPr lang="en-US" sz="2600" dirty="0" smtClean="0"/>
              <a:t> </a:t>
            </a:r>
            <a:r>
              <a:rPr lang="en-US" sz="2600" dirty="0" err="1" smtClean="0"/>
              <a:t>sepert</a:t>
            </a:r>
            <a:r>
              <a:rPr lang="en-US" sz="2600" dirty="0" smtClean="0"/>
              <a:t> HP </a:t>
            </a:r>
            <a:r>
              <a:rPr lang="en-US" sz="2600" dirty="0" err="1" smtClean="0"/>
              <a:t>itu</a:t>
            </a:r>
            <a:r>
              <a:rPr lang="en-US" sz="2600" dirty="0" smtClean="0"/>
              <a:t> </a:t>
            </a:r>
            <a:r>
              <a:rPr lang="en-US" sz="2600" dirty="0" err="1" smtClean="0"/>
              <a:t>sesuatu</a:t>
            </a:r>
            <a:r>
              <a:rPr lang="en-US" sz="2600" dirty="0" smtClean="0"/>
              <a:t> yang </a:t>
            </a:r>
            <a:r>
              <a:rPr lang="en-US" sz="2600" dirty="0" err="1" smtClean="0"/>
              <a:t>keren</a:t>
            </a:r>
            <a:r>
              <a:rPr lang="en-US" sz="2600" dirty="0" smtClean="0"/>
              <a:t>???</a:t>
            </a:r>
            <a:endParaRPr lang="id-ID" sz="2600" dirty="0"/>
          </a:p>
        </p:txBody>
      </p:sp>
      <p:pic>
        <p:nvPicPr>
          <p:cNvPr id="921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031" t="4173" r="11793" b="6309"/>
          <a:stretch/>
        </p:blipFill>
        <p:spPr bwMode="auto">
          <a:xfrm>
            <a:off x="4932040" y="2132856"/>
            <a:ext cx="3724024" cy="3097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7516"/>
          <a:stretch/>
        </p:blipFill>
        <p:spPr bwMode="auto">
          <a:xfrm>
            <a:off x="754482" y="3717032"/>
            <a:ext cx="4033542" cy="2852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88364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TUGAS 1</a:t>
            </a:r>
            <a:endParaRPr lang="en-US" dirty="0"/>
          </a:p>
        </p:txBody>
      </p:sp>
      <p:sp>
        <p:nvSpPr>
          <p:cNvPr id="3" name="Content Placeholder 2"/>
          <p:cNvSpPr>
            <a:spLocks noGrp="1"/>
          </p:cNvSpPr>
          <p:nvPr>
            <p:ph idx="1"/>
          </p:nvPr>
        </p:nvSpPr>
        <p:spPr>
          <a:xfrm>
            <a:off x="611560" y="2348880"/>
            <a:ext cx="3816424" cy="4104456"/>
          </a:xfrm>
        </p:spPr>
        <p:txBody>
          <a:bodyPr>
            <a:normAutofit fontScale="92500" lnSpcReduction="20000"/>
          </a:bodyPr>
          <a:lstStyle/>
          <a:p>
            <a:pPr algn="just">
              <a:lnSpc>
                <a:spcPct val="130000"/>
              </a:lnSpc>
            </a:pPr>
            <a:r>
              <a:rPr lang="en-US" dirty="0" err="1" smtClean="0"/>
              <a:t>Unggah</a:t>
            </a:r>
            <a:r>
              <a:rPr lang="en-US" dirty="0" smtClean="0"/>
              <a:t> 1 </a:t>
            </a:r>
            <a:r>
              <a:rPr lang="en-US" dirty="0" err="1" smtClean="0"/>
              <a:t>foto</a:t>
            </a:r>
            <a:r>
              <a:rPr lang="en-US" dirty="0" smtClean="0"/>
              <a:t> </a:t>
            </a:r>
            <a:r>
              <a:rPr lang="en-US" dirty="0" err="1" smtClean="0"/>
              <a:t>tentang</a:t>
            </a:r>
            <a:r>
              <a:rPr lang="en-US" dirty="0" smtClean="0"/>
              <a:t> </a:t>
            </a:r>
            <a:r>
              <a:rPr lang="en-US" dirty="0" err="1" smtClean="0"/>
              <a:t>Keindahan</a:t>
            </a:r>
            <a:r>
              <a:rPr lang="en-US" dirty="0" smtClean="0"/>
              <a:t> </a:t>
            </a:r>
            <a:r>
              <a:rPr lang="en-US" dirty="0" err="1" smtClean="0"/>
              <a:t>menurut</a:t>
            </a:r>
            <a:r>
              <a:rPr lang="en-US" dirty="0" smtClean="0"/>
              <a:t> </a:t>
            </a:r>
            <a:r>
              <a:rPr lang="en-US" dirty="0" err="1" smtClean="0"/>
              <a:t>kamu</a:t>
            </a:r>
            <a:r>
              <a:rPr lang="en-US" dirty="0" smtClean="0"/>
              <a:t>. </a:t>
            </a:r>
            <a:r>
              <a:rPr lang="en-US" dirty="0" err="1" smtClean="0"/>
              <a:t>Ceritakan</a:t>
            </a:r>
            <a:r>
              <a:rPr lang="en-US" dirty="0" smtClean="0"/>
              <a:t> </a:t>
            </a:r>
            <a:r>
              <a:rPr lang="en-US" dirty="0" err="1" smtClean="0"/>
              <a:t>dengan</a:t>
            </a:r>
            <a:r>
              <a:rPr lang="en-US" dirty="0" smtClean="0"/>
              <a:t> </a:t>
            </a:r>
            <a:r>
              <a:rPr lang="en-US" dirty="0" err="1" smtClean="0"/>
              <a:t>deskripsi</a:t>
            </a:r>
            <a:r>
              <a:rPr lang="en-US" dirty="0" smtClean="0"/>
              <a:t> </a:t>
            </a:r>
            <a:r>
              <a:rPr lang="en-US" dirty="0" err="1" smtClean="0"/>
              <a:t>suatu</a:t>
            </a:r>
            <a:r>
              <a:rPr lang="en-US" dirty="0" smtClean="0"/>
              <a:t> </a:t>
            </a:r>
            <a:r>
              <a:rPr lang="en-US" dirty="0" err="1" smtClean="0"/>
              <a:t>keindahan</a:t>
            </a:r>
            <a:r>
              <a:rPr lang="en-US" dirty="0" smtClean="0"/>
              <a:t> </a:t>
            </a:r>
            <a:r>
              <a:rPr lang="en-US" dirty="0" err="1" smtClean="0"/>
              <a:t>dari</a:t>
            </a:r>
            <a:r>
              <a:rPr lang="en-US" dirty="0" smtClean="0"/>
              <a:t> </a:t>
            </a:r>
            <a:r>
              <a:rPr lang="en-US" dirty="0" err="1" smtClean="0"/>
              <a:t>gambar</a:t>
            </a:r>
            <a:r>
              <a:rPr lang="en-US" dirty="0" smtClean="0"/>
              <a:t> yang </a:t>
            </a:r>
            <a:r>
              <a:rPr lang="en-US" dirty="0" err="1" smtClean="0"/>
              <a:t>ada</a:t>
            </a:r>
            <a:r>
              <a:rPr lang="en-US" dirty="0" smtClean="0"/>
              <a:t> di </a:t>
            </a:r>
            <a:r>
              <a:rPr lang="en-US" dirty="0" err="1" smtClean="0"/>
              <a:t>foto</a:t>
            </a:r>
            <a:r>
              <a:rPr lang="en-US" dirty="0" smtClean="0"/>
              <a:t> </a:t>
            </a:r>
            <a:r>
              <a:rPr lang="en-US" dirty="0" err="1" smtClean="0"/>
              <a:t>tersebut</a:t>
            </a:r>
            <a:r>
              <a:rPr lang="en-US" dirty="0" smtClean="0"/>
              <a:t> </a:t>
            </a:r>
            <a:r>
              <a:rPr lang="en-US" dirty="0" err="1" smtClean="0"/>
              <a:t>dengan</a:t>
            </a:r>
            <a:r>
              <a:rPr lang="en-US" dirty="0" smtClean="0"/>
              <a:t> </a:t>
            </a:r>
            <a:r>
              <a:rPr lang="en-US" dirty="0" err="1" smtClean="0"/>
              <a:t>ketentuan</a:t>
            </a:r>
            <a:r>
              <a:rPr lang="en-US" dirty="0" smtClean="0"/>
              <a:t> min. 50 kata, max. 100 kata.</a:t>
            </a:r>
          </a:p>
          <a:p>
            <a:pPr algn="just">
              <a:lnSpc>
                <a:spcPct val="130000"/>
              </a:lnSpc>
            </a:pPr>
            <a:r>
              <a:rPr lang="en-US" dirty="0" err="1" smtClean="0"/>
              <a:t>Jumlah</a:t>
            </a:r>
            <a:r>
              <a:rPr lang="en-US" dirty="0" smtClean="0"/>
              <a:t> file 1, </a:t>
            </a:r>
            <a:r>
              <a:rPr lang="en-US" dirty="0" err="1" smtClean="0"/>
              <a:t>dengan</a:t>
            </a:r>
            <a:r>
              <a:rPr lang="en-US" dirty="0" smtClean="0"/>
              <a:t> format </a:t>
            </a:r>
            <a:r>
              <a:rPr lang="en-US" dirty="0" err="1" smtClean="0"/>
              <a:t>Pdf</a:t>
            </a:r>
            <a:endParaRPr lang="en-US" dirty="0" smtClean="0"/>
          </a:p>
          <a:p>
            <a:pPr algn="just">
              <a:lnSpc>
                <a:spcPct val="130000"/>
              </a:lnSpc>
            </a:pPr>
            <a:r>
              <a:rPr lang="en-US" dirty="0" smtClean="0"/>
              <a:t>Batas </a:t>
            </a:r>
            <a:r>
              <a:rPr lang="en-US" dirty="0" err="1" smtClean="0"/>
              <a:t>pengumpulan</a:t>
            </a:r>
            <a:r>
              <a:rPr lang="en-US" dirty="0" smtClean="0"/>
              <a:t> 3 </a:t>
            </a:r>
            <a:r>
              <a:rPr lang="en-US" dirty="0" err="1" smtClean="0"/>
              <a:t>hari</a:t>
            </a:r>
            <a:r>
              <a:rPr lang="en-US" dirty="0" smtClean="0"/>
              <a:t> </a:t>
            </a:r>
            <a:r>
              <a:rPr lang="en-US" dirty="0" err="1" smtClean="0"/>
              <a:t>dari</a:t>
            </a:r>
            <a:r>
              <a:rPr lang="en-US" dirty="0" smtClean="0"/>
              <a:t> </a:t>
            </a:r>
            <a:r>
              <a:rPr lang="en-US" dirty="0" err="1" smtClean="0"/>
              <a:t>pertemuan</a:t>
            </a:r>
            <a:r>
              <a:rPr lang="en-US" dirty="0" smtClean="0"/>
              <a:t> 1.</a:t>
            </a:r>
            <a:endParaRPr lang="en-US" dirty="0"/>
          </a:p>
        </p:txBody>
      </p:sp>
      <p:sp>
        <p:nvSpPr>
          <p:cNvPr id="8" name="Rectangle 7"/>
          <p:cNvSpPr/>
          <p:nvPr/>
        </p:nvSpPr>
        <p:spPr>
          <a:xfrm>
            <a:off x="4932040" y="2276872"/>
            <a:ext cx="3672408" cy="41044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n-US" sz="1400" dirty="0" smtClean="0"/>
          </a:p>
          <a:p>
            <a:endParaRPr lang="en-US" sz="1400" dirty="0" smtClean="0"/>
          </a:p>
          <a:p>
            <a:r>
              <a:rPr lang="en-US" sz="1400" dirty="0" err="1" smtClean="0"/>
              <a:t>Nama</a:t>
            </a:r>
            <a:r>
              <a:rPr lang="en-US" sz="1400" dirty="0" smtClean="0"/>
              <a:t>: </a:t>
            </a:r>
            <a:br>
              <a:rPr lang="en-US" sz="1400" dirty="0" smtClean="0"/>
            </a:br>
            <a:r>
              <a:rPr lang="en-US" sz="1400" dirty="0" smtClean="0"/>
              <a:t>NIM:</a:t>
            </a:r>
          </a:p>
          <a:p>
            <a:endParaRPr lang="en-US" sz="1400" dirty="0" smtClean="0"/>
          </a:p>
          <a:p>
            <a:r>
              <a:rPr lang="en-US" sz="1400" dirty="0" smtClean="0"/>
              <a:t> </a:t>
            </a:r>
            <a:r>
              <a:rPr lang="en-US" sz="1400" dirty="0" err="1" smtClean="0"/>
              <a:t>Penjelasan</a:t>
            </a:r>
            <a:r>
              <a:rPr lang="en-US" sz="1400" dirty="0" smtClean="0"/>
              <a:t> (50 – 100 kata)</a:t>
            </a:r>
            <a:endParaRPr lang="en-US" sz="1400" dirty="0"/>
          </a:p>
        </p:txBody>
      </p:sp>
      <p:sp>
        <p:nvSpPr>
          <p:cNvPr id="10" name="TextBox 9"/>
          <p:cNvSpPr txBox="1"/>
          <p:nvPr/>
        </p:nvSpPr>
        <p:spPr>
          <a:xfrm>
            <a:off x="5436096" y="2708920"/>
            <a:ext cx="2736304" cy="369332"/>
          </a:xfrm>
          <a:prstGeom prst="rect">
            <a:avLst/>
          </a:prstGeom>
          <a:noFill/>
        </p:spPr>
        <p:txBody>
          <a:bodyPr wrap="square" rtlCol="0">
            <a:spAutoFit/>
          </a:bodyPr>
          <a:lstStyle/>
          <a:p>
            <a:pPr algn="ctr"/>
            <a:r>
              <a:rPr lang="en-US" dirty="0" smtClean="0"/>
              <a:t>FOTO</a:t>
            </a:r>
            <a:endParaRPr lang="en-US" dirty="0"/>
          </a:p>
        </p:txBody>
      </p:sp>
      <p:sp>
        <p:nvSpPr>
          <p:cNvPr id="11" name="Rectangle 10"/>
          <p:cNvSpPr/>
          <p:nvPr/>
        </p:nvSpPr>
        <p:spPr>
          <a:xfrm>
            <a:off x="5364088" y="2636912"/>
            <a:ext cx="2808312" cy="129614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err="1" smtClean="0"/>
              <a:t>foto</a:t>
            </a:r>
            <a:endParaRPr lang="en-US" dirty="0"/>
          </a:p>
        </p:txBody>
      </p:sp>
    </p:spTree>
    <p:extLst>
      <p:ext uri="{BB962C8B-B14F-4D97-AF65-F5344CB8AC3E}">
        <p14:creationId xmlns:p14="http://schemas.microsoft.com/office/powerpoint/2010/main" val="23770854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7" y="548680"/>
            <a:ext cx="8913813" cy="914400"/>
          </a:xfrm>
        </p:spPr>
        <p:txBody>
          <a:bodyPr/>
          <a:lstStyle/>
          <a:p>
            <a:r>
              <a:rPr lang="en-US" dirty="0" err="1" smtClean="0"/>
              <a:t>Seni</a:t>
            </a:r>
            <a:r>
              <a:rPr lang="en-US" dirty="0" smtClean="0"/>
              <a:t> </a:t>
            </a:r>
            <a:r>
              <a:rPr lang="en-US" dirty="0" err="1" smtClean="0"/>
              <a:t>itu</a:t>
            </a:r>
            <a:r>
              <a:rPr lang="en-US" dirty="0" smtClean="0"/>
              <a:t> </a:t>
            </a:r>
            <a:r>
              <a:rPr lang="en-US" dirty="0" err="1" smtClean="0"/>
              <a:t>apa</a:t>
            </a:r>
            <a:r>
              <a:rPr lang="en-US" dirty="0" smtClean="0"/>
              <a:t> </a:t>
            </a:r>
            <a:r>
              <a:rPr lang="en-US" dirty="0" err="1" smtClean="0"/>
              <a:t>sih</a:t>
            </a:r>
            <a:r>
              <a:rPr lang="en-US" dirty="0" smtClean="0"/>
              <a:t>?</a:t>
            </a:r>
            <a:endParaRPr lang="en-US" dirty="0"/>
          </a:p>
        </p:txBody>
      </p:sp>
      <p:sp>
        <p:nvSpPr>
          <p:cNvPr id="3" name="Content Placeholder 2"/>
          <p:cNvSpPr>
            <a:spLocks noGrp="1"/>
          </p:cNvSpPr>
          <p:nvPr>
            <p:ph idx="1"/>
          </p:nvPr>
        </p:nvSpPr>
        <p:spPr>
          <a:xfrm>
            <a:off x="683568" y="1916832"/>
            <a:ext cx="7560840" cy="4104456"/>
          </a:xfrm>
        </p:spPr>
        <p:txBody>
          <a:bodyPr>
            <a:noAutofit/>
          </a:bodyPr>
          <a:lstStyle/>
          <a:p>
            <a:pPr marL="0" lvl="0" indent="0" algn="just" eaLnBrk="0" fontAlgn="base" hangingPunct="0">
              <a:lnSpc>
                <a:spcPct val="130000"/>
              </a:lnSpc>
              <a:spcBef>
                <a:spcPct val="0"/>
              </a:spcBef>
              <a:spcAft>
                <a:spcPct val="0"/>
              </a:spcAft>
              <a:buClrTx/>
              <a:buNone/>
            </a:pPr>
            <a:r>
              <a:rPr lang="en-US" altLang="en-US" sz="1600" dirty="0">
                <a:solidFill>
                  <a:schemeClr val="tx1"/>
                </a:solidFill>
                <a:latin typeface="Arial" charset="0"/>
                <a:cs typeface="Arial" charset="0"/>
              </a:rPr>
              <a:t>Alexander Baum </a:t>
            </a:r>
            <a:r>
              <a:rPr lang="en-US" altLang="en-US" sz="1600" dirty="0" err="1">
                <a:solidFill>
                  <a:schemeClr val="tx1"/>
                </a:solidFill>
                <a:latin typeface="Arial" charset="0"/>
                <a:cs typeface="Arial" charset="0"/>
              </a:rPr>
              <a:t>Garton</a:t>
            </a:r>
            <a:r>
              <a:rPr lang="en-US" altLang="en-US" sz="1600" dirty="0">
                <a:solidFill>
                  <a:schemeClr val="tx1"/>
                </a:solidFill>
                <a:latin typeface="Arial" charset="0"/>
                <a:cs typeface="Arial" charset="0"/>
              </a:rPr>
              <a:t> </a:t>
            </a:r>
          </a:p>
          <a:p>
            <a:pPr marL="457200" lvl="1" indent="0" algn="just" eaLnBrk="0" fontAlgn="base" hangingPunct="0">
              <a:lnSpc>
                <a:spcPct val="130000"/>
              </a:lnSpc>
              <a:spcBef>
                <a:spcPct val="0"/>
              </a:spcBef>
              <a:spcAft>
                <a:spcPct val="0"/>
              </a:spcAft>
              <a:buClrTx/>
              <a:buNone/>
            </a:pPr>
            <a:r>
              <a:rPr lang="en-US" altLang="en-US" sz="1600" i="1" dirty="0" err="1">
                <a:solidFill>
                  <a:schemeClr val="tx1"/>
                </a:solidFill>
                <a:latin typeface="Arial" charset="0"/>
                <a:cs typeface="Arial" charset="0"/>
              </a:rPr>
              <a:t>Seni</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adalah</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keindahan</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dan</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seni</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adalah</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tujuan</a:t>
            </a:r>
            <a:r>
              <a:rPr lang="en-US" altLang="en-US" sz="1600" i="1" dirty="0">
                <a:solidFill>
                  <a:schemeClr val="tx1"/>
                </a:solidFill>
                <a:latin typeface="Arial" charset="0"/>
                <a:cs typeface="Arial" charset="0"/>
              </a:rPr>
              <a:t> yang </a:t>
            </a:r>
            <a:r>
              <a:rPr lang="en-US" altLang="en-US" sz="1600" i="1" dirty="0" err="1">
                <a:solidFill>
                  <a:schemeClr val="tx1"/>
                </a:solidFill>
                <a:latin typeface="Arial" charset="0"/>
                <a:cs typeface="Arial" charset="0"/>
              </a:rPr>
              <a:t>positif</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menjadikan</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penikmat</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merasa</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dalam</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kebahagiaan</a:t>
            </a:r>
            <a:r>
              <a:rPr lang="en-US" altLang="en-US" sz="1600" i="1" dirty="0" smtClean="0">
                <a:solidFill>
                  <a:schemeClr val="tx1"/>
                </a:solidFill>
                <a:latin typeface="Arial" charset="0"/>
                <a:cs typeface="Arial" charset="0"/>
              </a:rPr>
              <a:t>.</a:t>
            </a:r>
          </a:p>
          <a:p>
            <a:pPr marL="457200" lvl="1" indent="0" algn="just" eaLnBrk="0" fontAlgn="base" hangingPunct="0">
              <a:lnSpc>
                <a:spcPct val="130000"/>
              </a:lnSpc>
              <a:spcBef>
                <a:spcPct val="0"/>
              </a:spcBef>
              <a:spcAft>
                <a:spcPct val="0"/>
              </a:spcAft>
              <a:buClrTx/>
              <a:buNone/>
            </a:pPr>
            <a:endParaRPr lang="en-US" altLang="en-US" sz="1600" dirty="0">
              <a:solidFill>
                <a:schemeClr val="tx1"/>
              </a:solidFill>
              <a:latin typeface="Arial" charset="0"/>
              <a:cs typeface="Arial" charset="0"/>
            </a:endParaRPr>
          </a:p>
          <a:p>
            <a:pPr marL="0" lvl="0" indent="0" algn="just" eaLnBrk="0" fontAlgn="base" hangingPunct="0">
              <a:lnSpc>
                <a:spcPct val="130000"/>
              </a:lnSpc>
              <a:spcBef>
                <a:spcPct val="0"/>
              </a:spcBef>
              <a:spcAft>
                <a:spcPct val="0"/>
              </a:spcAft>
              <a:buClrTx/>
              <a:buNone/>
            </a:pPr>
            <a:r>
              <a:rPr lang="en-US" altLang="en-US" sz="1600" dirty="0" err="1">
                <a:solidFill>
                  <a:schemeClr val="tx1"/>
                </a:solidFill>
                <a:latin typeface="Arial" charset="0"/>
                <a:cs typeface="Arial" charset="0"/>
              </a:rPr>
              <a:t>Aristoteles</a:t>
            </a:r>
            <a:r>
              <a:rPr lang="en-US" altLang="en-US" sz="1600" dirty="0">
                <a:solidFill>
                  <a:schemeClr val="tx1"/>
                </a:solidFill>
                <a:latin typeface="Arial" charset="0"/>
                <a:cs typeface="Arial" charset="0"/>
              </a:rPr>
              <a:t> </a:t>
            </a:r>
          </a:p>
          <a:p>
            <a:pPr marL="457200" lvl="1" indent="0" algn="just" eaLnBrk="0" fontAlgn="base" hangingPunct="0">
              <a:lnSpc>
                <a:spcPct val="130000"/>
              </a:lnSpc>
              <a:spcBef>
                <a:spcPct val="0"/>
              </a:spcBef>
              <a:spcAft>
                <a:spcPct val="0"/>
              </a:spcAft>
              <a:buClrTx/>
              <a:buNone/>
            </a:pPr>
            <a:r>
              <a:rPr lang="en-US" altLang="en-US" sz="1600" i="1" dirty="0" err="1">
                <a:solidFill>
                  <a:schemeClr val="tx1"/>
                </a:solidFill>
                <a:latin typeface="Arial" charset="0"/>
                <a:cs typeface="Arial" charset="0"/>
              </a:rPr>
              <a:t>Seni</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adalah</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bentuk</a:t>
            </a:r>
            <a:r>
              <a:rPr lang="en-US" altLang="en-US" sz="1600" i="1" dirty="0">
                <a:solidFill>
                  <a:schemeClr val="tx1"/>
                </a:solidFill>
                <a:latin typeface="Arial" charset="0"/>
                <a:cs typeface="Arial" charset="0"/>
              </a:rPr>
              <a:t> yang </a:t>
            </a:r>
            <a:r>
              <a:rPr lang="en-US" altLang="en-US" sz="1600" i="1" dirty="0" err="1">
                <a:solidFill>
                  <a:schemeClr val="tx1"/>
                </a:solidFill>
                <a:latin typeface="Arial" charset="0"/>
                <a:cs typeface="Arial" charset="0"/>
              </a:rPr>
              <a:t>pengungkapannya</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dan</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penampilannya</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tidak</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pernah</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menyimpang</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dari</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kenyataan</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dan</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seni</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itu</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adalah</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meniru</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alam</a:t>
            </a:r>
            <a:r>
              <a:rPr lang="en-US" altLang="en-US" sz="1600" i="1" dirty="0" smtClean="0">
                <a:solidFill>
                  <a:schemeClr val="tx1"/>
                </a:solidFill>
                <a:latin typeface="Arial" charset="0"/>
                <a:cs typeface="Arial" charset="0"/>
              </a:rPr>
              <a:t>.</a:t>
            </a:r>
          </a:p>
          <a:p>
            <a:pPr marL="457200" lvl="1" indent="0" algn="just" eaLnBrk="0" fontAlgn="base" hangingPunct="0">
              <a:lnSpc>
                <a:spcPct val="130000"/>
              </a:lnSpc>
              <a:spcBef>
                <a:spcPct val="0"/>
              </a:spcBef>
              <a:spcAft>
                <a:spcPct val="0"/>
              </a:spcAft>
              <a:buClrTx/>
              <a:buNone/>
            </a:pPr>
            <a:endParaRPr lang="en-US" altLang="en-US" sz="1600" dirty="0">
              <a:solidFill>
                <a:schemeClr val="tx1"/>
              </a:solidFill>
              <a:latin typeface="Arial" charset="0"/>
              <a:cs typeface="Arial" charset="0"/>
            </a:endParaRPr>
          </a:p>
          <a:p>
            <a:pPr marL="0" lvl="0" indent="0" algn="just" eaLnBrk="0" fontAlgn="base" hangingPunct="0">
              <a:lnSpc>
                <a:spcPct val="130000"/>
              </a:lnSpc>
              <a:spcBef>
                <a:spcPct val="0"/>
              </a:spcBef>
              <a:spcAft>
                <a:spcPct val="0"/>
              </a:spcAft>
              <a:buClrTx/>
              <a:buNone/>
            </a:pPr>
            <a:r>
              <a:rPr lang="en-US" altLang="en-US" sz="1600" dirty="0">
                <a:solidFill>
                  <a:schemeClr val="tx1"/>
                </a:solidFill>
                <a:latin typeface="Arial" charset="0"/>
                <a:cs typeface="Arial" charset="0"/>
              </a:rPr>
              <a:t>Immanuel Kant </a:t>
            </a:r>
          </a:p>
          <a:p>
            <a:pPr marL="457200" lvl="1" indent="0" algn="just" eaLnBrk="0" fontAlgn="base" hangingPunct="0">
              <a:lnSpc>
                <a:spcPct val="130000"/>
              </a:lnSpc>
              <a:spcBef>
                <a:spcPct val="0"/>
              </a:spcBef>
              <a:spcAft>
                <a:spcPct val="0"/>
              </a:spcAft>
              <a:buClrTx/>
              <a:buNone/>
            </a:pPr>
            <a:r>
              <a:rPr lang="en-US" altLang="en-US" sz="1600" i="1" dirty="0" err="1">
                <a:solidFill>
                  <a:schemeClr val="tx1"/>
                </a:solidFill>
                <a:latin typeface="Arial" charset="0"/>
                <a:cs typeface="Arial" charset="0"/>
              </a:rPr>
              <a:t>Seni</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adalah</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sebuah</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impian</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karena</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rumus</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rumus</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tidak</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dapat</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mengihtiarkan</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kenyataan</a:t>
            </a:r>
            <a:r>
              <a:rPr lang="en-US" altLang="en-US" sz="1600" i="1" dirty="0">
                <a:solidFill>
                  <a:schemeClr val="tx1"/>
                </a:solidFill>
                <a:latin typeface="Arial" charset="0"/>
                <a:cs typeface="Arial" charset="0"/>
              </a:rPr>
              <a:t>.</a:t>
            </a:r>
            <a:endParaRPr lang="en-US" altLang="en-US" sz="1600" dirty="0">
              <a:solidFill>
                <a:schemeClr val="tx1"/>
              </a:solidFill>
              <a:latin typeface="Arial" charset="0"/>
              <a:cs typeface="Arial" charset="0"/>
            </a:endParaRPr>
          </a:p>
          <a:p>
            <a:pPr>
              <a:lnSpc>
                <a:spcPct val="130000"/>
              </a:lnSpc>
            </a:pPr>
            <a:endParaRPr lang="en-US" sz="1600" dirty="0"/>
          </a:p>
        </p:txBody>
      </p:sp>
    </p:spTree>
    <p:extLst>
      <p:ext uri="{BB962C8B-B14F-4D97-AF65-F5344CB8AC3E}">
        <p14:creationId xmlns:p14="http://schemas.microsoft.com/office/powerpoint/2010/main" val="222180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392"/>
            <a:ext cx="8913813" cy="914400"/>
          </a:xfrm>
        </p:spPr>
        <p:txBody>
          <a:bodyPr/>
          <a:lstStyle/>
          <a:p>
            <a:r>
              <a:rPr lang="en-US" dirty="0" smtClean="0"/>
              <a:t>What they said about Art…</a:t>
            </a:r>
            <a:endParaRPr lang="en-US" dirty="0"/>
          </a:p>
        </p:txBody>
      </p:sp>
      <p:sp>
        <p:nvSpPr>
          <p:cNvPr id="3" name="Content Placeholder 2"/>
          <p:cNvSpPr>
            <a:spLocks noGrp="1"/>
          </p:cNvSpPr>
          <p:nvPr>
            <p:ph idx="1"/>
          </p:nvPr>
        </p:nvSpPr>
        <p:spPr>
          <a:xfrm>
            <a:off x="1114424" y="1844824"/>
            <a:ext cx="7418016" cy="4421505"/>
          </a:xfrm>
        </p:spPr>
        <p:txBody>
          <a:bodyPr>
            <a:noAutofit/>
          </a:bodyPr>
          <a:lstStyle/>
          <a:p>
            <a:pPr marL="0" lvl="0" indent="0" algn="just" eaLnBrk="0" fontAlgn="base" hangingPunct="0">
              <a:lnSpc>
                <a:spcPct val="130000"/>
              </a:lnSpc>
              <a:spcBef>
                <a:spcPct val="0"/>
              </a:spcBef>
              <a:spcAft>
                <a:spcPct val="0"/>
              </a:spcAft>
              <a:buClrTx/>
              <a:buNone/>
            </a:pPr>
            <a:r>
              <a:rPr lang="en-US" altLang="en-US" sz="1600" dirty="0">
                <a:solidFill>
                  <a:schemeClr val="tx1"/>
                </a:solidFill>
                <a:latin typeface="Arial" charset="0"/>
                <a:cs typeface="Arial" charset="0"/>
              </a:rPr>
              <a:t>Ki </a:t>
            </a:r>
            <a:r>
              <a:rPr lang="en-US" altLang="en-US" sz="1600" dirty="0" err="1">
                <a:solidFill>
                  <a:schemeClr val="tx1"/>
                </a:solidFill>
                <a:latin typeface="Arial" charset="0"/>
                <a:cs typeface="Arial" charset="0"/>
              </a:rPr>
              <a:t>Hajar</a:t>
            </a:r>
            <a:r>
              <a:rPr lang="en-US" altLang="en-US" sz="1600" dirty="0">
                <a:solidFill>
                  <a:schemeClr val="tx1"/>
                </a:solidFill>
                <a:latin typeface="Arial" charset="0"/>
                <a:cs typeface="Arial" charset="0"/>
              </a:rPr>
              <a:t> </a:t>
            </a:r>
            <a:r>
              <a:rPr lang="en-US" altLang="en-US" sz="1600" dirty="0" err="1">
                <a:solidFill>
                  <a:schemeClr val="tx1"/>
                </a:solidFill>
                <a:latin typeface="Arial" charset="0"/>
                <a:cs typeface="Arial" charset="0"/>
              </a:rPr>
              <a:t>Dewantara</a:t>
            </a:r>
            <a:r>
              <a:rPr lang="en-US" altLang="en-US" sz="1600" dirty="0">
                <a:solidFill>
                  <a:schemeClr val="tx1"/>
                </a:solidFill>
                <a:latin typeface="Arial" charset="0"/>
                <a:cs typeface="Arial" charset="0"/>
              </a:rPr>
              <a:t> </a:t>
            </a:r>
          </a:p>
          <a:p>
            <a:pPr marL="457200" lvl="1" indent="0" algn="just" eaLnBrk="0" fontAlgn="base" hangingPunct="0">
              <a:lnSpc>
                <a:spcPct val="130000"/>
              </a:lnSpc>
              <a:spcBef>
                <a:spcPct val="0"/>
              </a:spcBef>
              <a:spcAft>
                <a:spcPct val="0"/>
              </a:spcAft>
              <a:buClrTx/>
              <a:buNone/>
            </a:pPr>
            <a:r>
              <a:rPr lang="en-US" altLang="en-US" sz="1600" i="1" dirty="0" err="1">
                <a:solidFill>
                  <a:schemeClr val="tx1"/>
                </a:solidFill>
                <a:latin typeface="Arial" charset="0"/>
                <a:cs typeface="Arial" charset="0"/>
              </a:rPr>
              <a:t>Seni</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merupakan</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hasil</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keindahan</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sehingga</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dapat</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menggerakkan</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perasaan</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indah</a:t>
            </a:r>
            <a:r>
              <a:rPr lang="en-US" altLang="en-US" sz="1600" i="1" dirty="0">
                <a:solidFill>
                  <a:schemeClr val="tx1"/>
                </a:solidFill>
                <a:latin typeface="Arial" charset="0"/>
                <a:cs typeface="Arial" charset="0"/>
              </a:rPr>
              <a:t> orang yang </a:t>
            </a:r>
            <a:r>
              <a:rPr lang="en-US" altLang="en-US" sz="1600" i="1" dirty="0" err="1">
                <a:solidFill>
                  <a:schemeClr val="tx1"/>
                </a:solidFill>
                <a:latin typeface="Arial" charset="0"/>
                <a:cs typeface="Arial" charset="0"/>
              </a:rPr>
              <a:t>melihatnya</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oleh</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karena</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itu</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perbuatan</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manusia</a:t>
            </a:r>
            <a:r>
              <a:rPr lang="en-US" altLang="en-US" sz="1600" i="1" dirty="0">
                <a:solidFill>
                  <a:schemeClr val="tx1"/>
                </a:solidFill>
                <a:latin typeface="Arial" charset="0"/>
                <a:cs typeface="Arial" charset="0"/>
              </a:rPr>
              <a:t> yang </a:t>
            </a:r>
            <a:r>
              <a:rPr lang="en-US" altLang="en-US" sz="1600" i="1" dirty="0" err="1">
                <a:solidFill>
                  <a:schemeClr val="tx1"/>
                </a:solidFill>
                <a:latin typeface="Arial" charset="0"/>
                <a:cs typeface="Arial" charset="0"/>
              </a:rPr>
              <a:t>dapat</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mempengaruhi</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dapat</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menimbulkan</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perasaan</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indah</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itu</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seni</a:t>
            </a:r>
            <a:r>
              <a:rPr lang="en-US" altLang="en-US" sz="1600" i="1" dirty="0" smtClean="0">
                <a:solidFill>
                  <a:schemeClr val="tx1"/>
                </a:solidFill>
                <a:latin typeface="Arial" charset="0"/>
                <a:cs typeface="Arial" charset="0"/>
              </a:rPr>
              <a:t>.</a:t>
            </a:r>
          </a:p>
          <a:p>
            <a:pPr marL="457200" lvl="1" indent="0" algn="just" eaLnBrk="0" fontAlgn="base" hangingPunct="0">
              <a:lnSpc>
                <a:spcPct val="130000"/>
              </a:lnSpc>
              <a:spcBef>
                <a:spcPct val="0"/>
              </a:spcBef>
              <a:spcAft>
                <a:spcPct val="0"/>
              </a:spcAft>
              <a:buClrTx/>
              <a:buNone/>
            </a:pPr>
            <a:endParaRPr lang="en-US" altLang="en-US" sz="1600" dirty="0">
              <a:solidFill>
                <a:schemeClr val="tx1"/>
              </a:solidFill>
              <a:latin typeface="Arial" charset="0"/>
              <a:cs typeface="Arial" charset="0"/>
            </a:endParaRPr>
          </a:p>
          <a:p>
            <a:pPr marL="0" lvl="0" indent="0" algn="just" eaLnBrk="0" fontAlgn="base" hangingPunct="0">
              <a:lnSpc>
                <a:spcPct val="130000"/>
              </a:lnSpc>
              <a:spcBef>
                <a:spcPct val="0"/>
              </a:spcBef>
              <a:spcAft>
                <a:spcPct val="0"/>
              </a:spcAft>
              <a:buClrTx/>
              <a:buNone/>
            </a:pPr>
            <a:r>
              <a:rPr lang="en-US" altLang="en-US" sz="1600" dirty="0">
                <a:solidFill>
                  <a:schemeClr val="tx1"/>
                </a:solidFill>
                <a:latin typeface="Arial" charset="0"/>
                <a:cs typeface="Arial" charset="0"/>
              </a:rPr>
              <a:t>Leo Tolstoy </a:t>
            </a:r>
          </a:p>
          <a:p>
            <a:pPr marL="457200" lvl="1" indent="0" algn="just" eaLnBrk="0" fontAlgn="base" hangingPunct="0">
              <a:lnSpc>
                <a:spcPct val="130000"/>
              </a:lnSpc>
              <a:spcBef>
                <a:spcPct val="0"/>
              </a:spcBef>
              <a:spcAft>
                <a:spcPct val="0"/>
              </a:spcAft>
              <a:buClrTx/>
              <a:buNone/>
            </a:pPr>
            <a:r>
              <a:rPr lang="en-US" altLang="en-US" sz="1600" i="1" dirty="0" err="1">
                <a:solidFill>
                  <a:schemeClr val="tx1"/>
                </a:solidFill>
                <a:latin typeface="Arial" charset="0"/>
                <a:cs typeface="Arial" charset="0"/>
              </a:rPr>
              <a:t>Seni</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adalah</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ungkapan</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perasaan</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pencipta</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yanng</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disampaikan</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kepada</a:t>
            </a:r>
            <a:r>
              <a:rPr lang="en-US" altLang="en-US" sz="1600" i="1" dirty="0">
                <a:solidFill>
                  <a:schemeClr val="tx1"/>
                </a:solidFill>
                <a:latin typeface="Arial" charset="0"/>
                <a:cs typeface="Arial" charset="0"/>
              </a:rPr>
              <a:t> orang lain agar </a:t>
            </a:r>
            <a:r>
              <a:rPr lang="en-US" altLang="en-US" sz="1600" i="1" dirty="0" err="1">
                <a:solidFill>
                  <a:schemeClr val="tx1"/>
                </a:solidFill>
                <a:latin typeface="Arial" charset="0"/>
                <a:cs typeface="Arial" charset="0"/>
              </a:rPr>
              <a:t>mereka</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dapat</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merasakan</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apa</a:t>
            </a:r>
            <a:r>
              <a:rPr lang="en-US" altLang="en-US" sz="1600" i="1" dirty="0">
                <a:solidFill>
                  <a:schemeClr val="tx1"/>
                </a:solidFill>
                <a:latin typeface="Arial" charset="0"/>
                <a:cs typeface="Arial" charset="0"/>
              </a:rPr>
              <a:t> yang </a:t>
            </a:r>
            <a:r>
              <a:rPr lang="en-US" altLang="en-US" sz="1600" i="1" dirty="0" err="1">
                <a:solidFill>
                  <a:schemeClr val="tx1"/>
                </a:solidFill>
                <a:latin typeface="Arial" charset="0"/>
                <a:cs typeface="Arial" charset="0"/>
              </a:rPr>
              <a:t>dirasakan</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pelukis</a:t>
            </a:r>
            <a:r>
              <a:rPr lang="en-US" altLang="en-US" sz="1600" i="1" dirty="0" smtClean="0">
                <a:solidFill>
                  <a:schemeClr val="tx1"/>
                </a:solidFill>
                <a:latin typeface="Arial" charset="0"/>
                <a:cs typeface="Arial" charset="0"/>
              </a:rPr>
              <a:t>.</a:t>
            </a:r>
          </a:p>
          <a:p>
            <a:pPr marL="457200" lvl="1" indent="0" algn="just" eaLnBrk="0" fontAlgn="base" hangingPunct="0">
              <a:lnSpc>
                <a:spcPct val="130000"/>
              </a:lnSpc>
              <a:spcBef>
                <a:spcPct val="0"/>
              </a:spcBef>
              <a:spcAft>
                <a:spcPct val="0"/>
              </a:spcAft>
              <a:buClrTx/>
              <a:buNone/>
            </a:pPr>
            <a:endParaRPr lang="en-US" altLang="en-US" sz="1600" dirty="0">
              <a:solidFill>
                <a:schemeClr val="tx1"/>
              </a:solidFill>
              <a:latin typeface="Arial" charset="0"/>
              <a:cs typeface="Arial" charset="0"/>
            </a:endParaRPr>
          </a:p>
          <a:p>
            <a:pPr marL="0" lvl="0" indent="0" algn="just" eaLnBrk="0" fontAlgn="base" hangingPunct="0">
              <a:lnSpc>
                <a:spcPct val="130000"/>
              </a:lnSpc>
              <a:spcBef>
                <a:spcPct val="0"/>
              </a:spcBef>
              <a:spcAft>
                <a:spcPct val="0"/>
              </a:spcAft>
              <a:buClrTx/>
              <a:buNone/>
            </a:pPr>
            <a:r>
              <a:rPr lang="en-US" altLang="en-US" sz="1600" dirty="0" err="1">
                <a:solidFill>
                  <a:schemeClr val="tx1"/>
                </a:solidFill>
                <a:latin typeface="Arial" charset="0"/>
                <a:cs typeface="Arial" charset="0"/>
              </a:rPr>
              <a:t>Sudarmaji</a:t>
            </a:r>
            <a:r>
              <a:rPr lang="en-US" altLang="en-US" sz="1600" dirty="0">
                <a:solidFill>
                  <a:schemeClr val="tx1"/>
                </a:solidFill>
                <a:latin typeface="Arial" charset="0"/>
                <a:cs typeface="Arial" charset="0"/>
              </a:rPr>
              <a:t> </a:t>
            </a:r>
          </a:p>
          <a:p>
            <a:pPr marL="457200" lvl="1" indent="0" algn="just" eaLnBrk="0" fontAlgn="base" hangingPunct="0">
              <a:lnSpc>
                <a:spcPct val="130000"/>
              </a:lnSpc>
              <a:spcBef>
                <a:spcPct val="0"/>
              </a:spcBef>
              <a:spcAft>
                <a:spcPct val="0"/>
              </a:spcAft>
              <a:buClrTx/>
              <a:buNone/>
            </a:pPr>
            <a:r>
              <a:rPr lang="en-US" altLang="en-US" sz="1600" i="1" dirty="0" err="1">
                <a:solidFill>
                  <a:schemeClr val="tx1"/>
                </a:solidFill>
                <a:latin typeface="Arial" charset="0"/>
                <a:cs typeface="Arial" charset="0"/>
              </a:rPr>
              <a:t>Seni</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adalah</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segala</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manifestasi</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batin</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dan</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pengalaman</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estetis</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dengan</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menggunakan</a:t>
            </a:r>
            <a:r>
              <a:rPr lang="en-US" altLang="en-US" sz="1600" i="1" dirty="0">
                <a:solidFill>
                  <a:schemeClr val="tx1"/>
                </a:solidFill>
                <a:latin typeface="Arial" charset="0"/>
                <a:cs typeface="Arial" charset="0"/>
              </a:rPr>
              <a:t> media </a:t>
            </a:r>
            <a:r>
              <a:rPr lang="en-US" altLang="en-US" sz="1600" i="1" dirty="0" err="1">
                <a:solidFill>
                  <a:schemeClr val="tx1"/>
                </a:solidFill>
                <a:latin typeface="Arial" charset="0"/>
                <a:cs typeface="Arial" charset="0"/>
              </a:rPr>
              <a:t>bidang</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garis</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warna</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tekstur</a:t>
            </a:r>
            <a:r>
              <a:rPr lang="en-US" altLang="en-US" sz="1600" i="1" dirty="0">
                <a:solidFill>
                  <a:schemeClr val="tx1"/>
                </a:solidFill>
                <a:latin typeface="Arial" charset="0"/>
                <a:cs typeface="Arial" charset="0"/>
              </a:rPr>
              <a:t>, volume </a:t>
            </a:r>
            <a:r>
              <a:rPr lang="en-US" altLang="en-US" sz="1600" i="1" dirty="0" err="1">
                <a:solidFill>
                  <a:schemeClr val="tx1"/>
                </a:solidFill>
                <a:latin typeface="Arial" charset="0"/>
                <a:cs typeface="Arial" charset="0"/>
              </a:rPr>
              <a:t>dan</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gelap</a:t>
            </a:r>
            <a:r>
              <a:rPr lang="en-US" altLang="en-US" sz="1600" i="1" dirty="0">
                <a:solidFill>
                  <a:schemeClr val="tx1"/>
                </a:solidFill>
                <a:latin typeface="Arial" charset="0"/>
                <a:cs typeface="Arial" charset="0"/>
              </a:rPr>
              <a:t> </a:t>
            </a:r>
            <a:r>
              <a:rPr lang="en-US" altLang="en-US" sz="1600" i="1" dirty="0" err="1">
                <a:solidFill>
                  <a:schemeClr val="tx1"/>
                </a:solidFill>
                <a:latin typeface="Arial" charset="0"/>
                <a:cs typeface="Arial" charset="0"/>
              </a:rPr>
              <a:t>terang</a:t>
            </a:r>
            <a:r>
              <a:rPr lang="en-US" altLang="en-US" sz="1600" i="1" dirty="0" smtClean="0">
                <a:solidFill>
                  <a:schemeClr val="tx1"/>
                </a:solidFill>
                <a:latin typeface="Arial" charset="0"/>
                <a:cs typeface="Arial" charset="0"/>
              </a:rPr>
              <a:t>.</a:t>
            </a:r>
            <a:endParaRPr lang="en-US" sz="1000" dirty="0" smtClean="0"/>
          </a:p>
          <a:p>
            <a:pPr marL="0" indent="0" algn="r">
              <a:lnSpc>
                <a:spcPct val="130000"/>
              </a:lnSpc>
              <a:buNone/>
            </a:pPr>
            <a:r>
              <a:rPr lang="en-US" sz="1000" dirty="0" err="1" smtClean="0"/>
              <a:t>Sumber</a:t>
            </a:r>
            <a:r>
              <a:rPr lang="en-US" sz="1000" dirty="0" smtClean="0"/>
              <a:t> </a:t>
            </a:r>
            <a:r>
              <a:rPr lang="en-US" sz="1000" dirty="0"/>
              <a:t>: https://</a:t>
            </a:r>
            <a:r>
              <a:rPr lang="en-US" sz="1000" dirty="0" err="1"/>
              <a:t>id.wikipedia.org</a:t>
            </a:r>
            <a:r>
              <a:rPr lang="en-US" sz="1000" dirty="0"/>
              <a:t>/wiki/</a:t>
            </a:r>
            <a:r>
              <a:rPr lang="en-US" sz="1000" dirty="0" err="1"/>
              <a:t>Seni</a:t>
            </a:r>
            <a:endParaRPr lang="en-US" sz="1000" dirty="0"/>
          </a:p>
          <a:p>
            <a:endParaRPr lang="en-US" sz="1600" dirty="0"/>
          </a:p>
        </p:txBody>
      </p:sp>
    </p:spTree>
    <p:extLst>
      <p:ext uri="{BB962C8B-B14F-4D97-AF65-F5344CB8AC3E}">
        <p14:creationId xmlns:p14="http://schemas.microsoft.com/office/powerpoint/2010/main" val="424902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PERKULIAHAN</a:t>
            </a:r>
            <a:endParaRPr lang="id-ID" b="1" dirty="0"/>
          </a:p>
        </p:txBody>
      </p:sp>
      <p:graphicFrame>
        <p:nvGraphicFramePr>
          <p:cNvPr id="5" name="Diagram 4"/>
          <p:cNvGraphicFramePr/>
          <p:nvPr>
            <p:extLst>
              <p:ext uri="{D42A27DB-BD31-4B8C-83A1-F6EECF244321}">
                <p14:modId xmlns:p14="http://schemas.microsoft.com/office/powerpoint/2010/main" val="2045233340"/>
              </p:ext>
            </p:extLst>
          </p:nvPr>
        </p:nvGraphicFramePr>
        <p:xfrm>
          <a:off x="611560" y="1988840"/>
          <a:ext cx="7992888"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40371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APA HUBUNGANNYA SAMA GUE?</a:t>
            </a:r>
            <a:endParaRPr lang="id-ID" dirty="0"/>
          </a:p>
        </p:txBody>
      </p:sp>
      <p:pic>
        <p:nvPicPr>
          <p:cNvPr id="3" name="Picture 2" descr="cuc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163" y="2348879"/>
            <a:ext cx="4897093" cy="4005291"/>
          </a:xfrm>
          <a:prstGeom prst="rect">
            <a:avLst/>
          </a:prstGeom>
        </p:spPr>
      </p:pic>
    </p:spTree>
    <p:extLst>
      <p:ext uri="{BB962C8B-B14F-4D97-AF65-F5344CB8AC3E}">
        <p14:creationId xmlns:p14="http://schemas.microsoft.com/office/powerpoint/2010/main" val="6702226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8913813" cy="914400"/>
          </a:xfrm>
        </p:spPr>
        <p:txBody>
          <a:bodyPr>
            <a:normAutofit/>
          </a:bodyPr>
          <a:lstStyle/>
          <a:p>
            <a:r>
              <a:rPr lang="id-ID" dirty="0" smtClean="0"/>
              <a:t>KITA DIKELILINGI SENI APLIKATIF</a:t>
            </a:r>
            <a:endParaRPr lang="id-ID" dirty="0"/>
          </a:p>
        </p:txBody>
      </p:sp>
      <p:pic>
        <p:nvPicPr>
          <p:cNvPr id="4" name="Picture 3" descr="cuc 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077072"/>
            <a:ext cx="3631332" cy="2420888"/>
          </a:xfrm>
          <a:prstGeom prst="rect">
            <a:avLst/>
          </a:prstGeom>
        </p:spPr>
      </p:pic>
      <p:pic>
        <p:nvPicPr>
          <p:cNvPr id="5" name="Picture 4" descr="pop a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1916832"/>
            <a:ext cx="4032448" cy="3024336"/>
          </a:xfrm>
          <a:prstGeom prst="rect">
            <a:avLst/>
          </a:prstGeom>
        </p:spPr>
      </p:pic>
      <p:pic>
        <p:nvPicPr>
          <p:cNvPr id="6" name="Picture 5" descr="iwatch ru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5" y="1916832"/>
            <a:ext cx="3456384" cy="1808841"/>
          </a:xfrm>
          <a:prstGeom prst="rect">
            <a:avLst/>
          </a:prstGeom>
        </p:spPr>
      </p:pic>
      <p:sp>
        <p:nvSpPr>
          <p:cNvPr id="7" name="TextBox 6"/>
          <p:cNvSpPr txBox="1"/>
          <p:nvPr/>
        </p:nvSpPr>
        <p:spPr>
          <a:xfrm>
            <a:off x="4427984" y="5157192"/>
            <a:ext cx="4032448" cy="1281120"/>
          </a:xfrm>
          <a:prstGeom prst="rect">
            <a:avLst/>
          </a:prstGeom>
          <a:noFill/>
        </p:spPr>
        <p:txBody>
          <a:bodyPr wrap="square" rtlCol="0">
            <a:spAutoFit/>
          </a:bodyPr>
          <a:lstStyle/>
          <a:p>
            <a:pPr algn="r">
              <a:lnSpc>
                <a:spcPct val="130000"/>
              </a:lnSpc>
            </a:pPr>
            <a:r>
              <a:rPr lang="en-US" sz="1500" dirty="0" smtClean="0"/>
              <a:t>Let’s do sport!</a:t>
            </a:r>
            <a:br>
              <a:rPr lang="en-US" sz="1500" dirty="0" smtClean="0"/>
            </a:br>
            <a:r>
              <a:rPr lang="en-US" sz="1500" dirty="0" err="1" smtClean="0"/>
              <a:t>Ohh</a:t>
            </a:r>
            <a:r>
              <a:rPr lang="en-US" sz="1500" dirty="0" smtClean="0"/>
              <a:t>.. I’m in the mood for sketching.</a:t>
            </a:r>
          </a:p>
          <a:p>
            <a:pPr algn="r">
              <a:lnSpc>
                <a:spcPct val="130000"/>
              </a:lnSpc>
            </a:pPr>
            <a:r>
              <a:rPr lang="en-US" sz="1500" dirty="0" smtClean="0"/>
              <a:t>Hey… look our OOTD. Enjoy the weekend!</a:t>
            </a:r>
            <a:endParaRPr lang="en-US" sz="1500" dirty="0"/>
          </a:p>
        </p:txBody>
      </p:sp>
    </p:spTree>
    <p:extLst>
      <p:ext uri="{BB962C8B-B14F-4D97-AF65-F5344CB8AC3E}">
        <p14:creationId xmlns:p14="http://schemas.microsoft.com/office/powerpoint/2010/main" val="12534746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is everywhere…. </a:t>
            </a:r>
            <a:endParaRPr lang="en-US" dirty="0"/>
          </a:p>
        </p:txBody>
      </p:sp>
      <p:sp>
        <p:nvSpPr>
          <p:cNvPr id="3" name="Content Placeholder 2"/>
          <p:cNvSpPr>
            <a:spLocks noGrp="1"/>
          </p:cNvSpPr>
          <p:nvPr>
            <p:ph idx="1"/>
          </p:nvPr>
        </p:nvSpPr>
        <p:spPr/>
        <p:txBody>
          <a:bodyPr/>
          <a:lstStyle/>
          <a:p>
            <a:pPr algn="just">
              <a:lnSpc>
                <a:spcPct val="130000"/>
              </a:lnSpc>
            </a:pPr>
            <a:r>
              <a:rPr lang="fi-FI" dirty="0"/>
              <a:t>Di </a:t>
            </a:r>
            <a:r>
              <a:rPr lang="fi-FI" dirty="0" err="1"/>
              <a:t>setiap</a:t>
            </a:r>
            <a:r>
              <a:rPr lang="fi-FI" dirty="0"/>
              <a:t> </a:t>
            </a:r>
            <a:r>
              <a:rPr lang="fi-FI" dirty="0" err="1"/>
              <a:t>waktu</a:t>
            </a:r>
            <a:r>
              <a:rPr lang="fi-FI" dirty="0"/>
              <a:t> </a:t>
            </a:r>
            <a:r>
              <a:rPr lang="fi-FI" dirty="0" err="1"/>
              <a:t>maupun</a:t>
            </a:r>
            <a:r>
              <a:rPr lang="fi-FI" dirty="0"/>
              <a:t> </a:t>
            </a:r>
            <a:r>
              <a:rPr lang="fi-FI" dirty="0" err="1"/>
              <a:t>tempat</a:t>
            </a:r>
            <a:r>
              <a:rPr lang="fi-FI" dirty="0"/>
              <a:t> kita </a:t>
            </a:r>
            <a:r>
              <a:rPr lang="fi-FI" dirty="0" err="1"/>
              <a:t>selalu</a:t>
            </a:r>
            <a:r>
              <a:rPr lang="fi-FI" dirty="0"/>
              <a:t> </a:t>
            </a:r>
            <a:r>
              <a:rPr lang="fi-FI" dirty="0" err="1"/>
              <a:t>hidup</a:t>
            </a:r>
            <a:r>
              <a:rPr lang="fi-FI" dirty="0"/>
              <a:t> </a:t>
            </a:r>
            <a:r>
              <a:rPr lang="fi-FI" dirty="0" err="1"/>
              <a:t>dengan</a:t>
            </a:r>
            <a:r>
              <a:rPr lang="fi-FI" dirty="0"/>
              <a:t> </a:t>
            </a:r>
            <a:r>
              <a:rPr lang="fi-FI" dirty="0" err="1"/>
              <a:t>sebuah</a:t>
            </a:r>
            <a:r>
              <a:rPr lang="fi-FI" dirty="0"/>
              <a:t> </a:t>
            </a:r>
            <a:r>
              <a:rPr lang="fi-FI" dirty="0" err="1"/>
              <a:t>seni</a:t>
            </a:r>
            <a:r>
              <a:rPr lang="fi-FI" dirty="0"/>
              <a:t> </a:t>
            </a:r>
            <a:r>
              <a:rPr lang="fi-FI" dirty="0" err="1"/>
              <a:t>entah</a:t>
            </a:r>
            <a:r>
              <a:rPr lang="fi-FI" dirty="0"/>
              <a:t> itu </a:t>
            </a:r>
            <a:r>
              <a:rPr lang="fi-FI" dirty="0" err="1"/>
              <a:t>sadar</a:t>
            </a:r>
            <a:r>
              <a:rPr lang="fi-FI" dirty="0"/>
              <a:t> </a:t>
            </a:r>
            <a:r>
              <a:rPr lang="fi-FI" dirty="0" err="1"/>
              <a:t>ataupun</a:t>
            </a:r>
            <a:r>
              <a:rPr lang="fi-FI" dirty="0"/>
              <a:t> </a:t>
            </a:r>
            <a:r>
              <a:rPr lang="fi-FI" dirty="0" err="1"/>
              <a:t>tidak</a:t>
            </a:r>
            <a:r>
              <a:rPr lang="fi-FI" dirty="0"/>
              <a:t> </a:t>
            </a:r>
            <a:r>
              <a:rPr lang="fi-FI" dirty="0" err="1"/>
              <a:t>sadar</a:t>
            </a:r>
            <a:r>
              <a:rPr lang="fi-FI" dirty="0" smtClean="0"/>
              <a:t>.</a:t>
            </a:r>
          </a:p>
          <a:p>
            <a:pPr algn="just">
              <a:lnSpc>
                <a:spcPct val="130000"/>
              </a:lnSpc>
            </a:pPr>
            <a:r>
              <a:rPr lang="en-US" dirty="0" smtClean="0"/>
              <a:t>S</a:t>
            </a:r>
            <a:r>
              <a:rPr lang="fi-FI" dirty="0" err="1" smtClean="0"/>
              <a:t>aat</a:t>
            </a:r>
            <a:r>
              <a:rPr lang="fi-FI" dirty="0" smtClean="0"/>
              <a:t> kita </a:t>
            </a:r>
            <a:r>
              <a:rPr lang="fi-FI" dirty="0" err="1" smtClean="0"/>
              <a:t>bangun</a:t>
            </a:r>
            <a:r>
              <a:rPr lang="fi-FI" dirty="0" smtClean="0"/>
              <a:t> dari </a:t>
            </a:r>
            <a:r>
              <a:rPr lang="fi-FI" dirty="0" err="1" smtClean="0"/>
              <a:t>tidur</a:t>
            </a:r>
            <a:r>
              <a:rPr lang="fi-FI" dirty="0"/>
              <a:t> </a:t>
            </a:r>
            <a:r>
              <a:rPr lang="fi-FI" dirty="0" err="1" smtClean="0"/>
              <a:t>dan</a:t>
            </a:r>
            <a:r>
              <a:rPr lang="fi-FI" dirty="0" smtClean="0"/>
              <a:t> </a:t>
            </a:r>
            <a:r>
              <a:rPr lang="fi-FI" dirty="0" err="1" smtClean="0"/>
              <a:t>hendak</a:t>
            </a:r>
            <a:r>
              <a:rPr lang="fi-FI" dirty="0" smtClean="0"/>
              <a:t> </a:t>
            </a:r>
            <a:r>
              <a:rPr lang="fi-FI" dirty="0" err="1" smtClean="0"/>
              <a:t>beraktivitas</a:t>
            </a:r>
            <a:r>
              <a:rPr lang="fi-FI" dirty="0" smtClean="0"/>
              <a:t>, </a:t>
            </a:r>
            <a:r>
              <a:rPr lang="fi-FI" dirty="0" err="1" smtClean="0"/>
              <a:t>tanpa</a:t>
            </a:r>
            <a:r>
              <a:rPr lang="fi-FI" dirty="0" smtClean="0"/>
              <a:t> </a:t>
            </a:r>
            <a:r>
              <a:rPr lang="fi-FI" dirty="0" err="1" smtClean="0"/>
              <a:t>sadar</a:t>
            </a:r>
            <a:r>
              <a:rPr lang="fi-FI" dirty="0" smtClean="0"/>
              <a:t> kita akan </a:t>
            </a:r>
            <a:r>
              <a:rPr lang="fi-FI" dirty="0" err="1" smtClean="0"/>
              <a:t>memikirkan</a:t>
            </a:r>
            <a:r>
              <a:rPr lang="fi-FI" dirty="0" smtClean="0"/>
              <a:t> busana </a:t>
            </a:r>
            <a:r>
              <a:rPr lang="fi-FI" dirty="0" err="1" smtClean="0"/>
              <a:t>apa</a:t>
            </a:r>
            <a:r>
              <a:rPr lang="fi-FI" dirty="0" smtClean="0"/>
              <a:t> </a:t>
            </a:r>
            <a:r>
              <a:rPr lang="fi-FI" dirty="0" err="1" smtClean="0"/>
              <a:t>yang</a:t>
            </a:r>
            <a:r>
              <a:rPr lang="fi-FI" dirty="0" smtClean="0"/>
              <a:t> </a:t>
            </a:r>
            <a:r>
              <a:rPr lang="fi-FI" dirty="0" err="1" smtClean="0"/>
              <a:t>hendak</a:t>
            </a:r>
            <a:r>
              <a:rPr lang="fi-FI" dirty="0" smtClean="0"/>
              <a:t> kita gunakan.</a:t>
            </a:r>
            <a:endParaRPr lang="en-US" dirty="0"/>
          </a:p>
          <a:p>
            <a:pPr algn="just">
              <a:lnSpc>
                <a:spcPct val="130000"/>
              </a:lnSpc>
            </a:pPr>
            <a:endParaRPr lang="en-US" dirty="0"/>
          </a:p>
        </p:txBody>
      </p:sp>
    </p:spTree>
    <p:extLst>
      <p:ext uri="{BB962C8B-B14F-4D97-AF65-F5344CB8AC3E}">
        <p14:creationId xmlns:p14="http://schemas.microsoft.com/office/powerpoint/2010/main" val="255886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Seni</a:t>
            </a:r>
            <a:r>
              <a:rPr lang="en-US" dirty="0" smtClean="0"/>
              <a:t> APLIKATIF</a:t>
            </a:r>
            <a:endParaRPr lang="en-US" dirty="0"/>
          </a:p>
        </p:txBody>
      </p:sp>
      <p:sp>
        <p:nvSpPr>
          <p:cNvPr id="3" name="Content Placeholder 2"/>
          <p:cNvSpPr>
            <a:spLocks noGrp="1"/>
          </p:cNvSpPr>
          <p:nvPr>
            <p:ph idx="1"/>
          </p:nvPr>
        </p:nvSpPr>
        <p:spPr/>
        <p:txBody>
          <a:bodyPr/>
          <a:lstStyle/>
          <a:p>
            <a:pPr>
              <a:lnSpc>
                <a:spcPct val="130000"/>
              </a:lnSpc>
            </a:pPr>
            <a:r>
              <a:rPr lang="en-US" dirty="0" err="1" smtClean="0"/>
              <a:t>Sering</a:t>
            </a:r>
            <a:r>
              <a:rPr lang="en-US" dirty="0" smtClean="0"/>
              <a:t> </a:t>
            </a:r>
            <a:r>
              <a:rPr lang="en-US" dirty="0" err="1" smtClean="0"/>
              <a:t>dikenal</a:t>
            </a:r>
            <a:r>
              <a:rPr lang="en-US" dirty="0" smtClean="0"/>
              <a:t> </a:t>
            </a:r>
            <a:r>
              <a:rPr lang="en-US" dirty="0" err="1" smtClean="0"/>
              <a:t>juga</a:t>
            </a:r>
            <a:r>
              <a:rPr lang="en-US" dirty="0" smtClean="0"/>
              <a:t> </a:t>
            </a:r>
            <a:r>
              <a:rPr lang="en-US" dirty="0" err="1" smtClean="0"/>
              <a:t>dengan</a:t>
            </a:r>
            <a:r>
              <a:rPr lang="en-US" dirty="0" smtClean="0"/>
              <a:t> </a:t>
            </a:r>
            <a:r>
              <a:rPr lang="en-US" dirty="0" err="1" smtClean="0"/>
              <a:t>Seni</a:t>
            </a:r>
            <a:r>
              <a:rPr lang="en-US" dirty="0" smtClean="0"/>
              <a:t> </a:t>
            </a:r>
            <a:r>
              <a:rPr lang="en-US" dirty="0" err="1" smtClean="0"/>
              <a:t>Terapan</a:t>
            </a:r>
            <a:r>
              <a:rPr lang="en-US" dirty="0" smtClean="0"/>
              <a:t>. </a:t>
            </a:r>
          </a:p>
          <a:p>
            <a:pPr>
              <a:lnSpc>
                <a:spcPct val="130000"/>
              </a:lnSpc>
            </a:pPr>
            <a:r>
              <a:rPr lang="en-US" dirty="0" err="1" smtClean="0"/>
              <a:t>Mengandung</a:t>
            </a:r>
            <a:r>
              <a:rPr lang="en-US" dirty="0" smtClean="0"/>
              <a:t> </a:t>
            </a:r>
            <a:r>
              <a:rPr lang="en-US" dirty="0" err="1" smtClean="0"/>
              <a:t>unsur</a:t>
            </a:r>
            <a:r>
              <a:rPr lang="en-US" dirty="0" smtClean="0"/>
              <a:t> </a:t>
            </a:r>
            <a:r>
              <a:rPr lang="en-US" dirty="0" err="1" smtClean="0"/>
              <a:t>estetika</a:t>
            </a:r>
            <a:r>
              <a:rPr lang="en-US" dirty="0" smtClean="0"/>
              <a:t> </a:t>
            </a:r>
            <a:r>
              <a:rPr lang="en-US" dirty="0" err="1" smtClean="0"/>
              <a:t>atau</a:t>
            </a:r>
            <a:r>
              <a:rPr lang="en-US" dirty="0" smtClean="0"/>
              <a:t> </a:t>
            </a:r>
            <a:r>
              <a:rPr lang="en-US" dirty="0" err="1" smtClean="0"/>
              <a:t>keindahan</a:t>
            </a:r>
            <a:endParaRPr lang="en-US" dirty="0" smtClean="0"/>
          </a:p>
          <a:p>
            <a:pPr>
              <a:lnSpc>
                <a:spcPct val="130000"/>
              </a:lnSpc>
            </a:pPr>
            <a:r>
              <a:rPr lang="en-US" dirty="0" err="1"/>
              <a:t>M</a:t>
            </a:r>
            <a:r>
              <a:rPr lang="en-US" dirty="0" err="1" smtClean="0"/>
              <a:t>emiliki</a:t>
            </a:r>
            <a:r>
              <a:rPr lang="en-US" dirty="0" smtClean="0"/>
              <a:t> </a:t>
            </a:r>
            <a:r>
              <a:rPr lang="en-US" dirty="0" err="1" smtClean="0"/>
              <a:t>nilai</a:t>
            </a:r>
            <a:r>
              <a:rPr lang="en-US" dirty="0" smtClean="0"/>
              <a:t> </a:t>
            </a:r>
            <a:r>
              <a:rPr lang="en-US" dirty="0" err="1" smtClean="0"/>
              <a:t>guna</a:t>
            </a:r>
            <a:r>
              <a:rPr lang="en-US" dirty="0" smtClean="0"/>
              <a:t> </a:t>
            </a:r>
            <a:r>
              <a:rPr lang="en-US" dirty="0" err="1" smtClean="0"/>
              <a:t>atau</a:t>
            </a:r>
            <a:r>
              <a:rPr lang="en-US" dirty="0" smtClean="0"/>
              <a:t> </a:t>
            </a:r>
            <a:r>
              <a:rPr lang="en-US" dirty="0" err="1" smtClean="0"/>
              <a:t>fungsi</a:t>
            </a:r>
            <a:r>
              <a:rPr lang="en-US" dirty="0" smtClean="0"/>
              <a:t> </a:t>
            </a:r>
            <a:r>
              <a:rPr lang="en-US" dirty="0" err="1" smtClean="0"/>
              <a:t>selain</a:t>
            </a:r>
            <a:r>
              <a:rPr lang="en-US" dirty="0" smtClean="0"/>
              <a:t> </a:t>
            </a:r>
            <a:r>
              <a:rPr lang="en-US" dirty="0" err="1" smtClean="0"/>
              <a:t>estetika</a:t>
            </a:r>
            <a:r>
              <a:rPr lang="en-US" dirty="0" smtClean="0"/>
              <a:t>.</a:t>
            </a:r>
          </a:p>
          <a:p>
            <a:pPr>
              <a:lnSpc>
                <a:spcPct val="130000"/>
              </a:lnSpc>
            </a:pPr>
            <a:r>
              <a:rPr lang="en-US" dirty="0" err="1" smtClean="0"/>
              <a:t>Penggunaan</a:t>
            </a:r>
            <a:r>
              <a:rPr lang="en-US" dirty="0" smtClean="0"/>
              <a:t> </a:t>
            </a:r>
            <a:r>
              <a:rPr lang="en-US" dirty="0" err="1" smtClean="0"/>
              <a:t>seni</a:t>
            </a:r>
            <a:r>
              <a:rPr lang="en-US" dirty="0" smtClean="0"/>
              <a:t> </a:t>
            </a:r>
            <a:r>
              <a:rPr lang="en-US" dirty="0" err="1" smtClean="0"/>
              <a:t>aplikatif</a:t>
            </a:r>
            <a:r>
              <a:rPr lang="en-US" dirty="0" smtClean="0"/>
              <a:t> </a:t>
            </a:r>
            <a:r>
              <a:rPr lang="en-US" dirty="0" err="1" smtClean="0"/>
              <a:t>ini</a:t>
            </a:r>
            <a:r>
              <a:rPr lang="en-US" dirty="0" smtClean="0"/>
              <a:t> </a:t>
            </a:r>
            <a:r>
              <a:rPr lang="en-US" dirty="0" err="1" smtClean="0"/>
              <a:t>bukan</a:t>
            </a:r>
            <a:r>
              <a:rPr lang="en-US" dirty="0" smtClean="0"/>
              <a:t> </a:t>
            </a:r>
            <a:r>
              <a:rPr lang="en-US" dirty="0" err="1" smtClean="0"/>
              <a:t>hanya</a:t>
            </a:r>
            <a:r>
              <a:rPr lang="en-US" dirty="0" smtClean="0"/>
              <a:t> </a:t>
            </a:r>
            <a:r>
              <a:rPr lang="en-US" dirty="0" err="1" smtClean="0"/>
              <a:t>dinikmati</a:t>
            </a:r>
            <a:r>
              <a:rPr lang="en-US" dirty="0" smtClean="0"/>
              <a:t> </a:t>
            </a:r>
            <a:r>
              <a:rPr lang="en-US" dirty="0" err="1" smtClean="0"/>
              <a:t>sebagai</a:t>
            </a:r>
            <a:r>
              <a:rPr lang="en-US" dirty="0" smtClean="0"/>
              <a:t> </a:t>
            </a:r>
            <a:r>
              <a:rPr lang="en-US" dirty="0" err="1" smtClean="0"/>
              <a:t>karya</a:t>
            </a:r>
            <a:r>
              <a:rPr lang="en-US" dirty="0" smtClean="0"/>
              <a:t> </a:t>
            </a:r>
            <a:r>
              <a:rPr lang="en-US" dirty="0" err="1" smtClean="0"/>
              <a:t>seni</a:t>
            </a:r>
            <a:r>
              <a:rPr lang="en-US" dirty="0" smtClean="0"/>
              <a:t>, </a:t>
            </a:r>
            <a:r>
              <a:rPr lang="en-US" dirty="0" err="1" smtClean="0"/>
              <a:t>tetap</a:t>
            </a:r>
            <a:r>
              <a:rPr lang="en-US" dirty="0" smtClean="0"/>
              <a:t> </a:t>
            </a:r>
            <a:r>
              <a:rPr lang="en-US" dirty="0" err="1" smtClean="0"/>
              <a:t>ada</a:t>
            </a:r>
            <a:r>
              <a:rPr lang="en-US" dirty="0" smtClean="0"/>
              <a:t> </a:t>
            </a:r>
            <a:r>
              <a:rPr lang="en-US" dirty="0" err="1" smtClean="0"/>
              <a:t>manfaat</a:t>
            </a:r>
            <a:r>
              <a:rPr lang="en-US" dirty="0" smtClean="0"/>
              <a:t> </a:t>
            </a:r>
            <a:r>
              <a:rPr lang="en-US" dirty="0" err="1" smtClean="0"/>
              <a:t>juga</a:t>
            </a:r>
            <a:r>
              <a:rPr lang="en-US" dirty="0" smtClean="0"/>
              <a:t> </a:t>
            </a:r>
            <a:r>
              <a:rPr lang="en-US" dirty="0" err="1" smtClean="0"/>
              <a:t>dibalik</a:t>
            </a:r>
            <a:r>
              <a:rPr lang="en-US" dirty="0" smtClean="0"/>
              <a:t> </a:t>
            </a:r>
            <a:r>
              <a:rPr lang="en-US" dirty="0" err="1" smtClean="0"/>
              <a:t>keindahan</a:t>
            </a:r>
            <a:r>
              <a:rPr lang="en-US" dirty="0" smtClean="0"/>
              <a:t> </a:t>
            </a:r>
            <a:r>
              <a:rPr lang="en-US" dirty="0" err="1" smtClean="0"/>
              <a:t>pada</a:t>
            </a:r>
            <a:r>
              <a:rPr lang="en-US" dirty="0" smtClean="0"/>
              <a:t> </a:t>
            </a:r>
            <a:r>
              <a:rPr lang="en-US" dirty="0" err="1" smtClean="0"/>
              <a:t>objek</a:t>
            </a:r>
            <a:r>
              <a:rPr lang="en-US" dirty="0" smtClean="0"/>
              <a:t> </a:t>
            </a:r>
            <a:r>
              <a:rPr lang="en-US" dirty="0" err="1" smtClean="0"/>
              <a:t>tersebut</a:t>
            </a:r>
            <a:r>
              <a:rPr lang="en-US" dirty="0" smtClean="0"/>
              <a:t>.</a:t>
            </a:r>
            <a:endParaRPr lang="en-US" dirty="0"/>
          </a:p>
        </p:txBody>
      </p:sp>
    </p:spTree>
    <p:extLst>
      <p:ext uri="{BB962C8B-B14F-4D97-AF65-F5344CB8AC3E}">
        <p14:creationId xmlns:p14="http://schemas.microsoft.com/office/powerpoint/2010/main" val="2668718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6712"/>
            <a:ext cx="8913813" cy="1201544"/>
          </a:xfrm>
        </p:spPr>
        <p:txBody>
          <a:bodyPr>
            <a:normAutofit/>
          </a:bodyPr>
          <a:lstStyle/>
          <a:p>
            <a:r>
              <a:rPr lang="id-ID" dirty="0" smtClean="0"/>
              <a:t>APLIKASI SENI PADA IT (Information Technology)</a:t>
            </a:r>
            <a:endParaRPr lang="id-ID" dirty="0"/>
          </a:p>
        </p:txBody>
      </p:sp>
      <p:pic>
        <p:nvPicPr>
          <p:cNvPr id="3" name="Picture 2" descr="ipod.jpg"/>
          <p:cNvPicPr>
            <a:picLocks noChangeAspect="1"/>
          </p:cNvPicPr>
          <p:nvPr/>
        </p:nvPicPr>
        <p:blipFill rotWithShape="1">
          <a:blip r:embed="rId2">
            <a:extLst>
              <a:ext uri="{28A0092B-C50C-407E-A947-70E740481C1C}">
                <a14:useLocalDpi xmlns:a14="http://schemas.microsoft.com/office/drawing/2010/main" val="0"/>
              </a:ext>
            </a:extLst>
          </a:blip>
          <a:srcRect b="6908"/>
          <a:stretch/>
        </p:blipFill>
        <p:spPr>
          <a:xfrm>
            <a:off x="3347864" y="2413000"/>
            <a:ext cx="4445000" cy="4137925"/>
          </a:xfrm>
          <a:prstGeom prst="rect">
            <a:avLst/>
          </a:prstGeom>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420888"/>
            <a:ext cx="3312368" cy="2383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15758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majorFont>
      <a:minorFont>
        <a:latin typeface="Century Gothic"/>
        <a:ea typeface=""/>
        <a:cs typeface=""/>
        <a:font script="Jpan" typeface="メイリオ"/>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449</TotalTime>
  <Words>511</Words>
  <Application>Microsoft Macintosh PowerPoint</Application>
  <PresentationFormat>On-screen Show (4:3)</PresentationFormat>
  <Paragraphs>64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Perception</vt:lpstr>
      <vt:lpstr>CREATIVE URBAN CULTURE  (Introduction) </vt:lpstr>
      <vt:lpstr>Seni itu apa sih?</vt:lpstr>
      <vt:lpstr>What they said about Art…</vt:lpstr>
      <vt:lpstr>PERKULIAHAN</vt:lpstr>
      <vt:lpstr>APA HUBUNGANNYA SAMA GUE?</vt:lpstr>
      <vt:lpstr>KITA DIKELILINGI SENI APLIKATIF</vt:lpstr>
      <vt:lpstr>Art is everywhere…. </vt:lpstr>
      <vt:lpstr>Seni APLIKATIF</vt:lpstr>
      <vt:lpstr>APLIKASI SENI PADA IT (Information Technology)</vt:lpstr>
      <vt:lpstr>SENI &amp; DESAIN  MEMBUAT KITA NYAMAN</vt:lpstr>
      <vt:lpstr>The Attraction of Beauty</vt:lpstr>
      <vt:lpstr>Bagaimana dengan wanita ini?</vt:lpstr>
      <vt:lpstr>The Result</vt:lpstr>
      <vt:lpstr>Apakah gambar dibawah ini memiliki esensi sebuah keindahan??</vt:lpstr>
      <vt:lpstr>Kenapa kita tertarik dengan hal yang indah?</vt:lpstr>
      <vt:lpstr>Pernahkah kamu berfikir bahwa perangkat elektronik sepert HP itu sesuatu yang keren???</vt:lpstr>
      <vt:lpstr>TUGAS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APRESIASI SENI</dc:title>
  <dc:creator>dear.rina</dc:creator>
  <cp:lastModifiedBy>Donna  Angelina</cp:lastModifiedBy>
  <cp:revision>44</cp:revision>
  <dcterms:created xsi:type="dcterms:W3CDTF">2015-09-21T09:07:36Z</dcterms:created>
  <dcterms:modified xsi:type="dcterms:W3CDTF">2020-08-20T11:11:19Z</dcterms:modified>
</cp:coreProperties>
</file>