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83" r:id="rId23"/>
    <p:sldId id="279" r:id="rId24"/>
    <p:sldId id="285" r:id="rId25"/>
    <p:sldId id="282" r:id="rId26"/>
    <p:sldId id="284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7A8E616-1944-42B8-93BF-64395AEB8009}" type="datetimeFigureOut">
              <a:rPr lang="en-US" smtClean="0"/>
              <a:t>9/24/20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607429B-4488-499A-A22A-E74D6649CAE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.jp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Gideon_J._Mellenbergh" TargetMode="External"/><Relationship Id="rId3" Type="http://schemas.openxmlformats.org/officeDocument/2006/relationships/hyperlink" Target="http://en.wikipedia.org/wiki/H._J._Ad%C3%A8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ETIKA MEMBUAT QUESTIONAIRE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 A SIREGAR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05605" y="533400"/>
            <a:ext cx="4495800" cy="1028569"/>
            <a:chOff x="265376" y="240268"/>
            <a:chExt cx="4495800" cy="1028569"/>
          </a:xfrm>
        </p:grpSpPr>
        <p:sp>
          <p:nvSpPr>
            <p:cNvPr id="5" name="TextBox 4"/>
            <p:cNvSpPr txBox="1"/>
            <p:nvPr/>
          </p:nvSpPr>
          <p:spPr>
            <a:xfrm>
              <a:off x="874976" y="240268"/>
              <a:ext cx="38862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PROGRAM STUDI </a:t>
              </a:r>
              <a:r>
                <a:rPr lang="en-US" sz="2000" b="1" dirty="0" smtClean="0"/>
                <a:t>DESAIN PRODUK</a:t>
              </a:r>
              <a:endParaRPr lang="en-US" sz="2000" b="1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11752" y="899505"/>
              <a:ext cx="34419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Universitas</a:t>
              </a:r>
              <a:r>
                <a:rPr lang="en-US" dirty="0" smtClean="0"/>
                <a:t> Pembangunan Jaya</a:t>
              </a:r>
              <a:endParaRPr lang="en-US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65376" y="358704"/>
              <a:ext cx="646376" cy="4149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9362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>
                <a:effectLst/>
              </a:rPr>
              <a:t>Kegagalan-kegagalan</a:t>
            </a:r>
            <a:r>
              <a:rPr lang="en-US" i="1" dirty="0" smtClean="0">
                <a:effectLst/>
              </a:rPr>
              <a:t> </a:t>
            </a:r>
            <a:r>
              <a:rPr lang="en-US" i="1" dirty="0" err="1" smtClean="0">
                <a:effectLst/>
              </a:rPr>
              <a:t>dalam</a:t>
            </a:r>
            <a:r>
              <a:rPr lang="en-US" i="1" dirty="0" smtClean="0">
                <a:effectLst/>
              </a:rPr>
              <a:t> </a:t>
            </a:r>
            <a:r>
              <a:rPr lang="en-US" i="1" dirty="0" err="1" smtClean="0">
                <a:effectLst/>
              </a:rPr>
              <a:t>membuat</a:t>
            </a:r>
            <a:r>
              <a:rPr lang="en-US" i="1" dirty="0" smtClean="0">
                <a:effectLst/>
              </a:rPr>
              <a:t> </a:t>
            </a:r>
            <a:r>
              <a:rPr lang="en-US" i="1" dirty="0" err="1" smtClean="0">
                <a:effectLst/>
              </a:rPr>
              <a:t>kuesioner</a:t>
            </a:r>
            <a:r>
              <a:rPr lang="en-US" i="1" dirty="0" smtClean="0">
                <a:effectLst/>
              </a:rPr>
              <a:t>: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595312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50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PERTANYAAN GANDA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30000"/>
              </a:lnSpc>
            </a:pPr>
            <a:r>
              <a:rPr lang="en-US" dirty="0"/>
              <a:t>(a) </a:t>
            </a:r>
            <a:r>
              <a:rPr lang="en-US" dirty="0" err="1"/>
              <a:t>Luncuran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ganda</a:t>
            </a:r>
            <a:r>
              <a:rPr lang="en-US" dirty="0"/>
              <a:t>: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menanyakan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menyobek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di </a:t>
            </a:r>
            <a:r>
              <a:rPr lang="en-US" dirty="0" err="1"/>
              <a:t>perpustakaan</a:t>
            </a:r>
            <a:r>
              <a:rPr lang="en-US" dirty="0"/>
              <a:t> </a:t>
            </a:r>
            <a:r>
              <a:rPr lang="en-US" dirty="0" err="1"/>
              <a:t>selagi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pengawas</a:t>
            </a:r>
            <a:r>
              <a:rPr lang="en-US" dirty="0"/>
              <a:t> yang </a:t>
            </a:r>
            <a:r>
              <a:rPr lang="en-US" dirty="0" err="1"/>
              <a:t>melihatnya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mencoreti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milik</a:t>
            </a:r>
            <a:r>
              <a:rPr lang="en-US" dirty="0"/>
              <a:t> </a:t>
            </a:r>
            <a:r>
              <a:rPr lang="en-US" dirty="0" err="1"/>
              <a:t>perpustakaan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khusus</a:t>
            </a:r>
            <a:r>
              <a:rPr lang="en-US" dirty="0" smtClean="0"/>
              <a:t>?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>
                <a:sym typeface="Wingdings"/>
              </a:rPr>
              <a:t> </a:t>
            </a:r>
            <a:r>
              <a:rPr lang="en-US" dirty="0" err="1" smtClean="0">
                <a:sym typeface="Wingdings"/>
              </a:rPr>
              <a:t>disini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masalah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utamanya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adalah</a:t>
            </a:r>
            <a:r>
              <a:rPr lang="en-US" dirty="0" smtClean="0">
                <a:sym typeface="Wingdings"/>
              </a:rPr>
              <a:t> ‘</a:t>
            </a:r>
            <a:r>
              <a:rPr lang="en-US" dirty="0" err="1" smtClean="0">
                <a:sym typeface="Wingdings"/>
              </a:rPr>
              <a:t>kebiasaan</a:t>
            </a:r>
            <a:r>
              <a:rPr lang="en-US" dirty="0" smtClean="0">
                <a:sym typeface="Wingdings"/>
              </a:rPr>
              <a:t> orang </a:t>
            </a:r>
            <a:r>
              <a:rPr lang="en-US" dirty="0" err="1" smtClean="0">
                <a:sym typeface="Wingdings"/>
              </a:rPr>
              <a:t>tentang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melakukan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perusakan</a:t>
            </a:r>
            <a:r>
              <a:rPr lang="en-US" dirty="0" smtClean="0">
                <a:sym typeface="Wingdings"/>
              </a:rPr>
              <a:t>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32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PERTANYAAN MENGARAHKAN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30000"/>
              </a:lnSpc>
            </a:pPr>
            <a:r>
              <a:rPr lang="en-US" dirty="0"/>
              <a:t>(b)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 smtClean="0"/>
              <a:t>mengarahkan</a:t>
            </a:r>
            <a:r>
              <a:rPr lang="en-US" dirty="0"/>
              <a:t>: </a:t>
            </a:r>
            <a:r>
              <a:rPr lang="en-US" dirty="0" err="1"/>
              <a:t>Hindari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,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presiden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mengencangkan</a:t>
            </a:r>
            <a:r>
              <a:rPr lang="en-US" dirty="0"/>
              <a:t> </a:t>
            </a:r>
            <a:r>
              <a:rPr lang="en-US" dirty="0" err="1"/>
              <a:t>ikat</a:t>
            </a:r>
            <a:r>
              <a:rPr lang="en-US" dirty="0"/>
              <a:t> </a:t>
            </a:r>
            <a:r>
              <a:rPr lang="en-US" dirty="0" err="1"/>
              <a:t>pinggang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menghadapi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berkepanjangan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setuju</a:t>
            </a:r>
            <a:r>
              <a:rPr lang="en-US" dirty="0"/>
              <a:t>, </a:t>
            </a:r>
            <a:r>
              <a:rPr lang="en-US" b="1" dirty="0" err="1"/>
              <a:t>bukan</a:t>
            </a:r>
            <a:r>
              <a:rPr lang="en-US" dirty="0"/>
              <a:t>?.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dijawab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kata ‘</a:t>
            </a:r>
            <a:r>
              <a:rPr lang="en-US" dirty="0" err="1"/>
              <a:t>setuju</a:t>
            </a:r>
            <a:r>
              <a:rPr lang="en-US" dirty="0"/>
              <a:t>’.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dibayangkan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dijawab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setuju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42040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SENSITIF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(c)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: </a:t>
            </a:r>
            <a:r>
              <a:rPr lang="en-US" dirty="0" err="1"/>
              <a:t>Hati-hati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onani</a:t>
            </a:r>
            <a:r>
              <a:rPr lang="en-US" dirty="0"/>
              <a:t>?;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seks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nikah</a:t>
            </a:r>
            <a:r>
              <a:rPr lang="en-US" dirty="0" smtClean="0"/>
              <a:t>?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kategori</a:t>
            </a:r>
            <a:r>
              <a:rPr lang="en-US" dirty="0"/>
              <a:t> </a:t>
            </a:r>
            <a:r>
              <a:rPr lang="en-US" dirty="0" err="1"/>
              <a:t>sensitif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ajar.</a:t>
            </a:r>
          </a:p>
        </p:txBody>
      </p:sp>
    </p:spTree>
    <p:extLst>
      <p:ext uri="{BB962C8B-B14F-4D97-AF65-F5344CB8AC3E}">
        <p14:creationId xmlns:p14="http://schemas.microsoft.com/office/powerpoint/2010/main" val="2993934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MENAKUT-NAKUTI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dirty="0"/>
              <a:t>(d)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menakut-nakuti</a:t>
            </a:r>
            <a:r>
              <a:rPr lang="en-US" dirty="0"/>
              <a:t>: </a:t>
            </a:r>
            <a:r>
              <a:rPr lang="en-US" dirty="0" err="1"/>
              <a:t>Contoh</a:t>
            </a:r>
            <a:r>
              <a:rPr lang="en-US" dirty="0"/>
              <a:t>.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perampokan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penodongan</a:t>
            </a:r>
            <a:r>
              <a:rPr lang="en-US" dirty="0"/>
              <a:t> di </a:t>
            </a:r>
            <a:r>
              <a:rPr lang="en-US" dirty="0" err="1"/>
              <a:t>malam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sebutkan</a:t>
            </a:r>
            <a:r>
              <a:rPr lang="en-US" dirty="0"/>
              <a:t> </a:t>
            </a:r>
            <a:r>
              <a:rPr lang="en-US" dirty="0" err="1"/>
              <a:t>orangnya</a:t>
            </a:r>
            <a:r>
              <a:rPr lang="en-US" dirty="0"/>
              <a:t>?; </a:t>
            </a:r>
            <a:r>
              <a:rPr lang="en-US" dirty="0" err="1"/>
              <a:t>atau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peristiwa</a:t>
            </a:r>
            <a:r>
              <a:rPr lang="en-US" dirty="0"/>
              <a:t> </a:t>
            </a:r>
            <a:r>
              <a:rPr lang="en-US" dirty="0" err="1"/>
              <a:t>pembunuhan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lalu</a:t>
            </a:r>
            <a:r>
              <a:rPr lang="en-US" dirty="0"/>
              <a:t> di </a:t>
            </a:r>
            <a:r>
              <a:rPr lang="en-US" dirty="0" err="1"/>
              <a:t>daerah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andalah</a:t>
            </a:r>
            <a:r>
              <a:rPr lang="en-US" dirty="0"/>
              <a:t> yang paling </a:t>
            </a:r>
            <a:r>
              <a:rPr lang="en-US" dirty="0" err="1"/>
              <a:t>dekat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kejadian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(TKP). Kami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menyelidikinya</a:t>
            </a:r>
            <a:r>
              <a:rPr lang="en-US" dirty="0"/>
              <a:t>,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tolong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sejujurnya</a:t>
            </a:r>
            <a:r>
              <a:rPr lang="en-US" dirty="0"/>
              <a:t> </a:t>
            </a:r>
            <a:r>
              <a:rPr lang="en-US" dirty="0" err="1"/>
              <a:t>pertanyaan-pertanyaan</a:t>
            </a:r>
            <a:r>
              <a:rPr lang="en-US" dirty="0"/>
              <a:t> kami. </a:t>
            </a:r>
          </a:p>
        </p:txBody>
      </p:sp>
    </p:spTree>
    <p:extLst>
      <p:ext uri="{BB962C8B-B14F-4D97-AF65-F5344CB8AC3E}">
        <p14:creationId xmlns:p14="http://schemas.microsoft.com/office/powerpoint/2010/main" val="4066582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JENIS QUESTIONARE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3600" dirty="0"/>
              <a:t>TERBUKA</a:t>
            </a:r>
          </a:p>
          <a:p>
            <a:r>
              <a:rPr lang="en-US" sz="3600" dirty="0"/>
              <a:t>TERTUTUP</a:t>
            </a:r>
          </a:p>
          <a:p>
            <a:endParaRPr lang="en-US" dirty="0"/>
          </a:p>
        </p:txBody>
      </p:sp>
      <p:pic>
        <p:nvPicPr>
          <p:cNvPr id="5" name="Picture Placeholder 4" descr="Questionnare 1.jpg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0" r="9750"/>
          <a:stretch>
            <a:fillRect/>
          </a:stretch>
        </p:blipFill>
        <p:spPr>
          <a:xfrm>
            <a:off x="2903538" y="1484313"/>
            <a:ext cx="6248400" cy="5373687"/>
          </a:xfrm>
        </p:spPr>
      </p:pic>
    </p:spTree>
    <p:extLst>
      <p:ext uri="{BB962C8B-B14F-4D97-AF65-F5344CB8AC3E}">
        <p14:creationId xmlns:p14="http://schemas.microsoft.com/office/powerpoint/2010/main" val="3859581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JENIS 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kebebasan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menjawabnya</a:t>
            </a:r>
            <a:r>
              <a:rPr lang="en-US" dirty="0"/>
              <a:t>. Di </a:t>
            </a:r>
            <a:r>
              <a:rPr lang="en-US" dirty="0" err="1"/>
              <a:t>sini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satupun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20000"/>
              </a:lnSpc>
            </a:pPr>
            <a:r>
              <a:rPr lang="en-US" dirty="0" err="1"/>
              <a:t>P</a:t>
            </a:r>
            <a:r>
              <a:rPr lang="en-US" dirty="0" err="1" smtClean="0"/>
              <a:t>ertanyaan</a:t>
            </a:r>
            <a:r>
              <a:rPr lang="en-US" dirty="0" smtClean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.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dianggapnya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04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KEUNTUNGAN JAWABAN TERTUTUP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n-US" dirty="0"/>
              <a:t>(1) </a:t>
            </a:r>
            <a:r>
              <a:rPr lang="en-US" dirty="0" err="1"/>
              <a:t>jawaban-jawaban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standar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orang lain;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en-US" dirty="0" err="1"/>
              <a:t>jawaban-jawabannya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dikoding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dianalisis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dikoding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menghemat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;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3)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yakin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jawaban-jawabannya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yakin</a:t>
            </a:r>
            <a:r>
              <a:rPr lang="en-US" dirty="0"/>
              <a:t>;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4) </a:t>
            </a:r>
            <a:r>
              <a:rPr lang="en-US" dirty="0" err="1"/>
              <a:t>jawaban-jawaban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lengkap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5)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formulasinya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model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terbuka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981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KEKURANGAN JAWABAN TERTUTUP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n-US" dirty="0"/>
              <a:t>(1)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menebak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sebetulnya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masalahnya</a:t>
            </a:r>
            <a:r>
              <a:rPr lang="en-US" dirty="0"/>
              <a:t>;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2)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frustrasi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sediaan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pun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keinginannya</a:t>
            </a:r>
            <a:r>
              <a:rPr lang="en-US" dirty="0"/>
              <a:t>;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3)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jawaban-jawaban</a:t>
            </a:r>
            <a:r>
              <a:rPr lang="en-US" dirty="0"/>
              <a:t> yang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membingungkan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memilihnya</a:t>
            </a:r>
            <a:r>
              <a:rPr lang="en-US" dirty="0"/>
              <a:t>;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smtClean="0"/>
              <a:t>(</a:t>
            </a:r>
            <a:r>
              <a:rPr lang="en-US" dirty="0"/>
              <a:t>4)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pendapat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disuruh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1752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KEUNTUNGAN JAWABAN TERBUKA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manakala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3923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096000" y="5105400"/>
            <a:ext cx="304800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Placeholder 4"/>
          <p:cNvSpPr>
            <a:spLocks noGrp="1"/>
          </p:cNvSpPr>
          <p:nvPr>
            <p:ph type="body" sz="half" idx="4294967295"/>
          </p:nvPr>
        </p:nvSpPr>
        <p:spPr>
          <a:xfrm>
            <a:off x="0" y="1730375"/>
            <a:ext cx="8915400" cy="45720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800" dirty="0"/>
              <a:t>(a) </a:t>
            </a:r>
            <a:r>
              <a:rPr lang="en-US" sz="2800" dirty="0" err="1"/>
              <a:t>Responden</a:t>
            </a:r>
            <a:r>
              <a:rPr lang="en-US" sz="2800" dirty="0"/>
              <a:t>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menganggap</a:t>
            </a:r>
            <a:r>
              <a:rPr lang="en-US" sz="2800" dirty="0"/>
              <a:t> </a:t>
            </a:r>
            <a:r>
              <a:rPr lang="en-US" sz="2800" dirty="0" err="1"/>
              <a:t>wawancara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masuk</a:t>
            </a:r>
            <a:r>
              <a:rPr lang="en-US" sz="2800" dirty="0"/>
              <a:t> </a:t>
            </a:r>
            <a:r>
              <a:rPr lang="en-US" sz="2800" dirty="0" err="1"/>
              <a:t>akal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bahkan</a:t>
            </a:r>
            <a:r>
              <a:rPr lang="en-US" sz="2800" dirty="0"/>
              <a:t> </a:t>
            </a:r>
            <a:r>
              <a:rPr lang="en-US" sz="2800" dirty="0" err="1"/>
              <a:t>sering</a:t>
            </a:r>
            <a:r>
              <a:rPr lang="en-US" sz="2800" dirty="0"/>
              <a:t> </a:t>
            </a:r>
            <a:r>
              <a:rPr lang="en-US" sz="2800" dirty="0" err="1"/>
              <a:t>menganggapnya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dalih</a:t>
            </a:r>
            <a:r>
              <a:rPr lang="en-US" sz="2800" dirty="0"/>
              <a:t> (subterfuge)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tujuan-tujuan</a:t>
            </a:r>
            <a:r>
              <a:rPr lang="en-US" sz="2800" dirty="0"/>
              <a:t> </a:t>
            </a:r>
            <a:r>
              <a:rPr lang="en-US" sz="2800" dirty="0" err="1"/>
              <a:t>tertentu</a:t>
            </a:r>
            <a:r>
              <a:rPr lang="en-US" sz="2800" dirty="0"/>
              <a:t>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komersial</a:t>
            </a:r>
            <a:r>
              <a:rPr lang="en-US" sz="2800" dirty="0"/>
              <a:t>. </a:t>
            </a:r>
            <a:r>
              <a:rPr lang="en-US" sz="2800" dirty="0" err="1"/>
              <a:t>Alternatif</a:t>
            </a:r>
            <a:r>
              <a:rPr lang="en-US" sz="2800" dirty="0"/>
              <a:t> </a:t>
            </a:r>
            <a:r>
              <a:rPr lang="en-US" sz="2800" dirty="0" err="1"/>
              <a:t>pemecahannya</a:t>
            </a:r>
            <a:r>
              <a:rPr lang="en-US" sz="2800" dirty="0"/>
              <a:t> </a:t>
            </a:r>
            <a:r>
              <a:rPr lang="en-US" sz="2800" dirty="0" err="1"/>
              <a:t>antara</a:t>
            </a:r>
            <a:r>
              <a:rPr lang="en-US" sz="2800" dirty="0"/>
              <a:t> lain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menyampaikannya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pengantar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b="1" dirty="0" err="1"/>
              <a:t>benar-benar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</a:t>
            </a:r>
            <a:r>
              <a:rPr lang="en-US" sz="2800" b="1" dirty="0" err="1"/>
              <a:t>tujuan</a:t>
            </a:r>
            <a:r>
              <a:rPr lang="en-US" sz="2800" b="1" dirty="0"/>
              <a:t> </a:t>
            </a:r>
            <a:r>
              <a:rPr lang="en-US" sz="2800" b="1" dirty="0" err="1"/>
              <a:t>nonkomersial</a:t>
            </a:r>
            <a:r>
              <a:rPr lang="en-US" sz="2800" dirty="0"/>
              <a:t>. </a:t>
            </a:r>
            <a:r>
              <a:rPr lang="en-US" sz="2800" dirty="0" err="1"/>
              <a:t>Tentu</a:t>
            </a:r>
            <a:r>
              <a:rPr lang="en-US" sz="2800" dirty="0"/>
              <a:t> </a:t>
            </a:r>
            <a:r>
              <a:rPr lang="en-US" sz="2800" dirty="0" err="1"/>
              <a:t>saja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kata-kata yang </a:t>
            </a:r>
            <a:r>
              <a:rPr lang="en-US" sz="2800" dirty="0" err="1"/>
              <a:t>baik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sopan</a:t>
            </a:r>
            <a:r>
              <a:rPr lang="en-US" sz="2800" dirty="0"/>
              <a:t>. </a:t>
            </a:r>
          </a:p>
          <a:p>
            <a:pPr algn="just"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08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QUESTIONAIRE GABUNGAN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(</a:t>
            </a:r>
            <a:r>
              <a:rPr lang="en-US" dirty="0" err="1"/>
              <a:t>gabungan</a:t>
            </a:r>
            <a:r>
              <a:rPr lang="en-US" dirty="0"/>
              <a:t>):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menjembatani</a:t>
            </a:r>
            <a:r>
              <a:rPr lang="en-US" dirty="0"/>
              <a:t> </a:t>
            </a:r>
            <a:r>
              <a:rPr lang="en-US" dirty="0" err="1"/>
              <a:t>kekurangan-kekurangan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model </a:t>
            </a:r>
            <a:r>
              <a:rPr lang="en-US" dirty="0" err="1"/>
              <a:t>gabungan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keduanya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model </a:t>
            </a:r>
            <a:r>
              <a:rPr lang="en-US" dirty="0" err="1"/>
              <a:t>tertutup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tebuka</a:t>
            </a:r>
            <a:r>
              <a:rPr lang="en-US" dirty="0"/>
              <a:t>,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diatasi</a:t>
            </a:r>
            <a:r>
              <a:rPr lang="en-US" dirty="0"/>
              <a:t>. </a:t>
            </a:r>
            <a:endParaRPr lang="en-US" dirty="0" smtClean="0"/>
          </a:p>
          <a:p>
            <a:pPr algn="just">
              <a:lnSpc>
                <a:spcPct val="130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disamping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disediakan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terbuka</a:t>
            </a:r>
            <a:r>
              <a:rPr lang="en-US" dirty="0"/>
              <a:t> (c. …………… )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diisi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pendapatnya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263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MEMBUAT PERTANYAAN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BAGAIMANA MEMBUAT QUESTIONAIRE?</a:t>
            </a:r>
            <a:endParaRPr lang="en-US" dirty="0"/>
          </a:p>
        </p:txBody>
      </p:sp>
      <p:pic>
        <p:nvPicPr>
          <p:cNvPr id="2" name="Picture 1" descr="Choi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2667000"/>
            <a:ext cx="4191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920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effectLst/>
              </a:rPr>
              <a:t>Kata </a:t>
            </a:r>
            <a:r>
              <a:rPr lang="en-US" i="1" dirty="0" err="1" smtClean="0">
                <a:effectLst/>
              </a:rPr>
              <a:t>pengantar</a:t>
            </a:r>
            <a:r>
              <a:rPr lang="en-US" i="1" dirty="0" smtClean="0">
                <a:effectLst/>
              </a:rPr>
              <a:t> </a:t>
            </a:r>
            <a:r>
              <a:rPr lang="en-US" i="1" dirty="0" err="1" smtClean="0">
                <a:effectLst/>
              </a:rPr>
              <a:t>kuesioner</a:t>
            </a:r>
            <a:r>
              <a:rPr lang="en-US" i="1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n-US" dirty="0"/>
              <a:t>Kata </a:t>
            </a:r>
            <a:r>
              <a:rPr lang="en-US" dirty="0" err="1"/>
              <a:t>pengantar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pengaruhnya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Kata-kata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menjawabnya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kata </a:t>
            </a:r>
            <a:r>
              <a:rPr lang="en-US" dirty="0" err="1"/>
              <a:t>pengantar</a:t>
            </a:r>
            <a:r>
              <a:rPr lang="en-US" dirty="0"/>
              <a:t> yang </a:t>
            </a:r>
            <a:r>
              <a:rPr lang="en-US" dirty="0" err="1"/>
              <a:t>kasar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mendapat</a:t>
            </a:r>
            <a:r>
              <a:rPr lang="en-US" dirty="0"/>
              <a:t> </a:t>
            </a:r>
            <a:r>
              <a:rPr lang="en-US" dirty="0" err="1"/>
              <a:t>simpati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,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ditolak</a:t>
            </a:r>
            <a:r>
              <a:rPr lang="en-US" dirty="0"/>
              <a:t>. </a:t>
            </a:r>
            <a:endParaRPr lang="en-US" i="0" u="none" strike="noStrike" dirty="0" smtClean="0">
              <a:effectLst/>
            </a:endParaRPr>
          </a:p>
          <a:p>
            <a:pPr algn="just">
              <a:lnSpc>
                <a:spcPct val="130000"/>
              </a:lnSpc>
            </a:pP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/>
              <a:t>kata-kata yang </a:t>
            </a:r>
            <a:r>
              <a:rPr lang="en-US" dirty="0" err="1"/>
              <a:t>sopan</a:t>
            </a:r>
            <a:r>
              <a:rPr lang="en-US" dirty="0"/>
              <a:t>, </a:t>
            </a:r>
            <a:r>
              <a:rPr lang="en-US" dirty="0" err="1"/>
              <a:t>wajar</a:t>
            </a:r>
            <a:r>
              <a:rPr lang="en-US" dirty="0"/>
              <a:t>, </a:t>
            </a:r>
            <a:r>
              <a:rPr lang="en-US" dirty="0" err="1" smtClean="0"/>
              <a:t>hormat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terlalu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 </a:t>
            </a:r>
            <a:r>
              <a:rPr lang="en-US" dirty="0" err="1"/>
              <a:t>Cukuplah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</a:t>
            </a:r>
            <a:r>
              <a:rPr lang="en-US" dirty="0" err="1"/>
              <a:t>pengantar</a:t>
            </a:r>
            <a:r>
              <a:rPr lang="en-US" dirty="0"/>
              <a:t>, </a:t>
            </a:r>
            <a:r>
              <a:rPr lang="en-US" dirty="0" err="1"/>
              <a:t>tujuan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ucapan</a:t>
            </a:r>
            <a:r>
              <a:rPr lang="en-US" dirty="0"/>
              <a:t> </a:t>
            </a:r>
            <a:r>
              <a:rPr lang="en-US" dirty="0" err="1"/>
              <a:t>terima</a:t>
            </a:r>
            <a:r>
              <a:rPr lang="en-US" dirty="0"/>
              <a:t> </a:t>
            </a:r>
            <a:r>
              <a:rPr lang="en-US" dirty="0" err="1"/>
              <a:t>kasih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kesediaan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menjawabnya</a:t>
            </a:r>
            <a:r>
              <a:rPr lang="en-US" dirty="0"/>
              <a:t>. </a:t>
            </a:r>
            <a:endParaRPr lang="en-US" i="0" u="none" strike="noStrike" dirty="0" smtClean="0">
              <a:effectLst/>
            </a:endParaRPr>
          </a:p>
          <a:p>
            <a:pPr algn="just">
              <a:lnSpc>
                <a:spcPct val="13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99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SUSUNAN 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400" dirty="0"/>
              <a:t>(a) </a:t>
            </a: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sensitif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model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terbuka</a:t>
            </a:r>
            <a:r>
              <a:rPr lang="en-US" sz="2400" dirty="0"/>
              <a:t> </a:t>
            </a:r>
            <a:r>
              <a:rPr lang="en-US" sz="2400" dirty="0" err="1"/>
              <a:t>sebaiknya</a:t>
            </a:r>
            <a:r>
              <a:rPr lang="en-US" sz="2400" dirty="0"/>
              <a:t> </a:t>
            </a:r>
            <a:r>
              <a:rPr lang="en-US" sz="2400" dirty="0" err="1"/>
              <a:t>ditempatkan</a:t>
            </a:r>
            <a:r>
              <a:rPr lang="en-US" sz="2400" dirty="0"/>
              <a:t> di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. </a:t>
            </a:r>
            <a:endParaRPr lang="en-US" sz="2400" i="0" u="none" strike="noStrike" dirty="0" smtClean="0">
              <a:effectLst/>
            </a:endParaRPr>
          </a:p>
          <a:p>
            <a:pPr>
              <a:lnSpc>
                <a:spcPct val="170000"/>
              </a:lnSpc>
            </a:pPr>
            <a:r>
              <a:rPr lang="en-US" sz="2400" dirty="0"/>
              <a:t>(b) </a:t>
            </a:r>
            <a:r>
              <a:rPr lang="en-US" sz="2400" dirty="0" err="1"/>
              <a:t>Pertanyaan-pertanyaan</a:t>
            </a:r>
            <a:r>
              <a:rPr lang="en-US" sz="2400" dirty="0"/>
              <a:t> yang </a:t>
            </a:r>
            <a:r>
              <a:rPr lang="en-US" sz="2400" dirty="0" err="1"/>
              <a:t>mudah</a:t>
            </a:r>
            <a:r>
              <a:rPr lang="en-US" sz="2400" dirty="0"/>
              <a:t> </a:t>
            </a:r>
            <a:r>
              <a:rPr lang="en-US" sz="2400" dirty="0" err="1"/>
              <a:t>sebaiknya</a:t>
            </a:r>
            <a:r>
              <a:rPr lang="en-US" sz="2400" dirty="0"/>
              <a:t> </a:t>
            </a:r>
            <a:r>
              <a:rPr lang="en-US" sz="2400" dirty="0" err="1"/>
              <a:t>ditempatkan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kuesioner</a:t>
            </a:r>
            <a:r>
              <a:rPr lang="en-US" sz="2400" dirty="0"/>
              <a:t>. </a:t>
            </a:r>
            <a:endParaRPr lang="en-US" sz="2400" i="0" u="none" strike="noStrike" dirty="0" smtClean="0">
              <a:effectLst/>
            </a:endParaRPr>
          </a:p>
          <a:p>
            <a:pPr>
              <a:lnSpc>
                <a:spcPct val="170000"/>
              </a:lnSpc>
            </a:pPr>
            <a:r>
              <a:rPr lang="en-US" sz="2400" dirty="0"/>
              <a:t>(c) </a:t>
            </a:r>
            <a:r>
              <a:rPr lang="en-US" sz="2400" dirty="0" err="1"/>
              <a:t>Susunlah</a:t>
            </a:r>
            <a:r>
              <a:rPr lang="en-US" sz="2400" dirty="0"/>
              <a:t> </a:t>
            </a:r>
            <a:r>
              <a:rPr lang="en-US" sz="2400" dirty="0" err="1"/>
              <a:t>pertanyaan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yang </a:t>
            </a:r>
            <a:r>
              <a:rPr lang="en-US" sz="2400" dirty="0" err="1"/>
              <a:t>saling</a:t>
            </a:r>
            <a:r>
              <a:rPr lang="en-US" sz="2400" dirty="0"/>
              <a:t>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lain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logis</a:t>
            </a:r>
            <a:r>
              <a:rPr lang="en-US" sz="2400" dirty="0"/>
              <a:t>. </a:t>
            </a:r>
            <a:endParaRPr lang="en-US" sz="2400" i="0" u="none" strike="noStrike" dirty="0" smtClean="0">
              <a:effectLst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88227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SUSUNAN PERTANYAAN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/>
              <a:t>(d) </a:t>
            </a:r>
            <a:r>
              <a:rPr lang="en-US" dirty="0" err="1"/>
              <a:t>Susunlah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yang </a:t>
            </a:r>
            <a:r>
              <a:rPr lang="en-US" dirty="0" err="1"/>
              <a:t>logis</a:t>
            </a:r>
            <a:r>
              <a:rPr lang="en-US" dirty="0"/>
              <a:t>, </a:t>
            </a:r>
            <a:r>
              <a:rPr lang="en-US" dirty="0" err="1"/>
              <a:t>runtut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meloncat-loncat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yang lain. </a:t>
            </a:r>
          </a:p>
          <a:p>
            <a:pPr>
              <a:lnSpc>
                <a:spcPct val="170000"/>
              </a:lnSpc>
            </a:pPr>
            <a:r>
              <a:rPr lang="en-US" dirty="0"/>
              <a:t>(e)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mengecek</a:t>
            </a:r>
            <a:r>
              <a:rPr lang="en-US" dirty="0"/>
              <a:t> </a:t>
            </a:r>
            <a:r>
              <a:rPr lang="en-US" dirty="0" err="1"/>
              <a:t>reliabilitas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setujukah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aborsi</a:t>
            </a:r>
            <a:r>
              <a:rPr lang="en-US" dirty="0"/>
              <a:t>?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di </a:t>
            </a:r>
            <a:r>
              <a:rPr lang="en-US" dirty="0" err="1"/>
              <a:t>tempat</a:t>
            </a:r>
            <a:r>
              <a:rPr lang="en-US" dirty="0"/>
              <a:t> lain,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setujukan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aborsi</a:t>
            </a:r>
            <a:r>
              <a:rPr lang="en-US" dirty="0"/>
              <a:t>?. </a:t>
            </a:r>
          </a:p>
          <a:p>
            <a:pPr>
              <a:lnSpc>
                <a:spcPct val="170000"/>
              </a:lnSpc>
            </a:pPr>
            <a:r>
              <a:rPr lang="en-US" dirty="0"/>
              <a:t>(f) </a:t>
            </a:r>
            <a:r>
              <a:rPr lang="en-US" dirty="0" err="1"/>
              <a:t>Gunakan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singkat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,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bertele</a:t>
            </a:r>
            <a:r>
              <a:rPr lang="en-US" dirty="0"/>
              <a:t>-tele.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933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Pertanyaan</a:t>
            </a:r>
            <a:r>
              <a:rPr lang="en-US" i="1" dirty="0"/>
              <a:t> </a:t>
            </a:r>
            <a:r>
              <a:rPr lang="en-US" i="1" dirty="0" err="1"/>
              <a:t>kontingensi</a:t>
            </a:r>
            <a:r>
              <a:rPr lang="en-US" i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30000"/>
              </a:lnSpc>
            </a:pPr>
            <a:r>
              <a:rPr lang="en-US" dirty="0" err="1"/>
              <a:t>Maksudnya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kelanjutannya</a:t>
            </a:r>
            <a:r>
              <a:rPr lang="en-US" dirty="0"/>
              <a:t>. </a:t>
            </a:r>
            <a:r>
              <a:rPr lang="en-US" dirty="0" err="1"/>
              <a:t>Misalnya</a:t>
            </a:r>
            <a:r>
              <a:rPr lang="en-US" dirty="0"/>
              <a:t>,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 </a:t>
            </a:r>
            <a:r>
              <a:rPr lang="en-US" dirty="0" err="1"/>
              <a:t>mabuk</a:t>
            </a:r>
            <a:r>
              <a:rPr lang="en-US" dirty="0"/>
              <a:t>?.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pernah</a:t>
            </a:r>
            <a:r>
              <a:rPr lang="en-US" dirty="0"/>
              <a:t>,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rasanya</a:t>
            </a:r>
            <a:r>
              <a:rPr lang="en-US" dirty="0"/>
              <a:t>?.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dimungkinkan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berpatokan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yang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tema</a:t>
            </a:r>
            <a:r>
              <a:rPr lang="en-US" dirty="0"/>
              <a:t> yang lain.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jawaban-jawaban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memperdalam</a:t>
            </a:r>
            <a:r>
              <a:rPr lang="en-US" dirty="0"/>
              <a:t> </a:t>
            </a:r>
            <a:r>
              <a:rPr lang="en-US" dirty="0" err="1"/>
              <a:t>wawasan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7921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/>
              <a:t>Uji</a:t>
            </a:r>
            <a:r>
              <a:rPr lang="en-US" i="1" dirty="0"/>
              <a:t> </a:t>
            </a:r>
            <a:r>
              <a:rPr lang="en-US" i="1" dirty="0" err="1"/>
              <a:t>coba</a:t>
            </a:r>
            <a:r>
              <a:rPr lang="en-US" i="1" dirty="0"/>
              <a:t> </a:t>
            </a:r>
            <a:r>
              <a:rPr lang="en-US" i="1" dirty="0" err="1"/>
              <a:t>instrumen</a:t>
            </a:r>
            <a:r>
              <a:rPr lang="en-US" i="1" dirty="0"/>
              <a:t> (</a:t>
            </a:r>
            <a:r>
              <a:rPr lang="en-US" i="1" dirty="0" err="1"/>
              <a:t>kuesioner</a:t>
            </a:r>
            <a:r>
              <a:rPr lang="en-US" i="1" dirty="0"/>
              <a:t>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kuesioner</a:t>
            </a:r>
            <a:r>
              <a:rPr lang="en-US" dirty="0"/>
              <a:t> </a:t>
            </a:r>
            <a:r>
              <a:rPr lang="en-US" dirty="0" err="1"/>
              <a:t>disebarkan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, </a:t>
            </a:r>
            <a:r>
              <a:rPr lang="en-US" dirty="0" err="1"/>
              <a:t>ujicobakanlah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sejumlah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gunanya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validitas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reliabilitas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ukur</a:t>
            </a:r>
            <a:r>
              <a:rPr lang="en-US" dirty="0"/>
              <a:t> </a:t>
            </a:r>
            <a:r>
              <a:rPr lang="en-US" dirty="0" err="1"/>
              <a:t>dimaksud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kemungkinan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ditolaknya</a:t>
            </a:r>
            <a:r>
              <a:rPr lang="en-US" dirty="0"/>
              <a:t> </a:t>
            </a:r>
            <a:r>
              <a:rPr lang="en-US" dirty="0" err="1"/>
              <a:t>hipotesis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dirumuskan</a:t>
            </a:r>
            <a:r>
              <a:rPr lang="en-US" dirty="0"/>
              <a:t>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</a:t>
            </a:r>
            <a:r>
              <a:rPr lang="en-US" dirty="0" err="1"/>
              <a:t>coba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kesalahan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mengubah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menyempurkannya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32719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Foddy</a:t>
            </a:r>
            <a:r>
              <a:rPr lang="en-US" dirty="0"/>
              <a:t>, W. H. (1994). </a:t>
            </a:r>
            <a:r>
              <a:rPr lang="en-US" i="1" dirty="0"/>
              <a:t>Constructing questions for interviews and questionnaires: Theory and practice in social research</a:t>
            </a:r>
            <a:r>
              <a:rPr lang="en-US" dirty="0"/>
              <a:t> (New ed.). Cambridge, UK: Cambridge University Press.</a:t>
            </a:r>
          </a:p>
          <a:p>
            <a:r>
              <a:rPr lang="en-US" dirty="0"/>
              <a:t>Gillham, B. (2008). </a:t>
            </a:r>
            <a:r>
              <a:rPr lang="en-US" i="1" dirty="0"/>
              <a:t>Developing a questionnaire</a:t>
            </a:r>
            <a:r>
              <a:rPr lang="en-US" dirty="0"/>
              <a:t> (2nd ed.). London, UK: Continuum International Publishing Group Ltd.</a:t>
            </a:r>
          </a:p>
          <a:p>
            <a:r>
              <a:rPr lang="en-US" dirty="0"/>
              <a:t>Leung, W. C. (2001). How to conduct a survey. </a:t>
            </a:r>
            <a:r>
              <a:rPr lang="en-US" i="1" dirty="0" err="1"/>
              <a:t>StudentBMJ</a:t>
            </a:r>
            <a:r>
              <a:rPr lang="en-US" i="1" dirty="0"/>
              <a:t>, 9,</a:t>
            </a:r>
            <a:r>
              <a:rPr lang="en-US" dirty="0"/>
              <a:t> 143-5.</a:t>
            </a:r>
          </a:p>
          <a:p>
            <a:r>
              <a:rPr lang="en-US" dirty="0" err="1">
                <a:hlinkClick r:id="rId2" tooltip="Gideon J. Mellenbergh"/>
              </a:rPr>
              <a:t>Mellenbergh</a:t>
            </a:r>
            <a:r>
              <a:rPr lang="en-US" dirty="0">
                <a:hlinkClick r:id="rId2" tooltip="Gideon J. Mellenbergh"/>
              </a:rPr>
              <a:t>, G. J.</a:t>
            </a:r>
            <a:r>
              <a:rPr lang="en-US" dirty="0"/>
              <a:t> (2008). Chapter 10: Tests and questionnaires: Construction and administration. In </a:t>
            </a:r>
            <a:r>
              <a:rPr lang="en-US" dirty="0">
                <a:hlinkClick r:id="rId3" tooltip="H. J. Adèr"/>
              </a:rPr>
              <a:t>H. J. </a:t>
            </a:r>
            <a:r>
              <a:rPr lang="en-US" dirty="0" err="1">
                <a:hlinkClick r:id="rId3" tooltip="H. J. Adèr"/>
              </a:rPr>
              <a:t>Adèr</a:t>
            </a:r>
            <a:r>
              <a:rPr lang="en-US" dirty="0"/>
              <a:t> &amp; G. J. </a:t>
            </a:r>
            <a:r>
              <a:rPr lang="en-US" dirty="0" err="1"/>
              <a:t>Mellenbergh</a:t>
            </a:r>
            <a:r>
              <a:rPr lang="en-US" dirty="0"/>
              <a:t> (Eds.) (with contributions by D. J. Hand), </a:t>
            </a:r>
            <a:r>
              <a:rPr lang="en-US" i="1" dirty="0"/>
              <a:t>Advising on research methods: A consultant's companion</a:t>
            </a:r>
            <a:r>
              <a:rPr lang="en-US" dirty="0"/>
              <a:t> (pp. 211–234). </a:t>
            </a:r>
            <a:r>
              <a:rPr lang="en-US" dirty="0" err="1"/>
              <a:t>Huizen</a:t>
            </a:r>
            <a:r>
              <a:rPr lang="en-US" dirty="0"/>
              <a:t>, The Netherlands: Johannes van </a:t>
            </a:r>
            <a:r>
              <a:rPr lang="en-US" dirty="0" err="1"/>
              <a:t>Kessel</a:t>
            </a:r>
            <a:r>
              <a:rPr lang="en-US" dirty="0"/>
              <a:t> Publishing.</a:t>
            </a:r>
          </a:p>
          <a:p>
            <a:r>
              <a:rPr lang="en-US" dirty="0" err="1">
                <a:hlinkClick r:id="rId2" tooltip="Gideon J. Mellenbergh"/>
              </a:rPr>
              <a:t>Mellenbergh</a:t>
            </a:r>
            <a:r>
              <a:rPr lang="en-US" dirty="0">
                <a:hlinkClick r:id="rId2" tooltip="Gideon J. Mellenbergh"/>
              </a:rPr>
              <a:t>, G. J.</a:t>
            </a:r>
            <a:r>
              <a:rPr lang="en-US" dirty="0"/>
              <a:t> (2008). Chapter 11: Tests and questionnaires: Analysis. In </a:t>
            </a:r>
            <a:r>
              <a:rPr lang="en-US" dirty="0">
                <a:hlinkClick r:id="rId3" tooltip="H. J. Adèr"/>
              </a:rPr>
              <a:t>H. J. </a:t>
            </a:r>
            <a:r>
              <a:rPr lang="en-US" dirty="0" err="1">
                <a:hlinkClick r:id="rId3" tooltip="H. J. Adèr"/>
              </a:rPr>
              <a:t>Adèr</a:t>
            </a:r>
            <a:r>
              <a:rPr lang="en-US" dirty="0"/>
              <a:t> &amp; G. J. </a:t>
            </a:r>
            <a:r>
              <a:rPr lang="en-US" dirty="0" err="1"/>
              <a:t>Mellenbergh</a:t>
            </a:r>
            <a:r>
              <a:rPr lang="en-US" dirty="0"/>
              <a:t> (Eds.) (with contributions by D. J. Hand), </a:t>
            </a:r>
            <a:r>
              <a:rPr lang="en-US" i="1" dirty="0"/>
              <a:t>Advising on research methods: A consultant's companion</a:t>
            </a:r>
            <a:r>
              <a:rPr lang="en-US" dirty="0"/>
              <a:t> (pp. 235–268). </a:t>
            </a:r>
            <a:r>
              <a:rPr lang="en-US" dirty="0" err="1"/>
              <a:t>Huizen</a:t>
            </a:r>
            <a:r>
              <a:rPr lang="en-US" dirty="0"/>
              <a:t>, The Netherlands: Johannes van </a:t>
            </a:r>
            <a:r>
              <a:rPr lang="en-US" dirty="0" err="1"/>
              <a:t>Kessel</a:t>
            </a:r>
            <a:r>
              <a:rPr lang="en-US" dirty="0"/>
              <a:t> Publishing.</a:t>
            </a:r>
          </a:p>
          <a:p>
            <a:r>
              <a:rPr lang="en-US" dirty="0"/>
              <a:t>Munn, P., &amp; </a:t>
            </a:r>
            <a:r>
              <a:rPr lang="en-US" dirty="0" err="1"/>
              <a:t>Drever</a:t>
            </a:r>
            <a:r>
              <a:rPr lang="en-US" dirty="0"/>
              <a:t>, E. (2004). </a:t>
            </a:r>
            <a:r>
              <a:rPr lang="en-US" i="1" dirty="0"/>
              <a:t>Using questionnaires in small-scale research: A beginner's guide</a:t>
            </a:r>
            <a:r>
              <a:rPr lang="en-US" dirty="0"/>
              <a:t>. Glasgow, Scotland: Scottish Council for Research in Education.</a:t>
            </a:r>
          </a:p>
          <a:p>
            <a:r>
              <a:rPr lang="en-US" dirty="0"/>
              <a:t>Oppenheim, A. N. (2000). </a:t>
            </a:r>
            <a:r>
              <a:rPr lang="en-US" i="1" dirty="0"/>
              <a:t>Questionnaire design, interviewing and attitude measurement</a:t>
            </a:r>
            <a:r>
              <a:rPr lang="en-US" dirty="0"/>
              <a:t> (New ed.). London, UK: Continuum International Publishing Group Ltd.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588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(b)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terganggu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dirasa</a:t>
            </a:r>
            <a:r>
              <a:rPr lang="en-US" dirty="0"/>
              <a:t> </a:t>
            </a:r>
            <a:r>
              <a:rPr lang="en-US" dirty="0" err="1"/>
              <a:t>menyerang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kepentingannya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dirilis</a:t>
            </a:r>
            <a:r>
              <a:rPr lang="en-US" dirty="0"/>
              <a:t> di media </a:t>
            </a:r>
            <a:r>
              <a:rPr lang="en-US" dirty="0" err="1"/>
              <a:t>massa</a:t>
            </a:r>
            <a:r>
              <a:rPr lang="en-US" dirty="0"/>
              <a:t>. </a:t>
            </a:r>
            <a:r>
              <a:rPr lang="en-US" dirty="0" err="1"/>
              <a:t>Pemecahannya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yang </a:t>
            </a:r>
            <a:r>
              <a:rPr lang="en-US" dirty="0" err="1"/>
              <a:t>sensitif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diyakinkan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di </a:t>
            </a:r>
            <a:r>
              <a:rPr lang="en-US" dirty="0" err="1"/>
              <a:t>dalamnya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2147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(c)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menolak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masa </a:t>
            </a:r>
            <a:r>
              <a:rPr lang="en-US" dirty="0" err="1"/>
              <a:t>lalu</a:t>
            </a:r>
            <a:r>
              <a:rPr lang="en-US" dirty="0"/>
              <a:t>. </a:t>
            </a:r>
            <a:r>
              <a:rPr lang="en-US" dirty="0" err="1"/>
              <a:t>Upayakan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meyakinkan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beda</a:t>
            </a:r>
            <a:r>
              <a:rPr lang="en-US" dirty="0"/>
              <a:t>, </a:t>
            </a:r>
            <a:r>
              <a:rPr lang="en-US" dirty="0" err="1"/>
              <a:t>beri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turut</a:t>
            </a:r>
            <a:r>
              <a:rPr lang="en-US" dirty="0"/>
              <a:t> </a:t>
            </a:r>
            <a:r>
              <a:rPr lang="en-US" dirty="0" err="1"/>
              <a:t>berjasa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02397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(d) </a:t>
            </a:r>
            <a:r>
              <a:rPr lang="en-US" dirty="0" err="1"/>
              <a:t>Responden</a:t>
            </a:r>
            <a:r>
              <a:rPr lang="en-US" dirty="0"/>
              <a:t> yang </a:t>
            </a:r>
            <a:r>
              <a:rPr lang="en-US" dirty="0" err="1"/>
              <a:t>tergolong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minoritas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lelah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kelinci</a:t>
            </a:r>
            <a:r>
              <a:rPr lang="en-US" dirty="0"/>
              <a:t> </a:t>
            </a:r>
            <a:r>
              <a:rPr lang="en-US" dirty="0" err="1"/>
              <a:t>percobaan</a:t>
            </a:r>
            <a:r>
              <a:rPr lang="en-US" dirty="0"/>
              <a:t> (guinea pig).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jarang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di </a:t>
            </a:r>
            <a:r>
              <a:rPr lang="en-US" dirty="0" err="1"/>
              <a:t>negeri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/>
              <a:t>terjadi</a:t>
            </a:r>
            <a:r>
              <a:rPr lang="en-US" dirty="0"/>
              <a:t>,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instrumen</a:t>
            </a:r>
            <a:r>
              <a:rPr lang="en-US" dirty="0"/>
              <a:t> </a:t>
            </a:r>
            <a:r>
              <a:rPr lang="en-US" dirty="0" smtClean="0"/>
              <a:t>lain,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data yang lain. </a:t>
            </a:r>
          </a:p>
        </p:txBody>
      </p:sp>
    </p:spTree>
    <p:extLst>
      <p:ext uri="{BB962C8B-B14F-4D97-AF65-F5344CB8AC3E}">
        <p14:creationId xmlns:p14="http://schemas.microsoft.com/office/powerpoint/2010/main" val="2636425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(e) </a:t>
            </a:r>
            <a:r>
              <a:rPr lang="en-US" dirty="0" err="1"/>
              <a:t>Responden</a:t>
            </a:r>
            <a:r>
              <a:rPr lang="en-US" dirty="0"/>
              <a:t> orang ‘</a:t>
            </a:r>
            <a:r>
              <a:rPr lang="en-US" dirty="0" err="1"/>
              <a:t>penting</a:t>
            </a:r>
            <a:r>
              <a:rPr lang="en-US" dirty="0"/>
              <a:t>’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ditelitinya</a:t>
            </a:r>
            <a:r>
              <a:rPr lang="en-US" dirty="0"/>
              <a:t>. Cara </a:t>
            </a:r>
            <a:r>
              <a:rPr lang="en-US" dirty="0" err="1"/>
              <a:t>pemecahannya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/>
              <a:t>metode</a:t>
            </a:r>
            <a:r>
              <a:rPr lang="en-US" b="1" dirty="0"/>
              <a:t> </a:t>
            </a:r>
            <a:r>
              <a:rPr lang="en-US" b="1" dirty="0" err="1"/>
              <a:t>menyanjung</a:t>
            </a:r>
            <a:r>
              <a:rPr lang="en-US" dirty="0"/>
              <a:t> orang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tadi</a:t>
            </a:r>
            <a:r>
              <a:rPr lang="en-US" dirty="0"/>
              <a:t>,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dialah</a:t>
            </a:r>
            <a:r>
              <a:rPr lang="en-US" dirty="0"/>
              <a:t> orang </a:t>
            </a:r>
            <a:r>
              <a:rPr lang="en-US" dirty="0" err="1"/>
              <a:t>satu-satunya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0061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(f)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,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jelek</a:t>
            </a:r>
            <a:r>
              <a:rPr lang="en-US" dirty="0"/>
              <a:t>. </a:t>
            </a:r>
            <a:r>
              <a:rPr lang="en-US" dirty="0" err="1"/>
              <a:t>Katakan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semata-mata</a:t>
            </a:r>
            <a:r>
              <a:rPr lang="en-US" dirty="0"/>
              <a:t> </a:t>
            </a:r>
            <a:r>
              <a:rPr lang="en-US" b="1" dirty="0" err="1"/>
              <a:t>untuk</a:t>
            </a:r>
            <a:r>
              <a:rPr lang="en-US" b="1" dirty="0"/>
              <a:t> </a:t>
            </a:r>
            <a:r>
              <a:rPr lang="en-US" b="1" dirty="0" err="1"/>
              <a:t>pengembangan</a:t>
            </a:r>
            <a:r>
              <a:rPr lang="en-US" b="1" dirty="0"/>
              <a:t> </a:t>
            </a:r>
            <a:r>
              <a:rPr lang="en-US" b="1" dirty="0" err="1"/>
              <a:t>ilmu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kepentingan</a:t>
            </a:r>
            <a:r>
              <a:rPr lang="en-US" dirty="0"/>
              <a:t> lain.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juta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dicantumkan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67530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(g)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‘</a:t>
            </a:r>
            <a:r>
              <a:rPr lang="en-US" dirty="0" err="1"/>
              <a:t>kebodohannya</a:t>
            </a:r>
            <a:r>
              <a:rPr lang="en-US" dirty="0"/>
              <a:t>’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  <a:r>
              <a:rPr lang="en-US" dirty="0" err="1"/>
              <a:t>Katakan</a:t>
            </a:r>
            <a:r>
              <a:rPr lang="en-US" dirty="0"/>
              <a:t> </a:t>
            </a:r>
            <a:r>
              <a:rPr lang="en-US" dirty="0" err="1"/>
              <a:t>kepadanya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apapun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yang </a:t>
            </a:r>
            <a:r>
              <a:rPr lang="en-US" dirty="0" err="1"/>
              <a:t>salah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911394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ETIKA MEMBUAT QUESTIONAIRE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US" dirty="0"/>
              <a:t>(h) </a:t>
            </a:r>
            <a:r>
              <a:rPr lang="en-US" dirty="0" err="1"/>
              <a:t>Responden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menjawabnya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merasa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minatnya</a:t>
            </a:r>
            <a:r>
              <a:rPr lang="en-US" dirty="0"/>
              <a:t>. </a:t>
            </a:r>
            <a:r>
              <a:rPr lang="en-US" dirty="0" err="1"/>
              <a:t>Pemecahannya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mengatakan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dialah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 orang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264292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423</TotalTime>
  <Words>1467</Words>
  <Application>Microsoft Macintosh PowerPoint</Application>
  <PresentationFormat>On-screen Show (4:3)</PresentationFormat>
  <Paragraphs>77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ETIKA MEMBUAT QUESTIONAIRE</vt:lpstr>
      <vt:lpstr>ETIKA MEMBUAT QUESTIONAIRE</vt:lpstr>
      <vt:lpstr>ETIKA MEMBUAT QUESTIONAIRE</vt:lpstr>
      <vt:lpstr>ETIKA MEMBUAT QUESTIONAIRE</vt:lpstr>
      <vt:lpstr>ETIKA MEMBUAT QUESTIONAIRE</vt:lpstr>
      <vt:lpstr>ETIKA MEMBUAT QUESTIONAIRE</vt:lpstr>
      <vt:lpstr>ETIKA MEMBUAT QUESTIONAIRE</vt:lpstr>
      <vt:lpstr>ETIKA MEMBUAT QUESTIONAIRE</vt:lpstr>
      <vt:lpstr>ETIKA MEMBUAT QUESTIONAIRE</vt:lpstr>
      <vt:lpstr>Kegagalan-kegagalan dalam membuat kuesioner: </vt:lpstr>
      <vt:lpstr>PERTANYAAN GANDA</vt:lpstr>
      <vt:lpstr>PERTANYAAN MENGARAHKAN</vt:lpstr>
      <vt:lpstr>SENSITIF</vt:lpstr>
      <vt:lpstr>MENAKUT-NAKUTI</vt:lpstr>
      <vt:lpstr>JENIS QUESTIONARE</vt:lpstr>
      <vt:lpstr>2 JENIS PERTANYAAN</vt:lpstr>
      <vt:lpstr>KEUNTUNGAN JAWABAN TERTUTUP</vt:lpstr>
      <vt:lpstr>KEKURANGAN JAWABAN TERTUTUP</vt:lpstr>
      <vt:lpstr>KEUNTUNGAN JAWABAN TERBUKA</vt:lpstr>
      <vt:lpstr>QUESTIONAIRE GABUNGAN</vt:lpstr>
      <vt:lpstr>MEMBUAT PERTANYAAN</vt:lpstr>
      <vt:lpstr>Kata pengantar kuesioner </vt:lpstr>
      <vt:lpstr>SUSUNAN PERTANYAAN</vt:lpstr>
      <vt:lpstr>SUSUNAN PERTANYAAN</vt:lpstr>
      <vt:lpstr>Pertanyaan kontingensi </vt:lpstr>
      <vt:lpstr>Uji coba instrumen (kuesioner) 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MEMBUAT QUESTIONAIRE</dc:title>
  <dc:creator>User</dc:creator>
  <cp:lastModifiedBy>Donna  Angelina</cp:lastModifiedBy>
  <cp:revision>12</cp:revision>
  <dcterms:created xsi:type="dcterms:W3CDTF">2014-09-12T01:52:05Z</dcterms:created>
  <dcterms:modified xsi:type="dcterms:W3CDTF">2020-09-24T07:43:44Z</dcterms:modified>
</cp:coreProperties>
</file>