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71" r:id="rId6"/>
    <p:sldId id="261" r:id="rId7"/>
    <p:sldId id="277" r:id="rId8"/>
    <p:sldId id="262" r:id="rId9"/>
    <p:sldId id="276" r:id="rId10"/>
    <p:sldId id="263" r:id="rId11"/>
    <p:sldId id="272" r:id="rId12"/>
    <p:sldId id="264" r:id="rId13"/>
    <p:sldId id="275" r:id="rId14"/>
    <p:sldId id="265" r:id="rId15"/>
    <p:sldId id="273" r:id="rId16"/>
    <p:sldId id="266" r:id="rId17"/>
    <p:sldId id="274" r:id="rId18"/>
    <p:sldId id="267" r:id="rId19"/>
    <p:sldId id="270" r:id="rId20"/>
    <p:sldId id="269" r:id="rId21"/>
    <p:sldId id="268" r:id="rId22"/>
    <p:sldId id="279" r:id="rId23"/>
    <p:sldId id="280" r:id="rId24"/>
    <p:sldId id="281" r:id="rId25"/>
    <p:sldId id="282" r:id="rId26"/>
    <p:sldId id="283" r:id="rId27"/>
    <p:sldId id="285" r:id="rId28"/>
    <p:sldId id="284" r:id="rId29"/>
    <p:sldId id="286" r:id="rId30"/>
    <p:sldId id="287" r:id="rId31"/>
    <p:sldId id="288" r:id="rId32"/>
    <p:sldId id="289" r:id="rId33"/>
    <p:sldId id="290" r:id="rId34"/>
    <p:sldId id="291" r:id="rId35"/>
    <p:sldId id="293" r:id="rId36"/>
    <p:sldId id="294" r:id="rId37"/>
    <p:sldId id="292" r:id="rId38"/>
    <p:sldId id="295" r:id="rId39"/>
    <p:sldId id="296" r:id="rId40"/>
    <p:sldId id="297" r:id="rId41"/>
    <p:sldId id="298" r:id="rId42"/>
    <p:sldId id="27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06" autoAdjust="0"/>
    <p:restoredTop sz="94660"/>
  </p:normalViewPr>
  <p:slideViewPr>
    <p:cSldViewPr snapToGrid="0">
      <p:cViewPr varScale="1">
        <p:scale>
          <a:sx n="71" d="100"/>
          <a:sy n="71" d="100"/>
        </p:scale>
        <p:origin x="90" y="4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6/23/2020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6243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056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6/23/2020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365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072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6/23/2020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055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0217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49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362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723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6/23/2020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140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3665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6/23/2020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460266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udiomast.co/" TargetMode="External"/><Relationship Id="rId2" Type="http://schemas.openxmlformats.org/officeDocument/2006/relationships/hyperlink" Target="https://cargocollective.com/corinanik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ssdesignawards.com/sites/thuy-trucs-portfolio/575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ehance.net/gallery/5478485/Portfolio" TargetMode="External"/><Relationship Id="rId2" Type="http://schemas.openxmlformats.org/officeDocument/2006/relationships/hyperlink" Target="https://www.behance.net/gallery/18664129/Minimal-Hipster-Design-Portfolio-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eluxemoderndesign.com/?gallery_page=slider&amp;pp_gallery_id=142585140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ehance.net/gallery/15858619/JOHN-Responsive-One-Page-Portfolio-Joomla-Templat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mhou.es/portafoli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kendraschaefer.com/portfoli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urrah.co/work/swan-vestas/" TargetMode="External"/><Relationship Id="rId2" Type="http://schemas.openxmlformats.org/officeDocument/2006/relationships/hyperlink" Target="http://jessicahische.is/work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emmadime.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pinegateroad.com/portfolio-obaby-illustration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rontside.com.au/" TargetMode="External"/><Relationship Id="rId2" Type="http://schemas.openxmlformats.org/officeDocument/2006/relationships/hyperlink" Target="http://arunsfolio.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lizdesignsthings.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canva.com/learn/portfoli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efanlucut.com/" TargetMode="External"/><Relationship Id="rId2" Type="http://schemas.openxmlformats.org/officeDocument/2006/relationships/hyperlink" Target="http://nowherefamous.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raincreativelab.com/rain/#works" TargetMode="External"/><Relationship Id="rId2" Type="http://schemas.openxmlformats.org/officeDocument/2006/relationships/hyperlink" Target="https://duoh.com/portfoli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KERJA PRAKTEK</a:t>
            </a:r>
            <a:endParaRPr lang="id-ID" dirty="0"/>
          </a:p>
        </p:txBody>
      </p:sp>
      <p:sp>
        <p:nvSpPr>
          <p:cNvPr id="3" name="Subtitle 2"/>
          <p:cNvSpPr>
            <a:spLocks noGrp="1"/>
          </p:cNvSpPr>
          <p:nvPr>
            <p:ph type="subTitle" idx="1"/>
          </p:nvPr>
        </p:nvSpPr>
        <p:spPr/>
        <p:txBody>
          <a:bodyPr/>
          <a:lstStyle/>
          <a:p>
            <a:r>
              <a:rPr lang="en-US" dirty="0" smtClean="0"/>
              <a:t>PORTFOLIO </a:t>
            </a:r>
            <a:r>
              <a:rPr lang="en-US" dirty="0" smtClean="0"/>
              <a:t>MAKING - 1</a:t>
            </a:r>
            <a:endParaRPr lang="id-ID" dirty="0"/>
          </a:p>
        </p:txBody>
      </p:sp>
      <p:sp>
        <p:nvSpPr>
          <p:cNvPr id="4" name="TextBox 3"/>
          <p:cNvSpPr txBox="1"/>
          <p:nvPr/>
        </p:nvSpPr>
        <p:spPr>
          <a:xfrm>
            <a:off x="10159709" y="5903707"/>
            <a:ext cx="1326004" cy="307777"/>
          </a:xfrm>
          <a:prstGeom prst="rect">
            <a:avLst/>
          </a:prstGeom>
          <a:noFill/>
        </p:spPr>
        <p:txBody>
          <a:bodyPr wrap="none" rtlCol="0">
            <a:spAutoFit/>
          </a:bodyPr>
          <a:lstStyle/>
          <a:p>
            <a:r>
              <a:rPr lang="en-US" sz="1400" dirty="0" smtClean="0">
                <a:solidFill>
                  <a:schemeClr val="bg1"/>
                </a:solidFill>
              </a:rPr>
              <a:t>Donna Angelina</a:t>
            </a:r>
            <a:endParaRPr lang="en-US" sz="1400" dirty="0">
              <a:solidFill>
                <a:schemeClr val="bg1"/>
              </a:solidFill>
            </a:endParaRPr>
          </a:p>
        </p:txBody>
      </p:sp>
    </p:spTree>
    <p:extLst>
      <p:ext uri="{BB962C8B-B14F-4D97-AF65-F5344CB8AC3E}">
        <p14:creationId xmlns:p14="http://schemas.microsoft.com/office/powerpoint/2010/main" val="1046533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04. Go for variety</a:t>
            </a:r>
            <a:br>
              <a:rPr lang="id-ID" b="1" dirty="0"/>
            </a:br>
            <a:endParaRPr lang="id-ID" dirty="0"/>
          </a:p>
        </p:txBody>
      </p:sp>
      <p:sp>
        <p:nvSpPr>
          <p:cNvPr id="3" name="Content Placeholder 2"/>
          <p:cNvSpPr>
            <a:spLocks noGrp="1"/>
          </p:cNvSpPr>
          <p:nvPr>
            <p:ph idx="1"/>
          </p:nvPr>
        </p:nvSpPr>
        <p:spPr/>
        <p:txBody>
          <a:bodyPr/>
          <a:lstStyle/>
          <a:p>
            <a:pPr>
              <a:lnSpc>
                <a:spcPct val="150000"/>
              </a:lnSpc>
            </a:pPr>
            <a:r>
              <a:rPr lang="en-US" dirty="0"/>
              <a:t>Don’t include only one form of design such as website design or illustration. Though this doesn’t mean that everything shouldn’t work together. Make sure it all still looks like it’s one person’s work</a:t>
            </a:r>
            <a:r>
              <a:rPr lang="en-US" dirty="0" smtClean="0"/>
              <a:t>. </a:t>
            </a:r>
          </a:p>
          <a:p>
            <a:pPr>
              <a:lnSpc>
                <a:spcPct val="150000"/>
              </a:lnSpc>
            </a:pPr>
            <a:r>
              <a:rPr lang="en-US" dirty="0" smtClean="0"/>
              <a:t>Make great </a:t>
            </a:r>
            <a:r>
              <a:rPr lang="en-US" dirty="0"/>
              <a:t>variety of projects in </a:t>
            </a:r>
            <a:r>
              <a:rPr lang="en-US" dirty="0" smtClean="0"/>
              <a:t>your portfolio </a:t>
            </a:r>
            <a:r>
              <a:rPr lang="en-US" dirty="0"/>
              <a:t>and </a:t>
            </a:r>
            <a:r>
              <a:rPr lang="en-US" dirty="0" smtClean="0"/>
              <a:t> all </a:t>
            </a:r>
            <a:r>
              <a:rPr lang="en-US" dirty="0"/>
              <a:t>flow together nicely</a:t>
            </a:r>
            <a:r>
              <a:rPr lang="en-US" dirty="0" smtClean="0"/>
              <a:t>.</a:t>
            </a:r>
          </a:p>
          <a:p>
            <a:pPr>
              <a:lnSpc>
                <a:spcPct val="150000"/>
              </a:lnSpc>
            </a:pPr>
            <a:r>
              <a:rPr lang="en-US" dirty="0" smtClean="0"/>
              <a:t>Put quite </a:t>
            </a:r>
            <a:r>
              <a:rPr lang="en-US" dirty="0"/>
              <a:t>a variety but keeps everything tied together with consistent solids backgrounds.</a:t>
            </a:r>
            <a:endParaRPr lang="en-US" dirty="0" smtClean="0"/>
          </a:p>
          <a:p>
            <a:pPr>
              <a:lnSpc>
                <a:spcPct val="150000"/>
              </a:lnSpc>
            </a:pPr>
            <a:r>
              <a:rPr lang="en-US" dirty="0" smtClean="0"/>
              <a:t>Example: </a:t>
            </a:r>
            <a:r>
              <a:rPr lang="id-ID" dirty="0">
                <a:hlinkClick r:id="rId2"/>
              </a:rPr>
              <a:t>https://</a:t>
            </a:r>
            <a:r>
              <a:rPr lang="id-ID" dirty="0" smtClean="0">
                <a:hlinkClick r:id="rId2"/>
              </a:rPr>
              <a:t>cargocollective.com/corinanika</a:t>
            </a:r>
            <a:r>
              <a:rPr lang="en-US" dirty="0" smtClean="0"/>
              <a:t> ; </a:t>
            </a:r>
            <a:r>
              <a:rPr lang="id-ID" dirty="0">
                <a:hlinkClick r:id="rId3"/>
              </a:rPr>
              <a:t>https://studiomast.co</a:t>
            </a:r>
            <a:r>
              <a:rPr lang="id-ID" dirty="0" smtClean="0">
                <a:hlinkClick r:id="rId3"/>
              </a:rPr>
              <a:t>/</a:t>
            </a:r>
            <a:r>
              <a:rPr lang="en-US" dirty="0" smtClean="0"/>
              <a:t> </a:t>
            </a:r>
            <a:endParaRPr lang="id-ID" dirty="0"/>
          </a:p>
        </p:txBody>
      </p:sp>
    </p:spTree>
    <p:extLst>
      <p:ext uri="{BB962C8B-B14F-4D97-AF65-F5344CB8AC3E}">
        <p14:creationId xmlns:p14="http://schemas.microsoft.com/office/powerpoint/2010/main" val="53900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Variety of project</a:t>
            </a:r>
            <a:br>
              <a:rPr lang="en-US" dirty="0" smtClean="0"/>
            </a:br>
            <a:endParaRPr lang="en-US" dirty="0"/>
          </a:p>
        </p:txBody>
      </p:sp>
      <p:pic>
        <p:nvPicPr>
          <p:cNvPr id="4" name="Picture 3" descr="Screen Shot 2020-06-22 at 1.14.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673" y="1884160"/>
            <a:ext cx="6307457" cy="4862184"/>
          </a:xfrm>
          <a:prstGeom prst="rect">
            <a:avLst/>
          </a:prstGeom>
        </p:spPr>
      </p:pic>
    </p:spTree>
    <p:extLst>
      <p:ext uri="{BB962C8B-B14F-4D97-AF65-F5344CB8AC3E}">
        <p14:creationId xmlns:p14="http://schemas.microsoft.com/office/powerpoint/2010/main" val="595658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05. Decide on how many pieces to include</a:t>
            </a:r>
            <a:br>
              <a:rPr lang="en-US" b="1" dirty="0"/>
            </a:br>
            <a:endParaRPr lang="id-ID"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sz="2200" dirty="0"/>
              <a:t>The suggestions vary depending on who you ask. Go for quality not quantity. Ten to twenty examples should do it</a:t>
            </a:r>
            <a:r>
              <a:rPr lang="en-US" sz="2200" dirty="0" smtClean="0"/>
              <a:t>. </a:t>
            </a:r>
          </a:p>
          <a:p>
            <a:pPr>
              <a:lnSpc>
                <a:spcPct val="150000"/>
              </a:lnSpc>
            </a:pPr>
            <a:r>
              <a:rPr lang="en-US" sz="2200" dirty="0"/>
              <a:t>No matter how great your work is, the viewer will still only click through a few projects before moving on</a:t>
            </a:r>
            <a:r>
              <a:rPr lang="en-US" sz="2200" dirty="0" smtClean="0"/>
              <a:t>. </a:t>
            </a:r>
          </a:p>
          <a:p>
            <a:pPr>
              <a:lnSpc>
                <a:spcPct val="150000"/>
              </a:lnSpc>
            </a:pPr>
            <a:r>
              <a:rPr lang="en-US" sz="2200" dirty="0" smtClean="0"/>
              <a:t>Features </a:t>
            </a:r>
            <a:r>
              <a:rPr lang="en-US" sz="2200" dirty="0"/>
              <a:t>one project and then shows a handful of additional projects. Using this format draws the viewer’s attention directly to the project he wants them to see first</a:t>
            </a:r>
            <a:r>
              <a:rPr lang="en-US" sz="2200" dirty="0" smtClean="0"/>
              <a:t>.</a:t>
            </a:r>
          </a:p>
          <a:p>
            <a:pPr>
              <a:lnSpc>
                <a:spcPct val="150000"/>
              </a:lnSpc>
            </a:pPr>
            <a:r>
              <a:rPr lang="en-US" sz="2200" dirty="0" smtClean="0"/>
              <a:t>Example: </a:t>
            </a:r>
            <a:r>
              <a:rPr lang="id-ID" sz="2200" dirty="0">
                <a:hlinkClick r:id="rId2"/>
              </a:rPr>
              <a:t>https://www.cssdesignawards.com/sites/thuy-trucs-portfolio/5753/</a:t>
            </a:r>
            <a:endParaRPr lang="id-ID" sz="2200" dirty="0"/>
          </a:p>
        </p:txBody>
      </p:sp>
    </p:spTree>
    <p:extLst>
      <p:ext uri="{BB962C8B-B14F-4D97-AF65-F5344CB8AC3E}">
        <p14:creationId xmlns:p14="http://schemas.microsoft.com/office/powerpoint/2010/main" val="3717232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 the projects</a:t>
            </a:r>
            <a:endParaRPr lang="en-US" dirty="0"/>
          </a:p>
        </p:txBody>
      </p:sp>
      <p:pic>
        <p:nvPicPr>
          <p:cNvPr id="4" name="Picture 3" descr="Screen Shot 2020-06-22 at 1.19.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87" y="2260994"/>
            <a:ext cx="5360286" cy="3334413"/>
          </a:xfrm>
          <a:prstGeom prst="rect">
            <a:avLst/>
          </a:prstGeom>
        </p:spPr>
      </p:pic>
      <p:pic>
        <p:nvPicPr>
          <p:cNvPr id="5" name="Picture 4" descr="Screen Shot 2020-06-22 at 1.19.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227" y="2288908"/>
            <a:ext cx="5120187" cy="3503681"/>
          </a:xfrm>
          <a:prstGeom prst="rect">
            <a:avLst/>
          </a:prstGeom>
        </p:spPr>
      </p:pic>
    </p:spTree>
    <p:extLst>
      <p:ext uri="{BB962C8B-B14F-4D97-AF65-F5344CB8AC3E}">
        <p14:creationId xmlns:p14="http://schemas.microsoft.com/office/powerpoint/2010/main" val="1352074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06. Do you need a physical portfolio?</a:t>
            </a:r>
            <a:br>
              <a:rPr lang="en-US" b="1" dirty="0"/>
            </a:br>
            <a:endParaRPr lang="id-ID" dirty="0"/>
          </a:p>
        </p:txBody>
      </p:sp>
      <p:sp>
        <p:nvSpPr>
          <p:cNvPr id="3" name="Content Placeholder 2"/>
          <p:cNvSpPr>
            <a:spLocks noGrp="1"/>
          </p:cNvSpPr>
          <p:nvPr>
            <p:ph idx="1"/>
          </p:nvPr>
        </p:nvSpPr>
        <p:spPr/>
        <p:txBody>
          <a:bodyPr/>
          <a:lstStyle/>
          <a:p>
            <a:pPr>
              <a:lnSpc>
                <a:spcPct val="150000"/>
              </a:lnSpc>
            </a:pPr>
            <a:r>
              <a:rPr lang="en-US" dirty="0"/>
              <a:t>Most designers are using online portfolios these days. But for in-person interviews – especially if you’re a print designer – you should think about creating a physical one</a:t>
            </a:r>
            <a:r>
              <a:rPr lang="en-US" dirty="0" smtClean="0"/>
              <a:t>.</a:t>
            </a:r>
          </a:p>
          <a:p>
            <a:pPr>
              <a:lnSpc>
                <a:spcPct val="150000"/>
              </a:lnSpc>
            </a:pPr>
            <a:r>
              <a:rPr lang="en-US" dirty="0"/>
              <a:t>C</a:t>
            </a:r>
            <a:r>
              <a:rPr lang="en-US" dirty="0" smtClean="0"/>
              <a:t>reate </a:t>
            </a:r>
            <a:r>
              <a:rPr lang="en-US" dirty="0"/>
              <a:t>an elaborate piece that’s a work of art itself.</a:t>
            </a:r>
            <a:endParaRPr lang="en-US" dirty="0" smtClean="0"/>
          </a:p>
          <a:p>
            <a:pPr>
              <a:lnSpc>
                <a:spcPct val="150000"/>
              </a:lnSpc>
            </a:pPr>
            <a:r>
              <a:rPr lang="en-US" dirty="0" smtClean="0"/>
              <a:t>Example: </a:t>
            </a:r>
            <a:r>
              <a:rPr lang="id-ID" dirty="0">
                <a:hlinkClick r:id="rId2"/>
              </a:rPr>
              <a:t>https://</a:t>
            </a:r>
            <a:r>
              <a:rPr lang="id-ID" dirty="0" smtClean="0">
                <a:hlinkClick r:id="rId2"/>
              </a:rPr>
              <a:t>www.behance.net/gallery/18664129/Minimal-Hipster-Design-Portfolio-2</a:t>
            </a:r>
            <a:r>
              <a:rPr lang="en-US" dirty="0" smtClean="0"/>
              <a:t> ; </a:t>
            </a:r>
            <a:r>
              <a:rPr lang="id-ID" dirty="0">
                <a:hlinkClick r:id="rId3"/>
              </a:rPr>
              <a:t>https://</a:t>
            </a:r>
            <a:r>
              <a:rPr lang="id-ID" dirty="0" smtClean="0">
                <a:hlinkClick r:id="rId3"/>
              </a:rPr>
              <a:t>www.behance.net/gallery/5478485/Portfolio</a:t>
            </a:r>
            <a:r>
              <a:rPr lang="en-US" dirty="0" smtClean="0"/>
              <a:t> </a:t>
            </a:r>
            <a:endParaRPr lang="id-ID" dirty="0"/>
          </a:p>
        </p:txBody>
      </p:sp>
    </p:spTree>
    <p:extLst>
      <p:ext uri="{BB962C8B-B14F-4D97-AF65-F5344CB8AC3E}">
        <p14:creationId xmlns:p14="http://schemas.microsoft.com/office/powerpoint/2010/main" val="158206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the physical portfolio</a:t>
            </a:r>
            <a:endParaRPr lang="en-US" dirty="0"/>
          </a:p>
        </p:txBody>
      </p:sp>
      <p:pic>
        <p:nvPicPr>
          <p:cNvPr id="4" name="Picture 3" descr="Screen Shot 2020-06-22 at 1.16.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934" y="2042652"/>
            <a:ext cx="6940549" cy="4535017"/>
          </a:xfrm>
          <a:prstGeom prst="rect">
            <a:avLst/>
          </a:prstGeom>
        </p:spPr>
      </p:pic>
    </p:spTree>
    <p:extLst>
      <p:ext uri="{BB962C8B-B14F-4D97-AF65-F5344CB8AC3E}">
        <p14:creationId xmlns:p14="http://schemas.microsoft.com/office/powerpoint/2010/main" val="207613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07. Go high-resolution</a:t>
            </a:r>
            <a:br>
              <a:rPr lang="id-ID" b="1" dirty="0"/>
            </a:br>
            <a:endParaRPr lang="id-ID" dirty="0"/>
          </a:p>
        </p:txBody>
      </p:sp>
      <p:sp>
        <p:nvSpPr>
          <p:cNvPr id="3" name="Content Placeholder 2"/>
          <p:cNvSpPr>
            <a:spLocks noGrp="1"/>
          </p:cNvSpPr>
          <p:nvPr>
            <p:ph idx="1"/>
          </p:nvPr>
        </p:nvSpPr>
        <p:spPr/>
        <p:txBody>
          <a:bodyPr>
            <a:noAutofit/>
          </a:bodyPr>
          <a:lstStyle/>
          <a:p>
            <a:pPr>
              <a:lnSpc>
                <a:spcPct val="150000"/>
              </a:lnSpc>
            </a:pPr>
            <a:r>
              <a:rPr lang="en-US" sz="2200" dirty="0"/>
              <a:t>An image that looks good on your laptop screen may not look so sharp on a large computer monitor. So remember to stick to the highest quality images for your portfolio</a:t>
            </a:r>
            <a:r>
              <a:rPr lang="en-US" sz="2200" dirty="0" smtClean="0"/>
              <a:t>.</a:t>
            </a:r>
          </a:p>
          <a:p>
            <a:pPr>
              <a:lnSpc>
                <a:spcPct val="150000"/>
              </a:lnSpc>
            </a:pPr>
            <a:r>
              <a:rPr lang="en-US" sz="2200" dirty="0"/>
              <a:t>C</a:t>
            </a:r>
            <a:r>
              <a:rPr lang="en-US" sz="2200" dirty="0" smtClean="0"/>
              <a:t>lear </a:t>
            </a:r>
            <a:r>
              <a:rPr lang="en-US" sz="2200" dirty="0"/>
              <a:t>close-ups are perfect for sharing on social media, they create drama and give your portfolio a high-quality look</a:t>
            </a:r>
            <a:r>
              <a:rPr lang="en-US" sz="2200" dirty="0" smtClean="0"/>
              <a:t>.</a:t>
            </a:r>
          </a:p>
          <a:p>
            <a:pPr>
              <a:lnSpc>
                <a:spcPct val="150000"/>
              </a:lnSpc>
            </a:pPr>
            <a:r>
              <a:rPr lang="en-US" sz="2200" dirty="0"/>
              <a:t>Coco Tafoya says you should </a:t>
            </a:r>
            <a:r>
              <a:rPr lang="en-US" sz="2200" u="sng" dirty="0"/>
              <a:t>think about the sharing potential of your portfolio images</a:t>
            </a:r>
            <a:r>
              <a:rPr lang="en-US" sz="2200" dirty="0"/>
              <a:t>. “Make sure the layout works if someone wants to share your designs on social media – mainly Pinterest.”</a:t>
            </a:r>
            <a:endParaRPr lang="en-US" sz="2200" dirty="0" smtClean="0"/>
          </a:p>
          <a:p>
            <a:pPr>
              <a:lnSpc>
                <a:spcPct val="150000"/>
              </a:lnSpc>
            </a:pPr>
            <a:r>
              <a:rPr lang="en-US" sz="2200" dirty="0" smtClean="0"/>
              <a:t>Example: </a:t>
            </a:r>
            <a:r>
              <a:rPr lang="id-ID" sz="2200" dirty="0">
                <a:hlinkClick r:id="rId2"/>
              </a:rPr>
              <a:t>https://deluxemoderndesign.com/?</a:t>
            </a:r>
            <a:r>
              <a:rPr lang="id-ID" sz="2200" dirty="0" smtClean="0">
                <a:hlinkClick r:id="rId2"/>
              </a:rPr>
              <a:t>gallery_page=slider&amp;pp_gallery_id=1425851409</a:t>
            </a:r>
            <a:r>
              <a:rPr lang="en-US" sz="2200" dirty="0" smtClean="0"/>
              <a:t> ; </a:t>
            </a:r>
            <a:endParaRPr lang="id-ID" sz="2200" dirty="0"/>
          </a:p>
        </p:txBody>
      </p:sp>
    </p:spTree>
    <p:extLst>
      <p:ext uri="{BB962C8B-B14F-4D97-AF65-F5344CB8AC3E}">
        <p14:creationId xmlns:p14="http://schemas.microsoft.com/office/powerpoint/2010/main" val="1032431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resolution is needed</a:t>
            </a:r>
            <a:br>
              <a:rPr lang="en-US" dirty="0" smtClean="0"/>
            </a:br>
            <a:endParaRPr lang="en-US" dirty="0"/>
          </a:p>
        </p:txBody>
      </p:sp>
      <p:pic>
        <p:nvPicPr>
          <p:cNvPr id="4" name="Picture 3" descr="Screen Shot 2020-06-22 at 1.17.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100" y="2027626"/>
            <a:ext cx="6512803" cy="4676850"/>
          </a:xfrm>
          <a:prstGeom prst="rect">
            <a:avLst/>
          </a:prstGeom>
        </p:spPr>
      </p:pic>
    </p:spTree>
    <p:extLst>
      <p:ext uri="{BB962C8B-B14F-4D97-AF65-F5344CB8AC3E}">
        <p14:creationId xmlns:p14="http://schemas.microsoft.com/office/powerpoint/2010/main" val="79391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08. Stay current</a:t>
            </a:r>
            <a:br>
              <a:rPr lang="id-ID" b="1" dirty="0"/>
            </a:br>
            <a:endParaRPr lang="id-ID" dirty="0"/>
          </a:p>
        </p:txBody>
      </p:sp>
      <p:sp>
        <p:nvSpPr>
          <p:cNvPr id="3" name="Content Placeholder 2"/>
          <p:cNvSpPr>
            <a:spLocks noGrp="1"/>
          </p:cNvSpPr>
          <p:nvPr>
            <p:ph idx="1"/>
          </p:nvPr>
        </p:nvSpPr>
        <p:spPr/>
        <p:txBody>
          <a:bodyPr>
            <a:noAutofit/>
          </a:bodyPr>
          <a:lstStyle/>
          <a:p>
            <a:pPr>
              <a:lnSpc>
                <a:spcPct val="150000"/>
              </a:lnSpc>
            </a:pPr>
            <a:r>
              <a:rPr lang="en-US" sz="2200" dirty="0"/>
              <a:t>Trends, techniques and technology change quickly, so don't include anything that's more than three years old. You don’t want to look dated</a:t>
            </a:r>
            <a:r>
              <a:rPr lang="en-US" sz="2200" dirty="0" smtClean="0"/>
              <a:t>. </a:t>
            </a:r>
          </a:p>
          <a:p>
            <a:pPr>
              <a:lnSpc>
                <a:spcPct val="150000"/>
              </a:lnSpc>
            </a:pPr>
            <a:r>
              <a:rPr lang="en-US" sz="2200" dirty="0"/>
              <a:t>D</a:t>
            </a:r>
            <a:r>
              <a:rPr lang="en-US" sz="2200" dirty="0" smtClean="0"/>
              <a:t>isplays some pieces </a:t>
            </a:r>
            <a:r>
              <a:rPr lang="en-US" sz="2200" dirty="0"/>
              <a:t>very non-traditionally and eye-catching instead of using flat photos or PDFs. </a:t>
            </a:r>
            <a:r>
              <a:rPr lang="en-US" sz="2200" dirty="0" smtClean="0"/>
              <a:t>These </a:t>
            </a:r>
            <a:r>
              <a:rPr lang="en-US" sz="2200" dirty="0"/>
              <a:t>both show they’re up on the latest trends</a:t>
            </a:r>
            <a:r>
              <a:rPr lang="en-US" sz="2200" dirty="0" smtClean="0"/>
              <a:t>.</a:t>
            </a:r>
          </a:p>
          <a:p>
            <a:pPr>
              <a:lnSpc>
                <a:spcPct val="150000"/>
              </a:lnSpc>
            </a:pPr>
            <a:r>
              <a:rPr lang="en-US" sz="2200" dirty="0" smtClean="0"/>
              <a:t>Create </a:t>
            </a:r>
            <a:r>
              <a:rPr lang="en-US" sz="2200" dirty="0"/>
              <a:t>a one-page, very hip and trendy online portfolio.</a:t>
            </a:r>
            <a:endParaRPr lang="en-US" sz="2200" dirty="0" smtClean="0"/>
          </a:p>
          <a:p>
            <a:pPr>
              <a:lnSpc>
                <a:spcPct val="150000"/>
              </a:lnSpc>
            </a:pPr>
            <a:r>
              <a:rPr lang="en-US" sz="2200" dirty="0" smtClean="0"/>
              <a:t>Example: </a:t>
            </a:r>
            <a:r>
              <a:rPr lang="id-ID" sz="2200" dirty="0" smtClean="0">
                <a:hlinkClick r:id="rId2"/>
              </a:rPr>
              <a:t>https://www.behance.net/gallery/15858619/JOHN-Responsive-One-Page-Portfolio-Joomla-Template</a:t>
            </a:r>
            <a:r>
              <a:rPr lang="en-US" sz="2200" dirty="0" smtClean="0"/>
              <a:t> ; </a:t>
            </a:r>
            <a:endParaRPr lang="id-ID" sz="2200" dirty="0"/>
          </a:p>
        </p:txBody>
      </p:sp>
    </p:spTree>
    <p:extLst>
      <p:ext uri="{BB962C8B-B14F-4D97-AF65-F5344CB8AC3E}">
        <p14:creationId xmlns:p14="http://schemas.microsoft.com/office/powerpoint/2010/main" val="2967963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updating </a:t>
            </a:r>
            <a:br>
              <a:rPr lang="en-US" dirty="0" smtClean="0"/>
            </a:br>
            <a:endParaRPr lang="en-US" dirty="0"/>
          </a:p>
        </p:txBody>
      </p:sp>
      <p:pic>
        <p:nvPicPr>
          <p:cNvPr id="4" name="Picture 3" descr="Screen Shot 2020-06-22 at 12.58.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947" y="1898119"/>
            <a:ext cx="5930740" cy="4750530"/>
          </a:xfrm>
          <a:prstGeom prst="rect">
            <a:avLst/>
          </a:prstGeom>
        </p:spPr>
      </p:pic>
    </p:spTree>
    <p:extLst>
      <p:ext uri="{BB962C8B-B14F-4D97-AF65-F5344CB8AC3E}">
        <p14:creationId xmlns:p14="http://schemas.microsoft.com/office/powerpoint/2010/main" val="274897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PORTFOLIO?</a:t>
            </a:r>
            <a:endParaRPr lang="id-ID" dirty="0"/>
          </a:p>
        </p:txBody>
      </p:sp>
      <p:sp>
        <p:nvSpPr>
          <p:cNvPr id="3" name="Content Placeholder 2"/>
          <p:cNvSpPr>
            <a:spLocks noGrp="1"/>
          </p:cNvSpPr>
          <p:nvPr>
            <p:ph idx="1"/>
          </p:nvPr>
        </p:nvSpPr>
        <p:spPr/>
        <p:txBody>
          <a:bodyPr>
            <a:normAutofit fontScale="92500"/>
          </a:bodyPr>
          <a:lstStyle/>
          <a:p>
            <a:pPr algn="just">
              <a:lnSpc>
                <a:spcPct val="150000"/>
              </a:lnSpc>
              <a:buNone/>
            </a:pPr>
            <a:endParaRPr lang="en-US" sz="2200" dirty="0" smtClean="0"/>
          </a:p>
          <a:p>
            <a:pPr algn="just">
              <a:lnSpc>
                <a:spcPct val="150000"/>
              </a:lnSpc>
            </a:pPr>
            <a:r>
              <a:rPr lang="en-US" sz="2200" b="1" dirty="0"/>
              <a:t>A portfolio is a story about you.</a:t>
            </a:r>
          </a:p>
          <a:p>
            <a:pPr marL="0" indent="0" algn="just">
              <a:lnSpc>
                <a:spcPct val="150000"/>
              </a:lnSpc>
              <a:buNone/>
            </a:pPr>
            <a:r>
              <a:rPr lang="en-US" sz="2000" dirty="0"/>
              <a:t>	</a:t>
            </a:r>
            <a:r>
              <a:rPr lang="en-US" sz="2200" dirty="0" smtClean="0"/>
              <a:t>A lot of </a:t>
            </a:r>
            <a:r>
              <a:rPr lang="en-US" sz="2200" dirty="0"/>
              <a:t>people say a portfolio is a selling tool. </a:t>
            </a:r>
            <a:r>
              <a:rPr lang="en-US" sz="2200" dirty="0" smtClean="0"/>
              <a:t>But </a:t>
            </a:r>
            <a:r>
              <a:rPr lang="en-US" sz="2200" dirty="0"/>
              <a:t>a portfolio is more than that. If you think of your portfolio as a sales tool, you tend to just focus on execution skills or how many pieces of software you can use</a:t>
            </a:r>
            <a:r>
              <a:rPr lang="en-US" sz="2200" dirty="0" smtClean="0"/>
              <a:t>. A </a:t>
            </a:r>
            <a:r>
              <a:rPr lang="en-US" sz="2200" dirty="0"/>
              <a:t>portfolio should instead tell an engaging story about </a:t>
            </a:r>
            <a:r>
              <a:rPr lang="en-US" sz="2200" dirty="0" smtClean="0"/>
              <a:t>you</a:t>
            </a:r>
            <a:r>
              <a:rPr lang="en-US" sz="2200" u="sng" dirty="0" smtClean="0"/>
              <a:t>. It </a:t>
            </a:r>
            <a:r>
              <a:rPr lang="en-US" sz="2200" u="sng" dirty="0"/>
              <a:t>should show, through your projects</a:t>
            </a:r>
            <a:r>
              <a:rPr lang="en-US" sz="2200" dirty="0"/>
              <a:t>, where you are in design, your passions, your goals, and your strengths. A good way to start your portfolio story is to have a </a:t>
            </a:r>
            <a:r>
              <a:rPr lang="en-US" sz="2200" u="sng" dirty="0"/>
              <a:t>2-sentence summary </a:t>
            </a:r>
            <a:r>
              <a:rPr lang="en-US" sz="2200" dirty="0"/>
              <a:t>about who and what you are all about.</a:t>
            </a:r>
          </a:p>
          <a:p>
            <a:pPr algn="just">
              <a:lnSpc>
                <a:spcPct val="150000"/>
              </a:lnSpc>
            </a:pPr>
            <a:endParaRPr lang="en-US" sz="2200" dirty="0"/>
          </a:p>
          <a:p>
            <a:pPr algn="just">
              <a:lnSpc>
                <a:spcPct val="150000"/>
              </a:lnSpc>
            </a:pPr>
            <a:endParaRPr lang="id-ID" sz="2200" dirty="0"/>
          </a:p>
        </p:txBody>
      </p:sp>
    </p:spTree>
    <p:extLst>
      <p:ext uri="{BB962C8B-B14F-4D97-AF65-F5344CB8AC3E}">
        <p14:creationId xmlns:p14="http://schemas.microsoft.com/office/powerpoint/2010/main" val="354804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09. </a:t>
            </a:r>
            <a:r>
              <a:rPr lang="id-ID" b="1" dirty="0"/>
              <a:t>The chosen few</a:t>
            </a:r>
            <a:r>
              <a:rPr lang="en-US" dirty="0" smtClean="0"/>
              <a:t/>
            </a:r>
            <a:br>
              <a:rPr lang="en-US" dirty="0" smtClean="0"/>
            </a:br>
            <a:r>
              <a:rPr lang="en-US" dirty="0" smtClean="0"/>
              <a:t> </a:t>
            </a:r>
            <a:endParaRPr lang="en-US" dirty="0"/>
          </a:p>
        </p:txBody>
      </p:sp>
      <p:sp>
        <p:nvSpPr>
          <p:cNvPr id="5" name="Content Placeholder 2"/>
          <p:cNvSpPr>
            <a:spLocks noGrp="1"/>
          </p:cNvSpPr>
          <p:nvPr>
            <p:ph idx="1"/>
          </p:nvPr>
        </p:nvSpPr>
        <p:spPr/>
        <p:txBody>
          <a:bodyPr>
            <a:noAutofit/>
          </a:bodyPr>
          <a:lstStyle/>
          <a:p>
            <a:r>
              <a:rPr lang="en-US" sz="2400" dirty="0"/>
              <a:t>O</a:t>
            </a:r>
            <a:r>
              <a:rPr lang="id-ID" sz="2400" dirty="0"/>
              <a:t>nce you have the final pieces selected, make sure theye’re cohesive that they form you’re ‘brand’. </a:t>
            </a:r>
            <a:r>
              <a:rPr lang="en-US" sz="2400" dirty="0"/>
              <a:t>M</a:t>
            </a:r>
            <a:r>
              <a:rPr lang="id-ID" sz="2400" dirty="0"/>
              <a:t>ake your portfolio different than others.  </a:t>
            </a:r>
            <a:endParaRPr lang="id-ID" sz="2400" dirty="0" smtClean="0"/>
          </a:p>
          <a:p>
            <a:r>
              <a:rPr lang="en-US" sz="2400" dirty="0" smtClean="0"/>
              <a:t>M</a:t>
            </a:r>
            <a:r>
              <a:rPr lang="id-ID" sz="2400" dirty="0" smtClean="0"/>
              <a:t>ake your portfolio consistent in each page. </a:t>
            </a:r>
            <a:endParaRPr lang="id-ID" sz="2400" dirty="0"/>
          </a:p>
          <a:p>
            <a:pPr>
              <a:lnSpc>
                <a:spcPct val="150000"/>
              </a:lnSpc>
            </a:pPr>
            <a:r>
              <a:rPr lang="en-US" sz="2200" dirty="0" smtClean="0"/>
              <a:t>Example: </a:t>
            </a:r>
            <a:r>
              <a:rPr lang="cs-CZ" sz="2200" dirty="0">
                <a:hlinkClick r:id="rId2"/>
              </a:rPr>
              <a:t>http://mhou.es/portafolio</a:t>
            </a:r>
            <a:r>
              <a:rPr lang="cs-CZ" sz="2200" dirty="0" smtClean="0">
                <a:hlinkClick r:id="rId2"/>
              </a:rPr>
              <a:t>/</a:t>
            </a:r>
            <a:r>
              <a:rPr lang="cs-CZ" sz="2200" dirty="0" smtClean="0"/>
              <a:t> </a:t>
            </a:r>
          </a:p>
          <a:p>
            <a:pPr marL="0" indent="0">
              <a:lnSpc>
                <a:spcPct val="150000"/>
              </a:lnSpc>
              <a:buNone/>
            </a:pPr>
            <a:endParaRPr lang="id-ID" sz="2200" dirty="0"/>
          </a:p>
        </p:txBody>
      </p:sp>
    </p:spTree>
    <p:extLst>
      <p:ext uri="{BB962C8B-B14F-4D97-AF65-F5344CB8AC3E}">
        <p14:creationId xmlns:p14="http://schemas.microsoft.com/office/powerpoint/2010/main" val="2400738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Contoh</a:t>
            </a:r>
            <a:r>
              <a:rPr lang="en-US" dirty="0" smtClean="0"/>
              <a:t> </a:t>
            </a:r>
            <a:r>
              <a:rPr lang="en-US" dirty="0" err="1" smtClean="0"/>
              <a:t>tampilan</a:t>
            </a:r>
            <a:r>
              <a:rPr lang="en-US" dirty="0" smtClean="0"/>
              <a:t> portfolio</a:t>
            </a:r>
            <a:endParaRPr lang="en-US" dirty="0"/>
          </a:p>
        </p:txBody>
      </p:sp>
      <p:pic>
        <p:nvPicPr>
          <p:cNvPr id="8" name="Picture 7" descr="Screen Shot 2020-06-22 at 12.48.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722" y="1870205"/>
            <a:ext cx="5575810" cy="4680746"/>
          </a:xfrm>
          <a:prstGeom prst="rect">
            <a:avLst/>
          </a:prstGeom>
        </p:spPr>
      </p:pic>
    </p:spTree>
    <p:extLst>
      <p:ext uri="{BB962C8B-B14F-4D97-AF65-F5344CB8AC3E}">
        <p14:creationId xmlns:p14="http://schemas.microsoft.com/office/powerpoint/2010/main" val="2780431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Make sure the pieces flow nicely from one to the next</a:t>
            </a:r>
            <a:br>
              <a:rPr lang="en-US" dirty="0" smtClean="0"/>
            </a:br>
            <a:endParaRPr lang="en-US" dirty="0"/>
          </a:p>
        </p:txBody>
      </p:sp>
      <p:sp>
        <p:nvSpPr>
          <p:cNvPr id="3" name="Content Placeholder 2"/>
          <p:cNvSpPr>
            <a:spLocks noGrp="1"/>
          </p:cNvSpPr>
          <p:nvPr>
            <p:ph idx="1"/>
          </p:nvPr>
        </p:nvSpPr>
        <p:spPr/>
        <p:txBody>
          <a:bodyPr/>
          <a:lstStyle/>
          <a:p>
            <a:r>
              <a:rPr lang="en-US" dirty="0"/>
              <a:t>Doesn’t mean to group all web design together, all logos together, etc</a:t>
            </a:r>
            <a:r>
              <a:rPr lang="en-US" dirty="0" smtClean="0"/>
              <a:t>.</a:t>
            </a:r>
          </a:p>
          <a:p>
            <a:r>
              <a:rPr lang="en-US" dirty="0" smtClean="0"/>
              <a:t>It would be better if the colors, line and angles works together.</a:t>
            </a:r>
          </a:p>
          <a:p>
            <a:r>
              <a:rPr lang="en-US" dirty="0" smtClean="0"/>
              <a:t>Keep images consistent until they rolled over</a:t>
            </a:r>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407705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make your viewer jump over</a:t>
            </a:r>
            <a:br>
              <a:rPr lang="en-US" dirty="0" smtClean="0"/>
            </a:br>
            <a:endParaRPr lang="en-US" dirty="0"/>
          </a:p>
        </p:txBody>
      </p:sp>
      <p:pic>
        <p:nvPicPr>
          <p:cNvPr id="4" name="Picture 3" descr="Screen Shot 2020-06-22 at 1.53.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466" y="1995817"/>
            <a:ext cx="7065829" cy="4255556"/>
          </a:xfrm>
          <a:prstGeom prst="rect">
            <a:avLst/>
          </a:prstGeom>
        </p:spPr>
      </p:pic>
    </p:spTree>
    <p:extLst>
      <p:ext uri="{BB962C8B-B14F-4D97-AF65-F5344CB8AC3E}">
        <p14:creationId xmlns:p14="http://schemas.microsoft.com/office/powerpoint/2010/main" val="3564225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Snap a pic</a:t>
            </a:r>
            <a:br>
              <a:rPr lang="en-US" dirty="0" smtClean="0"/>
            </a:br>
            <a:endParaRPr lang="en-US" dirty="0"/>
          </a:p>
        </p:txBody>
      </p:sp>
      <p:sp>
        <p:nvSpPr>
          <p:cNvPr id="3" name="Content Placeholder 2"/>
          <p:cNvSpPr>
            <a:spLocks noGrp="1"/>
          </p:cNvSpPr>
          <p:nvPr>
            <p:ph idx="1"/>
          </p:nvPr>
        </p:nvSpPr>
        <p:spPr/>
        <p:txBody>
          <a:bodyPr/>
          <a:lstStyle/>
          <a:p>
            <a:r>
              <a:rPr lang="en-US" dirty="0" smtClean="0"/>
              <a:t>Take a few photo of your print piece and make it on line. </a:t>
            </a:r>
          </a:p>
          <a:p>
            <a:r>
              <a:rPr lang="en-US" dirty="0" smtClean="0"/>
              <a:t>Use your professional camera or maybe you can use professional photographers to take a photo shoot of your products. You can do it with barter services.</a:t>
            </a: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83699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off line to on line</a:t>
            </a:r>
            <a:br>
              <a:rPr lang="en-US" dirty="0" smtClean="0"/>
            </a:br>
            <a:endParaRPr lang="en-US" dirty="0"/>
          </a:p>
        </p:txBody>
      </p:sp>
      <p:pic>
        <p:nvPicPr>
          <p:cNvPr id="4" name="Picture 3" descr="Screen Shot 2020-06-22 at 2.06.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253" y="1912074"/>
            <a:ext cx="6542979" cy="4764487"/>
          </a:xfrm>
          <a:prstGeom prst="rect">
            <a:avLst/>
          </a:prstGeom>
        </p:spPr>
      </p:pic>
    </p:spTree>
    <p:extLst>
      <p:ext uri="{BB962C8B-B14F-4D97-AF65-F5344CB8AC3E}">
        <p14:creationId xmlns:p14="http://schemas.microsoft.com/office/powerpoint/2010/main" val="4292010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Make it interesting</a:t>
            </a:r>
            <a:br>
              <a:rPr lang="en-US" dirty="0" smtClean="0"/>
            </a:br>
            <a:endParaRPr lang="en-US" dirty="0"/>
          </a:p>
        </p:txBody>
      </p:sp>
      <p:sp>
        <p:nvSpPr>
          <p:cNvPr id="3" name="Content Placeholder 2"/>
          <p:cNvSpPr>
            <a:spLocks noGrp="1"/>
          </p:cNvSpPr>
          <p:nvPr>
            <p:ph idx="1"/>
          </p:nvPr>
        </p:nvSpPr>
        <p:spPr/>
        <p:txBody>
          <a:bodyPr/>
          <a:lstStyle/>
          <a:p>
            <a:r>
              <a:rPr lang="en-US" dirty="0" smtClean="0"/>
              <a:t>If you only have a PDF of a magazine or poster you designed, search online of mock up resources  such as </a:t>
            </a:r>
            <a:r>
              <a:rPr lang="en-US" dirty="0" err="1" smtClean="0"/>
              <a:t>Graphicburger</a:t>
            </a:r>
            <a:r>
              <a:rPr lang="en-US" dirty="0" smtClean="0"/>
              <a:t>.  They have free downloads of layered </a:t>
            </a:r>
            <a:r>
              <a:rPr lang="en-US" dirty="0" err="1" smtClean="0"/>
              <a:t>Pdf</a:t>
            </a:r>
            <a:r>
              <a:rPr lang="en-US" dirty="0"/>
              <a:t> </a:t>
            </a:r>
            <a:r>
              <a:rPr lang="en-US" dirty="0" smtClean="0"/>
              <a:t>files to drop your artwork  into so they look like they hired a photographer. </a:t>
            </a:r>
          </a:p>
          <a:p>
            <a:r>
              <a:rPr lang="en-US" dirty="0" smtClean="0"/>
              <a:t>Taking a photo of a website on your monitor </a:t>
            </a:r>
            <a:r>
              <a:rPr lang="en-US" dirty="0"/>
              <a:t>(screen shot</a:t>
            </a:r>
            <a:r>
              <a:rPr lang="en-US" dirty="0" smtClean="0"/>
              <a:t>) is not acceptable. </a:t>
            </a:r>
          </a:p>
          <a:p>
            <a:r>
              <a:rPr lang="en-US" dirty="0" smtClean="0"/>
              <a:t>Create your own portfolio with template </a:t>
            </a:r>
          </a:p>
          <a:p>
            <a:r>
              <a:rPr lang="en-US" dirty="0" smtClean="0"/>
              <a:t>Example: </a:t>
            </a:r>
            <a:r>
              <a:rPr lang="de-DE" dirty="0">
                <a:hlinkClick r:id="rId2"/>
              </a:rPr>
              <a:t>http://kendraschaefer.com/portfolio</a:t>
            </a:r>
            <a:r>
              <a:rPr lang="de-DE" dirty="0" smtClean="0">
                <a:hlinkClick r:id="rId2"/>
              </a:rPr>
              <a:t>/</a:t>
            </a:r>
            <a:r>
              <a:rPr lang="de-DE" dirty="0" smtClean="0"/>
              <a:t> </a:t>
            </a:r>
            <a:endParaRPr lang="de-DE" dirty="0" smtClean="0"/>
          </a:p>
          <a:p>
            <a:endParaRPr lang="de-DE" dirty="0"/>
          </a:p>
          <a:p>
            <a:endParaRPr lang="en-US" dirty="0"/>
          </a:p>
        </p:txBody>
      </p:sp>
    </p:spTree>
    <p:extLst>
      <p:ext uri="{BB962C8B-B14F-4D97-AF65-F5344CB8AC3E}">
        <p14:creationId xmlns:p14="http://schemas.microsoft.com/office/powerpoint/2010/main" val="1060342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do the screen shot</a:t>
            </a:r>
            <a:br>
              <a:rPr lang="en-US" dirty="0" smtClean="0"/>
            </a:br>
            <a:endParaRPr lang="en-US" dirty="0"/>
          </a:p>
        </p:txBody>
      </p:sp>
      <p:pic>
        <p:nvPicPr>
          <p:cNvPr id="4" name="Picture 3" descr="Screen Shot 2020-06-22 at 2.15.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350" y="2023728"/>
            <a:ext cx="7225494" cy="4698601"/>
          </a:xfrm>
          <a:prstGeom prst="rect">
            <a:avLst/>
          </a:prstGeom>
        </p:spPr>
      </p:pic>
    </p:spTree>
    <p:extLst>
      <p:ext uri="{BB962C8B-B14F-4D97-AF65-F5344CB8AC3E}">
        <p14:creationId xmlns:p14="http://schemas.microsoft.com/office/powerpoint/2010/main" val="791396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non-client work is okay </a:t>
            </a:r>
            <a:br>
              <a:rPr lang="en-US" dirty="0" smtClean="0"/>
            </a:br>
            <a:endParaRPr lang="en-US" dirty="0"/>
          </a:p>
        </p:txBody>
      </p:sp>
      <p:sp>
        <p:nvSpPr>
          <p:cNvPr id="6" name="Content Placeholder 2"/>
          <p:cNvSpPr>
            <a:spLocks noGrp="1"/>
          </p:cNvSpPr>
          <p:nvPr>
            <p:ph idx="1"/>
          </p:nvPr>
        </p:nvSpPr>
        <p:spPr>
          <a:xfrm>
            <a:off x="581192" y="2180496"/>
            <a:ext cx="11029615" cy="3678303"/>
          </a:xfrm>
        </p:spPr>
        <p:txBody>
          <a:bodyPr/>
          <a:lstStyle/>
          <a:p>
            <a:r>
              <a:rPr lang="en-US" dirty="0" smtClean="0"/>
              <a:t>You can put your un-paid project too. But remember you must choose what is the best.</a:t>
            </a:r>
          </a:p>
          <a:p>
            <a:r>
              <a:rPr lang="en-US" dirty="0" smtClean="0"/>
              <a:t>If you want to start with your own projects go ahead. </a:t>
            </a:r>
          </a:p>
          <a:p>
            <a:r>
              <a:rPr lang="en-US" dirty="0" smtClean="0"/>
              <a:t>Illustrator an letterer Jessica </a:t>
            </a:r>
            <a:r>
              <a:rPr lang="en-US" dirty="0" err="1" smtClean="0"/>
              <a:t>Hische</a:t>
            </a:r>
            <a:r>
              <a:rPr lang="en-US" dirty="0" smtClean="0"/>
              <a:t> includes the self-started projects to keep her creative.  </a:t>
            </a:r>
          </a:p>
          <a:p>
            <a:r>
              <a:rPr lang="en-US" dirty="0" smtClean="0"/>
              <a:t>Example: </a:t>
            </a:r>
            <a:r>
              <a:rPr lang="nl-NL" dirty="0">
                <a:hlinkClick r:id="rId2"/>
              </a:rPr>
              <a:t>http://jessicahische.is/</a:t>
            </a:r>
            <a:r>
              <a:rPr lang="nl-NL" dirty="0" smtClean="0">
                <a:hlinkClick r:id="rId2"/>
              </a:rPr>
              <a:t>working</a:t>
            </a:r>
            <a:r>
              <a:rPr lang="nl-NL" dirty="0" smtClean="0"/>
              <a:t> , </a:t>
            </a:r>
            <a:r>
              <a:rPr lang="en-US" dirty="0">
                <a:hlinkClick r:id="rId3"/>
              </a:rPr>
              <a:t>https://www.currah.co/work/swan-vestas</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3692246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creative</a:t>
            </a:r>
            <a:br>
              <a:rPr lang="en-US" dirty="0" smtClean="0"/>
            </a:br>
            <a:endParaRPr lang="en-US" dirty="0"/>
          </a:p>
        </p:txBody>
      </p:sp>
      <p:pic>
        <p:nvPicPr>
          <p:cNvPr id="4" name="Picture 3" descr="Screen Shot 2020-06-22 at 2.24.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697" y="1911050"/>
            <a:ext cx="5397379" cy="4723642"/>
          </a:xfrm>
          <a:prstGeom prst="rect">
            <a:avLst/>
          </a:prstGeom>
        </p:spPr>
      </p:pic>
    </p:spTree>
    <p:extLst>
      <p:ext uri="{BB962C8B-B14F-4D97-AF65-F5344CB8AC3E}">
        <p14:creationId xmlns:p14="http://schemas.microsoft.com/office/powerpoint/2010/main" val="631201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A PORTFOLIO?</a:t>
            </a:r>
            <a:endParaRPr lang="id-ID" dirty="0"/>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
            </a:pPr>
            <a:r>
              <a:rPr lang="en-US" sz="2200" b="1" dirty="0" smtClean="0"/>
              <a:t>Have </a:t>
            </a:r>
            <a:r>
              <a:rPr lang="en-US" sz="2200" b="1" dirty="0"/>
              <a:t>an intro page. </a:t>
            </a:r>
          </a:p>
          <a:p>
            <a:pPr marL="0" indent="0">
              <a:lnSpc>
                <a:spcPct val="150000"/>
              </a:lnSpc>
              <a:buNone/>
            </a:pPr>
            <a:r>
              <a:rPr lang="en-US" sz="2200" dirty="0" smtClean="0"/>
              <a:t>	This </a:t>
            </a:r>
            <a:r>
              <a:rPr lang="en-US" sz="2200" dirty="0"/>
              <a:t>might be a no brainer, but a well-designed introduction page sets the tonality of your portfolio presentation. Many designers just have a title page at the start that says: “Jack’s portfolio.” That’s not good enough. Expanding from the first point you need to share a little about your background to give your portfolio story more depth. Keep it light though; you are summarizing your design career not writing a biography. </a:t>
            </a:r>
          </a:p>
          <a:p>
            <a:pPr>
              <a:lnSpc>
                <a:spcPct val="150000"/>
              </a:lnSpc>
            </a:pPr>
            <a:endParaRPr lang="id-ID" sz="2200" dirty="0"/>
          </a:p>
        </p:txBody>
      </p:sp>
    </p:spTree>
    <p:extLst>
      <p:ext uri="{BB962C8B-B14F-4D97-AF65-F5344CB8AC3E}">
        <p14:creationId xmlns:p14="http://schemas.microsoft.com/office/powerpoint/2010/main" val="1100366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Get some street cred</a:t>
            </a:r>
            <a:br>
              <a:rPr lang="en-US" dirty="0" smtClean="0"/>
            </a:br>
            <a:endParaRPr lang="en-US" dirty="0"/>
          </a:p>
        </p:txBody>
      </p:sp>
      <p:sp>
        <p:nvSpPr>
          <p:cNvPr id="3" name="Content Placeholder 2"/>
          <p:cNvSpPr>
            <a:spLocks noGrp="1"/>
          </p:cNvSpPr>
          <p:nvPr>
            <p:ph idx="1"/>
          </p:nvPr>
        </p:nvSpPr>
        <p:spPr/>
        <p:txBody>
          <a:bodyPr/>
          <a:lstStyle/>
          <a:p>
            <a:r>
              <a:rPr lang="en-US" dirty="0" smtClean="0"/>
              <a:t>Many project are probably self-explanatory, but other aren’t. Notes about the project who the client was, what skills were used, and how the project was marketed can help explain why it was success.</a:t>
            </a:r>
          </a:p>
          <a:p>
            <a:r>
              <a:rPr lang="en-US" dirty="0" smtClean="0"/>
              <a:t>Emma Dime’s portfolio includes projects notes and how she solved the client’s problem. She also includes the quotes from her client. </a:t>
            </a:r>
          </a:p>
          <a:p>
            <a:r>
              <a:rPr lang="en-US" dirty="0" smtClean="0"/>
              <a:t>Example: </a:t>
            </a:r>
            <a:r>
              <a:rPr lang="fi-FI" dirty="0">
                <a:hlinkClick r:id="rId2"/>
              </a:rPr>
              <a:t>http://emmadime.com</a:t>
            </a:r>
            <a:r>
              <a:rPr lang="fi-FI" dirty="0" smtClean="0">
                <a:hlinkClick r:id="rId2"/>
              </a:rPr>
              <a:t>/</a:t>
            </a:r>
            <a:r>
              <a:rPr lang="fi-FI" dirty="0" smtClean="0"/>
              <a:t> </a:t>
            </a:r>
            <a:endParaRPr lang="en-US" dirty="0"/>
          </a:p>
          <a:p>
            <a:endParaRPr lang="en-US" dirty="0"/>
          </a:p>
        </p:txBody>
      </p:sp>
    </p:spTree>
    <p:extLst>
      <p:ext uri="{BB962C8B-B14F-4D97-AF65-F5344CB8AC3E}">
        <p14:creationId xmlns:p14="http://schemas.microsoft.com/office/powerpoint/2010/main" val="1907475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20-06-22 at 2.37.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855" y="1886419"/>
            <a:ext cx="5518312" cy="4818057"/>
          </a:xfrm>
          <a:prstGeom prst="rect">
            <a:avLst/>
          </a:prstGeom>
        </p:spPr>
      </p:pic>
    </p:spTree>
    <p:extLst>
      <p:ext uri="{BB962C8B-B14F-4D97-AF65-F5344CB8AC3E}">
        <p14:creationId xmlns:p14="http://schemas.microsoft.com/office/powerpoint/2010/main" val="441379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result</a:t>
            </a:r>
            <a:endParaRPr lang="en-US" dirty="0"/>
          </a:p>
        </p:txBody>
      </p:sp>
      <p:sp>
        <p:nvSpPr>
          <p:cNvPr id="3" name="Content Placeholder 2"/>
          <p:cNvSpPr>
            <a:spLocks noGrp="1"/>
          </p:cNvSpPr>
          <p:nvPr>
            <p:ph idx="1"/>
          </p:nvPr>
        </p:nvSpPr>
        <p:spPr/>
        <p:txBody>
          <a:bodyPr/>
          <a:lstStyle/>
          <a:p>
            <a:r>
              <a:rPr lang="en-US" dirty="0" smtClean="0"/>
              <a:t>If you designed a marketing campaign, it’s great to include, it’s great to include who else worked on the project, how they measured result and how successful it was.</a:t>
            </a:r>
          </a:p>
          <a:p>
            <a:r>
              <a:rPr lang="en-US" dirty="0"/>
              <a:t>Y</a:t>
            </a:r>
            <a:r>
              <a:rPr lang="en-US" dirty="0" smtClean="0"/>
              <a:t>ou can showcases the results. </a:t>
            </a:r>
          </a:p>
          <a:p>
            <a:endParaRPr lang="en-US" dirty="0"/>
          </a:p>
          <a:p>
            <a:endParaRPr lang="en-US" dirty="0"/>
          </a:p>
        </p:txBody>
      </p:sp>
    </p:spTree>
    <p:extLst>
      <p:ext uri="{BB962C8B-B14F-4D97-AF65-F5344CB8AC3E}">
        <p14:creationId xmlns:p14="http://schemas.microsoft.com/office/powerpoint/2010/main" val="2840420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the attention</a:t>
            </a:r>
            <a:endParaRPr lang="en-US" dirty="0"/>
          </a:p>
        </p:txBody>
      </p:sp>
      <p:pic>
        <p:nvPicPr>
          <p:cNvPr id="4" name="Picture 3" descr="Screen Shot 2020-06-22 at 3.07.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005" y="1936971"/>
            <a:ext cx="7341568" cy="4643211"/>
          </a:xfrm>
          <a:prstGeom prst="rect">
            <a:avLst/>
          </a:prstGeom>
        </p:spPr>
      </p:pic>
    </p:spTree>
    <p:extLst>
      <p:ext uri="{BB962C8B-B14F-4D97-AF65-F5344CB8AC3E}">
        <p14:creationId xmlns:p14="http://schemas.microsoft.com/office/powerpoint/2010/main" val="501880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Get a close-up</a:t>
            </a:r>
            <a:br>
              <a:rPr lang="en-US" dirty="0" smtClean="0"/>
            </a:br>
            <a:endParaRPr lang="en-US" dirty="0"/>
          </a:p>
        </p:txBody>
      </p:sp>
      <p:sp>
        <p:nvSpPr>
          <p:cNvPr id="3" name="Content Placeholder 2"/>
          <p:cNvSpPr>
            <a:spLocks noGrp="1"/>
          </p:cNvSpPr>
          <p:nvPr>
            <p:ph idx="1"/>
          </p:nvPr>
        </p:nvSpPr>
        <p:spPr/>
        <p:txBody>
          <a:bodyPr/>
          <a:lstStyle/>
          <a:p>
            <a:r>
              <a:rPr lang="en-US" dirty="0" smtClean="0"/>
              <a:t>Viewing a piece in person is different from seeing them online. You can see little details in their materials, colors, etc. </a:t>
            </a:r>
          </a:p>
          <a:p>
            <a:r>
              <a:rPr lang="en-US" smtClean="0"/>
              <a:t>Example: </a:t>
            </a:r>
            <a:endParaRPr lang="en-US" dirty="0" smtClean="0"/>
          </a:p>
          <a:p>
            <a:endParaRPr lang="en-US" dirty="0"/>
          </a:p>
        </p:txBody>
      </p:sp>
    </p:spTree>
    <p:extLst>
      <p:ext uri="{BB962C8B-B14F-4D97-AF65-F5344CB8AC3E}">
        <p14:creationId xmlns:p14="http://schemas.microsoft.com/office/powerpoint/2010/main" val="525806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20-06-22 at 3.56.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968" y="1912075"/>
            <a:ext cx="5333990" cy="4945925"/>
          </a:xfrm>
          <a:prstGeom prst="rect">
            <a:avLst/>
          </a:prstGeom>
        </p:spPr>
      </p:pic>
    </p:spTree>
    <p:extLst>
      <p:ext uri="{BB962C8B-B14F-4D97-AF65-F5344CB8AC3E}">
        <p14:creationId xmlns:p14="http://schemas.microsoft.com/office/powerpoint/2010/main" val="1194693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Showcase the design process</a:t>
            </a:r>
            <a:endParaRPr lang="en-US" dirty="0"/>
          </a:p>
        </p:txBody>
      </p:sp>
      <p:sp>
        <p:nvSpPr>
          <p:cNvPr id="3" name="Content Placeholder 2"/>
          <p:cNvSpPr>
            <a:spLocks noGrp="1"/>
          </p:cNvSpPr>
          <p:nvPr>
            <p:ph idx="1"/>
          </p:nvPr>
        </p:nvSpPr>
        <p:spPr/>
        <p:txBody>
          <a:bodyPr/>
          <a:lstStyle/>
          <a:p>
            <a:r>
              <a:rPr lang="en-US" dirty="0"/>
              <a:t>Showcase your creativity and diversity. </a:t>
            </a:r>
            <a:endParaRPr lang="en-US" dirty="0" smtClean="0"/>
          </a:p>
          <a:p>
            <a:r>
              <a:rPr lang="en-US" dirty="0" smtClean="0"/>
              <a:t>Creative </a:t>
            </a:r>
            <a:r>
              <a:rPr lang="en-US" dirty="0"/>
              <a:t>directors will appreciate the glimpse into your creative </a:t>
            </a:r>
            <a:r>
              <a:rPr lang="en-US" dirty="0" smtClean="0"/>
              <a:t>process.</a:t>
            </a:r>
          </a:p>
          <a:p>
            <a:r>
              <a:rPr lang="en-US" dirty="0" smtClean="0"/>
              <a:t>You also can give your alternative design that you’ve made.</a:t>
            </a:r>
          </a:p>
          <a:p>
            <a:r>
              <a:rPr lang="en-US" dirty="0" smtClean="0"/>
              <a:t>Behind the scene’s look, etc.</a:t>
            </a:r>
            <a:endParaRPr lang="en-US" dirty="0" smtClean="0"/>
          </a:p>
          <a:p>
            <a:r>
              <a:rPr lang="en-US" dirty="0" smtClean="0"/>
              <a:t>Example: </a:t>
            </a:r>
            <a:r>
              <a:rPr lang="id-ID" dirty="0">
                <a:hlinkClick r:id="rId2"/>
              </a:rPr>
              <a:t>https://pinegateroad.com/portfolio-obaby-illustrations</a:t>
            </a:r>
            <a:r>
              <a:rPr lang="id-ID" dirty="0" smtClean="0">
                <a:hlinkClick r:id="rId2"/>
              </a:rPr>
              <a:t>/</a:t>
            </a:r>
            <a:r>
              <a:rPr lang="en-US" dirty="0" smtClean="0"/>
              <a:t> </a:t>
            </a:r>
            <a:endParaRPr lang="en-US" dirty="0"/>
          </a:p>
        </p:txBody>
      </p:sp>
    </p:spTree>
    <p:extLst>
      <p:ext uri="{BB962C8B-B14F-4D97-AF65-F5344CB8AC3E}">
        <p14:creationId xmlns:p14="http://schemas.microsoft.com/office/powerpoint/2010/main" val="1187879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don’t use flash animation in your online portfolio</a:t>
            </a:r>
            <a:endParaRPr lang="en-US" dirty="0"/>
          </a:p>
        </p:txBody>
      </p:sp>
      <p:sp>
        <p:nvSpPr>
          <p:cNvPr id="3" name="Content Placeholder 2"/>
          <p:cNvSpPr>
            <a:spLocks noGrp="1"/>
          </p:cNvSpPr>
          <p:nvPr>
            <p:ph idx="1"/>
          </p:nvPr>
        </p:nvSpPr>
        <p:spPr/>
        <p:txBody>
          <a:bodyPr/>
          <a:lstStyle/>
          <a:p>
            <a:r>
              <a:rPr lang="en-US" dirty="0"/>
              <a:t>Parallax or other scrolling features are acceptable and are very trendy – but anything more complicated should be avoided. </a:t>
            </a:r>
            <a:endParaRPr lang="en-US" dirty="0" smtClean="0"/>
          </a:p>
          <a:p>
            <a:r>
              <a:rPr lang="en-US" dirty="0" smtClean="0"/>
              <a:t>Keep </a:t>
            </a:r>
            <a:r>
              <a:rPr lang="en-US" dirty="0"/>
              <a:t>it clean, simple and non-distracting. Let the viewer click through at their pace</a:t>
            </a:r>
            <a:r>
              <a:rPr lang="en-US" dirty="0" smtClean="0"/>
              <a:t>.</a:t>
            </a:r>
          </a:p>
          <a:p>
            <a:r>
              <a:rPr lang="en-US" dirty="0" smtClean="0"/>
              <a:t>Make a simple </a:t>
            </a:r>
            <a:r>
              <a:rPr lang="en-US" dirty="0"/>
              <a:t>pop up windows for each piece that aren’t </a:t>
            </a:r>
            <a:r>
              <a:rPr lang="en-US" dirty="0" smtClean="0"/>
              <a:t>distracting</a:t>
            </a:r>
          </a:p>
          <a:p>
            <a:r>
              <a:rPr lang="en-US" dirty="0" smtClean="0"/>
              <a:t>Example: </a:t>
            </a:r>
            <a:r>
              <a:rPr lang="id-ID" dirty="0">
                <a:hlinkClick r:id="rId2"/>
              </a:rPr>
              <a:t>http://arunsfolio.com</a:t>
            </a:r>
            <a:r>
              <a:rPr lang="id-ID" dirty="0" smtClean="0">
                <a:hlinkClick r:id="rId2"/>
              </a:rPr>
              <a:t>/</a:t>
            </a:r>
            <a:r>
              <a:rPr lang="en-US" dirty="0" smtClean="0"/>
              <a:t> , </a:t>
            </a:r>
            <a:r>
              <a:rPr lang="id-ID" dirty="0">
                <a:hlinkClick r:id="rId3"/>
              </a:rPr>
              <a:t>https://www.frontside.com.au/</a:t>
            </a: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714423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 Get a second opinion</a:t>
            </a:r>
            <a:endParaRPr lang="id-ID" dirty="0"/>
          </a:p>
        </p:txBody>
      </p:sp>
      <p:sp>
        <p:nvSpPr>
          <p:cNvPr id="3" name="Content Placeholder 2"/>
          <p:cNvSpPr>
            <a:spLocks noGrp="1"/>
          </p:cNvSpPr>
          <p:nvPr>
            <p:ph idx="1"/>
          </p:nvPr>
        </p:nvSpPr>
        <p:spPr/>
        <p:txBody>
          <a:bodyPr/>
          <a:lstStyle/>
          <a:p>
            <a:r>
              <a:rPr lang="en-US" dirty="0"/>
              <a:t>You’ve looked at these pieces three dozen times. They’re becoming a blur to you. Before you finalize your portfolio, get another set of eyes on it. Get someone else’s reaction and opinion.</a:t>
            </a:r>
          </a:p>
          <a:p>
            <a:r>
              <a:rPr lang="en-US" dirty="0"/>
              <a:t>Does it flow, look professional, is easy to click through and correct?</a:t>
            </a:r>
          </a:p>
          <a:p>
            <a:endParaRPr lang="id-ID" dirty="0"/>
          </a:p>
        </p:txBody>
      </p:sp>
    </p:spTree>
    <p:extLst>
      <p:ext uri="{BB962C8B-B14F-4D97-AF65-F5344CB8AC3E}">
        <p14:creationId xmlns:p14="http://schemas.microsoft.com/office/powerpoint/2010/main" val="1461653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review, add, delete, repeat</a:t>
            </a:r>
            <a:endParaRPr lang="id-ID" dirty="0"/>
          </a:p>
        </p:txBody>
      </p:sp>
      <p:sp>
        <p:nvSpPr>
          <p:cNvPr id="3" name="Content Placeholder 2"/>
          <p:cNvSpPr>
            <a:spLocks noGrp="1"/>
          </p:cNvSpPr>
          <p:nvPr>
            <p:ph idx="1"/>
          </p:nvPr>
        </p:nvSpPr>
        <p:spPr/>
        <p:txBody>
          <a:bodyPr/>
          <a:lstStyle/>
          <a:p>
            <a:r>
              <a:rPr lang="en-US" dirty="0"/>
              <a:t>Think you’re done once you’ve hit “publish” on your portfolio page? If so, go back to #8. </a:t>
            </a:r>
            <a:endParaRPr lang="en-US" dirty="0" smtClean="0"/>
          </a:p>
          <a:p>
            <a:r>
              <a:rPr lang="en-US" dirty="0" smtClean="0"/>
              <a:t>You </a:t>
            </a:r>
            <a:r>
              <a:rPr lang="en-US" dirty="0"/>
              <a:t>want to stay current, so set a schedule to review your portfolio every six months.</a:t>
            </a:r>
          </a:p>
          <a:p>
            <a:r>
              <a:rPr lang="en-US" dirty="0"/>
              <a:t>Add any new projects and delete anything that’s looking dated or tired</a:t>
            </a:r>
            <a:r>
              <a:rPr lang="en-US" dirty="0" smtClean="0"/>
              <a:t>.</a:t>
            </a:r>
          </a:p>
          <a:p>
            <a:endParaRPr lang="en-US" dirty="0"/>
          </a:p>
          <a:p>
            <a:endParaRPr lang="id-ID" dirty="0"/>
          </a:p>
        </p:txBody>
      </p:sp>
    </p:spTree>
    <p:extLst>
      <p:ext uri="{BB962C8B-B14F-4D97-AF65-F5344CB8AC3E}">
        <p14:creationId xmlns:p14="http://schemas.microsoft.com/office/powerpoint/2010/main" val="299004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855711"/>
          </a:xfrm>
        </p:spPr>
        <p:txBody>
          <a:bodyPr/>
          <a:lstStyle/>
          <a:p>
            <a:r>
              <a:rPr lang="en-US" b="1" dirty="0"/>
              <a:t>01. Be thoughtful about what you </a:t>
            </a:r>
            <a:r>
              <a:rPr lang="en-US" b="1" dirty="0" smtClean="0"/>
              <a:t>include </a:t>
            </a:r>
            <a:endParaRPr lang="id-ID" dirty="0"/>
          </a:p>
        </p:txBody>
      </p:sp>
      <p:sp>
        <p:nvSpPr>
          <p:cNvPr id="3" name="Content Placeholder 2"/>
          <p:cNvSpPr>
            <a:spLocks noGrp="1"/>
          </p:cNvSpPr>
          <p:nvPr>
            <p:ph idx="1"/>
          </p:nvPr>
        </p:nvSpPr>
        <p:spPr/>
        <p:txBody>
          <a:bodyPr>
            <a:noAutofit/>
          </a:bodyPr>
          <a:lstStyle/>
          <a:p>
            <a:pPr algn="just">
              <a:lnSpc>
                <a:spcPct val="150000"/>
              </a:lnSpc>
            </a:pPr>
            <a:r>
              <a:rPr lang="en-US" sz="2200" dirty="0"/>
              <a:t>Don’t add everything you’ve ever created. Set aside time to go through all of your pieces, exclude anything you’re not proud of or don’t think is your best work. Think of your portfolio as your greatest hits – something that reflects not only the work you've done, but the stuff you'd like to do in the future</a:t>
            </a:r>
            <a:r>
              <a:rPr lang="en-US" sz="2200" dirty="0" smtClean="0"/>
              <a:t>.</a:t>
            </a:r>
          </a:p>
          <a:p>
            <a:pPr algn="just">
              <a:lnSpc>
                <a:spcPct val="150000"/>
              </a:lnSpc>
            </a:pPr>
            <a:r>
              <a:rPr lang="en-US" sz="2200" dirty="0"/>
              <a:t>E</a:t>
            </a:r>
            <a:r>
              <a:rPr lang="id-ID" sz="2200" dirty="0" smtClean="0"/>
              <a:t>asy </a:t>
            </a:r>
            <a:r>
              <a:rPr lang="id-ID" sz="2200" dirty="0"/>
              <a:t>to navigate</a:t>
            </a:r>
            <a:r>
              <a:rPr lang="id-ID" sz="2200" dirty="0" smtClean="0"/>
              <a:t>.</a:t>
            </a:r>
            <a:endParaRPr lang="en-US" sz="2200" dirty="0" smtClean="0"/>
          </a:p>
          <a:p>
            <a:pPr algn="just">
              <a:lnSpc>
                <a:spcPct val="150000"/>
              </a:lnSpc>
            </a:pPr>
            <a:r>
              <a:rPr lang="en-US" sz="2200" dirty="0"/>
              <a:t>S</a:t>
            </a:r>
            <a:r>
              <a:rPr lang="en-US" sz="2200" dirty="0" smtClean="0"/>
              <a:t>how </a:t>
            </a:r>
            <a:r>
              <a:rPr lang="en-US" sz="2200" dirty="0"/>
              <a:t>the best of what you have, you don’t need to show it all</a:t>
            </a:r>
            <a:r>
              <a:rPr lang="en-US" sz="2200" dirty="0" smtClean="0"/>
              <a:t>.</a:t>
            </a:r>
          </a:p>
          <a:p>
            <a:pPr algn="just">
              <a:lnSpc>
                <a:spcPct val="150000"/>
              </a:lnSpc>
            </a:pPr>
            <a:r>
              <a:rPr lang="en-US" sz="2200" dirty="0" smtClean="0"/>
              <a:t>Example: </a:t>
            </a:r>
            <a:r>
              <a:rPr lang="id-ID" sz="2200" dirty="0">
                <a:hlinkClick r:id="rId2"/>
              </a:rPr>
              <a:t>https://lizdesignsthings.com</a:t>
            </a:r>
            <a:r>
              <a:rPr lang="id-ID" sz="2200" dirty="0" smtClean="0">
                <a:hlinkClick r:id="rId2"/>
              </a:rPr>
              <a:t>/</a:t>
            </a:r>
            <a:r>
              <a:rPr lang="en-US" sz="2200" dirty="0" smtClean="0"/>
              <a:t> ; </a:t>
            </a:r>
            <a:endParaRPr lang="id-ID" sz="2200" dirty="0"/>
          </a:p>
        </p:txBody>
      </p:sp>
    </p:spTree>
    <p:extLst>
      <p:ext uri="{BB962C8B-B14F-4D97-AF65-F5344CB8AC3E}">
        <p14:creationId xmlns:p14="http://schemas.microsoft.com/office/powerpoint/2010/main" val="3755044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to publish!!</a:t>
            </a:r>
            <a:endParaRPr lang="id-ID" dirty="0"/>
          </a:p>
        </p:txBody>
      </p:sp>
      <p:sp>
        <p:nvSpPr>
          <p:cNvPr id="3" name="Content Placeholder 2"/>
          <p:cNvSpPr>
            <a:spLocks noGrp="1"/>
          </p:cNvSpPr>
          <p:nvPr>
            <p:ph idx="1"/>
          </p:nvPr>
        </p:nvSpPr>
        <p:spPr/>
        <p:txBody>
          <a:bodyPr/>
          <a:lstStyle/>
          <a:p>
            <a:r>
              <a:rPr lang="en-US" dirty="0"/>
              <a:t>If you already have a website, then adding a Portfolio section is an obvious choice. Many Squarespace and WordPress themes are made purposely for portfolios. You can title it Portfolio or some people go with Work.</a:t>
            </a:r>
          </a:p>
          <a:p>
            <a:r>
              <a:rPr lang="en-US" dirty="0"/>
              <a:t>Instagram is also a useful platform to share your work. Start a second account so your selfies don’t show up in between ad campaigns. </a:t>
            </a:r>
          </a:p>
          <a:p>
            <a:endParaRPr lang="id-ID" dirty="0"/>
          </a:p>
        </p:txBody>
      </p:sp>
    </p:spTree>
    <p:extLst>
      <p:ext uri="{BB962C8B-B14F-4D97-AF65-F5344CB8AC3E}">
        <p14:creationId xmlns:p14="http://schemas.microsoft.com/office/powerpoint/2010/main" val="3211504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this…</a:t>
            </a:r>
            <a:endParaRPr lang="id-ID" dirty="0"/>
          </a:p>
        </p:txBody>
      </p:sp>
      <p:sp>
        <p:nvSpPr>
          <p:cNvPr id="3" name="Content Placeholder 2"/>
          <p:cNvSpPr>
            <a:spLocks noGrp="1"/>
          </p:cNvSpPr>
          <p:nvPr>
            <p:ph idx="1"/>
          </p:nvPr>
        </p:nvSpPr>
        <p:spPr/>
        <p:txBody>
          <a:bodyPr/>
          <a:lstStyle/>
          <a:p>
            <a:pPr marL="0" indent="0" algn="ctr">
              <a:buNone/>
            </a:pPr>
            <a:r>
              <a:rPr lang="en-US" dirty="0"/>
              <a:t>“A portfolio is the backbone of a creative as it shows what you’re capable of,” says graphic and interactive designer Jacob Cass of Just Creative. It’s a showcase of your blood, sweat, talents and triumphs. It’s your brand, be proud of it. Now go show it off!</a:t>
            </a:r>
            <a:endParaRPr lang="id-ID" dirty="0"/>
          </a:p>
        </p:txBody>
      </p:sp>
    </p:spTree>
    <p:extLst>
      <p:ext uri="{BB962C8B-B14F-4D97-AF65-F5344CB8AC3E}">
        <p14:creationId xmlns:p14="http://schemas.microsoft.com/office/powerpoint/2010/main" val="3094463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a:t>
            </a:r>
            <a:br>
              <a:rPr lang="en-US" dirty="0" smtClean="0"/>
            </a:br>
            <a:endParaRPr lang="en-US" dirty="0"/>
          </a:p>
        </p:txBody>
      </p:sp>
      <p:sp>
        <p:nvSpPr>
          <p:cNvPr id="3" name="Content Placeholder 2"/>
          <p:cNvSpPr>
            <a:spLocks noGrp="1"/>
          </p:cNvSpPr>
          <p:nvPr>
            <p:ph idx="1"/>
          </p:nvPr>
        </p:nvSpPr>
        <p:spPr/>
        <p:txBody>
          <a:bodyPr/>
          <a:lstStyle/>
          <a:p>
            <a:r>
              <a:rPr lang="nl-NL" dirty="0">
                <a:hlinkClick r:id="rId2"/>
              </a:rPr>
              <a:t>https://www.canva.com/learn/portfolio</a:t>
            </a:r>
            <a:r>
              <a:rPr lang="nl-NL" dirty="0" smtClean="0">
                <a:hlinkClick r:id="rId2"/>
              </a:rPr>
              <a:t>/</a:t>
            </a:r>
            <a:r>
              <a:rPr lang="nl-NL" dirty="0" smtClean="0"/>
              <a:t> </a:t>
            </a:r>
          </a:p>
          <a:p>
            <a:endParaRPr lang="nl-NL" dirty="0"/>
          </a:p>
          <a:p>
            <a:endParaRPr lang="nl-NL" dirty="0" smtClean="0"/>
          </a:p>
          <a:p>
            <a:endParaRPr lang="nl-NL" dirty="0"/>
          </a:p>
          <a:p>
            <a:endParaRPr lang="nl-NL" dirty="0" smtClean="0"/>
          </a:p>
          <a:p>
            <a:endParaRPr lang="nl-NL" dirty="0"/>
          </a:p>
          <a:p>
            <a:endParaRPr lang="nl-NL" dirty="0" smtClean="0"/>
          </a:p>
          <a:p>
            <a:endParaRPr lang="en-US" dirty="0"/>
          </a:p>
        </p:txBody>
      </p:sp>
    </p:spTree>
    <p:extLst>
      <p:ext uri="{BB962C8B-B14F-4D97-AF65-F5344CB8AC3E}">
        <p14:creationId xmlns:p14="http://schemas.microsoft.com/office/powerpoint/2010/main" val="337922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wisely</a:t>
            </a:r>
            <a:endParaRPr lang="en-US" dirty="0"/>
          </a:p>
        </p:txBody>
      </p:sp>
      <p:pic>
        <p:nvPicPr>
          <p:cNvPr id="4" name="Picture 3" descr="Screen Shot 2020-06-22 at 1.07.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340" y="1828334"/>
            <a:ext cx="4149745" cy="5029665"/>
          </a:xfrm>
          <a:prstGeom prst="rect">
            <a:avLst/>
          </a:prstGeom>
        </p:spPr>
      </p:pic>
    </p:spTree>
    <p:extLst>
      <p:ext uri="{BB962C8B-B14F-4D97-AF65-F5344CB8AC3E}">
        <p14:creationId xmlns:p14="http://schemas.microsoft.com/office/powerpoint/2010/main" val="4051467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838777"/>
          </a:xfrm>
        </p:spPr>
        <p:txBody>
          <a:bodyPr/>
          <a:lstStyle/>
          <a:p>
            <a:r>
              <a:rPr lang="en-US" b="1" dirty="0"/>
              <a:t>02. Select only your strongest </a:t>
            </a:r>
            <a:r>
              <a:rPr lang="en-US" b="1" dirty="0" smtClean="0"/>
              <a:t>pieces</a:t>
            </a:r>
            <a:endParaRPr lang="id-ID" dirty="0"/>
          </a:p>
        </p:txBody>
      </p:sp>
      <p:sp>
        <p:nvSpPr>
          <p:cNvPr id="3" name="Content Placeholder 2"/>
          <p:cNvSpPr>
            <a:spLocks noGrp="1"/>
          </p:cNvSpPr>
          <p:nvPr>
            <p:ph idx="1"/>
          </p:nvPr>
        </p:nvSpPr>
        <p:spPr/>
        <p:txBody>
          <a:bodyPr>
            <a:normAutofit/>
          </a:bodyPr>
          <a:lstStyle/>
          <a:p>
            <a:pPr>
              <a:lnSpc>
                <a:spcPct val="150000"/>
              </a:lnSpc>
            </a:pPr>
            <a:r>
              <a:rPr lang="en-US" sz="2200" dirty="0"/>
              <a:t>These are the projects you know were successful, got rave reviews and had </a:t>
            </a:r>
            <a:r>
              <a:rPr lang="en-US" sz="2200" dirty="0" smtClean="0"/>
              <a:t>good. </a:t>
            </a:r>
          </a:p>
          <a:p>
            <a:pPr>
              <a:lnSpc>
                <a:spcPct val="150000"/>
              </a:lnSpc>
            </a:pPr>
            <a:r>
              <a:rPr lang="en-US" sz="2200" dirty="0"/>
              <a:t>H</a:t>
            </a:r>
            <a:r>
              <a:rPr lang="en-US" sz="2200" dirty="0" smtClean="0"/>
              <a:t>ighlights the </a:t>
            </a:r>
            <a:r>
              <a:rPr lang="en-US" sz="2200" dirty="0"/>
              <a:t>strongest and most beautiful works in an in-your-face kind of way. They’re all so dramatic that you just </a:t>
            </a:r>
            <a:r>
              <a:rPr lang="en-US" sz="2200" b="1" dirty="0"/>
              <a:t>want </a:t>
            </a:r>
            <a:r>
              <a:rPr lang="en-US" sz="2200" dirty="0"/>
              <a:t>to click on each one!</a:t>
            </a:r>
            <a:r>
              <a:rPr lang="en-US" sz="2200" dirty="0" smtClean="0"/>
              <a:t> </a:t>
            </a:r>
            <a:r>
              <a:rPr lang="en-US" sz="2200" dirty="0"/>
              <a:t>results</a:t>
            </a:r>
            <a:r>
              <a:rPr lang="en-US" sz="2200" dirty="0" smtClean="0"/>
              <a:t>.</a:t>
            </a:r>
          </a:p>
          <a:p>
            <a:pPr>
              <a:lnSpc>
                <a:spcPct val="150000"/>
              </a:lnSpc>
            </a:pPr>
            <a:r>
              <a:rPr lang="en-US" sz="2200" dirty="0"/>
              <a:t>S</a:t>
            </a:r>
            <a:r>
              <a:rPr lang="en-US" sz="2200" dirty="0" smtClean="0"/>
              <a:t>hows </a:t>
            </a:r>
            <a:r>
              <a:rPr lang="en-US" sz="2200" dirty="0"/>
              <a:t>a few pieces that are displayed like a small gallery, with lots of variety.</a:t>
            </a:r>
            <a:endParaRPr lang="en-US" sz="2200" dirty="0" smtClean="0"/>
          </a:p>
          <a:p>
            <a:pPr>
              <a:lnSpc>
                <a:spcPct val="150000"/>
              </a:lnSpc>
            </a:pPr>
            <a:r>
              <a:rPr lang="en-US" sz="2200" dirty="0" smtClean="0"/>
              <a:t>Example: </a:t>
            </a:r>
            <a:r>
              <a:rPr lang="en-US" sz="2200" dirty="0"/>
              <a:t> </a:t>
            </a:r>
            <a:r>
              <a:rPr lang="id-ID" sz="2200" dirty="0">
                <a:hlinkClick r:id="rId2"/>
              </a:rPr>
              <a:t>http://nowherefamous.com</a:t>
            </a:r>
            <a:r>
              <a:rPr lang="id-ID" sz="2200" dirty="0" smtClean="0">
                <a:hlinkClick r:id="rId2"/>
              </a:rPr>
              <a:t>/</a:t>
            </a:r>
            <a:r>
              <a:rPr lang="en-US" sz="2200" dirty="0" smtClean="0"/>
              <a:t> ; </a:t>
            </a:r>
            <a:r>
              <a:rPr lang="id-ID" sz="2200" dirty="0">
                <a:hlinkClick r:id="rId3"/>
              </a:rPr>
              <a:t>https://stefanlucut.com</a:t>
            </a:r>
            <a:r>
              <a:rPr lang="id-ID" sz="2200" dirty="0" smtClean="0">
                <a:hlinkClick r:id="rId3"/>
              </a:rPr>
              <a:t>/</a:t>
            </a:r>
            <a:r>
              <a:rPr lang="en-US" sz="2200" dirty="0" smtClean="0"/>
              <a:t> </a:t>
            </a:r>
            <a:endParaRPr lang="id-ID" sz="2200" dirty="0"/>
          </a:p>
        </p:txBody>
      </p:sp>
    </p:spTree>
    <p:extLst>
      <p:ext uri="{BB962C8B-B14F-4D97-AF65-F5344CB8AC3E}">
        <p14:creationId xmlns:p14="http://schemas.microsoft.com/office/powerpoint/2010/main" val="150436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items only</a:t>
            </a:r>
            <a:br>
              <a:rPr lang="en-US" dirty="0" smtClean="0"/>
            </a:br>
            <a:endParaRPr lang="en-US" dirty="0"/>
          </a:p>
        </p:txBody>
      </p:sp>
      <p:pic>
        <p:nvPicPr>
          <p:cNvPr id="4" name="Picture 3" descr="Screen Shot 2020-06-22 at 1.25.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823" y="1881809"/>
            <a:ext cx="6149791" cy="4794753"/>
          </a:xfrm>
          <a:prstGeom prst="rect">
            <a:avLst/>
          </a:prstGeom>
        </p:spPr>
      </p:pic>
    </p:spTree>
    <p:extLst>
      <p:ext uri="{BB962C8B-B14F-4D97-AF65-F5344CB8AC3E}">
        <p14:creationId xmlns:p14="http://schemas.microsoft.com/office/powerpoint/2010/main" val="71649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03. Showcase your most unique and creative work</a:t>
            </a:r>
            <a:br>
              <a:rPr lang="en-US" b="1" dirty="0"/>
            </a:br>
            <a:endParaRPr lang="id-ID" dirty="0"/>
          </a:p>
        </p:txBody>
      </p:sp>
      <p:sp>
        <p:nvSpPr>
          <p:cNvPr id="3" name="Content Placeholder 2"/>
          <p:cNvSpPr>
            <a:spLocks noGrp="1"/>
          </p:cNvSpPr>
          <p:nvPr>
            <p:ph idx="1"/>
          </p:nvPr>
        </p:nvSpPr>
        <p:spPr/>
        <p:txBody>
          <a:bodyPr>
            <a:noAutofit/>
          </a:bodyPr>
          <a:lstStyle/>
          <a:p>
            <a:pPr>
              <a:lnSpc>
                <a:spcPct val="150000"/>
              </a:lnSpc>
            </a:pPr>
            <a:r>
              <a:rPr lang="en-US" sz="2200" dirty="0"/>
              <a:t>These pieces are bucking the latest trends. They don't follow a WordPress theme, and they aren't what everyone else is doing. Follow their lead and make people think “Wow, now </a:t>
            </a:r>
            <a:r>
              <a:rPr lang="en-US" sz="2200" i="1" dirty="0"/>
              <a:t>this</a:t>
            </a:r>
            <a:r>
              <a:rPr lang="en-US" sz="2200" dirty="0"/>
              <a:t> is cool</a:t>
            </a:r>
            <a:r>
              <a:rPr lang="en-US" sz="2200" dirty="0" smtClean="0"/>
              <a:t>!” </a:t>
            </a:r>
          </a:p>
          <a:p>
            <a:pPr>
              <a:lnSpc>
                <a:spcPct val="150000"/>
              </a:lnSpc>
            </a:pPr>
            <a:r>
              <a:rPr lang="en-US" sz="2200" dirty="0" smtClean="0"/>
              <a:t>Make it unique and eye-catching.</a:t>
            </a:r>
          </a:p>
          <a:p>
            <a:pPr>
              <a:lnSpc>
                <a:spcPct val="150000"/>
              </a:lnSpc>
            </a:pPr>
            <a:r>
              <a:rPr lang="en-US" sz="2200" dirty="0"/>
              <a:t>S</a:t>
            </a:r>
            <a:r>
              <a:rPr lang="en-US" sz="2200" dirty="0" smtClean="0"/>
              <a:t>hows the </a:t>
            </a:r>
            <a:r>
              <a:rPr lang="en-US" sz="2200" dirty="0"/>
              <a:t>work large and bold plus the viewer scrolls through their portfolio up and down and across.</a:t>
            </a:r>
            <a:endParaRPr lang="en-US" sz="2200" dirty="0" smtClean="0"/>
          </a:p>
          <a:p>
            <a:pPr>
              <a:lnSpc>
                <a:spcPct val="150000"/>
              </a:lnSpc>
            </a:pPr>
            <a:r>
              <a:rPr lang="en-US" sz="2200" dirty="0" smtClean="0"/>
              <a:t>Example: </a:t>
            </a:r>
            <a:r>
              <a:rPr lang="id-ID" sz="2200" dirty="0">
                <a:hlinkClick r:id="rId2"/>
              </a:rPr>
              <a:t>https://</a:t>
            </a:r>
            <a:r>
              <a:rPr lang="id-ID" sz="2200" dirty="0" smtClean="0">
                <a:hlinkClick r:id="rId2"/>
              </a:rPr>
              <a:t>duoh.com/portfolio</a:t>
            </a:r>
            <a:r>
              <a:rPr lang="en-US" sz="2200" dirty="0" smtClean="0"/>
              <a:t> ; </a:t>
            </a:r>
            <a:r>
              <a:rPr lang="id-ID" sz="2200" dirty="0">
                <a:hlinkClick r:id="rId3"/>
              </a:rPr>
              <a:t>http://www.raincreativelab.com/rain/#</a:t>
            </a:r>
            <a:r>
              <a:rPr lang="id-ID" sz="2200" dirty="0" smtClean="0">
                <a:hlinkClick r:id="rId3"/>
              </a:rPr>
              <a:t>works</a:t>
            </a:r>
            <a:endParaRPr lang="en-US" sz="2200" dirty="0" smtClean="0"/>
          </a:p>
        </p:txBody>
      </p:sp>
    </p:spTree>
    <p:extLst>
      <p:ext uri="{BB962C8B-B14F-4D97-AF65-F5344CB8AC3E}">
        <p14:creationId xmlns:p14="http://schemas.microsoft.com/office/powerpoint/2010/main" val="90493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Bold your most unique works</a:t>
            </a:r>
            <a:endParaRPr lang="en-US" dirty="0"/>
          </a:p>
        </p:txBody>
      </p:sp>
      <p:pic>
        <p:nvPicPr>
          <p:cNvPr id="4" name="Picture 3" descr="Screen Shot 2020-06-22 at 1.23.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984" y="2006600"/>
            <a:ext cx="9017000" cy="4851400"/>
          </a:xfrm>
          <a:prstGeom prst="rect">
            <a:avLst/>
          </a:prstGeom>
        </p:spPr>
      </p:pic>
    </p:spTree>
    <p:extLst>
      <p:ext uri="{BB962C8B-B14F-4D97-AF65-F5344CB8AC3E}">
        <p14:creationId xmlns:p14="http://schemas.microsoft.com/office/powerpoint/2010/main" val="112151293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TM03457464[[fn=Dividend]]</Template>
  <TotalTime>384</TotalTime>
  <Words>1472</Words>
  <Application>Microsoft Office PowerPoint</Application>
  <PresentationFormat>Widescreen</PresentationFormat>
  <Paragraphs>131</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Gill Sans MT</vt:lpstr>
      <vt:lpstr>Wingdings</vt:lpstr>
      <vt:lpstr>Wingdings 2</vt:lpstr>
      <vt:lpstr>Dividend</vt:lpstr>
      <vt:lpstr>KERJA PRAKTEK</vt:lpstr>
      <vt:lpstr>WHAT IS PORTFOLIO?</vt:lpstr>
      <vt:lpstr>HOW TO MAKE A PORTFOLIO?</vt:lpstr>
      <vt:lpstr>01. Be thoughtful about what you include </vt:lpstr>
      <vt:lpstr>Choose wisely</vt:lpstr>
      <vt:lpstr>02. Select only your strongest pieces</vt:lpstr>
      <vt:lpstr>Selected items only </vt:lpstr>
      <vt:lpstr>03. Showcase your most unique and creative work </vt:lpstr>
      <vt:lpstr>Bold your most unique works</vt:lpstr>
      <vt:lpstr>04. Go for variety </vt:lpstr>
      <vt:lpstr>Variety of project </vt:lpstr>
      <vt:lpstr>05. Decide on how many pieces to include </vt:lpstr>
      <vt:lpstr>Organize the projects</vt:lpstr>
      <vt:lpstr>06. Do you need a physical portfolio? </vt:lpstr>
      <vt:lpstr>Prepare the physical portfolio</vt:lpstr>
      <vt:lpstr>07. Go high-resolution </vt:lpstr>
      <vt:lpstr>High resolution is needed </vt:lpstr>
      <vt:lpstr>08. Stay current </vt:lpstr>
      <vt:lpstr>Keep updating  </vt:lpstr>
      <vt:lpstr>09. The chosen few  </vt:lpstr>
      <vt:lpstr>Contoh tampilan portfolio</vt:lpstr>
      <vt:lpstr>10. Make sure the pieces flow nicely from one to the next </vt:lpstr>
      <vt:lpstr>Don’t make your viewer jump over </vt:lpstr>
      <vt:lpstr>11. Snap a pic </vt:lpstr>
      <vt:lpstr>From off line to on line </vt:lpstr>
      <vt:lpstr>12. Make it interesting </vt:lpstr>
      <vt:lpstr>Don’t do the screen shot </vt:lpstr>
      <vt:lpstr>13. non-client work is okay  </vt:lpstr>
      <vt:lpstr>Keep creative </vt:lpstr>
      <vt:lpstr>14. Get some street cred </vt:lpstr>
      <vt:lpstr>PowerPoint Presentation</vt:lpstr>
      <vt:lpstr>15. result</vt:lpstr>
      <vt:lpstr>Capture the attention</vt:lpstr>
      <vt:lpstr>16. Get a close-up </vt:lpstr>
      <vt:lpstr>PowerPoint Presentation</vt:lpstr>
      <vt:lpstr>17. Showcase the design process</vt:lpstr>
      <vt:lpstr>18. don’t use flash animation in your online portfolio</vt:lpstr>
      <vt:lpstr>19. Get a second opinion</vt:lpstr>
      <vt:lpstr>20. review, add, delete, repeat</vt:lpstr>
      <vt:lpstr>Ready to publish!!</vt:lpstr>
      <vt:lpstr>Remember this…</vt:lpstr>
      <vt:lpstr>Source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KERJA PRAKTEK</dc:title>
  <dc:creator>User</dc:creator>
  <cp:lastModifiedBy>User</cp:lastModifiedBy>
  <cp:revision>34</cp:revision>
  <dcterms:created xsi:type="dcterms:W3CDTF">2020-03-11T07:15:47Z</dcterms:created>
  <dcterms:modified xsi:type="dcterms:W3CDTF">2020-06-23T08:15:57Z</dcterms:modified>
</cp:coreProperties>
</file>