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5"/>
  </p:notesMasterIdLst>
  <p:sldIdLst>
    <p:sldId id="256" r:id="rId2"/>
    <p:sldId id="257" r:id="rId3"/>
    <p:sldId id="258" r:id="rId4"/>
    <p:sldId id="259" r:id="rId5"/>
    <p:sldId id="264" r:id="rId6"/>
    <p:sldId id="270" r:id="rId7"/>
    <p:sldId id="265" r:id="rId8"/>
    <p:sldId id="269" r:id="rId9"/>
    <p:sldId id="261" r:id="rId10"/>
    <p:sldId id="262" r:id="rId11"/>
    <p:sldId id="268" r:id="rId12"/>
    <p:sldId id="263" r:id="rId13"/>
    <p:sldId id="26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408"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422CB2-B948-4EF1-9706-AB515316A0DC}" type="datetimeFigureOut">
              <a:rPr lang="en-US" smtClean="0"/>
              <a:pPr/>
              <a:t>3/11/2020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199943-0A6D-42D9-8964-E8DF0A7CB5AF}" type="slidenum">
              <a:rPr lang="en-US" smtClean="0"/>
              <a:pPr/>
              <a:t>‹#›</a:t>
            </a:fld>
            <a:endParaRPr lang="en-US"/>
          </a:p>
        </p:txBody>
      </p:sp>
    </p:spTree>
    <p:extLst>
      <p:ext uri="{BB962C8B-B14F-4D97-AF65-F5344CB8AC3E}">
        <p14:creationId xmlns:p14="http://schemas.microsoft.com/office/powerpoint/2010/main" val="2412690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id-ID" dirty="0" smtClean="0"/>
              <a:t>Setelah UTS coba lamar ke tempat</a:t>
            </a:r>
            <a:r>
              <a:rPr lang="id-ID" baseline="0" dirty="0" smtClean="0"/>
              <a:t> KP, observasi tempat kerja dan presentasikan di tengah semester akhir, observasi absen dikelas lalu ke industri</a:t>
            </a:r>
            <a:endParaRPr lang="en-US" dirty="0"/>
          </a:p>
        </p:txBody>
      </p:sp>
      <p:sp>
        <p:nvSpPr>
          <p:cNvPr id="4" name="Slide Number Placeholder 3"/>
          <p:cNvSpPr>
            <a:spLocks noGrp="1"/>
          </p:cNvSpPr>
          <p:nvPr>
            <p:ph type="sldNum" sz="quarter" idx="10"/>
          </p:nvPr>
        </p:nvSpPr>
        <p:spPr/>
        <p:txBody>
          <a:bodyPr/>
          <a:lstStyle/>
          <a:p>
            <a:fld id="{15199943-0A6D-42D9-8964-E8DF0A7CB5AF}" type="slidenum">
              <a:rPr lang="en-US" smtClean="0"/>
              <a:pPr/>
              <a:t>2</a:t>
            </a:fld>
            <a:endParaRPr lang="en-US"/>
          </a:p>
        </p:txBody>
      </p:sp>
    </p:spTree>
    <p:extLst>
      <p:ext uri="{BB962C8B-B14F-4D97-AF65-F5344CB8AC3E}">
        <p14:creationId xmlns:p14="http://schemas.microsoft.com/office/powerpoint/2010/main" val="3379342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057FE51-43D8-4B88-AA9D-E0C8F097A611}" type="datetimeFigureOut">
              <a:rPr lang="en-US" smtClean="0"/>
              <a:pPr/>
              <a:t>3/11/2020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71024-D2B6-43BA-A3A0-291F190A642D}" type="slidenum">
              <a:rPr lang="en-US" smtClean="0"/>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92270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57FE51-43D8-4B88-AA9D-E0C8F097A611}" type="datetimeFigureOut">
              <a:rPr lang="en-US" smtClean="0"/>
              <a:pPr/>
              <a:t>3/11/2020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71024-D2B6-43BA-A3A0-291F190A642D}" type="slidenum">
              <a:rPr lang="en-US" smtClean="0"/>
              <a:pPr/>
              <a:t>‹#›</a:t>
            </a:fld>
            <a:endParaRPr lang="en-US"/>
          </a:p>
        </p:txBody>
      </p:sp>
    </p:spTree>
    <p:extLst>
      <p:ext uri="{BB962C8B-B14F-4D97-AF65-F5344CB8AC3E}">
        <p14:creationId xmlns:p14="http://schemas.microsoft.com/office/powerpoint/2010/main" val="380310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57FE51-43D8-4B88-AA9D-E0C8F097A611}" type="datetimeFigureOut">
              <a:rPr lang="en-US" smtClean="0"/>
              <a:pPr/>
              <a:t>3/11/2020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71024-D2B6-43BA-A3A0-291F190A642D}" type="slidenum">
              <a:rPr lang="en-US" smtClean="0"/>
              <a:pPr/>
              <a:t>‹#›</a:t>
            </a:fld>
            <a:endParaRPr lang="en-US"/>
          </a:p>
        </p:txBody>
      </p:sp>
    </p:spTree>
    <p:extLst>
      <p:ext uri="{BB962C8B-B14F-4D97-AF65-F5344CB8AC3E}">
        <p14:creationId xmlns:p14="http://schemas.microsoft.com/office/powerpoint/2010/main" val="4034001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57FE51-43D8-4B88-AA9D-E0C8F097A611}" type="datetimeFigureOut">
              <a:rPr lang="en-US" smtClean="0"/>
              <a:pPr/>
              <a:t>3/11/2020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71024-D2B6-43BA-A3A0-291F190A642D}" type="slidenum">
              <a:rPr lang="en-US" smtClean="0"/>
              <a:pPr/>
              <a:t>‹#›</a:t>
            </a:fld>
            <a:endParaRPr lang="en-US"/>
          </a:p>
        </p:txBody>
      </p:sp>
    </p:spTree>
    <p:extLst>
      <p:ext uri="{BB962C8B-B14F-4D97-AF65-F5344CB8AC3E}">
        <p14:creationId xmlns:p14="http://schemas.microsoft.com/office/powerpoint/2010/main" val="1543293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57FE51-43D8-4B88-AA9D-E0C8F097A611}" type="datetimeFigureOut">
              <a:rPr lang="en-US" smtClean="0"/>
              <a:pPr/>
              <a:t>3/11/2020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71024-D2B6-43BA-A3A0-291F190A642D}" type="slidenum">
              <a:rPr lang="en-US" smtClean="0"/>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5376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057FE51-43D8-4B88-AA9D-E0C8F097A611}" type="datetimeFigureOut">
              <a:rPr lang="en-US" smtClean="0"/>
              <a:pPr/>
              <a:t>3/11/2020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471024-D2B6-43BA-A3A0-291F190A642D}" type="slidenum">
              <a:rPr lang="en-US" smtClean="0"/>
              <a:pPr/>
              <a:t>‹#›</a:t>
            </a:fld>
            <a:endParaRPr lang="en-US"/>
          </a:p>
        </p:txBody>
      </p:sp>
    </p:spTree>
    <p:extLst>
      <p:ext uri="{BB962C8B-B14F-4D97-AF65-F5344CB8AC3E}">
        <p14:creationId xmlns:p14="http://schemas.microsoft.com/office/powerpoint/2010/main" val="4074020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5"/>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057FE51-43D8-4B88-AA9D-E0C8F097A611}" type="datetimeFigureOut">
              <a:rPr lang="en-US" smtClean="0"/>
              <a:pPr/>
              <a:t>3/11/2020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471024-D2B6-43BA-A3A0-291F190A642D}" type="slidenum">
              <a:rPr lang="en-US" smtClean="0"/>
              <a:pPr/>
              <a:t>‹#›</a:t>
            </a:fld>
            <a:endParaRPr lang="en-US"/>
          </a:p>
        </p:txBody>
      </p:sp>
    </p:spTree>
    <p:extLst>
      <p:ext uri="{BB962C8B-B14F-4D97-AF65-F5344CB8AC3E}">
        <p14:creationId xmlns:p14="http://schemas.microsoft.com/office/powerpoint/2010/main" val="1891462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057FE51-43D8-4B88-AA9D-E0C8F097A611}" type="datetimeFigureOut">
              <a:rPr lang="en-US" smtClean="0"/>
              <a:pPr/>
              <a:t>3/11/2020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471024-D2B6-43BA-A3A0-291F190A642D}" type="slidenum">
              <a:rPr lang="en-US" smtClean="0"/>
              <a:pPr/>
              <a:t>‹#›</a:t>
            </a:fld>
            <a:endParaRPr lang="en-US"/>
          </a:p>
        </p:txBody>
      </p:sp>
    </p:spTree>
    <p:extLst>
      <p:ext uri="{BB962C8B-B14F-4D97-AF65-F5344CB8AC3E}">
        <p14:creationId xmlns:p14="http://schemas.microsoft.com/office/powerpoint/2010/main" val="4248688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057FE51-43D8-4B88-AA9D-E0C8F097A611}" type="datetimeFigureOut">
              <a:rPr lang="en-US" smtClean="0"/>
              <a:pPr/>
              <a:t>3/11/2020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D8471024-D2B6-43BA-A3A0-291F190A642D}" type="slidenum">
              <a:rPr lang="en-US" smtClean="0"/>
              <a:pPr/>
              <a:t>‹#›</a:t>
            </a:fld>
            <a:endParaRPr lang="en-US"/>
          </a:p>
        </p:txBody>
      </p:sp>
    </p:spTree>
    <p:extLst>
      <p:ext uri="{BB962C8B-B14F-4D97-AF65-F5344CB8AC3E}">
        <p14:creationId xmlns:p14="http://schemas.microsoft.com/office/powerpoint/2010/main" val="1712897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D057FE51-43D8-4B88-AA9D-E0C8F097A611}" type="datetimeFigureOut">
              <a:rPr lang="en-US" smtClean="0"/>
              <a:pPr/>
              <a:t>3/11/2020</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8471024-D2B6-43BA-A3A0-291F190A642D}" type="slidenum">
              <a:rPr lang="en-US" smtClean="0"/>
              <a:pPr/>
              <a:t>‹#›</a:t>
            </a:fld>
            <a:endParaRPr lang="en-US"/>
          </a:p>
        </p:txBody>
      </p:sp>
    </p:spTree>
    <p:extLst>
      <p:ext uri="{BB962C8B-B14F-4D97-AF65-F5344CB8AC3E}">
        <p14:creationId xmlns:p14="http://schemas.microsoft.com/office/powerpoint/2010/main" val="2085521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57FE51-43D8-4B88-AA9D-E0C8F097A611}" type="datetimeFigureOut">
              <a:rPr lang="en-US" smtClean="0"/>
              <a:pPr/>
              <a:t>3/11/2020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471024-D2B6-43BA-A3A0-291F190A642D}" type="slidenum">
              <a:rPr lang="en-US" smtClean="0"/>
              <a:pPr/>
              <a:t>‹#›</a:t>
            </a:fld>
            <a:endParaRPr lang="en-US"/>
          </a:p>
        </p:txBody>
      </p:sp>
    </p:spTree>
    <p:extLst>
      <p:ext uri="{BB962C8B-B14F-4D97-AF65-F5344CB8AC3E}">
        <p14:creationId xmlns:p14="http://schemas.microsoft.com/office/powerpoint/2010/main" val="1628315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D057FE51-43D8-4B88-AA9D-E0C8F097A611}" type="datetimeFigureOut">
              <a:rPr lang="en-US" smtClean="0"/>
              <a:pPr/>
              <a:t>3/11/2020</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D8471024-D2B6-43BA-A3A0-291F190A642D}" type="slidenum">
              <a:rPr lang="en-US" smtClean="0"/>
              <a:pPr/>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440056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981200"/>
            <a:ext cx="7391400" cy="4876800"/>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381000" y="2416175"/>
            <a:ext cx="7772400" cy="1470025"/>
          </a:xfrm>
        </p:spPr>
        <p:txBody>
          <a:bodyPr>
            <a:noAutofit/>
          </a:bodyPr>
          <a:lstStyle/>
          <a:p>
            <a:pPr algn="l"/>
            <a:r>
              <a:rPr lang="id-ID" sz="6000" dirty="0" smtClean="0">
                <a:solidFill>
                  <a:schemeClr val="bg1"/>
                </a:solidFill>
              </a:rPr>
              <a:t>KERJA PRAKTEK </a:t>
            </a:r>
            <a:br>
              <a:rPr lang="id-ID" sz="6000" dirty="0" smtClean="0">
                <a:solidFill>
                  <a:schemeClr val="bg1"/>
                </a:solidFill>
              </a:rPr>
            </a:br>
            <a:r>
              <a:rPr lang="id-ID" sz="6000" dirty="0" smtClean="0">
                <a:solidFill>
                  <a:schemeClr val="bg1"/>
                </a:solidFill>
              </a:rPr>
              <a:t>DESAIN PRODUK</a:t>
            </a:r>
            <a:endParaRPr lang="en-US" sz="6000" dirty="0">
              <a:solidFill>
                <a:schemeClr val="bg1"/>
              </a:solidFill>
            </a:endParaRPr>
          </a:p>
        </p:txBody>
      </p:sp>
      <p:cxnSp>
        <p:nvCxnSpPr>
          <p:cNvPr id="6" name="Straight Connector 5"/>
          <p:cNvCxnSpPr/>
          <p:nvPr/>
        </p:nvCxnSpPr>
        <p:spPr>
          <a:xfrm>
            <a:off x="-76200" y="3200400"/>
            <a:ext cx="754380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3352006" y="4267200"/>
            <a:ext cx="5182394" cy="79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76200" y="4189412"/>
            <a:ext cx="754380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Format Lamaran kerja praktek</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0"/>
            <a:ext cx="8458200" cy="7371249"/>
          </a:xfrm>
          <a:prstGeom prst="rect">
            <a:avLst/>
          </a:prstGeom>
        </p:spPr>
        <p:txBody>
          <a:bodyPr wrap="square">
            <a:spAutoFit/>
          </a:bodyPr>
          <a:lstStyle/>
          <a:p>
            <a:r>
              <a:rPr lang="en-US" sz="1100" dirty="0" err="1" smtClean="0"/>
              <a:t>Pengajuan</a:t>
            </a:r>
            <a:r>
              <a:rPr lang="en-US" sz="1100" dirty="0" smtClean="0"/>
              <a:t> </a:t>
            </a:r>
            <a:r>
              <a:rPr lang="id-ID" sz="1100" dirty="0" smtClean="0"/>
              <a:t>Kerja Praktek</a:t>
            </a:r>
            <a:r>
              <a:rPr lang="en-US" sz="1100" dirty="0" smtClean="0"/>
              <a:t> </a:t>
            </a:r>
            <a:r>
              <a:rPr lang="en-US" sz="1100" dirty="0" err="1" smtClean="0"/>
              <a:t>di</a:t>
            </a:r>
            <a:r>
              <a:rPr lang="en-US" sz="1100" dirty="0" smtClean="0"/>
              <a:t> PT. </a:t>
            </a:r>
            <a:r>
              <a:rPr lang="en-US" sz="1100" dirty="0" err="1" smtClean="0"/>
              <a:t>Pertamina</a:t>
            </a:r>
            <a:r>
              <a:rPr lang="en-US" sz="1100" dirty="0" smtClean="0"/>
              <a:t> (</a:t>
            </a:r>
            <a:r>
              <a:rPr lang="en-US" sz="1100" dirty="0" err="1" smtClean="0"/>
              <a:t>Persero</a:t>
            </a:r>
            <a:r>
              <a:rPr lang="en-US" sz="1100" dirty="0" smtClean="0"/>
              <a:t>)</a:t>
            </a:r>
            <a:br>
              <a:rPr lang="en-US" sz="1100" dirty="0" smtClean="0"/>
            </a:br>
            <a:r>
              <a:rPr lang="en-US" sz="1100" dirty="0" smtClean="0"/>
              <a:t>JL. Medan </a:t>
            </a:r>
            <a:r>
              <a:rPr lang="en-US" sz="1100" dirty="0" err="1" smtClean="0"/>
              <a:t>Merdeka</a:t>
            </a:r>
            <a:r>
              <a:rPr lang="en-US" sz="1100" dirty="0" smtClean="0"/>
              <a:t/>
            </a:r>
            <a:br>
              <a:rPr lang="en-US" sz="1100" dirty="0" smtClean="0"/>
            </a:br>
            <a:r>
              <a:rPr lang="en-US" sz="1100" dirty="0" smtClean="0"/>
              <a:t>Jakarta</a:t>
            </a:r>
            <a:br>
              <a:rPr lang="en-US" sz="1100" dirty="0" smtClean="0"/>
            </a:br>
            <a:r>
              <a:rPr lang="en-US" sz="1100" dirty="0" smtClean="0"/>
              <a:t/>
            </a:r>
            <a:br>
              <a:rPr lang="en-US" sz="1100" dirty="0" smtClean="0"/>
            </a:br>
            <a:r>
              <a:rPr lang="en-US" sz="1100" dirty="0" smtClean="0"/>
              <a:t/>
            </a:r>
            <a:br>
              <a:rPr lang="en-US" sz="1100" dirty="0" smtClean="0"/>
            </a:br>
            <a:r>
              <a:rPr lang="en-US" sz="1100" dirty="0" err="1" smtClean="0"/>
              <a:t>Kepada</a:t>
            </a:r>
            <a:r>
              <a:rPr lang="en-US" sz="1100" dirty="0" smtClean="0"/>
              <a:t> </a:t>
            </a:r>
            <a:r>
              <a:rPr lang="en-US" sz="1100" dirty="0" err="1" smtClean="0"/>
              <a:t>Yth</a:t>
            </a:r>
            <a:r>
              <a:rPr lang="en-US" sz="1100" dirty="0" smtClean="0"/>
              <a:t>. </a:t>
            </a:r>
            <a:r>
              <a:rPr lang="en-US" sz="1100" dirty="0" err="1" smtClean="0"/>
              <a:t>Direktur</a:t>
            </a:r>
            <a:r>
              <a:rPr lang="en-US" sz="1100" dirty="0" smtClean="0"/>
              <a:t> </a:t>
            </a:r>
            <a:r>
              <a:rPr lang="en-US" sz="1100" dirty="0" err="1" smtClean="0"/>
              <a:t>Personalia</a:t>
            </a:r>
            <a:r>
              <a:rPr lang="en-US" sz="1100" dirty="0" smtClean="0"/>
              <a:t/>
            </a:r>
            <a:br>
              <a:rPr lang="en-US" sz="1100" dirty="0" smtClean="0"/>
            </a:br>
            <a:r>
              <a:rPr lang="en-US" sz="1100" dirty="0" smtClean="0"/>
              <a:t>PT. </a:t>
            </a:r>
            <a:r>
              <a:rPr lang="en-US" sz="1100" dirty="0" err="1" smtClean="0"/>
              <a:t>Pertamina</a:t>
            </a:r>
            <a:r>
              <a:rPr lang="en-US" sz="1100" dirty="0" smtClean="0"/>
              <a:t> (</a:t>
            </a:r>
            <a:r>
              <a:rPr lang="en-US" sz="1100" dirty="0" err="1" smtClean="0"/>
              <a:t>Persero</a:t>
            </a:r>
            <a:r>
              <a:rPr lang="en-US" sz="1100" dirty="0" smtClean="0"/>
              <a:t>)</a:t>
            </a:r>
            <a:br>
              <a:rPr lang="en-US" sz="1100" dirty="0" smtClean="0"/>
            </a:br>
            <a:r>
              <a:rPr lang="en-US" sz="1100" dirty="0" smtClean="0"/>
              <a:t>Jakarta</a:t>
            </a:r>
            <a:br>
              <a:rPr lang="en-US" sz="1100" dirty="0" smtClean="0"/>
            </a:br>
            <a:r>
              <a:rPr lang="en-US" sz="1100" dirty="0" smtClean="0"/>
              <a:t/>
            </a:r>
            <a:br>
              <a:rPr lang="en-US" sz="1100" dirty="0" smtClean="0"/>
            </a:br>
            <a:r>
              <a:rPr lang="en-US" sz="1100" dirty="0" smtClean="0"/>
              <a:t/>
            </a:r>
            <a:br>
              <a:rPr lang="en-US" sz="1100" dirty="0" smtClean="0"/>
            </a:br>
            <a:r>
              <a:rPr lang="en-US" sz="1100" dirty="0" smtClean="0"/>
              <a:t>Yang </a:t>
            </a:r>
            <a:r>
              <a:rPr lang="en-US" sz="1100" dirty="0" err="1" smtClean="0"/>
              <a:t>bertanda</a:t>
            </a:r>
            <a:r>
              <a:rPr lang="en-US" sz="1100" dirty="0" smtClean="0"/>
              <a:t> </a:t>
            </a:r>
            <a:r>
              <a:rPr lang="en-US" sz="1100" dirty="0" err="1" smtClean="0"/>
              <a:t>tangan</a:t>
            </a:r>
            <a:r>
              <a:rPr lang="en-US" sz="1100" dirty="0" smtClean="0"/>
              <a:t> </a:t>
            </a:r>
            <a:r>
              <a:rPr lang="en-US" sz="1100" dirty="0" err="1" smtClean="0"/>
              <a:t>di</a:t>
            </a:r>
            <a:r>
              <a:rPr lang="en-US" sz="1100" dirty="0" smtClean="0"/>
              <a:t> </a:t>
            </a:r>
            <a:r>
              <a:rPr lang="en-US" sz="1100" dirty="0" err="1" smtClean="0"/>
              <a:t>bawah</a:t>
            </a:r>
            <a:r>
              <a:rPr lang="en-US" sz="1100" dirty="0" smtClean="0"/>
              <a:t> </a:t>
            </a:r>
            <a:r>
              <a:rPr lang="en-US" sz="1100" dirty="0" err="1" smtClean="0"/>
              <a:t>ini</a:t>
            </a:r>
            <a:r>
              <a:rPr lang="en-US" sz="1100" dirty="0" smtClean="0"/>
              <a:t> </a:t>
            </a:r>
            <a:r>
              <a:rPr lang="en-US" sz="1100" dirty="0" err="1" smtClean="0"/>
              <a:t>saya</a:t>
            </a:r>
            <a:r>
              <a:rPr lang="en-US" sz="1100" dirty="0" smtClean="0"/>
              <a:t> :</a:t>
            </a:r>
            <a:br>
              <a:rPr lang="en-US" sz="1100" dirty="0" smtClean="0"/>
            </a:br>
            <a:r>
              <a:rPr lang="en-US" sz="1100" dirty="0" smtClean="0"/>
              <a:t/>
            </a:r>
            <a:br>
              <a:rPr lang="en-US" sz="1100" dirty="0" smtClean="0"/>
            </a:br>
            <a:r>
              <a:rPr lang="en-US" sz="1100" dirty="0" smtClean="0"/>
              <a:t/>
            </a:r>
            <a:br>
              <a:rPr lang="en-US" sz="1100" dirty="0" smtClean="0"/>
            </a:br>
            <a:r>
              <a:rPr lang="en-US" sz="1100" dirty="0" smtClean="0"/>
              <a:t>N a m a : ………………………………………………………………..</a:t>
            </a:r>
            <a:br>
              <a:rPr lang="en-US" sz="1100" dirty="0" smtClean="0"/>
            </a:br>
            <a:r>
              <a:rPr lang="en-US" sz="1100" dirty="0" smtClean="0"/>
              <a:t>N I M : …………………………………………………………….….</a:t>
            </a:r>
            <a:br>
              <a:rPr lang="en-US" sz="1100" dirty="0" smtClean="0"/>
            </a:br>
            <a:r>
              <a:rPr lang="en-US" sz="1100" dirty="0" smtClean="0"/>
              <a:t>Program </a:t>
            </a:r>
            <a:r>
              <a:rPr lang="en-US" sz="1100" dirty="0" err="1" smtClean="0"/>
              <a:t>Studi</a:t>
            </a:r>
            <a:r>
              <a:rPr lang="en-US" sz="1100" dirty="0" smtClean="0"/>
              <a:t>/ </a:t>
            </a:r>
            <a:r>
              <a:rPr lang="en-US" sz="1100" dirty="0" err="1" smtClean="0"/>
              <a:t>Jurusan</a:t>
            </a:r>
            <a:r>
              <a:rPr lang="en-US" sz="1100" dirty="0" smtClean="0"/>
              <a:t> : …………………………………………………………….….</a:t>
            </a:r>
            <a:br>
              <a:rPr lang="en-US" sz="1100" dirty="0" smtClean="0"/>
            </a:br>
            <a:r>
              <a:rPr lang="en-US" sz="1100" dirty="0" err="1" smtClean="0"/>
              <a:t>Fakultas</a:t>
            </a:r>
            <a:r>
              <a:rPr lang="en-US" sz="1100" dirty="0" smtClean="0"/>
              <a:t> : …………………………………………………………….….</a:t>
            </a:r>
            <a:br>
              <a:rPr lang="en-US" sz="1100" dirty="0" smtClean="0"/>
            </a:br>
            <a:r>
              <a:rPr lang="en-US" sz="1100" dirty="0" smtClean="0"/>
              <a:t>Semester : …………………………………………………………….….</a:t>
            </a:r>
            <a:br>
              <a:rPr lang="en-US" sz="1100" dirty="0" smtClean="0"/>
            </a:br>
            <a:r>
              <a:rPr lang="en-US" sz="1100" dirty="0" smtClean="0"/>
              <a:t/>
            </a:r>
            <a:br>
              <a:rPr lang="en-US" sz="1100" dirty="0" smtClean="0"/>
            </a:br>
            <a:r>
              <a:rPr lang="en-US" sz="1100" dirty="0" err="1" smtClean="0"/>
              <a:t>Mengajukan</a:t>
            </a:r>
            <a:r>
              <a:rPr lang="en-US" sz="1100" dirty="0" smtClean="0"/>
              <a:t> </a:t>
            </a:r>
            <a:r>
              <a:rPr lang="en-US" sz="1100" dirty="0" err="1" smtClean="0"/>
              <a:t>permohonan</a:t>
            </a:r>
            <a:r>
              <a:rPr lang="en-US" sz="1100" dirty="0" smtClean="0"/>
              <a:t> </a:t>
            </a:r>
            <a:r>
              <a:rPr lang="en-US" sz="1100" dirty="0" err="1" smtClean="0"/>
              <a:t>untuk</a:t>
            </a:r>
            <a:r>
              <a:rPr lang="en-US" sz="1100" dirty="0" smtClean="0"/>
              <a:t> </a:t>
            </a:r>
            <a:r>
              <a:rPr lang="en-US" sz="1100" dirty="0" err="1" smtClean="0"/>
              <a:t>kegiatan</a:t>
            </a:r>
            <a:r>
              <a:rPr lang="en-US" sz="1100" dirty="0" smtClean="0"/>
              <a:t> </a:t>
            </a:r>
            <a:r>
              <a:rPr lang="en-US" sz="1100" dirty="0" err="1" smtClean="0"/>
              <a:t>magang</a:t>
            </a:r>
            <a:r>
              <a:rPr lang="en-US" sz="1100" dirty="0" smtClean="0"/>
              <a:t> </a:t>
            </a:r>
            <a:r>
              <a:rPr lang="en-US" sz="1100" dirty="0" err="1" smtClean="0"/>
              <a:t>dalam</a:t>
            </a:r>
            <a:r>
              <a:rPr lang="en-US" sz="1100" dirty="0" smtClean="0"/>
              <a:t> </a:t>
            </a:r>
            <a:r>
              <a:rPr lang="en-US" sz="1100" dirty="0" err="1" smtClean="0"/>
              <a:t>bidang</a:t>
            </a:r>
            <a:r>
              <a:rPr lang="en-US" sz="1100" dirty="0" smtClean="0"/>
              <a:t> </a:t>
            </a:r>
            <a:r>
              <a:rPr lang="en-US" sz="1100" dirty="0" err="1" smtClean="0"/>
              <a:t>Teknologi</a:t>
            </a:r>
            <a:r>
              <a:rPr lang="en-US" sz="1100" dirty="0" smtClean="0"/>
              <a:t> </a:t>
            </a:r>
            <a:r>
              <a:rPr lang="en-US" sz="1100" dirty="0" err="1" smtClean="0"/>
              <a:t>Informasi</a:t>
            </a:r>
            <a:r>
              <a:rPr lang="en-US" sz="1100" dirty="0" smtClean="0"/>
              <a:t> yang </a:t>
            </a:r>
            <a:r>
              <a:rPr lang="en-US" sz="1100" dirty="0" err="1" smtClean="0"/>
              <a:t>dilaksanakan</a:t>
            </a:r>
            <a:r>
              <a:rPr lang="en-US" sz="1100" dirty="0" smtClean="0"/>
              <a:t> </a:t>
            </a:r>
            <a:r>
              <a:rPr lang="en-US" sz="1100" dirty="0" err="1" smtClean="0"/>
              <a:t>oleh</a:t>
            </a:r>
            <a:r>
              <a:rPr lang="en-US" sz="1100" dirty="0" smtClean="0"/>
              <a:t> PT. </a:t>
            </a:r>
            <a:r>
              <a:rPr lang="en-US" sz="1100" dirty="0" err="1" smtClean="0"/>
              <a:t>Pertamina</a:t>
            </a:r>
            <a:r>
              <a:rPr lang="en-US" sz="1100" dirty="0" smtClean="0"/>
              <a:t> (</a:t>
            </a:r>
            <a:r>
              <a:rPr lang="en-US" sz="1100" dirty="0" err="1" smtClean="0"/>
              <a:t>Persero</a:t>
            </a:r>
            <a:r>
              <a:rPr lang="en-US" sz="1100" dirty="0" smtClean="0"/>
              <a:t>).</a:t>
            </a:r>
            <a:br>
              <a:rPr lang="en-US" sz="1100" dirty="0" smtClean="0"/>
            </a:br>
            <a:r>
              <a:rPr lang="en-US" sz="1100" dirty="0" err="1" smtClean="0"/>
              <a:t>Sebagai</a:t>
            </a:r>
            <a:r>
              <a:rPr lang="en-US" sz="1100" dirty="0" smtClean="0"/>
              <a:t> </a:t>
            </a:r>
            <a:r>
              <a:rPr lang="en-US" sz="1100" dirty="0" err="1" smtClean="0"/>
              <a:t>bahan</a:t>
            </a:r>
            <a:r>
              <a:rPr lang="en-US" sz="1100" dirty="0" smtClean="0"/>
              <a:t> </a:t>
            </a:r>
            <a:r>
              <a:rPr lang="en-US" sz="1100" dirty="0" err="1" smtClean="0"/>
              <a:t>pertimbangan</a:t>
            </a:r>
            <a:r>
              <a:rPr lang="en-US" sz="1100" dirty="0" smtClean="0"/>
              <a:t>, </a:t>
            </a:r>
            <a:r>
              <a:rPr lang="en-US" sz="1100" dirty="0" err="1" smtClean="0"/>
              <a:t>dengan</a:t>
            </a:r>
            <a:r>
              <a:rPr lang="en-US" sz="1100" dirty="0" smtClean="0"/>
              <a:t> </a:t>
            </a:r>
            <a:r>
              <a:rPr lang="en-US" sz="1100" dirty="0" err="1" smtClean="0"/>
              <a:t>ini</a:t>
            </a:r>
            <a:r>
              <a:rPr lang="en-US" sz="1100" dirty="0" smtClean="0"/>
              <a:t> </a:t>
            </a:r>
            <a:r>
              <a:rPr lang="en-US" sz="1100" dirty="0" err="1" smtClean="0"/>
              <a:t>kami</a:t>
            </a:r>
            <a:r>
              <a:rPr lang="en-US" sz="1100" dirty="0" smtClean="0"/>
              <a:t> </a:t>
            </a:r>
            <a:r>
              <a:rPr lang="en-US" sz="1100" dirty="0" err="1" smtClean="0"/>
              <a:t>lampirkan</a:t>
            </a:r>
            <a:r>
              <a:rPr lang="en-US" sz="1100" dirty="0" smtClean="0"/>
              <a:t> :</a:t>
            </a:r>
            <a:br>
              <a:rPr lang="en-US" sz="1100" dirty="0" smtClean="0"/>
            </a:br>
            <a:r>
              <a:rPr lang="en-US" sz="1100" dirty="0" smtClean="0"/>
              <a:t/>
            </a:r>
            <a:br>
              <a:rPr lang="en-US" sz="1100" dirty="0" smtClean="0"/>
            </a:br>
            <a:r>
              <a:rPr lang="en-US" sz="1100" dirty="0" smtClean="0"/>
              <a:t>1. </a:t>
            </a:r>
            <a:r>
              <a:rPr lang="id-ID" sz="1100" dirty="0" smtClean="0"/>
              <a:t>Portofolio</a:t>
            </a:r>
            <a:r>
              <a:rPr lang="en-US" sz="1100" dirty="0" smtClean="0"/>
              <a:t/>
            </a:r>
            <a:br>
              <a:rPr lang="en-US" sz="1100" dirty="0" smtClean="0"/>
            </a:br>
            <a:r>
              <a:rPr lang="en-US" sz="1100" dirty="0" smtClean="0"/>
              <a:t>2. </a:t>
            </a:r>
            <a:r>
              <a:rPr lang="en-US" sz="1100" dirty="0" err="1" smtClean="0"/>
              <a:t>Foto</a:t>
            </a:r>
            <a:r>
              <a:rPr lang="en-US" sz="1100" dirty="0" smtClean="0"/>
              <a:t> copy </a:t>
            </a:r>
            <a:r>
              <a:rPr lang="en-US" sz="1100" dirty="0" err="1" smtClean="0"/>
              <a:t>Kartu</a:t>
            </a:r>
            <a:r>
              <a:rPr lang="en-US" sz="1100" dirty="0" smtClean="0"/>
              <a:t> </a:t>
            </a:r>
            <a:r>
              <a:rPr lang="en-US" sz="1100" dirty="0" err="1" smtClean="0"/>
              <a:t>Mahasiswa</a:t>
            </a:r>
            <a:r>
              <a:rPr lang="en-US" sz="1100" dirty="0" smtClean="0"/>
              <a:t/>
            </a:r>
            <a:br>
              <a:rPr lang="en-US" sz="1100" dirty="0" smtClean="0"/>
            </a:br>
            <a:r>
              <a:rPr lang="en-US" sz="1100" dirty="0" smtClean="0"/>
              <a:t>3. KHS </a:t>
            </a:r>
            <a:r>
              <a:rPr lang="en-US" sz="1100" dirty="0" err="1" smtClean="0"/>
              <a:t>terakhir</a:t>
            </a:r>
            <a:r>
              <a:rPr lang="en-US" sz="1100" dirty="0" smtClean="0"/>
              <a:t> </a:t>
            </a:r>
            <a:r>
              <a:rPr lang="en-US" sz="1100" dirty="0" err="1" smtClean="0"/>
              <a:t>dengan</a:t>
            </a:r>
            <a:r>
              <a:rPr lang="en-US" sz="1100" dirty="0" smtClean="0"/>
              <a:t> I P K : ………..</a:t>
            </a:r>
            <a:br>
              <a:rPr lang="en-US" sz="1100" dirty="0" smtClean="0"/>
            </a:br>
            <a:r>
              <a:rPr lang="en-US" sz="1100" dirty="0" smtClean="0"/>
              <a:t>4. Pas </a:t>
            </a:r>
            <a:r>
              <a:rPr lang="en-US" sz="1100" dirty="0" err="1" smtClean="0"/>
              <a:t>Foto</a:t>
            </a:r>
            <a:r>
              <a:rPr lang="en-US" sz="1100" dirty="0" smtClean="0"/>
              <a:t> </a:t>
            </a:r>
            <a:r>
              <a:rPr lang="en-US" sz="1100" dirty="0" err="1" smtClean="0"/>
              <a:t>ukuran</a:t>
            </a:r>
            <a:r>
              <a:rPr lang="en-US" sz="1100" dirty="0" smtClean="0"/>
              <a:t> 3 x 4 = 2 </a:t>
            </a:r>
            <a:r>
              <a:rPr lang="en-US" sz="1100" dirty="0" err="1" smtClean="0"/>
              <a:t>lembar</a:t>
            </a:r>
            <a:r>
              <a:rPr lang="en-US" sz="1100" dirty="0" smtClean="0"/>
              <a:t> (</a:t>
            </a:r>
            <a:r>
              <a:rPr lang="en-US" sz="1100" dirty="0" err="1" smtClean="0"/>
              <a:t>ditempel</a:t>
            </a:r>
            <a:r>
              <a:rPr lang="en-US" sz="1100" dirty="0" smtClean="0"/>
              <a:t>)</a:t>
            </a:r>
            <a:br>
              <a:rPr lang="en-US" sz="1100" dirty="0" smtClean="0"/>
            </a:br>
            <a:r>
              <a:rPr lang="en-US" sz="1100" dirty="0" smtClean="0"/>
              <a:t/>
            </a:r>
            <a:br>
              <a:rPr lang="en-US" sz="1100" dirty="0" smtClean="0"/>
            </a:br>
            <a:r>
              <a:rPr lang="en-US" sz="1100" dirty="0" err="1" smtClean="0"/>
              <a:t>Apabila</a:t>
            </a:r>
            <a:r>
              <a:rPr lang="en-US" sz="1100" dirty="0" smtClean="0"/>
              <a:t> </a:t>
            </a:r>
            <a:r>
              <a:rPr lang="en-US" sz="1100" dirty="0" err="1" smtClean="0"/>
              <a:t>diterima</a:t>
            </a:r>
            <a:r>
              <a:rPr lang="en-US" sz="1100" dirty="0" smtClean="0"/>
              <a:t> </a:t>
            </a:r>
            <a:r>
              <a:rPr lang="en-US" sz="1100" dirty="0" err="1" smtClean="0"/>
              <a:t>kami</a:t>
            </a:r>
            <a:r>
              <a:rPr lang="en-US" sz="1100" dirty="0" smtClean="0"/>
              <a:t> </a:t>
            </a:r>
            <a:r>
              <a:rPr lang="en-US" sz="1100" dirty="0" err="1" smtClean="0"/>
              <a:t>sanggup</a:t>
            </a:r>
            <a:r>
              <a:rPr lang="en-US" sz="1100" dirty="0" smtClean="0"/>
              <a:t> </a:t>
            </a:r>
            <a:r>
              <a:rPr lang="en-US" sz="1100" dirty="0" err="1" smtClean="0"/>
              <a:t>mentaati</a:t>
            </a:r>
            <a:r>
              <a:rPr lang="en-US" sz="1100" dirty="0" smtClean="0"/>
              <a:t> </a:t>
            </a:r>
            <a:r>
              <a:rPr lang="en-US" sz="1100" dirty="0" err="1" smtClean="0"/>
              <a:t>peraturan</a:t>
            </a:r>
            <a:r>
              <a:rPr lang="en-US" sz="1100" dirty="0" smtClean="0"/>
              <a:t> </a:t>
            </a:r>
            <a:r>
              <a:rPr lang="en-US" sz="1100" dirty="0" err="1" smtClean="0"/>
              <a:t>dan</a:t>
            </a:r>
            <a:r>
              <a:rPr lang="en-US" sz="1100" dirty="0" smtClean="0"/>
              <a:t> </a:t>
            </a:r>
            <a:r>
              <a:rPr lang="en-US" sz="1100" dirty="0" err="1" smtClean="0"/>
              <a:t>ketentuan</a:t>
            </a:r>
            <a:r>
              <a:rPr lang="en-US" sz="1100" dirty="0" smtClean="0"/>
              <a:t> yang </a:t>
            </a:r>
            <a:r>
              <a:rPr lang="en-US" sz="1100" dirty="0" err="1" smtClean="0"/>
              <a:t>berlaku</a:t>
            </a:r>
            <a:r>
              <a:rPr lang="en-US" sz="1100" dirty="0" smtClean="0"/>
              <a:t> </a:t>
            </a:r>
            <a:r>
              <a:rPr lang="en-US" sz="1100" dirty="0" err="1" smtClean="0"/>
              <a:t>di</a:t>
            </a:r>
            <a:r>
              <a:rPr lang="en-US" sz="1100" dirty="0" smtClean="0"/>
              <a:t> PT. </a:t>
            </a:r>
            <a:r>
              <a:rPr lang="en-US" sz="1100" dirty="0" err="1" smtClean="0"/>
              <a:t>Pertamina</a:t>
            </a:r>
            <a:r>
              <a:rPr lang="en-US" sz="1100" dirty="0" smtClean="0"/>
              <a:t> (</a:t>
            </a:r>
            <a:r>
              <a:rPr lang="en-US" sz="1100" dirty="0" err="1" smtClean="0"/>
              <a:t>Persero</a:t>
            </a:r>
            <a:r>
              <a:rPr lang="en-US" sz="1100" dirty="0" smtClean="0"/>
              <a:t>).</a:t>
            </a:r>
            <a:br>
              <a:rPr lang="en-US" sz="1100" dirty="0" smtClean="0"/>
            </a:br>
            <a:r>
              <a:rPr lang="en-US" sz="1100" dirty="0" smtClean="0"/>
              <a:t/>
            </a:r>
            <a:br>
              <a:rPr lang="en-US" sz="1100" dirty="0" smtClean="0"/>
            </a:br>
            <a:r>
              <a:rPr lang="en-US" sz="1100" dirty="0" err="1" smtClean="0"/>
              <a:t>Demikian</a:t>
            </a:r>
            <a:r>
              <a:rPr lang="en-US" sz="1100" dirty="0" smtClean="0"/>
              <a:t> </a:t>
            </a:r>
            <a:r>
              <a:rPr lang="en-US" sz="1100" dirty="0" err="1" smtClean="0"/>
              <a:t>permohonan</a:t>
            </a:r>
            <a:r>
              <a:rPr lang="en-US" sz="1100" dirty="0" smtClean="0"/>
              <a:t> </a:t>
            </a:r>
            <a:r>
              <a:rPr lang="en-US" sz="1100" dirty="0" err="1" smtClean="0"/>
              <a:t>ini</a:t>
            </a:r>
            <a:r>
              <a:rPr lang="en-US" sz="1100" dirty="0" smtClean="0"/>
              <a:t> </a:t>
            </a:r>
            <a:r>
              <a:rPr lang="en-US" sz="1100" dirty="0" err="1" smtClean="0"/>
              <a:t>kami</a:t>
            </a:r>
            <a:r>
              <a:rPr lang="en-US" sz="1100" dirty="0" smtClean="0"/>
              <a:t> </a:t>
            </a:r>
            <a:r>
              <a:rPr lang="en-US" sz="1100" dirty="0" err="1" smtClean="0"/>
              <a:t>ajukan</a:t>
            </a:r>
            <a:r>
              <a:rPr lang="en-US" sz="1100" dirty="0" smtClean="0"/>
              <a:t>, </a:t>
            </a:r>
            <a:r>
              <a:rPr lang="en-US" sz="1100" dirty="0" err="1" smtClean="0"/>
              <a:t>atas</a:t>
            </a:r>
            <a:r>
              <a:rPr lang="en-US" sz="1100" dirty="0" smtClean="0"/>
              <a:t> </a:t>
            </a:r>
            <a:r>
              <a:rPr lang="en-US" sz="1100" dirty="0" err="1" smtClean="0"/>
              <a:t>perhatiannya</a:t>
            </a:r>
            <a:r>
              <a:rPr lang="en-US" sz="1100" dirty="0" smtClean="0"/>
              <a:t> </a:t>
            </a:r>
            <a:r>
              <a:rPr lang="en-US" sz="1100" dirty="0" err="1" smtClean="0"/>
              <a:t>kami</a:t>
            </a:r>
            <a:r>
              <a:rPr lang="en-US" sz="1100" dirty="0" smtClean="0"/>
              <a:t> </a:t>
            </a:r>
            <a:r>
              <a:rPr lang="en-US" sz="1100" dirty="0" err="1" smtClean="0"/>
              <a:t>ucapkan</a:t>
            </a:r>
            <a:r>
              <a:rPr lang="en-US" sz="1100" dirty="0" smtClean="0"/>
              <a:t> </a:t>
            </a:r>
            <a:r>
              <a:rPr lang="en-US" sz="1100" dirty="0" err="1" smtClean="0"/>
              <a:t>terima</a:t>
            </a:r>
            <a:r>
              <a:rPr lang="en-US" sz="1100" dirty="0" smtClean="0"/>
              <a:t> </a:t>
            </a:r>
            <a:r>
              <a:rPr lang="en-US" sz="1100" dirty="0" err="1" smtClean="0"/>
              <a:t>kasih</a:t>
            </a:r>
            <a:r>
              <a:rPr lang="en-US" sz="1100" dirty="0" smtClean="0"/>
              <a:t>.</a:t>
            </a:r>
            <a:br>
              <a:rPr lang="en-US" sz="1100" dirty="0" smtClean="0"/>
            </a:br>
            <a:r>
              <a:rPr lang="en-US" sz="1100" dirty="0" smtClean="0"/>
              <a:t/>
            </a:r>
            <a:br>
              <a:rPr lang="en-US" sz="1100" dirty="0" smtClean="0"/>
            </a:br>
            <a:r>
              <a:rPr lang="en-US" sz="1100" dirty="0" smtClean="0"/>
              <a:t/>
            </a:r>
            <a:br>
              <a:rPr lang="en-US" sz="1100" dirty="0" smtClean="0"/>
            </a:br>
            <a:r>
              <a:rPr lang="en-US" sz="1100" dirty="0" smtClean="0"/>
              <a:t>Jakarta, …………………….</a:t>
            </a:r>
            <a:br>
              <a:rPr lang="en-US" sz="1100" dirty="0" smtClean="0"/>
            </a:br>
            <a:r>
              <a:rPr lang="en-US" sz="1100" dirty="0" smtClean="0"/>
              <a:t/>
            </a:r>
            <a:br>
              <a:rPr lang="en-US" sz="1100" dirty="0" smtClean="0"/>
            </a:br>
            <a:r>
              <a:rPr lang="en-US" sz="1100" dirty="0" smtClean="0"/>
              <a:t/>
            </a:r>
            <a:br>
              <a:rPr lang="en-US" sz="1100" dirty="0" smtClean="0"/>
            </a:br>
            <a:r>
              <a:rPr lang="en-US" sz="1100" dirty="0" smtClean="0"/>
              <a:t/>
            </a:r>
            <a:br>
              <a:rPr lang="en-US" sz="1100" dirty="0" smtClean="0"/>
            </a:br>
            <a:r>
              <a:rPr lang="en-US" sz="1100" dirty="0" err="1" smtClean="0"/>
              <a:t>Mengetahui</a:t>
            </a:r>
            <a:r>
              <a:rPr lang="en-US" sz="1100" dirty="0" smtClean="0"/>
              <a:t>: </a:t>
            </a:r>
            <a:r>
              <a:rPr lang="en-US" sz="1100" dirty="0" err="1" smtClean="0"/>
              <a:t>Hormat</a:t>
            </a:r>
            <a:r>
              <a:rPr lang="en-US" sz="1100" dirty="0" smtClean="0"/>
              <a:t> </a:t>
            </a:r>
            <a:r>
              <a:rPr lang="en-US" sz="1100" dirty="0" err="1" smtClean="0"/>
              <a:t>saya</a:t>
            </a:r>
            <a:r>
              <a:rPr lang="en-US" sz="1100" dirty="0" smtClean="0"/>
              <a:t>,</a:t>
            </a:r>
            <a:br>
              <a:rPr lang="en-US" sz="1100" dirty="0" smtClean="0"/>
            </a:br>
            <a:endParaRPr lang="en-US" sz="1100" dirty="0" smtClean="0"/>
          </a:p>
          <a:p>
            <a:r>
              <a:rPr lang="en-US" sz="1100" dirty="0" smtClean="0"/>
              <a:t/>
            </a:r>
            <a:br>
              <a:rPr lang="en-US" sz="1100" dirty="0" smtClean="0"/>
            </a:br>
            <a:r>
              <a:rPr lang="en-US" sz="1100" dirty="0" err="1" smtClean="0"/>
              <a:t>Ketua</a:t>
            </a:r>
            <a:r>
              <a:rPr lang="en-US" sz="1100" dirty="0" smtClean="0"/>
              <a:t> Program </a:t>
            </a:r>
            <a:r>
              <a:rPr lang="en-US" sz="1100" dirty="0" err="1" smtClean="0"/>
              <a:t>Studi</a:t>
            </a:r>
            <a:r>
              <a:rPr lang="en-US" sz="1100" dirty="0" smtClean="0"/>
              <a:t>/ </a:t>
            </a:r>
            <a:r>
              <a:rPr lang="en-US" sz="1100" dirty="0" err="1" smtClean="0"/>
              <a:t>Jurusan</a:t>
            </a:r>
            <a:r>
              <a:rPr lang="en-US" sz="1100" dirty="0" smtClean="0"/>
              <a:t/>
            </a:r>
            <a:br>
              <a:rPr lang="en-US" sz="1100" dirty="0" smtClean="0"/>
            </a:br>
            <a:r>
              <a:rPr lang="en-US" sz="1100" dirty="0" smtClean="0"/>
              <a:t/>
            </a:r>
            <a:br>
              <a:rPr lang="en-US" sz="1100" dirty="0" smtClean="0"/>
            </a:br>
            <a:r>
              <a:rPr lang="en-US" sz="1100" dirty="0" smtClean="0"/>
              <a:t/>
            </a:r>
            <a:br>
              <a:rPr lang="en-US" sz="1100" dirty="0" smtClean="0"/>
            </a:br>
            <a:r>
              <a:rPr lang="en-US" sz="1100" dirty="0" smtClean="0"/>
              <a:t>………………………….… ................................</a:t>
            </a:r>
            <a:endParaRPr lang="en-US" sz="11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1313596"/>
          </a:xfrm>
        </p:spPr>
        <p:txBody>
          <a:bodyPr/>
          <a:lstStyle/>
          <a:p>
            <a:r>
              <a:rPr lang="en-US" dirty="0" smtClean="0"/>
              <a:t>Target </a:t>
            </a:r>
            <a:r>
              <a:rPr lang="en-US" dirty="0" err="1" smtClean="0"/>
              <a:t>tempat</a:t>
            </a:r>
            <a:r>
              <a:rPr lang="en-US" dirty="0" smtClean="0"/>
              <a:t> </a:t>
            </a:r>
            <a:r>
              <a:rPr lang="id-ID" dirty="0" smtClean="0"/>
              <a:t>kerja </a:t>
            </a:r>
            <a:r>
              <a:rPr lang="id-ID" dirty="0" smtClean="0"/>
              <a:t>praktek</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2200" dirty="0" smtClean="0"/>
              <a:t> Yang </a:t>
            </a:r>
            <a:r>
              <a:rPr lang="en-US" sz="2200" dirty="0" err="1" smtClean="0"/>
              <a:t>berhubungan</a:t>
            </a:r>
            <a:r>
              <a:rPr lang="en-US" sz="2200" dirty="0" smtClean="0"/>
              <a:t> </a:t>
            </a:r>
            <a:r>
              <a:rPr lang="en-US" sz="2200" dirty="0" err="1" smtClean="0"/>
              <a:t>dengan</a:t>
            </a:r>
            <a:r>
              <a:rPr lang="en-US" sz="2200" dirty="0" smtClean="0"/>
              <a:t> </a:t>
            </a:r>
            <a:r>
              <a:rPr lang="en-US" sz="2200" dirty="0" err="1" smtClean="0"/>
              <a:t>minat</a:t>
            </a:r>
            <a:r>
              <a:rPr lang="en-US" sz="2200" dirty="0" smtClean="0"/>
              <a:t> </a:t>
            </a:r>
          </a:p>
          <a:p>
            <a:pPr>
              <a:buFont typeface="Arial" panose="020B0604020202020204" pitchFamily="34" charset="0"/>
              <a:buChar char="•"/>
            </a:pPr>
            <a:r>
              <a:rPr lang="en-US" sz="2200" dirty="0" smtClean="0"/>
              <a:t> Yang </a:t>
            </a:r>
            <a:r>
              <a:rPr lang="en-US" sz="2200" dirty="0" err="1" smtClean="0"/>
              <a:t>berhubungan</a:t>
            </a:r>
            <a:r>
              <a:rPr lang="en-US" sz="2200" dirty="0" smtClean="0"/>
              <a:t> </a:t>
            </a:r>
            <a:r>
              <a:rPr lang="en-US" sz="2200" dirty="0" err="1" smtClean="0"/>
              <a:t>dengan</a:t>
            </a:r>
            <a:r>
              <a:rPr lang="en-US" sz="2200" dirty="0" smtClean="0"/>
              <a:t> </a:t>
            </a:r>
            <a:r>
              <a:rPr lang="en-US" sz="2200" dirty="0" err="1" smtClean="0"/>
              <a:t>desain</a:t>
            </a:r>
            <a:r>
              <a:rPr lang="en-US" sz="2200" dirty="0" smtClean="0"/>
              <a:t> </a:t>
            </a:r>
            <a:r>
              <a:rPr lang="en-US" sz="2200" dirty="0" err="1" smtClean="0"/>
              <a:t>produk</a:t>
            </a:r>
            <a:endParaRPr lang="en-US" sz="2200" dirty="0" smtClean="0"/>
          </a:p>
          <a:p>
            <a:pPr>
              <a:buFont typeface="Arial" panose="020B0604020202020204" pitchFamily="34" charset="0"/>
              <a:buChar char="•"/>
            </a:pPr>
            <a:r>
              <a:rPr lang="en-US" sz="2200" dirty="0"/>
              <a:t> </a:t>
            </a:r>
            <a:r>
              <a:rPr lang="en-US" sz="2200" dirty="0" smtClean="0"/>
              <a:t>Yang </a:t>
            </a:r>
            <a:r>
              <a:rPr lang="en-US" sz="2200" dirty="0" err="1" smtClean="0"/>
              <a:t>bisa</a:t>
            </a:r>
            <a:r>
              <a:rPr lang="en-US" sz="2200" dirty="0" smtClean="0"/>
              <a:t> </a:t>
            </a:r>
            <a:r>
              <a:rPr lang="en-US" sz="2200" dirty="0" err="1" smtClean="0"/>
              <a:t>memperluas</a:t>
            </a:r>
            <a:r>
              <a:rPr lang="en-US" sz="2200" dirty="0" smtClean="0"/>
              <a:t> </a:t>
            </a:r>
            <a:r>
              <a:rPr lang="en-US" sz="2200" dirty="0" err="1" smtClean="0"/>
              <a:t>wawasan</a:t>
            </a:r>
            <a:r>
              <a:rPr lang="en-US" sz="2200" dirty="0" smtClean="0"/>
              <a:t> </a:t>
            </a:r>
            <a:r>
              <a:rPr lang="en-US" sz="2200" dirty="0" err="1" smtClean="0"/>
              <a:t>baik</a:t>
            </a:r>
            <a:r>
              <a:rPr lang="en-US" sz="2200" dirty="0" smtClean="0"/>
              <a:t> </a:t>
            </a:r>
            <a:r>
              <a:rPr lang="en-US" sz="2200" dirty="0" err="1" smtClean="0"/>
              <a:t>secara</a:t>
            </a:r>
            <a:r>
              <a:rPr lang="en-US" sz="2200" dirty="0" smtClean="0"/>
              <a:t> soft skill </a:t>
            </a:r>
            <a:r>
              <a:rPr lang="en-US" sz="2200" dirty="0" err="1" smtClean="0"/>
              <a:t>maupun</a:t>
            </a:r>
            <a:r>
              <a:rPr lang="en-US" sz="2200" dirty="0" smtClean="0"/>
              <a:t> </a:t>
            </a:r>
            <a:r>
              <a:rPr lang="en-US" sz="2200" dirty="0" err="1" smtClean="0"/>
              <a:t>hardskill</a:t>
            </a:r>
            <a:endParaRPr lang="en-US" sz="2200" dirty="0" smtClean="0"/>
          </a:p>
          <a:p>
            <a:pPr>
              <a:buFont typeface="Arial" panose="020B0604020202020204" pitchFamily="34" charset="0"/>
              <a:buChar char="•"/>
            </a:pPr>
            <a:r>
              <a:rPr lang="en-US" sz="2200" dirty="0"/>
              <a:t> </a:t>
            </a:r>
            <a:r>
              <a:rPr lang="en-US" sz="2200" dirty="0" err="1"/>
              <a:t>M</a:t>
            </a:r>
            <a:r>
              <a:rPr lang="en-US" sz="2200" dirty="0" err="1" smtClean="0"/>
              <a:t>emiliki</a:t>
            </a:r>
            <a:r>
              <a:rPr lang="en-US" sz="2200" dirty="0" smtClean="0"/>
              <a:t> </a:t>
            </a:r>
            <a:r>
              <a:rPr lang="en-US" sz="2200" dirty="0" err="1" smtClean="0"/>
              <a:t>struktur</a:t>
            </a:r>
            <a:r>
              <a:rPr lang="en-US" sz="2200" dirty="0" smtClean="0"/>
              <a:t> </a:t>
            </a:r>
            <a:r>
              <a:rPr lang="en-US" sz="2200" dirty="0" err="1" smtClean="0"/>
              <a:t>organisasi</a:t>
            </a:r>
            <a:r>
              <a:rPr lang="en-US" sz="2200" dirty="0" smtClean="0"/>
              <a:t> yang </a:t>
            </a:r>
            <a:r>
              <a:rPr lang="en-US" sz="2200" dirty="0" err="1" smtClean="0"/>
              <a:t>tertata</a:t>
            </a:r>
            <a:endParaRPr lang="en-US" sz="2200" dirty="0" smtClean="0"/>
          </a:p>
          <a:p>
            <a:pPr>
              <a:buFont typeface="Arial" panose="020B0604020202020204" pitchFamily="34" charset="0"/>
              <a:buChar char="•"/>
            </a:pPr>
            <a:endParaRPr lang="en-US" sz="2200" dirty="0" smtClean="0"/>
          </a:p>
          <a:p>
            <a:pPr>
              <a:buFont typeface="Arial" panose="020B0604020202020204" pitchFamily="34" charset="0"/>
              <a:buChar char="•"/>
            </a:pPr>
            <a:endParaRPr lang="en-US" sz="2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4"/>
            <a:ext cx="7543800" cy="1161195"/>
          </a:xfrm>
        </p:spPr>
        <p:txBody>
          <a:bodyPr>
            <a:normAutofit/>
          </a:bodyPr>
          <a:lstStyle/>
          <a:p>
            <a:r>
              <a:rPr lang="en-US" sz="3400" dirty="0" smtClean="0"/>
              <a:t>Yang </a:t>
            </a:r>
            <a:r>
              <a:rPr lang="en-US" sz="3400" dirty="0" err="1" smtClean="0"/>
              <a:t>perlu</a:t>
            </a:r>
            <a:r>
              <a:rPr lang="en-US" sz="3400" dirty="0" smtClean="0"/>
              <a:t> </a:t>
            </a:r>
            <a:r>
              <a:rPr lang="en-US" sz="3400" dirty="0" err="1" smtClean="0"/>
              <a:t>disiapkan</a:t>
            </a:r>
            <a:r>
              <a:rPr lang="en-US" sz="3400" dirty="0" smtClean="0"/>
              <a:t>:</a:t>
            </a:r>
            <a:endParaRPr lang="en-US" sz="3400" dirty="0"/>
          </a:p>
        </p:txBody>
      </p:sp>
      <p:sp>
        <p:nvSpPr>
          <p:cNvPr id="3" name="Content Placeholder 2"/>
          <p:cNvSpPr>
            <a:spLocks noGrp="1"/>
          </p:cNvSpPr>
          <p:nvPr>
            <p:ph idx="1"/>
          </p:nvPr>
        </p:nvSpPr>
        <p:spPr/>
        <p:txBody>
          <a:bodyPr/>
          <a:lstStyle/>
          <a:p>
            <a:r>
              <a:rPr lang="en-US" dirty="0" err="1" smtClean="0"/>
              <a:t>Buat</a:t>
            </a:r>
            <a:r>
              <a:rPr lang="en-US" dirty="0" smtClean="0"/>
              <a:t> CV</a:t>
            </a:r>
          </a:p>
          <a:p>
            <a:r>
              <a:rPr lang="id-ID" dirty="0" smtClean="0"/>
              <a:t>Buat </a:t>
            </a:r>
            <a:r>
              <a:rPr lang="id-ID" dirty="0" smtClean="0"/>
              <a:t>portofolio</a:t>
            </a:r>
          </a:p>
          <a:p>
            <a:r>
              <a:rPr lang="id-ID" dirty="0" smtClean="0"/>
              <a:t>Buat format lamaran</a:t>
            </a:r>
          </a:p>
          <a:p>
            <a:r>
              <a:rPr lang="id-ID" dirty="0" smtClean="0"/>
              <a:t>Buat list target tempat kerja</a:t>
            </a:r>
          </a:p>
          <a:p>
            <a:r>
              <a:rPr lang="id-ID" dirty="0" smtClean="0"/>
              <a:t>Buat gambaran kerja</a:t>
            </a:r>
          </a:p>
          <a:p>
            <a:r>
              <a:rPr lang="id-ID" dirty="0" smtClean="0"/>
              <a:t>Buat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7391400" y="2057400"/>
            <a:ext cx="1752600" cy="3276600"/>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2057400"/>
            <a:ext cx="7391400" cy="32766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04800" y="2249031"/>
            <a:ext cx="7086600" cy="2862322"/>
          </a:xfrm>
          <a:prstGeom prst="rect">
            <a:avLst/>
          </a:prstGeom>
          <a:noFill/>
        </p:spPr>
        <p:txBody>
          <a:bodyPr wrap="square" rtlCol="0">
            <a:spAutoFit/>
          </a:bodyPr>
          <a:lstStyle/>
          <a:p>
            <a:r>
              <a:rPr lang="id-ID" sz="2000" dirty="0" smtClean="0">
                <a:solidFill>
                  <a:schemeClr val="bg1"/>
                </a:solidFill>
              </a:rPr>
              <a:t>Absensi	</a:t>
            </a:r>
          </a:p>
          <a:p>
            <a:r>
              <a:rPr lang="id-ID" sz="2000" dirty="0" smtClean="0">
                <a:solidFill>
                  <a:schemeClr val="bg1"/>
                </a:solidFill>
              </a:rPr>
              <a:t>						</a:t>
            </a:r>
          </a:p>
          <a:p>
            <a:r>
              <a:rPr lang="id-ID" sz="2000" dirty="0" smtClean="0">
                <a:solidFill>
                  <a:schemeClr val="bg1"/>
                </a:solidFill>
              </a:rPr>
              <a:t>Tugas 1 (portofolio, referensi tempat kerja praktek, surat lamaran)</a:t>
            </a:r>
          </a:p>
          <a:p>
            <a:endParaRPr lang="id-ID" sz="2000" dirty="0" smtClean="0">
              <a:solidFill>
                <a:schemeClr val="bg1"/>
              </a:solidFill>
            </a:endParaRPr>
          </a:p>
          <a:p>
            <a:r>
              <a:rPr lang="id-ID" sz="2000" b="1" dirty="0" smtClean="0">
                <a:solidFill>
                  <a:schemeClr val="bg1"/>
                </a:solidFill>
              </a:rPr>
              <a:t>UTS </a:t>
            </a:r>
            <a:r>
              <a:rPr lang="id-ID" sz="2000" dirty="0" smtClean="0">
                <a:solidFill>
                  <a:schemeClr val="bg1"/>
                </a:solidFill>
              </a:rPr>
              <a:t>: portofolio final</a:t>
            </a:r>
          </a:p>
          <a:p>
            <a:endParaRPr lang="id-ID" sz="2000" dirty="0">
              <a:solidFill>
                <a:schemeClr val="bg1"/>
              </a:solidFill>
            </a:endParaRPr>
          </a:p>
          <a:p>
            <a:r>
              <a:rPr lang="id-ID" sz="2000" dirty="0" smtClean="0">
                <a:solidFill>
                  <a:schemeClr val="bg1"/>
                </a:solidFill>
              </a:rPr>
              <a:t>Tugas 2 : laporan kerja praktek</a:t>
            </a:r>
          </a:p>
          <a:p>
            <a:endParaRPr lang="id-ID" sz="2000" dirty="0" smtClean="0">
              <a:solidFill>
                <a:schemeClr val="bg1"/>
              </a:solidFill>
            </a:endParaRPr>
          </a:p>
          <a:p>
            <a:r>
              <a:rPr lang="id-ID" sz="2000" b="1" dirty="0" smtClean="0">
                <a:solidFill>
                  <a:schemeClr val="bg1"/>
                </a:solidFill>
              </a:rPr>
              <a:t>UAS</a:t>
            </a:r>
            <a:r>
              <a:rPr lang="id-ID" sz="2000" dirty="0" smtClean="0">
                <a:solidFill>
                  <a:schemeClr val="bg1"/>
                </a:solidFill>
              </a:rPr>
              <a:t> : Presentasi kerja praktek &amp; penilaian supervisi kerja praktek</a:t>
            </a:r>
            <a:endParaRPr lang="en-US" sz="2000" dirty="0">
              <a:solidFill>
                <a:schemeClr val="bg1"/>
              </a:solidFill>
            </a:endParaRPr>
          </a:p>
        </p:txBody>
      </p:sp>
      <p:sp>
        <p:nvSpPr>
          <p:cNvPr id="8" name="TextBox 7"/>
          <p:cNvSpPr txBox="1"/>
          <p:nvPr/>
        </p:nvSpPr>
        <p:spPr>
          <a:xfrm>
            <a:off x="7924800" y="2471678"/>
            <a:ext cx="990600" cy="2862322"/>
          </a:xfrm>
          <a:prstGeom prst="rect">
            <a:avLst/>
          </a:prstGeom>
          <a:noFill/>
        </p:spPr>
        <p:txBody>
          <a:bodyPr wrap="square" rtlCol="0">
            <a:spAutoFit/>
          </a:bodyPr>
          <a:lstStyle/>
          <a:p>
            <a:r>
              <a:rPr lang="id-ID" dirty="0" smtClean="0">
                <a:solidFill>
                  <a:schemeClr val="bg1"/>
                </a:solidFill>
              </a:rPr>
              <a:t>10 %</a:t>
            </a:r>
          </a:p>
          <a:p>
            <a:endParaRPr lang="id-ID" dirty="0">
              <a:solidFill>
                <a:schemeClr val="bg1"/>
              </a:solidFill>
            </a:endParaRPr>
          </a:p>
          <a:p>
            <a:r>
              <a:rPr lang="id-ID" dirty="0" smtClean="0">
                <a:solidFill>
                  <a:schemeClr val="bg1"/>
                </a:solidFill>
              </a:rPr>
              <a:t>10 %</a:t>
            </a:r>
          </a:p>
          <a:p>
            <a:endParaRPr lang="id-ID" dirty="0">
              <a:solidFill>
                <a:schemeClr val="bg1"/>
              </a:solidFill>
            </a:endParaRPr>
          </a:p>
          <a:p>
            <a:r>
              <a:rPr lang="id-ID" dirty="0" smtClean="0">
                <a:solidFill>
                  <a:schemeClr val="bg1"/>
                </a:solidFill>
              </a:rPr>
              <a:t>20 %</a:t>
            </a:r>
          </a:p>
          <a:p>
            <a:endParaRPr lang="id-ID" dirty="0">
              <a:solidFill>
                <a:schemeClr val="bg1"/>
              </a:solidFill>
            </a:endParaRPr>
          </a:p>
          <a:p>
            <a:r>
              <a:rPr lang="id-ID" dirty="0" smtClean="0">
                <a:solidFill>
                  <a:schemeClr val="bg1"/>
                </a:solidFill>
              </a:rPr>
              <a:t>20 %</a:t>
            </a:r>
          </a:p>
          <a:p>
            <a:endParaRPr lang="id-ID" dirty="0">
              <a:solidFill>
                <a:schemeClr val="bg1"/>
              </a:solidFill>
            </a:endParaRPr>
          </a:p>
          <a:p>
            <a:r>
              <a:rPr lang="id-ID" dirty="0">
                <a:solidFill>
                  <a:schemeClr val="bg1"/>
                </a:solidFill>
              </a:rPr>
              <a:t>4</a:t>
            </a:r>
            <a:r>
              <a:rPr lang="id-ID" dirty="0" smtClean="0">
                <a:solidFill>
                  <a:schemeClr val="bg1"/>
                </a:solidFill>
              </a:rPr>
              <a:t>0 %</a:t>
            </a:r>
          </a:p>
          <a:p>
            <a:endParaRPr lang="en-US" dirty="0">
              <a:solidFill>
                <a:schemeClr val="bg1"/>
              </a:solidFill>
            </a:endParaRPr>
          </a:p>
        </p:txBody>
      </p:sp>
      <p:cxnSp>
        <p:nvCxnSpPr>
          <p:cNvPr id="17" name="Straight Connector 16"/>
          <p:cNvCxnSpPr/>
          <p:nvPr/>
        </p:nvCxnSpPr>
        <p:spPr>
          <a:xfrm>
            <a:off x="-76200" y="2819400"/>
            <a:ext cx="937260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6200" y="3427412"/>
            <a:ext cx="937260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76200" y="4037012"/>
            <a:ext cx="937260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152400" y="4648200"/>
            <a:ext cx="937260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4800600" y="3276600"/>
            <a:ext cx="5182394" cy="79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0" y="228600"/>
            <a:ext cx="3358662" cy="461665"/>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400" dirty="0" err="1" smtClean="0">
                <a:solidFill>
                  <a:schemeClr val="bg1"/>
                </a:solidFill>
              </a:rPr>
              <a:t>Presentasi</a:t>
            </a:r>
            <a:r>
              <a:rPr lang="en-US" sz="2400" dirty="0" smtClean="0">
                <a:solidFill>
                  <a:schemeClr val="bg1"/>
                </a:solidFill>
              </a:rPr>
              <a:t> </a:t>
            </a:r>
            <a:r>
              <a:rPr lang="en-US" sz="2400" dirty="0" err="1" smtClean="0">
                <a:solidFill>
                  <a:schemeClr val="bg1"/>
                </a:solidFill>
              </a:rPr>
              <a:t>Penilaian</a:t>
            </a:r>
            <a:endParaRPr lang="en-US" sz="2400"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648200"/>
          </a:xfrm>
        </p:spPr>
        <p:txBody>
          <a:bodyPr>
            <a:normAutofit/>
          </a:bodyPr>
          <a:lstStyle/>
          <a:p>
            <a:r>
              <a:rPr lang="id-ID" dirty="0" smtClean="0"/>
              <a:t>Tujuan pendidikan tinggi desain </a:t>
            </a:r>
            <a:r>
              <a:rPr lang="en-US" dirty="0" err="1" smtClean="0"/>
              <a:t>adalah</a:t>
            </a:r>
            <a:r>
              <a:rPr lang="en-US" dirty="0" smtClean="0"/>
              <a:t> </a:t>
            </a:r>
            <a:r>
              <a:rPr lang="id-ID" b="1" dirty="0" smtClean="0"/>
              <a:t>simulasi</a:t>
            </a:r>
            <a:r>
              <a:rPr lang="en-US" b="1" dirty="0" smtClean="0"/>
              <a:t> </a:t>
            </a:r>
            <a:r>
              <a:rPr lang="en-US" b="1" dirty="0" err="1" smtClean="0"/>
              <a:t>dan</a:t>
            </a:r>
            <a:r>
              <a:rPr lang="en-US" b="1" dirty="0" smtClean="0"/>
              <a:t> </a:t>
            </a:r>
            <a:r>
              <a:rPr lang="en-US" b="1" dirty="0" err="1" smtClean="0"/>
              <a:t>latihan</a:t>
            </a:r>
            <a:r>
              <a:rPr lang="en-US" b="1" dirty="0" smtClean="0"/>
              <a:t> </a:t>
            </a:r>
            <a:endParaRPr lang="id-ID" b="1" dirty="0" smtClean="0"/>
          </a:p>
          <a:p>
            <a:r>
              <a:rPr lang="id-ID" dirty="0" smtClean="0"/>
              <a:t>Belum memiliki jam kerja profesional</a:t>
            </a:r>
          </a:p>
          <a:p>
            <a:r>
              <a:rPr lang="id-ID" dirty="0" smtClean="0"/>
              <a:t>Uji coba penerapan ilmu mahasiswa</a:t>
            </a:r>
            <a:r>
              <a:rPr lang="en-US" dirty="0" smtClean="0"/>
              <a:t>       </a:t>
            </a:r>
          </a:p>
          <a:p>
            <a:pPr>
              <a:buNone/>
            </a:pPr>
            <a:r>
              <a:rPr lang="en-US" dirty="0" smtClean="0"/>
              <a:t>                  </a:t>
            </a:r>
            <a:r>
              <a:rPr lang="en-US" i="1" dirty="0" smtClean="0"/>
              <a:t>Prototype</a:t>
            </a:r>
            <a:r>
              <a:rPr lang="en-US" dirty="0" smtClean="0"/>
              <a:t> </a:t>
            </a:r>
            <a:r>
              <a:rPr lang="en-US" dirty="0" err="1" smtClean="0"/>
              <a:t>dan</a:t>
            </a:r>
            <a:r>
              <a:rPr lang="en-US" dirty="0" smtClean="0"/>
              <a:t> </a:t>
            </a:r>
            <a:r>
              <a:rPr lang="en-US" dirty="0" err="1" smtClean="0"/>
              <a:t>Laporan</a:t>
            </a:r>
            <a:r>
              <a:rPr lang="en-US" dirty="0" smtClean="0"/>
              <a:t> </a:t>
            </a:r>
            <a:r>
              <a:rPr lang="en-US" dirty="0" err="1" smtClean="0"/>
              <a:t>dari</a:t>
            </a:r>
            <a:r>
              <a:rPr lang="en-US" dirty="0" smtClean="0"/>
              <a:t> </a:t>
            </a:r>
            <a:r>
              <a:rPr lang="en-US" dirty="0" err="1" smtClean="0"/>
              <a:t>proses</a:t>
            </a:r>
            <a:r>
              <a:rPr lang="en-US" dirty="0" smtClean="0"/>
              <a:t> </a:t>
            </a:r>
            <a:r>
              <a:rPr lang="en-US" dirty="0" err="1" smtClean="0"/>
              <a:t>kerja</a:t>
            </a:r>
            <a:r>
              <a:rPr lang="en-US" dirty="0" smtClean="0"/>
              <a:t>.</a:t>
            </a:r>
            <a:endParaRPr lang="id-ID" dirty="0" smtClean="0"/>
          </a:p>
          <a:p>
            <a:r>
              <a:rPr lang="en-US" dirty="0" err="1" smtClean="0"/>
              <a:t>Etika</a:t>
            </a:r>
            <a:r>
              <a:rPr lang="en-US" dirty="0" smtClean="0"/>
              <a:t> </a:t>
            </a:r>
            <a:r>
              <a:rPr lang="en-US" dirty="0" err="1" smtClean="0"/>
              <a:t>bersosialisasi</a:t>
            </a:r>
            <a:r>
              <a:rPr lang="en-US" dirty="0" smtClean="0"/>
              <a:t> </a:t>
            </a:r>
            <a:r>
              <a:rPr lang="en-US" dirty="0" err="1" smtClean="0"/>
              <a:t>masih</a:t>
            </a:r>
            <a:r>
              <a:rPr lang="en-US" dirty="0" smtClean="0"/>
              <a:t> </a:t>
            </a:r>
            <a:r>
              <a:rPr lang="en-US" dirty="0" err="1" smtClean="0"/>
              <a:t>dalam</a:t>
            </a:r>
            <a:r>
              <a:rPr lang="en-US" dirty="0" smtClean="0"/>
              <a:t> </a:t>
            </a:r>
            <a:r>
              <a:rPr lang="en-US" dirty="0" err="1" smtClean="0"/>
              <a:t>lingkup</a:t>
            </a:r>
            <a:r>
              <a:rPr lang="en-US" dirty="0" smtClean="0"/>
              <a:t> </a:t>
            </a:r>
            <a:r>
              <a:rPr lang="en-US" dirty="0" err="1" smtClean="0"/>
              <a:t>akademik</a:t>
            </a:r>
            <a:endParaRPr lang="en-US" dirty="0" smtClean="0"/>
          </a:p>
          <a:p>
            <a:endParaRPr lang="en-US" dirty="0"/>
          </a:p>
        </p:txBody>
      </p:sp>
      <p:sp>
        <p:nvSpPr>
          <p:cNvPr id="4" name="Rectangle 3"/>
          <p:cNvSpPr/>
          <p:nvPr/>
        </p:nvSpPr>
        <p:spPr>
          <a:xfrm>
            <a:off x="533400" y="0"/>
            <a:ext cx="3429000" cy="4572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533400" cy="457200"/>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70338" y="0"/>
            <a:ext cx="3358662" cy="461665"/>
          </a:xfrm>
          <a:prstGeom prst="rect">
            <a:avLst/>
          </a:prstGeom>
          <a:noFill/>
        </p:spPr>
        <p:txBody>
          <a:bodyPr wrap="square" rtlCol="0">
            <a:spAutoFit/>
          </a:bodyPr>
          <a:lstStyle/>
          <a:p>
            <a:r>
              <a:rPr lang="id-ID" sz="2400" dirty="0" smtClean="0">
                <a:solidFill>
                  <a:schemeClr val="bg1"/>
                </a:solidFill>
              </a:rPr>
              <a:t>1	Latar Belakang</a:t>
            </a:r>
            <a:endParaRPr lang="en-US" sz="2400" dirty="0">
              <a:solidFill>
                <a:schemeClr val="bg1"/>
              </a:solidFill>
            </a:endParaRPr>
          </a:p>
        </p:txBody>
      </p:sp>
      <p:cxnSp>
        <p:nvCxnSpPr>
          <p:cNvPr id="8" name="Straight Connector 7"/>
          <p:cNvCxnSpPr/>
          <p:nvPr/>
        </p:nvCxnSpPr>
        <p:spPr>
          <a:xfrm rot="5400000">
            <a:off x="76597" y="304403"/>
            <a:ext cx="914400" cy="79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Right Arrow 6"/>
          <p:cNvSpPr/>
          <p:nvPr/>
        </p:nvSpPr>
        <p:spPr>
          <a:xfrm>
            <a:off x="1447800" y="3505200"/>
            <a:ext cx="609600" cy="4084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ln>
            <a:noFill/>
          </a:ln>
        </p:spPr>
        <p:style>
          <a:lnRef idx="1">
            <a:schemeClr val="accent1"/>
          </a:lnRef>
          <a:fillRef idx="2">
            <a:schemeClr val="accent1"/>
          </a:fillRef>
          <a:effectRef idx="1">
            <a:schemeClr val="accent1"/>
          </a:effectRef>
          <a:fontRef idx="minor">
            <a:schemeClr val="dk1"/>
          </a:fontRef>
        </p:style>
        <p:txBody>
          <a:bodyPr>
            <a:normAutofit/>
          </a:bodyPr>
          <a:lstStyle/>
          <a:p>
            <a:r>
              <a:rPr lang="id-ID" dirty="0" smtClean="0"/>
              <a:t>Memperluas wawasan bidang desain dan kegiatan profesinya</a:t>
            </a:r>
          </a:p>
          <a:p>
            <a:r>
              <a:rPr lang="id-ID" dirty="0" smtClean="0"/>
              <a:t>Memahami proses kerjasama antar disiplin</a:t>
            </a:r>
          </a:p>
          <a:p>
            <a:r>
              <a:rPr lang="id-ID" dirty="0" smtClean="0"/>
              <a:t>Mengerti dan yakin akan manfaat profesi desain dalam masyarakat</a:t>
            </a:r>
          </a:p>
          <a:p>
            <a:r>
              <a:rPr lang="id-ID" dirty="0" smtClean="0"/>
              <a:t>Mendidik mental profesional dalam diri masing-masing</a:t>
            </a:r>
          </a:p>
          <a:p>
            <a:r>
              <a:rPr lang="id-ID" dirty="0" smtClean="0"/>
              <a:t>Mempelajari peralatan atau sistem baru dalam dunia profesinya</a:t>
            </a:r>
          </a:p>
          <a:p>
            <a:r>
              <a:rPr lang="id-ID" dirty="0" smtClean="0"/>
              <a:t>Menumbuhkan rasa percaya diri terhadap profesinya</a:t>
            </a:r>
          </a:p>
          <a:p>
            <a:r>
              <a:rPr lang="id-ID" dirty="0" smtClean="0"/>
              <a:t>Mempelajari kemampuan emosional kerja di lapangan</a:t>
            </a:r>
          </a:p>
          <a:p>
            <a:endParaRPr lang="id-ID" dirty="0"/>
          </a:p>
          <a:p>
            <a:endParaRPr lang="id-ID" dirty="0" smtClean="0"/>
          </a:p>
        </p:txBody>
      </p:sp>
      <p:sp>
        <p:nvSpPr>
          <p:cNvPr id="4" name="Rectangle 3"/>
          <p:cNvSpPr/>
          <p:nvPr/>
        </p:nvSpPr>
        <p:spPr>
          <a:xfrm>
            <a:off x="533400" y="0"/>
            <a:ext cx="3429000" cy="4572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533400" cy="457200"/>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70338" y="0"/>
            <a:ext cx="3358662" cy="461665"/>
          </a:xfrm>
          <a:prstGeom prst="rect">
            <a:avLst/>
          </a:prstGeom>
          <a:noFill/>
        </p:spPr>
        <p:txBody>
          <a:bodyPr wrap="square" rtlCol="0">
            <a:spAutoFit/>
          </a:bodyPr>
          <a:lstStyle/>
          <a:p>
            <a:r>
              <a:rPr lang="id-ID" sz="2400" dirty="0" smtClean="0">
                <a:solidFill>
                  <a:schemeClr val="bg1"/>
                </a:solidFill>
              </a:rPr>
              <a:t>2	Tujuan</a:t>
            </a:r>
            <a:endParaRPr lang="en-US" sz="2400" dirty="0">
              <a:solidFill>
                <a:schemeClr val="bg1"/>
              </a:solidFill>
            </a:endParaRPr>
          </a:p>
        </p:txBody>
      </p:sp>
      <p:cxnSp>
        <p:nvCxnSpPr>
          <p:cNvPr id="8" name="Straight Connector 7"/>
          <p:cNvCxnSpPr/>
          <p:nvPr/>
        </p:nvCxnSpPr>
        <p:spPr>
          <a:xfrm rot="5400000">
            <a:off x="76597" y="304403"/>
            <a:ext cx="914400" cy="79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181600"/>
          </a:xfrm>
          <a:ln w="19050">
            <a:noFill/>
          </a:ln>
        </p:spPr>
        <p:style>
          <a:lnRef idx="1">
            <a:schemeClr val="accent1"/>
          </a:lnRef>
          <a:fillRef idx="2">
            <a:schemeClr val="accent1"/>
          </a:fillRef>
          <a:effectRef idx="1">
            <a:schemeClr val="accent1"/>
          </a:effectRef>
          <a:fontRef idx="minor">
            <a:schemeClr val="dk1"/>
          </a:fontRef>
        </p:style>
        <p:txBody>
          <a:bodyPr>
            <a:noAutofit/>
          </a:bodyPr>
          <a:lstStyle/>
          <a:p>
            <a:r>
              <a:rPr lang="id-ID" sz="2400" dirty="0" smtClean="0"/>
              <a:t>Mengenalkan mahasiswa pada kegiatan profesi secara nyata</a:t>
            </a:r>
          </a:p>
          <a:p>
            <a:r>
              <a:rPr lang="id-ID" sz="2400" dirty="0" smtClean="0"/>
              <a:t>Mengembangkan kemampuan profesional dalam bidang desain produk</a:t>
            </a:r>
          </a:p>
          <a:p>
            <a:r>
              <a:rPr lang="id-ID" sz="2400" dirty="0" smtClean="0"/>
              <a:t>Terlibat secara langsung dalam satu proyek desain</a:t>
            </a:r>
          </a:p>
          <a:p>
            <a:r>
              <a:rPr lang="id-ID" sz="2400" dirty="0" smtClean="0"/>
              <a:t>Memahami seluk beluk organisasi industri atau pusat R&amp;D</a:t>
            </a:r>
          </a:p>
          <a:p>
            <a:r>
              <a:rPr lang="id-ID" sz="2400" dirty="0" smtClean="0"/>
              <a:t>Mengenal secara nyata kegiatan desain dan proses industri</a:t>
            </a:r>
          </a:p>
          <a:p>
            <a:r>
              <a:rPr lang="id-ID" sz="2400" dirty="0" smtClean="0"/>
              <a:t>Mengembangkan kemampuan membuat laporan proyek desain</a:t>
            </a:r>
          </a:p>
          <a:p>
            <a:r>
              <a:rPr lang="id-ID" sz="2400" dirty="0" smtClean="0"/>
              <a:t>Mengembangkan kemampuan mempresentasikan karya desain</a:t>
            </a:r>
          </a:p>
          <a:p>
            <a:r>
              <a:rPr lang="id-ID" sz="2400" dirty="0" smtClean="0"/>
              <a:t>Mengembangkan kemampuan berkomunikasi dengan dunia nyata</a:t>
            </a:r>
            <a:endParaRPr lang="en-US" sz="2400" dirty="0"/>
          </a:p>
        </p:txBody>
      </p:sp>
      <p:sp>
        <p:nvSpPr>
          <p:cNvPr id="4" name="Rectangle 3"/>
          <p:cNvSpPr/>
          <p:nvPr/>
        </p:nvSpPr>
        <p:spPr>
          <a:xfrm>
            <a:off x="533400" y="0"/>
            <a:ext cx="3429000" cy="4572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533400" cy="457200"/>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70338" y="0"/>
            <a:ext cx="3358662" cy="461665"/>
          </a:xfrm>
          <a:prstGeom prst="rect">
            <a:avLst/>
          </a:prstGeom>
          <a:noFill/>
        </p:spPr>
        <p:txBody>
          <a:bodyPr wrap="square" rtlCol="0">
            <a:spAutoFit/>
          </a:bodyPr>
          <a:lstStyle/>
          <a:p>
            <a:r>
              <a:rPr lang="id-ID" sz="2400" dirty="0" smtClean="0">
                <a:solidFill>
                  <a:schemeClr val="bg1"/>
                </a:solidFill>
              </a:rPr>
              <a:t>3	Tujuan Khusus</a:t>
            </a:r>
            <a:endParaRPr lang="en-US" sz="2400" dirty="0">
              <a:solidFill>
                <a:schemeClr val="bg1"/>
              </a:solidFill>
            </a:endParaRPr>
          </a:p>
        </p:txBody>
      </p:sp>
      <p:cxnSp>
        <p:nvCxnSpPr>
          <p:cNvPr id="8" name="Straight Connector 7"/>
          <p:cNvCxnSpPr/>
          <p:nvPr/>
        </p:nvCxnSpPr>
        <p:spPr>
          <a:xfrm rot="5400000">
            <a:off x="76597" y="304403"/>
            <a:ext cx="914400" cy="79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Tx/>
              <a:buChar char="-"/>
            </a:pPr>
            <a:r>
              <a:rPr lang="en-US" dirty="0" err="1" smtClean="0"/>
              <a:t>Teknik</a:t>
            </a:r>
            <a:r>
              <a:rPr lang="en-US" dirty="0" smtClean="0"/>
              <a:t> </a:t>
            </a:r>
            <a:r>
              <a:rPr lang="en-US" dirty="0" err="1" smtClean="0"/>
              <a:t>Presentasi</a:t>
            </a:r>
            <a:endParaRPr lang="en-US" dirty="0" smtClean="0"/>
          </a:p>
          <a:p>
            <a:pPr>
              <a:buFontTx/>
              <a:buChar char="-"/>
            </a:pPr>
            <a:endParaRPr lang="en-US" dirty="0"/>
          </a:p>
        </p:txBody>
      </p:sp>
      <p:sp>
        <p:nvSpPr>
          <p:cNvPr id="4" name="Rectangle 3"/>
          <p:cNvSpPr/>
          <p:nvPr/>
        </p:nvSpPr>
        <p:spPr>
          <a:xfrm>
            <a:off x="533400" y="0"/>
            <a:ext cx="3429000" cy="4572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533400" cy="457200"/>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70338" y="0"/>
            <a:ext cx="3815862" cy="461665"/>
          </a:xfrm>
          <a:prstGeom prst="rect">
            <a:avLst/>
          </a:prstGeom>
          <a:noFill/>
        </p:spPr>
        <p:txBody>
          <a:bodyPr wrap="square" rtlCol="0">
            <a:spAutoFit/>
          </a:bodyPr>
          <a:lstStyle/>
          <a:p>
            <a:r>
              <a:rPr lang="en-US" sz="2400" dirty="0" smtClean="0">
                <a:solidFill>
                  <a:schemeClr val="bg1"/>
                </a:solidFill>
              </a:rPr>
              <a:t>4</a:t>
            </a:r>
            <a:r>
              <a:rPr lang="id-ID" sz="2400" dirty="0" smtClean="0">
                <a:solidFill>
                  <a:schemeClr val="bg1"/>
                </a:solidFill>
              </a:rPr>
              <a:t>	</a:t>
            </a:r>
            <a:r>
              <a:rPr lang="en-US" sz="2400" dirty="0" smtClean="0">
                <a:solidFill>
                  <a:schemeClr val="bg1"/>
                </a:solidFill>
              </a:rPr>
              <a:t>Mata </a:t>
            </a:r>
            <a:r>
              <a:rPr lang="en-US" sz="2400" dirty="0" err="1" smtClean="0">
                <a:solidFill>
                  <a:schemeClr val="bg1"/>
                </a:solidFill>
              </a:rPr>
              <a:t>kuliah</a:t>
            </a:r>
            <a:r>
              <a:rPr lang="en-US" sz="2400" dirty="0" smtClean="0">
                <a:solidFill>
                  <a:schemeClr val="bg1"/>
                </a:solidFill>
              </a:rPr>
              <a:t> </a:t>
            </a:r>
            <a:r>
              <a:rPr lang="en-US" sz="2400" dirty="0" err="1" smtClean="0">
                <a:solidFill>
                  <a:schemeClr val="bg1"/>
                </a:solidFill>
              </a:rPr>
              <a:t>terkait</a:t>
            </a:r>
            <a:endParaRPr lang="en-US" sz="2400"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id-ID" dirty="0" smtClean="0"/>
              <a:t>Portofolio</a:t>
            </a:r>
          </a:p>
          <a:p>
            <a:r>
              <a:rPr lang="id-ID" dirty="0" smtClean="0"/>
              <a:t>Lokasi kerja praktek</a:t>
            </a:r>
          </a:p>
          <a:p>
            <a:r>
              <a:rPr lang="id-ID" dirty="0" smtClean="0"/>
              <a:t>Kontak dan alamat lokasi kerja praktek</a:t>
            </a:r>
          </a:p>
          <a:p>
            <a:r>
              <a:rPr lang="id-ID" dirty="0" smtClean="0"/>
              <a:t>Lamaran posisi kerja praktek</a:t>
            </a:r>
            <a:endParaRPr lang="en-US" dirty="0"/>
          </a:p>
        </p:txBody>
      </p:sp>
      <p:sp>
        <p:nvSpPr>
          <p:cNvPr id="4" name="Rectangle 3"/>
          <p:cNvSpPr/>
          <p:nvPr/>
        </p:nvSpPr>
        <p:spPr>
          <a:xfrm>
            <a:off x="533400" y="0"/>
            <a:ext cx="3429000" cy="4572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533400" cy="457200"/>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70338" y="0"/>
            <a:ext cx="3358662" cy="461665"/>
          </a:xfrm>
          <a:prstGeom prst="rect">
            <a:avLst/>
          </a:prstGeom>
          <a:noFill/>
        </p:spPr>
        <p:txBody>
          <a:bodyPr wrap="square" rtlCol="0">
            <a:spAutoFit/>
          </a:bodyPr>
          <a:lstStyle/>
          <a:p>
            <a:r>
              <a:rPr lang="id-ID" sz="2400" dirty="0" smtClean="0">
                <a:solidFill>
                  <a:schemeClr val="bg1"/>
                </a:solidFill>
              </a:rPr>
              <a:t>4	Prasyarat</a:t>
            </a:r>
            <a:endParaRPr lang="en-US" sz="2400" dirty="0">
              <a:solidFill>
                <a:schemeClr val="bg1"/>
              </a:solidFill>
            </a:endParaRPr>
          </a:p>
        </p:txBody>
      </p:sp>
      <p:cxnSp>
        <p:nvCxnSpPr>
          <p:cNvPr id="8" name="Straight Connector 7"/>
          <p:cNvCxnSpPr/>
          <p:nvPr/>
        </p:nvCxnSpPr>
        <p:spPr>
          <a:xfrm rot="5400000">
            <a:off x="76597" y="304403"/>
            <a:ext cx="914400" cy="79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1108570"/>
          </a:xfrm>
        </p:spPr>
        <p:txBody>
          <a:bodyPr/>
          <a:lstStyle/>
          <a:p>
            <a:r>
              <a:rPr lang="en-US" dirty="0" smtClean="0">
                <a:solidFill>
                  <a:schemeClr val="tx2"/>
                </a:solidFill>
              </a:rPr>
              <a:t>Creative </a:t>
            </a:r>
            <a:r>
              <a:rPr lang="en-US" dirty="0" smtClean="0">
                <a:solidFill>
                  <a:schemeClr val="tx2"/>
                </a:solidFill>
              </a:rPr>
              <a:t>Portfolio</a:t>
            </a:r>
            <a:endParaRPr lang="en-US" dirty="0">
              <a:solidFill>
                <a:schemeClr val="tx2"/>
              </a:solidFill>
            </a:endParaRPr>
          </a:p>
        </p:txBody>
      </p:sp>
      <p:sp>
        <p:nvSpPr>
          <p:cNvPr id="4" name="Rectangle 3"/>
          <p:cNvSpPr/>
          <p:nvPr/>
        </p:nvSpPr>
        <p:spPr>
          <a:xfrm>
            <a:off x="228600" y="1371600"/>
            <a:ext cx="8153400" cy="1015663"/>
          </a:xfrm>
          <a:prstGeom prst="rect">
            <a:avLst/>
          </a:prstGeom>
        </p:spPr>
        <p:txBody>
          <a:bodyPr wrap="square">
            <a:spAutoFit/>
          </a:bodyPr>
          <a:lstStyle/>
          <a:p>
            <a:r>
              <a:rPr lang="en-US" sz="2000" i="1" dirty="0" smtClean="0"/>
              <a:t>“A design portfolio is a collection of work samples, created for the purpose of presenting it to customers, clients, prospective employers and the like as an example of the type and quality of work they are to expect from the designer.</a:t>
            </a:r>
            <a:endParaRPr lang="en-US" sz="2000" i="1" dirty="0"/>
          </a:p>
        </p:txBody>
      </p:sp>
      <p:sp>
        <p:nvSpPr>
          <p:cNvPr id="5" name="Rectangle 4"/>
          <p:cNvSpPr/>
          <p:nvPr/>
        </p:nvSpPr>
        <p:spPr>
          <a:xfrm>
            <a:off x="0" y="0"/>
            <a:ext cx="3048000" cy="457200"/>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762000" y="0"/>
            <a:ext cx="1337161" cy="461665"/>
          </a:xfrm>
          <a:prstGeom prst="rect">
            <a:avLst/>
          </a:prstGeom>
        </p:spPr>
        <p:txBody>
          <a:bodyPr wrap="none">
            <a:spAutoFit/>
          </a:bodyPr>
          <a:lstStyle/>
          <a:p>
            <a:r>
              <a:rPr lang="id-ID" sz="2400" dirty="0" smtClean="0">
                <a:solidFill>
                  <a:schemeClr val="bg1"/>
                </a:solidFill>
              </a:rPr>
              <a:t>Prasyarat</a:t>
            </a:r>
            <a:endParaRPr lang="en-US" sz="2400" dirty="0">
              <a:solidFill>
                <a:schemeClr val="bg1"/>
              </a:solidFill>
            </a:endParaRPr>
          </a:p>
        </p:txBody>
      </p:sp>
      <p:sp>
        <p:nvSpPr>
          <p:cNvPr id="7" name="Rectangle 6"/>
          <p:cNvSpPr/>
          <p:nvPr/>
        </p:nvSpPr>
        <p:spPr>
          <a:xfrm>
            <a:off x="304800" y="2438400"/>
            <a:ext cx="6400800" cy="707886"/>
          </a:xfrm>
          <a:prstGeom prst="rect">
            <a:avLst/>
          </a:prstGeom>
        </p:spPr>
        <p:txBody>
          <a:bodyPr wrap="square">
            <a:spAutoFit/>
          </a:bodyPr>
          <a:lstStyle/>
          <a:p>
            <a:r>
              <a:rPr lang="en-US" sz="2000" i="1" dirty="0" smtClean="0"/>
              <a:t>A well-made design portfolio can mean the difference between winning or missing out on an opportunity “</a:t>
            </a:r>
            <a:endParaRPr lang="en-US" sz="2000" i="1" dirty="0"/>
          </a:p>
        </p:txBody>
      </p:sp>
      <p:sp>
        <p:nvSpPr>
          <p:cNvPr id="8" name="Rectangle 7"/>
          <p:cNvSpPr/>
          <p:nvPr/>
        </p:nvSpPr>
        <p:spPr>
          <a:xfrm>
            <a:off x="304800" y="3200400"/>
            <a:ext cx="4572000" cy="307777"/>
          </a:xfrm>
          <a:prstGeom prst="rect">
            <a:avLst/>
          </a:prstGeom>
        </p:spPr>
        <p:txBody>
          <a:bodyPr wrap="square">
            <a:spAutoFit/>
          </a:bodyPr>
          <a:lstStyle/>
          <a:p>
            <a:r>
              <a:rPr lang="en-US" sz="1400" dirty="0" smtClean="0"/>
              <a:t>Source: http://www.wikihow.com/Create-a-Design-Portfolio</a:t>
            </a:r>
            <a:endParaRPr lang="en-US" sz="1400" dirty="0"/>
          </a:p>
        </p:txBody>
      </p:sp>
      <p:sp>
        <p:nvSpPr>
          <p:cNvPr id="9" name="Rectangle 8"/>
          <p:cNvSpPr/>
          <p:nvPr/>
        </p:nvSpPr>
        <p:spPr>
          <a:xfrm>
            <a:off x="276665" y="3104108"/>
            <a:ext cx="8458200" cy="4154984"/>
          </a:xfrm>
          <a:prstGeom prst="rect">
            <a:avLst/>
          </a:prstGeom>
        </p:spPr>
        <p:txBody>
          <a:bodyPr wrap="square">
            <a:spAutoFit/>
          </a:bodyPr>
          <a:lstStyle/>
          <a:p>
            <a:pPr marL="457200" indent="-457200">
              <a:lnSpc>
                <a:spcPct val="150000"/>
              </a:lnSpc>
            </a:pPr>
            <a:endParaRPr lang="en-US" sz="2200" dirty="0" smtClean="0"/>
          </a:p>
          <a:p>
            <a:pPr marL="457200" indent="-457200">
              <a:lnSpc>
                <a:spcPct val="150000"/>
              </a:lnSpc>
            </a:pPr>
            <a:r>
              <a:rPr lang="en-US" sz="2200" dirty="0" err="1" smtClean="0"/>
              <a:t>Pembuatan</a:t>
            </a:r>
            <a:r>
              <a:rPr lang="en-US" sz="2200" dirty="0" smtClean="0"/>
              <a:t> portfolio </a:t>
            </a:r>
            <a:r>
              <a:rPr lang="en-US" sz="2200" dirty="0" err="1" smtClean="0"/>
              <a:t>sangatlah</a:t>
            </a:r>
            <a:r>
              <a:rPr lang="en-US" sz="2200" dirty="0" smtClean="0"/>
              <a:t> </a:t>
            </a:r>
            <a:r>
              <a:rPr lang="en-US" sz="2200" dirty="0" err="1" smtClean="0"/>
              <a:t>penting</a:t>
            </a:r>
            <a:r>
              <a:rPr lang="en-US" sz="2200" dirty="0" smtClean="0"/>
              <a:t>, </a:t>
            </a:r>
            <a:r>
              <a:rPr lang="en-US" sz="2200" dirty="0" smtClean="0"/>
              <a:t>portfolio </a:t>
            </a:r>
            <a:r>
              <a:rPr lang="en-US" sz="2200" dirty="0" err="1" smtClean="0"/>
              <a:t>harus</a:t>
            </a:r>
            <a:r>
              <a:rPr lang="en-US" sz="2200" dirty="0" smtClean="0"/>
              <a:t> </a:t>
            </a:r>
            <a:r>
              <a:rPr lang="en-US" sz="2200" dirty="0" err="1" smtClean="0"/>
              <a:t>dibuat</a:t>
            </a:r>
            <a:r>
              <a:rPr lang="en-US" sz="2200" dirty="0" smtClean="0"/>
              <a:t> </a:t>
            </a:r>
            <a:r>
              <a:rPr lang="en-US" sz="2200" dirty="0" err="1" smtClean="0"/>
              <a:t>semenarik</a:t>
            </a:r>
            <a:r>
              <a:rPr lang="en-US" sz="2200" dirty="0"/>
              <a:t> </a:t>
            </a:r>
            <a:r>
              <a:rPr lang="en-US" sz="2200" dirty="0" err="1" smtClean="0"/>
              <a:t>mungkin</a:t>
            </a:r>
            <a:r>
              <a:rPr lang="en-US" sz="2200" dirty="0" smtClean="0"/>
              <a:t> </a:t>
            </a:r>
            <a:r>
              <a:rPr lang="en-US" sz="2200" dirty="0" err="1" smtClean="0"/>
              <a:t>namun</a:t>
            </a:r>
            <a:r>
              <a:rPr lang="en-US" sz="2200" dirty="0" smtClean="0"/>
              <a:t> </a:t>
            </a:r>
            <a:r>
              <a:rPr lang="en-US" sz="2200" dirty="0" err="1" smtClean="0"/>
              <a:t>tetap</a:t>
            </a:r>
            <a:r>
              <a:rPr lang="en-US" sz="2200" dirty="0" smtClean="0"/>
              <a:t> </a:t>
            </a:r>
            <a:r>
              <a:rPr lang="en-US" sz="2200" dirty="0" err="1" smtClean="0"/>
              <a:t>informatif</a:t>
            </a:r>
            <a:r>
              <a:rPr lang="en-US" sz="2200" dirty="0" smtClean="0"/>
              <a:t>.</a:t>
            </a:r>
          </a:p>
          <a:p>
            <a:pPr>
              <a:lnSpc>
                <a:spcPct val="150000"/>
              </a:lnSpc>
            </a:pPr>
            <a:r>
              <a:rPr lang="en-US" sz="2200" dirty="0" err="1"/>
              <a:t>Jenis</a:t>
            </a:r>
            <a:r>
              <a:rPr lang="en-US" sz="2200" dirty="0"/>
              <a:t> </a:t>
            </a:r>
            <a:r>
              <a:rPr lang="en-US" sz="2200" dirty="0" err="1"/>
              <a:t>Portofolio</a:t>
            </a:r>
            <a:r>
              <a:rPr lang="en-US" sz="2200" dirty="0"/>
              <a:t> </a:t>
            </a:r>
          </a:p>
          <a:p>
            <a:pPr marL="457200" indent="-457200">
              <a:lnSpc>
                <a:spcPct val="150000"/>
              </a:lnSpc>
              <a:buAutoNum type="arabicPeriod"/>
            </a:pPr>
            <a:r>
              <a:rPr lang="en-US" sz="2200" dirty="0"/>
              <a:t>Soft copy / Digital</a:t>
            </a:r>
          </a:p>
          <a:p>
            <a:pPr marL="457200" indent="-457200">
              <a:lnSpc>
                <a:spcPct val="150000"/>
              </a:lnSpc>
              <a:buAutoNum type="arabicPeriod"/>
            </a:pPr>
            <a:r>
              <a:rPr lang="en-US" sz="2200" dirty="0"/>
              <a:t>Hardcopy</a:t>
            </a:r>
          </a:p>
          <a:p>
            <a:pPr marL="457200" indent="-457200">
              <a:lnSpc>
                <a:spcPct val="150000"/>
              </a:lnSpc>
            </a:pPr>
            <a:endParaRPr lang="en-US" sz="2200" dirty="0" smtClean="0"/>
          </a:p>
          <a:p>
            <a:pPr marL="457200" indent="-457200">
              <a:lnSpc>
                <a:spcPct val="150000"/>
              </a:lnSpc>
            </a:pPr>
            <a:endParaRPr lang="en-US" sz="22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chemeClr val="tx2"/>
                </a:solidFill>
              </a:rPr>
              <a:t>Kesimpulan</a:t>
            </a:r>
            <a:r>
              <a:rPr lang="en-US" dirty="0" smtClean="0">
                <a:solidFill>
                  <a:schemeClr val="tx2"/>
                </a:solidFill>
              </a:rPr>
              <a:t> </a:t>
            </a:r>
            <a:endParaRPr lang="en-US" dirty="0">
              <a:solidFill>
                <a:schemeClr val="tx2"/>
              </a:solidFill>
            </a:endParaRPr>
          </a:p>
        </p:txBody>
      </p:sp>
      <p:sp>
        <p:nvSpPr>
          <p:cNvPr id="3" name="Content Placeholder 2"/>
          <p:cNvSpPr>
            <a:spLocks noGrp="1"/>
          </p:cNvSpPr>
          <p:nvPr>
            <p:ph idx="1"/>
          </p:nvPr>
        </p:nvSpPr>
        <p:spPr/>
        <p:txBody>
          <a:bodyPr>
            <a:normAutofit/>
          </a:bodyPr>
          <a:lstStyle/>
          <a:p>
            <a:r>
              <a:rPr lang="en-US" dirty="0" err="1" smtClean="0"/>
              <a:t>Wajib</a:t>
            </a:r>
            <a:r>
              <a:rPr lang="en-US" dirty="0" smtClean="0"/>
              <a:t> </a:t>
            </a:r>
            <a:r>
              <a:rPr lang="en-US" dirty="0" err="1" smtClean="0"/>
              <a:t>terdapat</a:t>
            </a:r>
            <a:r>
              <a:rPr lang="en-US" dirty="0" smtClean="0"/>
              <a:t> </a:t>
            </a:r>
            <a:r>
              <a:rPr lang="en-US" b="1" dirty="0" err="1" smtClean="0"/>
              <a:t>informasi</a:t>
            </a:r>
            <a:r>
              <a:rPr lang="en-US" b="1" dirty="0" smtClean="0"/>
              <a:t> d</a:t>
            </a:r>
            <a:r>
              <a:rPr lang="id-ID" b="1" dirty="0" smtClean="0"/>
              <a:t>ata diri </a:t>
            </a:r>
            <a:r>
              <a:rPr lang="id-ID" dirty="0" smtClean="0"/>
              <a:t>(nama, alamat, pendidikan, pengalaman)</a:t>
            </a:r>
          </a:p>
          <a:p>
            <a:r>
              <a:rPr lang="id-ID" b="1" dirty="0" smtClean="0"/>
              <a:t>Karya desain</a:t>
            </a:r>
            <a:r>
              <a:rPr lang="en-US" dirty="0" smtClean="0"/>
              <a:t>, </a:t>
            </a:r>
            <a:r>
              <a:rPr lang="en-US" dirty="0" err="1" smtClean="0"/>
              <a:t>termasuk</a:t>
            </a:r>
            <a:r>
              <a:rPr lang="en-US" dirty="0" smtClean="0"/>
              <a:t> </a:t>
            </a:r>
            <a:r>
              <a:rPr lang="en-US" dirty="0" err="1" smtClean="0"/>
              <a:t>proses</a:t>
            </a:r>
            <a:r>
              <a:rPr lang="en-US" dirty="0" smtClean="0"/>
              <a:t> </a:t>
            </a:r>
            <a:r>
              <a:rPr lang="en-US" dirty="0" err="1" smtClean="0"/>
              <a:t>dan</a:t>
            </a:r>
            <a:r>
              <a:rPr lang="en-US" dirty="0" smtClean="0"/>
              <a:t> </a:t>
            </a:r>
            <a:r>
              <a:rPr lang="en-US" dirty="0" err="1" smtClean="0"/>
              <a:t>penjelasan</a:t>
            </a:r>
            <a:r>
              <a:rPr lang="en-US" dirty="0" smtClean="0"/>
              <a:t>.</a:t>
            </a:r>
            <a:endParaRPr lang="id-ID" dirty="0" smtClean="0"/>
          </a:p>
          <a:p>
            <a:r>
              <a:rPr lang="id-ID" b="1" dirty="0" smtClean="0"/>
              <a:t>Kualitas visual </a:t>
            </a:r>
            <a:endParaRPr lang="id-ID" dirty="0" smtClean="0"/>
          </a:p>
          <a:p>
            <a:r>
              <a:rPr lang="id-ID" b="1" dirty="0" smtClean="0"/>
              <a:t>Informasi </a:t>
            </a:r>
            <a:r>
              <a:rPr lang="en-US" b="1" dirty="0" err="1" smtClean="0"/>
              <a:t>jujur</a:t>
            </a:r>
            <a:r>
              <a:rPr lang="en-US" b="1" dirty="0" smtClean="0"/>
              <a:t> </a:t>
            </a:r>
            <a:r>
              <a:rPr lang="en-US" b="1" dirty="0" err="1" smtClean="0"/>
              <a:t>dan</a:t>
            </a:r>
            <a:r>
              <a:rPr lang="en-US" b="1" dirty="0" smtClean="0"/>
              <a:t> </a:t>
            </a:r>
            <a:r>
              <a:rPr lang="en-US" b="1" dirty="0" err="1" smtClean="0"/>
              <a:t>tidak</a:t>
            </a:r>
            <a:r>
              <a:rPr lang="en-US" b="1" dirty="0" smtClean="0"/>
              <a:t> </a:t>
            </a:r>
            <a:r>
              <a:rPr lang="en-US" b="1" dirty="0" err="1" smtClean="0"/>
              <a:t>berlebihan</a:t>
            </a:r>
            <a:r>
              <a:rPr lang="en-US" b="1" dirty="0" smtClean="0"/>
              <a:t>, </a:t>
            </a:r>
            <a:r>
              <a:rPr lang="en-US" dirty="0" err="1" smtClean="0"/>
              <a:t>namun</a:t>
            </a:r>
            <a:r>
              <a:rPr lang="en-US" dirty="0" smtClean="0"/>
              <a:t> </a:t>
            </a:r>
            <a:r>
              <a:rPr lang="en-US" dirty="0" err="1" smtClean="0"/>
              <a:t>tetap</a:t>
            </a:r>
            <a:r>
              <a:rPr lang="en-US" dirty="0" smtClean="0"/>
              <a:t> </a:t>
            </a:r>
            <a:r>
              <a:rPr lang="id-ID" dirty="0" smtClean="0"/>
              <a:t>tersampaikan</a:t>
            </a:r>
            <a:endParaRPr lang="en-US" dirty="0" smtClean="0"/>
          </a:p>
          <a:p>
            <a:r>
              <a:rPr lang="en-US" dirty="0" err="1" smtClean="0"/>
              <a:t>Pemakaian</a:t>
            </a:r>
            <a:r>
              <a:rPr lang="en-US" dirty="0" smtClean="0"/>
              <a:t> </a:t>
            </a:r>
            <a:r>
              <a:rPr lang="en-US" b="1" dirty="0" err="1" smtClean="0"/>
              <a:t>bahasa</a:t>
            </a:r>
            <a:r>
              <a:rPr lang="en-US" b="1" dirty="0" smtClean="0"/>
              <a:t> yang </a:t>
            </a:r>
            <a:r>
              <a:rPr lang="en-US" b="1" dirty="0" err="1" smtClean="0"/>
              <a:t>baik</a:t>
            </a:r>
            <a:endParaRPr lang="en-US" b="1" dirty="0" smtClean="0"/>
          </a:p>
          <a:p>
            <a:r>
              <a:rPr lang="en-US" dirty="0" err="1" smtClean="0"/>
              <a:t>Mampu</a:t>
            </a:r>
            <a:r>
              <a:rPr lang="en-US" dirty="0" smtClean="0"/>
              <a:t> </a:t>
            </a:r>
            <a:r>
              <a:rPr lang="en-US" dirty="0" err="1" smtClean="0"/>
              <a:t>membuat</a:t>
            </a:r>
            <a:r>
              <a:rPr lang="en-US" dirty="0" smtClean="0"/>
              <a:t> 2 </a:t>
            </a:r>
            <a:r>
              <a:rPr lang="en-US" dirty="0" err="1" smtClean="0"/>
              <a:t>versi</a:t>
            </a:r>
            <a:r>
              <a:rPr lang="en-US" dirty="0" smtClean="0"/>
              <a:t>: </a:t>
            </a:r>
            <a:r>
              <a:rPr lang="en-US" b="1" dirty="0" smtClean="0"/>
              <a:t>printed </a:t>
            </a:r>
            <a:r>
              <a:rPr lang="en-US" b="1" dirty="0" err="1" smtClean="0"/>
              <a:t>dan</a:t>
            </a:r>
            <a:r>
              <a:rPr lang="en-US" b="1" dirty="0" smtClean="0"/>
              <a:t> digital</a:t>
            </a:r>
            <a:endParaRPr lang="en-US" b="1" dirty="0"/>
          </a:p>
        </p:txBody>
      </p:sp>
      <p:sp>
        <p:nvSpPr>
          <p:cNvPr id="4" name="Rectangle 3"/>
          <p:cNvSpPr/>
          <p:nvPr/>
        </p:nvSpPr>
        <p:spPr>
          <a:xfrm>
            <a:off x="0" y="0"/>
            <a:ext cx="3048000" cy="457200"/>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762000" y="0"/>
            <a:ext cx="1337161" cy="461665"/>
          </a:xfrm>
          <a:prstGeom prst="rect">
            <a:avLst/>
          </a:prstGeom>
        </p:spPr>
        <p:txBody>
          <a:bodyPr wrap="none">
            <a:spAutoFit/>
          </a:bodyPr>
          <a:lstStyle/>
          <a:p>
            <a:r>
              <a:rPr lang="id-ID" sz="2400" dirty="0" smtClean="0">
                <a:solidFill>
                  <a:schemeClr val="bg1"/>
                </a:solidFill>
              </a:rPr>
              <a:t>Prasyarat</a:t>
            </a:r>
            <a:endParaRPr lang="en-US" sz="2400" dirty="0">
              <a:solidFill>
                <a:schemeClr val="bg1"/>
              </a:solidFill>
            </a:endParaRPr>
          </a:p>
        </p:txBody>
      </p:sp>
    </p:spTree>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581</TotalTime>
  <Words>401</Words>
  <Application>Microsoft Office PowerPoint</Application>
  <PresentationFormat>On-screen Show (4:3)</PresentationFormat>
  <Paragraphs>85</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Retrospect</vt:lpstr>
      <vt:lpstr>KERJA PRAKTEK  DESAIN PRODUK</vt:lpstr>
      <vt:lpstr>PowerPoint Presentation</vt:lpstr>
      <vt:lpstr>PowerPoint Presentation</vt:lpstr>
      <vt:lpstr>PowerPoint Presentation</vt:lpstr>
      <vt:lpstr>PowerPoint Presentation</vt:lpstr>
      <vt:lpstr>PowerPoint Presentation</vt:lpstr>
      <vt:lpstr>PowerPoint Presentation</vt:lpstr>
      <vt:lpstr>Creative Portfolio</vt:lpstr>
      <vt:lpstr>Kesimpulan </vt:lpstr>
      <vt:lpstr>Format Lamaran kerja praktek</vt:lpstr>
      <vt:lpstr>PowerPoint Presentation</vt:lpstr>
      <vt:lpstr>Target tempat kerja praktek</vt:lpstr>
      <vt:lpstr>Yang perlu disiapkan: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KERJA PRAKTEK DESAIN PRODUK</dc:title>
  <dc:creator>Pandu</dc:creator>
  <cp:lastModifiedBy>User</cp:lastModifiedBy>
  <cp:revision>23</cp:revision>
  <dcterms:created xsi:type="dcterms:W3CDTF">2014-02-05T01:28:58Z</dcterms:created>
  <dcterms:modified xsi:type="dcterms:W3CDTF">2020-03-11T07:06:43Z</dcterms:modified>
</cp:coreProperties>
</file>