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5" r:id="rId11"/>
    <p:sldId id="264"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Nunito" panose="020B0604020202020204" charset="0"/>
      <p:regular r:id="rId18"/>
      <p:bold r:id="rId19"/>
      <p:italic r:id="rId20"/>
      <p:boldItalic r:id="rId21"/>
    </p:embeddedFont>
    <p:embeddedFont>
      <p:font typeface="Varela Round" panose="020B0604020202020204" charset="-79"/>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196574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36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f041c37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f041c37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33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f041c372f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f041c372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71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f041c372f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f041c372f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89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f041c372f_1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f041c372f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18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f041c372f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f041c372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20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f041c372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f041c372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29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f041c372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f041c37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897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708" y="869550"/>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Hukum Desain Industri </a:t>
            </a:r>
            <a:endParaRPr sz="6000" dirty="0"/>
          </a:p>
        </p:txBody>
      </p:sp>
      <p:sp>
        <p:nvSpPr>
          <p:cNvPr id="129" name="Google Shape;129;p13"/>
          <p:cNvSpPr txBox="1">
            <a:spLocks noGrp="1"/>
          </p:cNvSpPr>
          <p:nvPr>
            <p:ph type="subTitle" idx="1"/>
          </p:nvPr>
        </p:nvSpPr>
        <p:spPr>
          <a:xfrm>
            <a:off x="1810625" y="2922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smtClean="0"/>
              <a:t>T</a:t>
            </a:r>
            <a:r>
              <a:rPr lang="id-ID" sz="1400" dirty="0" smtClean="0"/>
              <a:t>eddy M Darajat</a:t>
            </a:r>
            <a:endParaRP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0E7B5-C309-4B12-B869-16E5CD923088}"/>
              </a:ext>
            </a:extLst>
          </p:cNvPr>
          <p:cNvSpPr>
            <a:spLocks noGrp="1"/>
          </p:cNvSpPr>
          <p:nvPr>
            <p:ph type="title"/>
          </p:nvPr>
        </p:nvSpPr>
        <p:spPr/>
        <p:txBody>
          <a:bodyPr/>
          <a:lstStyle/>
          <a:p>
            <a:r>
              <a:rPr lang="id-ID" dirty="0"/>
              <a:t>Pertanyaan</a:t>
            </a:r>
          </a:p>
        </p:txBody>
      </p:sp>
      <p:sp>
        <p:nvSpPr>
          <p:cNvPr id="3" name="Text Placeholder 2">
            <a:extLst>
              <a:ext uri="{FF2B5EF4-FFF2-40B4-BE49-F238E27FC236}">
                <a16:creationId xmlns="" xmlns:a16="http://schemas.microsoft.com/office/drawing/2014/main" id="{346F8765-1F29-458D-8923-DD3B9C4BEFC2}"/>
              </a:ext>
            </a:extLst>
          </p:cNvPr>
          <p:cNvSpPr>
            <a:spLocks noGrp="1"/>
          </p:cNvSpPr>
          <p:nvPr>
            <p:ph type="body" idx="1"/>
          </p:nvPr>
        </p:nvSpPr>
        <p:spPr>
          <a:xfrm>
            <a:off x="819150" y="1584251"/>
            <a:ext cx="7505700" cy="2854474"/>
          </a:xfrm>
        </p:spPr>
        <p:txBody>
          <a:bodyPr/>
          <a:lstStyle/>
          <a:p>
            <a:pPr marL="488950" indent="-342900">
              <a:buFont typeface="+mj-lt"/>
              <a:buAutoNum type="arabicPeriod"/>
            </a:pPr>
            <a:r>
              <a:rPr lang="id-ID" sz="2000" dirty="0"/>
              <a:t>Berapa lama perlindungan hukum desain industri terdaftar?</a:t>
            </a:r>
          </a:p>
          <a:p>
            <a:pPr marL="488950" indent="-342900">
              <a:buFont typeface="+mj-lt"/>
              <a:buAutoNum type="arabicPeriod"/>
            </a:pPr>
            <a:r>
              <a:rPr lang="id-ID" sz="2000" dirty="0"/>
              <a:t>Hukum desain industri dilindungi oleh Undang-undang?</a:t>
            </a:r>
          </a:p>
          <a:p>
            <a:pPr marL="488950" indent="-342900">
              <a:buFont typeface="+mj-lt"/>
              <a:buAutoNum type="arabicPeriod"/>
            </a:pPr>
            <a:r>
              <a:rPr lang="id-ID" sz="2000" dirty="0"/>
              <a:t>Perbedaan desain industri dan hak desain industri?</a:t>
            </a:r>
          </a:p>
        </p:txBody>
      </p:sp>
    </p:spTree>
    <p:extLst>
      <p:ext uri="{BB962C8B-B14F-4D97-AF65-F5344CB8AC3E}">
        <p14:creationId xmlns:p14="http://schemas.microsoft.com/office/powerpoint/2010/main" val="43213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EFE453-4AD1-4DE6-A9F7-8326760BC7B6}"/>
              </a:ext>
            </a:extLst>
          </p:cNvPr>
          <p:cNvSpPr>
            <a:spLocks noGrp="1"/>
          </p:cNvSpPr>
          <p:nvPr>
            <p:ph type="title"/>
          </p:nvPr>
        </p:nvSpPr>
        <p:spPr/>
        <p:txBody>
          <a:bodyPr/>
          <a:lstStyle/>
          <a:p>
            <a:endParaRPr lang="id-ID"/>
          </a:p>
        </p:txBody>
      </p:sp>
      <p:sp>
        <p:nvSpPr>
          <p:cNvPr id="3" name="Text Placeholder 2">
            <a:extLst>
              <a:ext uri="{FF2B5EF4-FFF2-40B4-BE49-F238E27FC236}">
                <a16:creationId xmlns="" xmlns:a16="http://schemas.microsoft.com/office/drawing/2014/main" id="{A1BA1238-B81D-44C5-A962-FEE0CA8A4268}"/>
              </a:ext>
            </a:extLst>
          </p:cNvPr>
          <p:cNvSpPr>
            <a:spLocks noGrp="1"/>
          </p:cNvSpPr>
          <p:nvPr>
            <p:ph type="body" idx="1"/>
          </p:nvPr>
        </p:nvSpPr>
        <p:spPr/>
        <p:txBody>
          <a:bodyPr/>
          <a:lstStyle/>
          <a:p>
            <a:endParaRPr lang="id-ID" dirty="0"/>
          </a:p>
        </p:txBody>
      </p:sp>
      <p:pic>
        <p:nvPicPr>
          <p:cNvPr id="7" name="Picture 6">
            <a:extLst>
              <a:ext uri="{FF2B5EF4-FFF2-40B4-BE49-F238E27FC236}">
                <a16:creationId xmlns="" xmlns:a16="http://schemas.microsoft.com/office/drawing/2014/main" id="{42B6A9D3-8620-410D-8161-3673887AF938}"/>
              </a:ext>
            </a:extLst>
          </p:cNvPr>
          <p:cNvPicPr>
            <a:picLocks noChangeAspect="1"/>
          </p:cNvPicPr>
          <p:nvPr/>
        </p:nvPicPr>
        <p:blipFill>
          <a:blip r:embed="rId2"/>
          <a:stretch>
            <a:fillRect/>
          </a:stretch>
        </p:blipFill>
        <p:spPr>
          <a:xfrm>
            <a:off x="2083982" y="1567358"/>
            <a:ext cx="5305647" cy="2265576"/>
          </a:xfrm>
          <a:prstGeom prst="rect">
            <a:avLst/>
          </a:prstGeom>
        </p:spPr>
      </p:pic>
    </p:spTree>
    <p:extLst>
      <p:ext uri="{BB962C8B-B14F-4D97-AF65-F5344CB8AC3E}">
        <p14:creationId xmlns:p14="http://schemas.microsoft.com/office/powerpoint/2010/main" val="210215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11700" y="175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Apakah yang dimaksud dengan Desain Industri, Hak Desain Industri, dan Hukum Desain Industri?</a:t>
            </a:r>
            <a:endParaRPr b="1"/>
          </a:p>
        </p:txBody>
      </p:sp>
      <p:sp>
        <p:nvSpPr>
          <p:cNvPr id="135" name="Google Shape;135;p14"/>
          <p:cNvSpPr txBox="1">
            <a:spLocks noGrp="1"/>
          </p:cNvSpPr>
          <p:nvPr>
            <p:ph type="body" idx="1"/>
          </p:nvPr>
        </p:nvSpPr>
        <p:spPr>
          <a:xfrm>
            <a:off x="528775" y="1807275"/>
            <a:ext cx="3961200" cy="3155700"/>
          </a:xfrm>
          <a:prstGeom prst="rect">
            <a:avLst/>
          </a:prstGeom>
        </p:spPr>
        <p:txBody>
          <a:bodyPr spcFirstLastPara="1" wrap="square" lIns="91425" tIns="91425" rIns="91425" bIns="91425" anchor="t" anchorCtr="0">
            <a:noAutofit/>
          </a:bodyPr>
          <a:lstStyle/>
          <a:p>
            <a:pPr marL="457200" lvl="0" indent="-304800" algn="just" rtl="0">
              <a:spcBef>
                <a:spcPts val="0"/>
              </a:spcBef>
              <a:spcAft>
                <a:spcPts val="0"/>
              </a:spcAft>
              <a:buClr>
                <a:srgbClr val="253856"/>
              </a:buClr>
              <a:buSzPts val="1200"/>
              <a:buFont typeface="Varela Round"/>
              <a:buChar char="★"/>
            </a:pPr>
            <a:r>
              <a:rPr lang="en" sz="1200" b="1">
                <a:solidFill>
                  <a:srgbClr val="38761D"/>
                </a:solidFill>
                <a:highlight>
                  <a:srgbClr val="FFFFFF"/>
                </a:highlight>
                <a:latin typeface="Varela Round"/>
                <a:ea typeface="Varela Round"/>
                <a:cs typeface="Varela Round"/>
                <a:sym typeface="Varela Round"/>
              </a:rPr>
              <a:t>Desain Industri</a:t>
            </a:r>
            <a:r>
              <a:rPr lang="en" sz="1200" b="1">
                <a:solidFill>
                  <a:srgbClr val="6AA84F"/>
                </a:solidFill>
                <a:highlight>
                  <a:srgbClr val="FFFFFF"/>
                </a:highlight>
                <a:latin typeface="Varela Round"/>
                <a:ea typeface="Varela Round"/>
                <a:cs typeface="Varela Round"/>
                <a:sym typeface="Varela Round"/>
              </a:rPr>
              <a:t> </a:t>
            </a:r>
            <a:r>
              <a:rPr lang="en" sz="1200">
                <a:solidFill>
                  <a:srgbClr val="253856"/>
                </a:solidFill>
                <a:highlight>
                  <a:srgbClr val="FFFFFF"/>
                </a:highlight>
                <a:latin typeface="Varela Round"/>
                <a:ea typeface="Varela Round"/>
                <a:cs typeface="Varela Round"/>
                <a:sym typeface="Varela Round"/>
              </a:rPr>
              <a:t>adalah suatu kreasi tentang bentuk, konfigurasi atau komposisi garis atau warna, atau gabungan yang berbentuk tiga dimensi atau dua dimensi yang memberikan kesan estetis dan dapat diwujudkan dalam pola tiga dimensi atau dua dimensi serta dapat dipakai untuk menghasilkan suatu produk, barang, komoditas industri atau kerajinan tangan (dgip.go.id, nd).</a:t>
            </a:r>
            <a:endParaRPr sz="1200">
              <a:solidFill>
                <a:srgbClr val="253856"/>
              </a:solidFill>
              <a:highlight>
                <a:srgbClr val="FFFFFF"/>
              </a:highlight>
              <a:latin typeface="Varela Round"/>
              <a:ea typeface="Varela Round"/>
              <a:cs typeface="Varela Round"/>
              <a:sym typeface="Varela Round"/>
            </a:endParaRPr>
          </a:p>
          <a:p>
            <a:pPr marL="0" lvl="0" indent="0" algn="just" rtl="0">
              <a:spcBef>
                <a:spcPts val="1600"/>
              </a:spcBef>
              <a:spcAft>
                <a:spcPts val="0"/>
              </a:spcAft>
              <a:buNone/>
            </a:pPr>
            <a:endParaRPr sz="1200">
              <a:solidFill>
                <a:srgbClr val="5D5B5B"/>
              </a:solidFill>
              <a:latin typeface="Varela Round"/>
              <a:ea typeface="Varela Round"/>
              <a:cs typeface="Varela Round"/>
              <a:sym typeface="Varela Round"/>
            </a:endParaRPr>
          </a:p>
          <a:p>
            <a:pPr marL="0" lvl="0" indent="0" algn="l" rtl="0">
              <a:spcBef>
                <a:spcPts val="1500"/>
              </a:spcBef>
              <a:spcAft>
                <a:spcPts val="1500"/>
              </a:spcAft>
              <a:buNone/>
            </a:pPr>
            <a:endParaRPr sz="1200">
              <a:solidFill>
                <a:srgbClr val="253856"/>
              </a:solidFill>
              <a:highlight>
                <a:srgbClr val="FFFFFF"/>
              </a:highlight>
              <a:latin typeface="Varela Round"/>
              <a:ea typeface="Varela Round"/>
              <a:cs typeface="Varela Round"/>
              <a:sym typeface="Varela Round"/>
            </a:endParaRPr>
          </a:p>
        </p:txBody>
      </p:sp>
      <p:sp>
        <p:nvSpPr>
          <p:cNvPr id="136" name="Google Shape;136;p14"/>
          <p:cNvSpPr txBox="1"/>
          <p:nvPr/>
        </p:nvSpPr>
        <p:spPr>
          <a:xfrm>
            <a:off x="4932250" y="3259000"/>
            <a:ext cx="3698100" cy="1970700"/>
          </a:xfrm>
          <a:prstGeom prst="rect">
            <a:avLst/>
          </a:prstGeom>
          <a:noFill/>
          <a:ln>
            <a:noFill/>
          </a:ln>
        </p:spPr>
        <p:txBody>
          <a:bodyPr spcFirstLastPara="1" wrap="square" lIns="91425" tIns="91425" rIns="91425" bIns="91425" anchor="t" anchorCtr="0">
            <a:noAutofit/>
          </a:bodyPr>
          <a:lstStyle/>
          <a:p>
            <a:pPr marL="457200" lvl="0" indent="-304800" algn="just" rtl="0">
              <a:lnSpc>
                <a:spcPct val="115000"/>
              </a:lnSpc>
              <a:spcBef>
                <a:spcPts val="0"/>
              </a:spcBef>
              <a:spcAft>
                <a:spcPts val="0"/>
              </a:spcAft>
              <a:buClr>
                <a:srgbClr val="253856"/>
              </a:buClr>
              <a:buSzPts val="1200"/>
              <a:buFont typeface="Varela Round"/>
              <a:buChar char="★"/>
            </a:pPr>
            <a:r>
              <a:rPr lang="en" sz="1200" b="1">
                <a:solidFill>
                  <a:srgbClr val="1155CC"/>
                </a:solidFill>
                <a:latin typeface="Varela Round"/>
                <a:ea typeface="Varela Round"/>
                <a:cs typeface="Varela Round"/>
                <a:sym typeface="Varela Round"/>
              </a:rPr>
              <a:t>Hak Desain Industri </a:t>
            </a:r>
            <a:r>
              <a:rPr lang="en" sz="1200">
                <a:solidFill>
                  <a:srgbClr val="5D5B5B"/>
                </a:solidFill>
                <a:latin typeface="Varela Round"/>
                <a:ea typeface="Varela Round"/>
                <a:cs typeface="Varela Round"/>
                <a:sym typeface="Varela Round"/>
              </a:rPr>
              <a:t>adalah hak eksklusif yang diberikan oleh negara Republik Indonesia kepada Pendesain atas hasil kreasinya untuk selama waktu tertentu melaksanakan sendiri, atau memberikan persetujuannya kepada pihak lain untuk melaksanakan hal tersebut. </a:t>
            </a:r>
            <a:endParaRPr/>
          </a:p>
        </p:txBody>
      </p:sp>
      <p:pic>
        <p:nvPicPr>
          <p:cNvPr id="137" name="Google Shape;137;p14"/>
          <p:cNvPicPr preferRelativeResize="0"/>
          <p:nvPr/>
        </p:nvPicPr>
        <p:blipFill>
          <a:blip r:embed="rId3">
            <a:alphaModFix/>
          </a:blip>
          <a:stretch>
            <a:fillRect/>
          </a:stretch>
        </p:blipFill>
        <p:spPr>
          <a:xfrm>
            <a:off x="5787900" y="1461175"/>
            <a:ext cx="2076625" cy="2076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body" idx="1"/>
          </p:nvPr>
        </p:nvSpPr>
        <p:spPr>
          <a:xfrm>
            <a:off x="2180000" y="2183550"/>
            <a:ext cx="6264600" cy="1462200"/>
          </a:xfrm>
          <a:prstGeom prst="rect">
            <a:avLst/>
          </a:prstGeom>
        </p:spPr>
        <p:txBody>
          <a:bodyPr spcFirstLastPara="1" wrap="square" lIns="91425" tIns="91425" rIns="91425" bIns="91425" anchor="t" anchorCtr="0">
            <a:noAutofit/>
          </a:bodyPr>
          <a:lstStyle/>
          <a:p>
            <a:pPr marL="0" lvl="0" indent="0" algn="just" rtl="0">
              <a:spcBef>
                <a:spcPts val="0"/>
              </a:spcBef>
              <a:spcAft>
                <a:spcPts val="200"/>
              </a:spcAft>
              <a:buClr>
                <a:schemeClr val="dk1"/>
              </a:buClr>
              <a:buSzPts val="1100"/>
              <a:buFont typeface="Arial"/>
              <a:buNone/>
            </a:pPr>
            <a:r>
              <a:rPr lang="en" sz="1400">
                <a:latin typeface="Varela Round"/>
                <a:ea typeface="Varela Round"/>
                <a:cs typeface="Varela Round"/>
                <a:sym typeface="Varela Round"/>
              </a:rPr>
              <a:t>f</a:t>
            </a:r>
            <a:endParaRPr sz="1400"/>
          </a:p>
        </p:txBody>
      </p:sp>
      <p:sp>
        <p:nvSpPr>
          <p:cNvPr id="143" name="Google Shape;143;p15"/>
          <p:cNvSpPr/>
          <p:nvPr/>
        </p:nvSpPr>
        <p:spPr>
          <a:xfrm>
            <a:off x="1170900" y="808200"/>
            <a:ext cx="6802200" cy="3527100"/>
          </a:xfrm>
          <a:prstGeom prst="teardrop">
            <a:avLst>
              <a:gd name="adj" fmla="val 100000"/>
            </a:avLst>
          </a:prstGeom>
          <a:solidFill>
            <a:srgbClr val="B6D7A8"/>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endParaRPr sz="1200" b="1">
              <a:solidFill>
                <a:srgbClr val="CC0000"/>
              </a:solidFill>
              <a:latin typeface="Varela Round"/>
              <a:ea typeface="Varela Round"/>
              <a:cs typeface="Varela Round"/>
              <a:sym typeface="Varela Round"/>
            </a:endParaRPr>
          </a:p>
          <a:p>
            <a:pPr marL="0" lvl="0" indent="0" algn="just" rtl="0">
              <a:lnSpc>
                <a:spcPct val="115000"/>
              </a:lnSpc>
              <a:spcBef>
                <a:spcPts val="200"/>
              </a:spcBef>
              <a:spcAft>
                <a:spcPts val="0"/>
              </a:spcAft>
              <a:buNone/>
            </a:pPr>
            <a:r>
              <a:rPr lang="en" sz="1200" b="1">
                <a:solidFill>
                  <a:srgbClr val="CC0000"/>
                </a:solidFill>
                <a:latin typeface="Varela Round"/>
                <a:ea typeface="Varela Round"/>
                <a:cs typeface="Varela Round"/>
                <a:sym typeface="Varela Round"/>
              </a:rPr>
              <a:t>Hukum Desain Industri:</a:t>
            </a:r>
            <a:r>
              <a:rPr lang="en" sz="1200">
                <a:solidFill>
                  <a:srgbClr val="5D5B5B"/>
                </a:solidFill>
                <a:latin typeface="Varela Round"/>
                <a:ea typeface="Varela Round"/>
                <a:cs typeface="Varela Round"/>
                <a:sym typeface="Varela Round"/>
              </a:rPr>
              <a:t> </a:t>
            </a:r>
            <a:endParaRPr sz="1200">
              <a:solidFill>
                <a:srgbClr val="5D5B5B"/>
              </a:solidFill>
              <a:latin typeface="Varela Round"/>
              <a:ea typeface="Varela Round"/>
              <a:cs typeface="Varela Round"/>
              <a:sym typeface="Varela Round"/>
            </a:endParaRPr>
          </a:p>
          <a:p>
            <a:pPr marL="457200" lvl="0" indent="-304800" algn="just" rtl="0">
              <a:lnSpc>
                <a:spcPct val="115000"/>
              </a:lnSpc>
              <a:spcBef>
                <a:spcPts val="200"/>
              </a:spcBef>
              <a:spcAft>
                <a:spcPts val="0"/>
              </a:spcAft>
              <a:buClr>
                <a:schemeClr val="dk2"/>
              </a:buClr>
              <a:buSzPts val="1200"/>
              <a:buFont typeface="Varela Round"/>
              <a:buAutoNum type="arabicPeriod"/>
            </a:pPr>
            <a:r>
              <a:rPr lang="en" sz="1200">
                <a:solidFill>
                  <a:schemeClr val="dk2"/>
                </a:solidFill>
                <a:latin typeface="Varela Round"/>
                <a:ea typeface="Varela Round"/>
                <a:cs typeface="Varela Round"/>
                <a:sym typeface="Varela Round"/>
              </a:rPr>
              <a:t>Perlindungan hukum Desain Industri di Indonesia melalui Undang-Undang Nomor 31 Tahun 2000, adalah merupakan tekad pemerintah untuk melindungi pemegang hak Desain Industri dari berbagai bentuk pelanggaran seperti penjiplakan, pembajakan, atau peniruan. </a:t>
            </a:r>
            <a:endParaRPr sz="1200">
              <a:solidFill>
                <a:srgbClr val="5D5B5B"/>
              </a:solidFill>
            </a:endParaRPr>
          </a:p>
          <a:p>
            <a:pPr marL="457200" lvl="0" indent="-304800" algn="just" rtl="0">
              <a:lnSpc>
                <a:spcPct val="115000"/>
              </a:lnSpc>
              <a:spcBef>
                <a:spcPts val="0"/>
              </a:spcBef>
              <a:spcAft>
                <a:spcPts val="0"/>
              </a:spcAft>
              <a:buClr>
                <a:schemeClr val="dk2"/>
              </a:buClr>
              <a:buSzPts val="1200"/>
              <a:buFont typeface="Varela Round"/>
              <a:buAutoNum type="arabicPeriod"/>
            </a:pPr>
            <a:r>
              <a:rPr lang="en" sz="1200">
                <a:solidFill>
                  <a:schemeClr val="dk2"/>
                </a:solidFill>
                <a:latin typeface="Varela Round"/>
                <a:ea typeface="Varela Round"/>
                <a:cs typeface="Varela Round"/>
                <a:sym typeface="Varela Round"/>
              </a:rPr>
              <a:t>Peraturan Pemerintah Republik Indonesia Nomor 1 tahun 2005 tentang Pelaksanaan Undang-undang Republik Indonesia Nomor 31 Tahun 2000 tentang Desain Industri.</a:t>
            </a:r>
            <a:endParaRPr sz="1200">
              <a:solidFill>
                <a:schemeClr val="dk2"/>
              </a:solidFill>
              <a:latin typeface="Varela Round"/>
              <a:ea typeface="Varela Round"/>
              <a:cs typeface="Varela Round"/>
              <a:sym typeface="Varela Round"/>
            </a:endParaRPr>
          </a:p>
          <a:p>
            <a:pPr marL="0" lvl="0" indent="0" algn="just" rtl="0">
              <a:lnSpc>
                <a:spcPct val="115000"/>
              </a:lnSpc>
              <a:spcBef>
                <a:spcPts val="200"/>
              </a:spcBef>
              <a:spcAft>
                <a:spcPts val="200"/>
              </a:spcAft>
              <a:buClr>
                <a:srgbClr val="000000"/>
              </a:buClr>
              <a:buSzPts val="1100"/>
              <a:buFont typeface="Arial"/>
              <a:buNone/>
            </a:pPr>
            <a:endParaRPr>
              <a:solidFill>
                <a:schemeClr val="dk2"/>
              </a:solidFill>
              <a:latin typeface="Varela Round"/>
              <a:ea typeface="Varela Round"/>
              <a:cs typeface="Varela Round"/>
              <a:sym typeface="Varela Rou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body" idx="1"/>
          </p:nvPr>
        </p:nvSpPr>
        <p:spPr>
          <a:xfrm>
            <a:off x="2874800" y="742350"/>
            <a:ext cx="5700000" cy="3658800"/>
          </a:xfrm>
          <a:prstGeom prst="rect">
            <a:avLst/>
          </a:prstGeom>
        </p:spPr>
        <p:txBody>
          <a:bodyPr spcFirstLastPara="1" wrap="square" lIns="91425" tIns="91425" rIns="91425" bIns="91425" anchor="t" anchorCtr="0">
            <a:noAutofit/>
          </a:bodyPr>
          <a:lstStyle/>
          <a:p>
            <a:pPr marL="0" lvl="0" indent="0" algn="ctr" rtl="0">
              <a:spcBef>
                <a:spcPts val="1500"/>
              </a:spcBef>
              <a:spcAft>
                <a:spcPts val="0"/>
              </a:spcAft>
              <a:buClr>
                <a:schemeClr val="dk1"/>
              </a:buClr>
              <a:buSzPts val="1100"/>
              <a:buFont typeface="Arial"/>
              <a:buNone/>
            </a:pPr>
            <a:r>
              <a:rPr lang="en" sz="1800" b="1">
                <a:solidFill>
                  <a:srgbClr val="6D9EEB"/>
                </a:solidFill>
                <a:latin typeface="Varela Round"/>
                <a:ea typeface="Varela Round"/>
                <a:cs typeface="Varela Round"/>
                <a:sym typeface="Varela Round"/>
              </a:rPr>
              <a:t>Lalu, Desain Industri Bagaimanakah yang Dapat Di daftarkan?</a:t>
            </a:r>
            <a:endParaRPr sz="1800">
              <a:solidFill>
                <a:srgbClr val="6D9EEB"/>
              </a:solidFill>
              <a:latin typeface="Varela Round"/>
              <a:ea typeface="Varela Round"/>
              <a:cs typeface="Varela Round"/>
              <a:sym typeface="Varela Round"/>
            </a:endParaRPr>
          </a:p>
          <a:p>
            <a:pPr marL="457200" lvl="0" indent="-304800" algn="just" rtl="0">
              <a:lnSpc>
                <a:spcPct val="200000"/>
              </a:lnSpc>
              <a:spcBef>
                <a:spcPts val="3000"/>
              </a:spcBef>
              <a:spcAft>
                <a:spcPts val="0"/>
              </a:spcAft>
              <a:buClr>
                <a:srgbClr val="253856"/>
              </a:buClr>
              <a:buSzPts val="1200"/>
              <a:buFont typeface="Varela Round"/>
              <a:buAutoNum type="arabicPeriod"/>
            </a:pPr>
            <a:r>
              <a:rPr lang="en" sz="1200">
                <a:solidFill>
                  <a:srgbClr val="253856"/>
                </a:solidFill>
                <a:latin typeface="Varela Round"/>
                <a:ea typeface="Varela Round"/>
                <a:cs typeface="Varela Round"/>
                <a:sym typeface="Varela Round"/>
              </a:rPr>
              <a:t>Baru, apabila pada tanggal penerimaan permohonan pendaftaran Desain Industri tersebut tidak sama dengan pengungkapan Desain Industri yang telah ada sebelumnya;</a:t>
            </a:r>
            <a:endParaRPr sz="1200">
              <a:solidFill>
                <a:srgbClr val="253856"/>
              </a:solidFill>
              <a:latin typeface="Varela Round"/>
              <a:ea typeface="Varela Round"/>
              <a:cs typeface="Varela Round"/>
              <a:sym typeface="Varela Round"/>
            </a:endParaRPr>
          </a:p>
          <a:p>
            <a:pPr marL="457200" lvl="0" indent="-304800" algn="just" rtl="0">
              <a:lnSpc>
                <a:spcPct val="200000"/>
              </a:lnSpc>
              <a:spcBef>
                <a:spcPts val="0"/>
              </a:spcBef>
              <a:spcAft>
                <a:spcPts val="0"/>
              </a:spcAft>
              <a:buClr>
                <a:srgbClr val="253856"/>
              </a:buClr>
              <a:buSzPts val="1200"/>
              <a:buFont typeface="Varela Round"/>
              <a:buAutoNum type="arabicPeriod"/>
            </a:pPr>
            <a:r>
              <a:rPr lang="en" sz="1200">
                <a:solidFill>
                  <a:srgbClr val="253856"/>
                </a:solidFill>
                <a:latin typeface="Varela Round"/>
                <a:ea typeface="Varela Round"/>
                <a:cs typeface="Varela Round"/>
                <a:sym typeface="Varela Round"/>
              </a:rPr>
              <a:t>Tidak bertentangan dengan peraturan perundang-undangan yang berlaku, ketertiban umum, agama, atau kesusilaan </a:t>
            </a:r>
            <a:r>
              <a:rPr lang="en" sz="1200">
                <a:solidFill>
                  <a:srgbClr val="253856"/>
                </a:solidFill>
                <a:highlight>
                  <a:srgbClr val="FFFFFF"/>
                </a:highlight>
                <a:latin typeface="Varela Round"/>
                <a:ea typeface="Varela Round"/>
                <a:cs typeface="Varela Round"/>
                <a:sym typeface="Varela Round"/>
              </a:rPr>
              <a:t>(dgip.go.id, nd).</a:t>
            </a:r>
            <a:endParaRPr sz="1200">
              <a:solidFill>
                <a:srgbClr val="253856"/>
              </a:solidFill>
              <a:latin typeface="Varela Round"/>
              <a:ea typeface="Varela Round"/>
              <a:cs typeface="Varela Round"/>
              <a:sym typeface="Varela Round"/>
            </a:endParaRPr>
          </a:p>
          <a:p>
            <a:pPr marL="0" lvl="0" indent="0" algn="l" rtl="0">
              <a:spcBef>
                <a:spcPts val="3000"/>
              </a:spcBef>
              <a:spcAft>
                <a:spcPts val="0"/>
              </a:spcAft>
              <a:buClr>
                <a:schemeClr val="dk1"/>
              </a:buClr>
              <a:buSzPts val="1100"/>
              <a:buFont typeface="Arial"/>
              <a:buNone/>
            </a:pPr>
            <a:endParaRPr sz="1200">
              <a:solidFill>
                <a:srgbClr val="253856"/>
              </a:solidFill>
              <a:highlight>
                <a:srgbClr val="FFFFFF"/>
              </a:highlight>
              <a:latin typeface="Varela Round"/>
              <a:ea typeface="Varela Round"/>
              <a:cs typeface="Varela Round"/>
              <a:sym typeface="Varela Round"/>
            </a:endParaRPr>
          </a:p>
          <a:p>
            <a:pPr marL="0" lvl="0" indent="0" algn="l" rtl="0">
              <a:spcBef>
                <a:spcPts val="1600"/>
              </a:spcBef>
              <a:spcAft>
                <a:spcPts val="1600"/>
              </a:spcAft>
              <a:buNone/>
            </a:pPr>
            <a:endParaRPr/>
          </a:p>
        </p:txBody>
      </p:sp>
      <p:pic>
        <p:nvPicPr>
          <p:cNvPr id="149" name="Google Shape;149;p16"/>
          <p:cNvPicPr preferRelativeResize="0"/>
          <p:nvPr/>
        </p:nvPicPr>
        <p:blipFill>
          <a:blip r:embed="rId3">
            <a:alphaModFix/>
          </a:blip>
          <a:stretch>
            <a:fillRect/>
          </a:stretch>
        </p:blipFill>
        <p:spPr>
          <a:xfrm>
            <a:off x="392750" y="1328813"/>
            <a:ext cx="2482049" cy="24858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body" idx="1"/>
          </p:nvPr>
        </p:nvSpPr>
        <p:spPr>
          <a:xfrm>
            <a:off x="819150" y="519775"/>
            <a:ext cx="7505700" cy="2448000"/>
          </a:xfrm>
          <a:prstGeom prst="rect">
            <a:avLst/>
          </a:prstGeom>
        </p:spPr>
        <p:txBody>
          <a:bodyPr spcFirstLastPara="1" wrap="square" lIns="91425" tIns="91425" rIns="91425" bIns="91425" anchor="t" anchorCtr="0">
            <a:noAutofit/>
          </a:bodyPr>
          <a:lstStyle/>
          <a:p>
            <a:pPr marL="0" lvl="0" indent="0" algn="ctr" rtl="0">
              <a:spcBef>
                <a:spcPts val="1500"/>
              </a:spcBef>
              <a:spcAft>
                <a:spcPts val="0"/>
              </a:spcAft>
              <a:buClr>
                <a:srgbClr val="000000"/>
              </a:buClr>
              <a:buSzPts val="1100"/>
              <a:buFont typeface="Arial"/>
              <a:buNone/>
            </a:pPr>
            <a:r>
              <a:rPr lang="en" sz="1400" b="1">
                <a:solidFill>
                  <a:srgbClr val="BF9000"/>
                </a:solidFill>
                <a:latin typeface="Varela Round"/>
                <a:ea typeface="Varela Round"/>
                <a:cs typeface="Varela Round"/>
                <a:sym typeface="Varela Round"/>
              </a:rPr>
              <a:t>Berapa Lama Perlindungan Hukum Desain Industri Terdaftar?</a:t>
            </a:r>
            <a:endParaRPr sz="1400" b="1">
              <a:solidFill>
                <a:srgbClr val="BF9000"/>
              </a:solidFill>
              <a:latin typeface="Varela Round"/>
              <a:ea typeface="Varela Round"/>
              <a:cs typeface="Varela Round"/>
              <a:sym typeface="Varela Round"/>
            </a:endParaRPr>
          </a:p>
          <a:p>
            <a:pPr marL="0" lvl="0" indent="457200" algn="just" rtl="0">
              <a:spcBef>
                <a:spcPts val="1500"/>
              </a:spcBef>
              <a:spcAft>
                <a:spcPts val="1500"/>
              </a:spcAft>
              <a:buClr>
                <a:srgbClr val="000000"/>
              </a:buClr>
              <a:buSzPts val="1100"/>
              <a:buFont typeface="Arial"/>
              <a:buNone/>
            </a:pPr>
            <a:r>
              <a:rPr lang="en" sz="1400">
                <a:solidFill>
                  <a:srgbClr val="253856"/>
                </a:solidFill>
                <a:latin typeface="Varela Round"/>
                <a:ea typeface="Varela Round"/>
                <a:cs typeface="Varela Round"/>
                <a:sym typeface="Varela Round"/>
              </a:rPr>
              <a:t>Desain Industri terdaftar mendapatkan perlindungan hukum untuk jangka waktu 10 tahun sejak tanggal penerimaan permohonan pendaftaran Desain Industri.</a:t>
            </a:r>
            <a:endParaRPr sz="1400"/>
          </a:p>
        </p:txBody>
      </p:sp>
      <p:pic>
        <p:nvPicPr>
          <p:cNvPr id="155" name="Google Shape;155;p17"/>
          <p:cNvPicPr preferRelativeResize="0"/>
          <p:nvPr/>
        </p:nvPicPr>
        <p:blipFill>
          <a:blip r:embed="rId3">
            <a:alphaModFix/>
          </a:blip>
          <a:stretch>
            <a:fillRect/>
          </a:stretch>
        </p:blipFill>
        <p:spPr>
          <a:xfrm>
            <a:off x="2465700" y="1870350"/>
            <a:ext cx="4212600" cy="2948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body" idx="1"/>
          </p:nvPr>
        </p:nvSpPr>
        <p:spPr>
          <a:xfrm>
            <a:off x="311700" y="0"/>
            <a:ext cx="8301000" cy="3080700"/>
          </a:xfrm>
          <a:prstGeom prst="rect">
            <a:avLst/>
          </a:prstGeom>
        </p:spPr>
        <p:txBody>
          <a:bodyPr spcFirstLastPara="1" wrap="square" lIns="91425" tIns="91425" rIns="91425" bIns="91425" anchor="t" anchorCtr="0">
            <a:noAutofit/>
          </a:bodyPr>
          <a:lstStyle/>
          <a:p>
            <a:pPr marL="0" lvl="0" indent="0" algn="l" rtl="0">
              <a:spcBef>
                <a:spcPts val="1500"/>
              </a:spcBef>
              <a:spcAft>
                <a:spcPts val="0"/>
              </a:spcAft>
              <a:buClr>
                <a:schemeClr val="dk1"/>
              </a:buClr>
              <a:buSzPts val="1100"/>
              <a:buFont typeface="Arial"/>
              <a:buNone/>
            </a:pPr>
            <a:r>
              <a:rPr lang="en" sz="1200" b="1">
                <a:solidFill>
                  <a:srgbClr val="783F04"/>
                </a:solidFill>
                <a:latin typeface="Varela Round"/>
                <a:ea typeface="Varela Round"/>
                <a:cs typeface="Varela Round"/>
                <a:sym typeface="Varela Round"/>
              </a:rPr>
              <a:t>Bagaimana cara mengajukan permohonan pendaftaran Desain Industri?</a:t>
            </a:r>
            <a:endParaRPr sz="1200" b="1">
              <a:solidFill>
                <a:srgbClr val="783F04"/>
              </a:solidFill>
              <a:latin typeface="Varela Round"/>
              <a:ea typeface="Varela Round"/>
              <a:cs typeface="Varela Round"/>
              <a:sym typeface="Varela Round"/>
            </a:endParaRPr>
          </a:p>
          <a:p>
            <a:pPr marL="457200" lvl="0" indent="-304800" algn="l" rtl="0">
              <a:lnSpc>
                <a:spcPct val="200000"/>
              </a:lnSpc>
              <a:spcBef>
                <a:spcPts val="3000"/>
              </a:spcBef>
              <a:spcAft>
                <a:spcPts val="0"/>
              </a:spcAft>
              <a:buClr>
                <a:srgbClr val="253856"/>
              </a:buClr>
              <a:buSzPts val="1200"/>
              <a:buFont typeface="Varela Round"/>
              <a:buAutoNum type="arabicPeriod"/>
            </a:pPr>
            <a:r>
              <a:rPr lang="en" sz="1200">
                <a:solidFill>
                  <a:srgbClr val="253856"/>
                </a:solidFill>
                <a:latin typeface="Varela Round"/>
                <a:ea typeface="Varela Round"/>
                <a:cs typeface="Varela Round"/>
                <a:sym typeface="Varela Round"/>
              </a:rPr>
              <a:t>Mengajukan permohonan ke kantor Direktorat Jenderal Kekayaan Intelektual secara tertulis dalam Bahasa Indonesia dengan mengisi formulir permohonan yang memuat:</a:t>
            </a:r>
            <a:endParaRPr sz="1200">
              <a:solidFill>
                <a:srgbClr val="253856"/>
              </a:solidFill>
              <a:latin typeface="Varela Round"/>
              <a:ea typeface="Varela Round"/>
              <a:cs typeface="Varela Round"/>
              <a:sym typeface="Varela Round"/>
            </a:endParaRPr>
          </a:p>
          <a:p>
            <a:pPr marL="914400" lvl="1" indent="-304800" algn="l" rtl="0">
              <a:lnSpc>
                <a:spcPct val="200000"/>
              </a:lnSpc>
              <a:spcBef>
                <a:spcPts val="0"/>
              </a:spcBef>
              <a:spcAft>
                <a:spcPts val="0"/>
              </a:spcAft>
              <a:buClr>
                <a:srgbClr val="253856"/>
              </a:buClr>
              <a:buSzPts val="1200"/>
              <a:buFont typeface="Varela Round"/>
              <a:buAutoNum type="arabicPeriod"/>
            </a:pPr>
            <a:r>
              <a:rPr lang="en" sz="1200">
                <a:solidFill>
                  <a:srgbClr val="253856"/>
                </a:solidFill>
                <a:latin typeface="Varela Round"/>
                <a:ea typeface="Varela Round"/>
                <a:cs typeface="Varela Round"/>
                <a:sym typeface="Varela Round"/>
              </a:rPr>
              <a:t>tanggal, bulan, dan tahun surat permohonan;</a:t>
            </a:r>
            <a:endParaRPr sz="1200">
              <a:solidFill>
                <a:srgbClr val="253856"/>
              </a:solidFill>
              <a:latin typeface="Varela Round"/>
              <a:ea typeface="Varela Round"/>
              <a:cs typeface="Varela Round"/>
              <a:sym typeface="Varela Round"/>
            </a:endParaRPr>
          </a:p>
          <a:p>
            <a:pPr marL="914400" lvl="1" indent="-304800" algn="l" rtl="0">
              <a:lnSpc>
                <a:spcPct val="200000"/>
              </a:lnSpc>
              <a:spcBef>
                <a:spcPts val="0"/>
              </a:spcBef>
              <a:spcAft>
                <a:spcPts val="0"/>
              </a:spcAft>
              <a:buClr>
                <a:srgbClr val="253856"/>
              </a:buClr>
              <a:buSzPts val="1200"/>
              <a:buFont typeface="Varela Round"/>
              <a:buAutoNum type="arabicPeriod"/>
            </a:pPr>
            <a:r>
              <a:rPr lang="en" sz="1200">
                <a:solidFill>
                  <a:srgbClr val="253856"/>
                </a:solidFill>
                <a:latin typeface="Varela Round"/>
                <a:ea typeface="Varela Round"/>
                <a:cs typeface="Varela Round"/>
                <a:sym typeface="Varela Round"/>
              </a:rPr>
              <a:t>nama, alamat lengkap dan kewarganegaraan pendesain;</a:t>
            </a:r>
            <a:endParaRPr sz="1200">
              <a:solidFill>
                <a:srgbClr val="253856"/>
              </a:solidFill>
              <a:latin typeface="Varela Round"/>
              <a:ea typeface="Varela Round"/>
              <a:cs typeface="Varela Round"/>
              <a:sym typeface="Varela Round"/>
            </a:endParaRPr>
          </a:p>
          <a:p>
            <a:pPr marL="914400" lvl="1" indent="-304800" algn="l" rtl="0">
              <a:lnSpc>
                <a:spcPct val="200000"/>
              </a:lnSpc>
              <a:spcBef>
                <a:spcPts val="0"/>
              </a:spcBef>
              <a:spcAft>
                <a:spcPts val="0"/>
              </a:spcAft>
              <a:buClr>
                <a:srgbClr val="253856"/>
              </a:buClr>
              <a:buSzPts val="1200"/>
              <a:buFont typeface="Varela Round"/>
              <a:buAutoNum type="arabicPeriod"/>
            </a:pPr>
            <a:r>
              <a:rPr lang="en" sz="1200">
                <a:solidFill>
                  <a:srgbClr val="253856"/>
                </a:solidFill>
                <a:latin typeface="Varela Round"/>
                <a:ea typeface="Varela Round"/>
                <a:cs typeface="Varela Round"/>
                <a:sym typeface="Varela Round"/>
              </a:rPr>
              <a:t>nama, alamat lengkap, dan kewarganegaraan pemohon;</a:t>
            </a:r>
            <a:endParaRPr sz="1200">
              <a:solidFill>
                <a:srgbClr val="253856"/>
              </a:solidFill>
              <a:latin typeface="Varela Round"/>
              <a:ea typeface="Varela Round"/>
              <a:cs typeface="Varela Round"/>
              <a:sym typeface="Varela Round"/>
            </a:endParaRPr>
          </a:p>
          <a:p>
            <a:pPr marL="914400" lvl="1" indent="-304800" algn="l" rtl="0">
              <a:lnSpc>
                <a:spcPct val="200000"/>
              </a:lnSpc>
              <a:spcBef>
                <a:spcPts val="0"/>
              </a:spcBef>
              <a:spcAft>
                <a:spcPts val="0"/>
              </a:spcAft>
              <a:buClr>
                <a:srgbClr val="253856"/>
              </a:buClr>
              <a:buSzPts val="1200"/>
              <a:buFont typeface="Varela Round"/>
              <a:buAutoNum type="arabicPeriod"/>
            </a:pPr>
            <a:r>
              <a:rPr lang="en" sz="1200">
                <a:solidFill>
                  <a:srgbClr val="253856"/>
                </a:solidFill>
                <a:latin typeface="Varela Round"/>
                <a:ea typeface="Varela Round"/>
                <a:cs typeface="Varela Round"/>
                <a:sym typeface="Varela Round"/>
              </a:rPr>
              <a:t>nama, dan alamat lengkap kuasa apabila permohonan diajukan melalui kuasa; dan</a:t>
            </a:r>
            <a:endParaRPr sz="1200">
              <a:solidFill>
                <a:srgbClr val="253856"/>
              </a:solidFill>
              <a:latin typeface="Varela Round"/>
              <a:ea typeface="Varela Round"/>
              <a:cs typeface="Varela Round"/>
              <a:sym typeface="Varela Round"/>
            </a:endParaRPr>
          </a:p>
          <a:p>
            <a:pPr marL="914400" lvl="1" indent="-304800" algn="l" rtl="0">
              <a:lnSpc>
                <a:spcPct val="200000"/>
              </a:lnSpc>
              <a:spcBef>
                <a:spcPts val="0"/>
              </a:spcBef>
              <a:spcAft>
                <a:spcPts val="0"/>
              </a:spcAft>
              <a:buClr>
                <a:srgbClr val="253856"/>
              </a:buClr>
              <a:buSzPts val="1200"/>
              <a:buFont typeface="Varela Round"/>
              <a:buAutoNum type="arabicPeriod"/>
            </a:pPr>
            <a:r>
              <a:rPr lang="en" sz="1200">
                <a:solidFill>
                  <a:srgbClr val="253856"/>
                </a:solidFill>
                <a:latin typeface="Varela Round"/>
                <a:ea typeface="Varela Round"/>
                <a:cs typeface="Varela Round"/>
                <a:sym typeface="Varela Round"/>
              </a:rPr>
              <a:t>nama negara dan tanggal penerimaan permohonan yang pertama kali dalam hal permohonan diajukan dengan hak prioritas.</a:t>
            </a:r>
            <a:endParaRPr sz="1200">
              <a:solidFill>
                <a:srgbClr val="253856"/>
              </a:solidFill>
              <a:latin typeface="Varela Round"/>
              <a:ea typeface="Varela Round"/>
              <a:cs typeface="Varela Round"/>
              <a:sym typeface="Varela Round"/>
            </a:endParaRPr>
          </a:p>
          <a:p>
            <a:pPr marL="457200" lvl="0" indent="-304800" algn="l" rtl="0">
              <a:lnSpc>
                <a:spcPct val="200000"/>
              </a:lnSpc>
              <a:spcBef>
                <a:spcPts val="0"/>
              </a:spcBef>
              <a:spcAft>
                <a:spcPts val="0"/>
              </a:spcAft>
              <a:buClr>
                <a:srgbClr val="253856"/>
              </a:buClr>
              <a:buSzPts val="1200"/>
              <a:buFont typeface="Varela Round"/>
              <a:buAutoNum type="arabicPeriod"/>
            </a:pPr>
            <a:r>
              <a:rPr lang="en" sz="1200">
                <a:solidFill>
                  <a:srgbClr val="253856"/>
                </a:solidFill>
                <a:latin typeface="Varela Round"/>
                <a:ea typeface="Varela Round"/>
                <a:cs typeface="Varela Round"/>
                <a:sym typeface="Varela Round"/>
              </a:rPr>
              <a:t>Permohonan ditandatangani oleh pemohon atau kuasanya, serta dilampiri:</a:t>
            </a:r>
            <a:endParaRPr sz="1200">
              <a:solidFill>
                <a:srgbClr val="253856"/>
              </a:solidFill>
              <a:latin typeface="Varela Round"/>
              <a:ea typeface="Varela Round"/>
              <a:cs typeface="Varela Round"/>
              <a:sym typeface="Varela Round"/>
            </a:endParaRPr>
          </a:p>
          <a:p>
            <a:pPr marL="0" lvl="0" indent="0" algn="l" rtl="0">
              <a:spcBef>
                <a:spcPts val="30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body" idx="1"/>
          </p:nvPr>
        </p:nvSpPr>
        <p:spPr>
          <a:xfrm>
            <a:off x="378675" y="-857251"/>
            <a:ext cx="8520600" cy="5865185"/>
          </a:xfrm>
          <a:prstGeom prst="rect">
            <a:avLst/>
          </a:prstGeom>
        </p:spPr>
        <p:txBody>
          <a:bodyPr spcFirstLastPara="1" wrap="square" lIns="91425" tIns="91425" rIns="91425" bIns="91425" anchor="t" anchorCtr="0">
            <a:noAutofit/>
          </a:bodyPr>
          <a:lstStyle/>
          <a:p>
            <a:pPr marL="457200" lvl="0" indent="0" algn="l" rtl="0">
              <a:lnSpc>
                <a:spcPct val="200000"/>
              </a:lnSpc>
              <a:spcBef>
                <a:spcPts val="3000"/>
              </a:spcBef>
              <a:spcAft>
                <a:spcPts val="0"/>
              </a:spcAft>
              <a:buNone/>
            </a:pPr>
            <a:endParaRPr sz="1200" dirty="0">
              <a:solidFill>
                <a:srgbClr val="253856"/>
              </a:solidFill>
              <a:latin typeface="Varela Round"/>
              <a:ea typeface="Varela Round"/>
              <a:cs typeface="Varela Round"/>
              <a:sym typeface="Varela Round"/>
            </a:endParaRPr>
          </a:p>
          <a:p>
            <a:pPr marL="457200" lvl="0" indent="0" algn="l" rtl="0">
              <a:lnSpc>
                <a:spcPct val="200000"/>
              </a:lnSpc>
              <a:spcBef>
                <a:spcPts val="3000"/>
              </a:spcBef>
              <a:spcAft>
                <a:spcPts val="0"/>
              </a:spcAft>
              <a:buNone/>
            </a:pPr>
            <a:r>
              <a:rPr lang="en" sz="1200" dirty="0">
                <a:solidFill>
                  <a:srgbClr val="253856"/>
                </a:solidFill>
                <a:latin typeface="Varela Round"/>
                <a:ea typeface="Varela Round"/>
                <a:cs typeface="Varela Round"/>
                <a:sym typeface="Varela Round"/>
              </a:rPr>
              <a:t>3. contoh fisik atau gambar atau foto serta uraian dari Desain Industri yang dimohonkan pendaftarannya (untuk mempermudah proses pengumuman permohonan, sebaiknya bentuk gambar atau foto tersebut dapat di-</a:t>
            </a:r>
            <a:r>
              <a:rPr lang="en" sz="1200" i="1" dirty="0">
                <a:solidFill>
                  <a:srgbClr val="EDD031"/>
                </a:solidFill>
                <a:latin typeface="Varela Round"/>
                <a:ea typeface="Varela Round"/>
                <a:cs typeface="Varela Round"/>
                <a:sym typeface="Varela Round"/>
              </a:rPr>
              <a:t>scan</a:t>
            </a:r>
            <a:r>
              <a:rPr lang="en" sz="1200" dirty="0">
                <a:solidFill>
                  <a:srgbClr val="253856"/>
                </a:solidFill>
                <a:latin typeface="Varela Round"/>
                <a:ea typeface="Varela Round"/>
                <a:cs typeface="Varela Round"/>
                <a:sym typeface="Varela Round"/>
              </a:rPr>
              <a:t>, atau dalam bentuk disket atau </a:t>
            </a:r>
            <a:r>
              <a:rPr lang="en" sz="1200" i="1" dirty="0">
                <a:solidFill>
                  <a:srgbClr val="EDD031"/>
                </a:solidFill>
                <a:latin typeface="Varela Round"/>
                <a:ea typeface="Varela Round"/>
                <a:cs typeface="Varela Round"/>
                <a:sym typeface="Varela Round"/>
              </a:rPr>
              <a:t>floppy disk </a:t>
            </a:r>
            <a:r>
              <a:rPr lang="en" sz="1200" dirty="0">
                <a:solidFill>
                  <a:srgbClr val="253856"/>
                </a:solidFill>
                <a:latin typeface="Varela Round"/>
                <a:ea typeface="Varela Round"/>
                <a:cs typeface="Varela Round"/>
                <a:sym typeface="Varela Round"/>
              </a:rPr>
              <a:t>dengan program yang sesuai);</a:t>
            </a:r>
            <a:endParaRPr sz="1200" dirty="0">
              <a:solidFill>
                <a:srgbClr val="253856"/>
              </a:solidFill>
              <a:latin typeface="Varela Round"/>
              <a:ea typeface="Varela Round"/>
              <a:cs typeface="Varela Round"/>
              <a:sym typeface="Varela Round"/>
            </a:endParaRPr>
          </a:p>
          <a:p>
            <a:pPr marL="457200" lvl="0" indent="0" algn="l" rtl="0">
              <a:lnSpc>
                <a:spcPct val="200000"/>
              </a:lnSpc>
              <a:spcBef>
                <a:spcPts val="3000"/>
              </a:spcBef>
              <a:spcAft>
                <a:spcPts val="0"/>
              </a:spcAft>
              <a:buNone/>
            </a:pPr>
            <a:r>
              <a:rPr lang="en" sz="1200" dirty="0">
                <a:solidFill>
                  <a:srgbClr val="253856"/>
                </a:solidFill>
                <a:latin typeface="Varela Round"/>
                <a:ea typeface="Varela Round"/>
                <a:cs typeface="Varela Round"/>
                <a:sym typeface="Varela Round"/>
              </a:rPr>
              <a:t>4. surat kuasa khusus, dalam hal permohonan diajukan melalui kuasa;</a:t>
            </a:r>
            <a:endParaRPr sz="1200" dirty="0">
              <a:solidFill>
                <a:srgbClr val="253856"/>
              </a:solidFill>
              <a:latin typeface="Varela Round"/>
              <a:ea typeface="Varela Round"/>
              <a:cs typeface="Varela Round"/>
              <a:sym typeface="Varela Round"/>
            </a:endParaRPr>
          </a:p>
          <a:p>
            <a:pPr marL="457200" lvl="0" indent="0" algn="l" rtl="0">
              <a:lnSpc>
                <a:spcPct val="100000"/>
              </a:lnSpc>
              <a:spcBef>
                <a:spcPts val="3000"/>
              </a:spcBef>
              <a:spcAft>
                <a:spcPts val="0"/>
              </a:spcAft>
              <a:buNone/>
            </a:pPr>
            <a:r>
              <a:rPr lang="en" sz="1200" dirty="0">
                <a:solidFill>
                  <a:srgbClr val="253856"/>
                </a:solidFill>
                <a:latin typeface="Varela Round"/>
                <a:ea typeface="Varela Round"/>
                <a:cs typeface="Varela Round"/>
                <a:sym typeface="Varela Round"/>
              </a:rPr>
              <a:t>5. surat pernyataan bahwa Desain Industri yang dimohonkan pendaftarannya adalah milik pemohon.</a:t>
            </a:r>
            <a:endParaRPr sz="1200" dirty="0">
              <a:solidFill>
                <a:srgbClr val="253856"/>
              </a:solidFill>
              <a:latin typeface="Varela Round"/>
              <a:ea typeface="Varela Round"/>
              <a:cs typeface="Varela Round"/>
              <a:sym typeface="Varela Round"/>
            </a:endParaRPr>
          </a:p>
          <a:p>
            <a:pPr marL="914400" lvl="1" indent="-304800" algn="l" rtl="0">
              <a:lnSpc>
                <a:spcPct val="200000"/>
              </a:lnSpc>
              <a:spcBef>
                <a:spcPts val="3000"/>
              </a:spcBef>
              <a:spcAft>
                <a:spcPts val="0"/>
              </a:spcAft>
              <a:buClr>
                <a:srgbClr val="253856"/>
              </a:buClr>
              <a:buSzPts val="1200"/>
              <a:buFont typeface="Varela Round"/>
              <a:buAutoNum type="arabicPeriod"/>
            </a:pPr>
            <a:r>
              <a:rPr lang="en" sz="1200" dirty="0">
                <a:solidFill>
                  <a:srgbClr val="253856"/>
                </a:solidFill>
                <a:latin typeface="Varela Round"/>
                <a:ea typeface="Varela Round"/>
                <a:cs typeface="Varela Round"/>
                <a:sym typeface="Varela Round"/>
              </a:rPr>
              <a:t>Dalam hal permohonan diajukan secara bersama-sama oleh lebih dari satu pemohon, permohonan tersebut ditandatangani oleh salah satu pemohon dengan dilampiri persetujuan tertulis dari para pemohon lain;</a:t>
            </a:r>
            <a:endParaRPr sz="1200" dirty="0">
              <a:solidFill>
                <a:srgbClr val="253856"/>
              </a:solidFill>
              <a:latin typeface="Varela Round"/>
              <a:ea typeface="Varela Round"/>
              <a:cs typeface="Varela Round"/>
              <a:sym typeface="Varela Round"/>
            </a:endParaRPr>
          </a:p>
          <a:p>
            <a:pPr marL="914400" lvl="1" indent="-304800" algn="l" rtl="0">
              <a:lnSpc>
                <a:spcPct val="200000"/>
              </a:lnSpc>
              <a:spcBef>
                <a:spcPts val="0"/>
              </a:spcBef>
              <a:spcAft>
                <a:spcPts val="0"/>
              </a:spcAft>
              <a:buClr>
                <a:srgbClr val="253856"/>
              </a:buClr>
              <a:buSzPts val="1200"/>
              <a:buFont typeface="Varela Round"/>
              <a:buAutoNum type="arabicPeriod"/>
            </a:pPr>
            <a:r>
              <a:rPr lang="en" sz="1200" dirty="0">
                <a:solidFill>
                  <a:srgbClr val="253856"/>
                </a:solidFill>
                <a:latin typeface="Varela Round"/>
                <a:ea typeface="Varela Round"/>
                <a:cs typeface="Varela Round"/>
                <a:sym typeface="Varela Round"/>
              </a:rPr>
              <a:t>Dalam hal permohonan diajukan oleh bukan pendesain, permohonan harus disertai pernyataan yang dilengkapi dengan bukti yang cukup bahwa pemohon berhak atas Desain Industri yang bersangkutan.</a:t>
            </a:r>
            <a:endParaRPr sz="1200" dirty="0">
              <a:solidFill>
                <a:srgbClr val="253856"/>
              </a:solidFill>
              <a:latin typeface="Varela Round"/>
              <a:ea typeface="Varela Round"/>
              <a:cs typeface="Varela Round"/>
              <a:sym typeface="Varela Round"/>
            </a:endParaRPr>
          </a:p>
          <a:p>
            <a:pPr marL="0" lvl="0" indent="0" algn="l" rtl="0">
              <a:spcBef>
                <a:spcPts val="30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70600" y="170024"/>
            <a:ext cx="8520600" cy="402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Contoh kasus</a:t>
            </a:r>
            <a:endParaRPr dirty="0"/>
          </a:p>
        </p:txBody>
      </p:sp>
      <p:sp>
        <p:nvSpPr>
          <p:cNvPr id="171" name="Google Shape;171;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msd</a:t>
            </a:r>
            <a:endParaRPr/>
          </a:p>
        </p:txBody>
      </p:sp>
      <p:pic>
        <p:nvPicPr>
          <p:cNvPr id="172" name="Google Shape;172;p20"/>
          <p:cNvPicPr preferRelativeResize="0"/>
          <p:nvPr/>
        </p:nvPicPr>
        <p:blipFill>
          <a:blip r:embed="rId3">
            <a:alphaModFix/>
          </a:blip>
          <a:stretch>
            <a:fillRect/>
          </a:stretch>
        </p:blipFill>
        <p:spPr>
          <a:xfrm>
            <a:off x="214325" y="747900"/>
            <a:ext cx="4389776" cy="4225575"/>
          </a:xfrm>
          <a:prstGeom prst="rect">
            <a:avLst/>
          </a:prstGeom>
          <a:noFill/>
          <a:ln>
            <a:noFill/>
          </a:ln>
        </p:spPr>
      </p:pic>
      <p:pic>
        <p:nvPicPr>
          <p:cNvPr id="173" name="Google Shape;173;p20"/>
          <p:cNvPicPr preferRelativeResize="0"/>
          <p:nvPr/>
        </p:nvPicPr>
        <p:blipFill>
          <a:blip r:embed="rId4">
            <a:alphaModFix/>
          </a:blip>
          <a:stretch>
            <a:fillRect/>
          </a:stretch>
        </p:blipFill>
        <p:spPr>
          <a:xfrm>
            <a:off x="5089896" y="572704"/>
            <a:ext cx="3397750" cy="3627226"/>
          </a:xfrm>
          <a:prstGeom prst="rect">
            <a:avLst/>
          </a:prstGeom>
          <a:noFill/>
          <a:ln>
            <a:noFill/>
          </a:ln>
        </p:spPr>
      </p:pic>
      <p:sp>
        <p:nvSpPr>
          <p:cNvPr id="174" name="Google Shape;174;p20"/>
          <p:cNvSpPr txBox="1"/>
          <p:nvPr/>
        </p:nvSpPr>
        <p:spPr>
          <a:xfrm>
            <a:off x="4739475" y="4199925"/>
            <a:ext cx="40986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Sumber: https://news.detik.com/berita/d-3191631/akhir-sengketa-kasus-desain-industri-kaca-helm-bogo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6E4C01-CD34-476F-A7A7-F22B5052F4D6}"/>
              </a:ext>
            </a:extLst>
          </p:cNvPr>
          <p:cNvSpPr>
            <a:spLocks noGrp="1"/>
          </p:cNvSpPr>
          <p:nvPr>
            <p:ph type="title"/>
          </p:nvPr>
        </p:nvSpPr>
        <p:spPr/>
        <p:txBody>
          <a:bodyPr/>
          <a:lstStyle/>
          <a:p>
            <a:r>
              <a:rPr lang="id-ID" dirty="0"/>
              <a:t>Kesimpulan</a:t>
            </a:r>
          </a:p>
        </p:txBody>
      </p:sp>
      <p:sp>
        <p:nvSpPr>
          <p:cNvPr id="3" name="Text Placeholder 2">
            <a:extLst>
              <a:ext uri="{FF2B5EF4-FFF2-40B4-BE49-F238E27FC236}">
                <a16:creationId xmlns="" xmlns:a16="http://schemas.microsoft.com/office/drawing/2014/main" id="{07DF4D29-F2FF-437F-8399-2639D60DE8D2}"/>
              </a:ext>
            </a:extLst>
          </p:cNvPr>
          <p:cNvSpPr>
            <a:spLocks noGrp="1"/>
          </p:cNvSpPr>
          <p:nvPr>
            <p:ph type="body" idx="1"/>
          </p:nvPr>
        </p:nvSpPr>
        <p:spPr>
          <a:xfrm>
            <a:off x="819150" y="1584251"/>
            <a:ext cx="7505700" cy="2854474"/>
          </a:xfrm>
        </p:spPr>
        <p:txBody>
          <a:bodyPr/>
          <a:lstStyle/>
          <a:p>
            <a:r>
              <a:rPr lang="id-ID" sz="1600" dirty="0"/>
              <a:t>Hak desain industri adalah hak ekslusif yang diberikan oleh negara Republik Indonesia kepada pendesain atas kreasinya.</a:t>
            </a:r>
          </a:p>
          <a:p>
            <a:r>
              <a:rPr lang="id-ID" sz="1600" dirty="0"/>
              <a:t>Dasar hukum desain industri yaitu UU Nomor 31 Tahun 2000 tentang desain industri.</a:t>
            </a:r>
          </a:p>
          <a:p>
            <a:r>
              <a:rPr lang="id-ID" sz="1600" dirty="0"/>
              <a:t>Sanksi atas pelanggaran Hak desain industri di atur dalam UU Desain Industri pasal 54 yang menyebutkan bahwa dikenakan sanksi dengan pidana penjara paling lama 4 tahun atau denda paling banyak RP. 300.0000.000 (tiga ratus juta rupiah)</a:t>
            </a:r>
          </a:p>
        </p:txBody>
      </p:sp>
    </p:spTree>
    <p:extLst>
      <p:ext uri="{BB962C8B-B14F-4D97-AF65-F5344CB8AC3E}">
        <p14:creationId xmlns:p14="http://schemas.microsoft.com/office/powerpoint/2010/main" val="3791416063"/>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580</Words>
  <Application>Microsoft Office PowerPoint</Application>
  <PresentationFormat>On-screen Show (16:9)</PresentationFormat>
  <Paragraphs>40</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Nunito</vt:lpstr>
      <vt:lpstr>Varela Round</vt:lpstr>
      <vt:lpstr>Shift</vt:lpstr>
      <vt:lpstr>Hukum Desain Industri </vt:lpstr>
      <vt:lpstr>Apakah yang dimaksud dengan Desain Industri, Hak Desain Industri, dan Hukum Desain Industri?</vt:lpstr>
      <vt:lpstr>PowerPoint Presentation</vt:lpstr>
      <vt:lpstr>PowerPoint Presentation</vt:lpstr>
      <vt:lpstr>PowerPoint Presentation</vt:lpstr>
      <vt:lpstr>PowerPoint Presentation</vt:lpstr>
      <vt:lpstr>PowerPoint Presentation</vt:lpstr>
      <vt:lpstr>  Contoh kasus</vt:lpstr>
      <vt:lpstr>Kesimpulan</vt:lpstr>
      <vt:lpstr>Pertanyaan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Desain Industri </dc:title>
  <cp:lastModifiedBy>User</cp:lastModifiedBy>
  <cp:revision>6</cp:revision>
  <dcterms:modified xsi:type="dcterms:W3CDTF">2019-08-28T10:39:46Z</dcterms:modified>
</cp:coreProperties>
</file>