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9" r:id="rId3"/>
    <p:sldId id="314" r:id="rId4"/>
    <p:sldId id="315" r:id="rId5"/>
    <p:sldId id="328" r:id="rId6"/>
    <p:sldId id="362" r:id="rId7"/>
    <p:sldId id="361" r:id="rId8"/>
    <p:sldId id="280" r:id="rId9"/>
    <p:sldId id="281" r:id="rId10"/>
    <p:sldId id="284" r:id="rId11"/>
    <p:sldId id="293" r:id="rId12"/>
    <p:sldId id="286" r:id="rId13"/>
    <p:sldId id="288" r:id="rId14"/>
    <p:sldId id="291" r:id="rId15"/>
    <p:sldId id="289" r:id="rId16"/>
    <p:sldId id="290" r:id="rId17"/>
    <p:sldId id="287" r:id="rId18"/>
    <p:sldId id="307" r:id="rId19"/>
    <p:sldId id="308" r:id="rId20"/>
    <p:sldId id="309" r:id="rId21"/>
    <p:sldId id="304" r:id="rId22"/>
    <p:sldId id="305" r:id="rId23"/>
    <p:sldId id="306" r:id="rId24"/>
    <p:sldId id="310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8" r:id="rId34"/>
    <p:sldId id="341" r:id="rId35"/>
    <p:sldId id="339" r:id="rId36"/>
    <p:sldId id="340" r:id="rId37"/>
    <p:sldId id="337" r:id="rId38"/>
    <p:sldId id="342" r:id="rId39"/>
    <p:sldId id="344" r:id="rId40"/>
    <p:sldId id="345" r:id="rId41"/>
    <p:sldId id="346" r:id="rId42"/>
    <p:sldId id="348" r:id="rId43"/>
    <p:sldId id="343" r:id="rId44"/>
    <p:sldId id="347" r:id="rId45"/>
    <p:sldId id="349" r:id="rId46"/>
    <p:sldId id="352" r:id="rId47"/>
    <p:sldId id="351" r:id="rId48"/>
    <p:sldId id="363" r:id="rId49"/>
    <p:sldId id="364" r:id="rId50"/>
    <p:sldId id="365" r:id="rId51"/>
    <p:sldId id="366" r:id="rId52"/>
    <p:sldId id="360" r:id="rId53"/>
    <p:sldId id="36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4FF"/>
    <a:srgbClr val="99CCFF"/>
    <a:srgbClr val="D0EAEC"/>
    <a:srgbClr val="FFFFCC"/>
    <a:srgbClr val="EAEAEA"/>
    <a:srgbClr val="C0C0C0"/>
    <a:srgbClr val="DDDDDD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85C2A-52DF-485F-88D1-8A459905AC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23312-0737-4A63-8426-E69C61E4BC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DD80-C23D-4775-B827-4207B8164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BFEE-AB2F-400F-A52A-1B263F53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D91D8-AF27-4322-8177-07DF56E49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E21AB-2F94-4E29-8B3E-0FE88E86AF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B8A90-4CCE-4C7F-92DB-BBC1D3488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16C24-0BEF-4EA4-886F-C988D87E8F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58C0C-3E1B-497B-8FEE-D601537DF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77DC2-313D-4650-B623-2536341D7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D5008-067D-4930-A2E5-AFA9E17282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DB648-401C-4D41-AE29-85CA3F392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D409F8-B473-4C2C-ACD4-1FC2D9DD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0066CC"/>
                </a:solidFill>
              </a:rPr>
              <a:t>RUPA DASAR 2D</a:t>
            </a:r>
            <a:endParaRPr lang="en-US" sz="4400" dirty="0">
              <a:solidFill>
                <a:srgbClr val="0066CC"/>
              </a:solidFill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371600" y="3276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2895600" y="3048000"/>
            <a:ext cx="3429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2286000" y="30480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524000"/>
            <a:ext cx="5867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TITIK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Titik tidak memiliki panjang dan lebar, mengambil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daerah atau ruang ; merupakan pangkal dan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ujung sepotong garis, dan merupakan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perpotongan atau pertemuan antara dua garis.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Persepsi kita terhadap titik sangat relatif, karena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dipengaruhi oleh bidang atau frame yang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melingkupinya.</a:t>
            </a:r>
            <a:r>
              <a:rPr lang="sv-SE" sz="1800" smtClean="0"/>
              <a:t> </a:t>
            </a:r>
            <a:r>
              <a:rPr lang="sv-SE" sz="1400" smtClean="0"/>
              <a:t>(perhatikan kedua gambar berikut ini)</a:t>
            </a:r>
            <a:endParaRPr lang="en-GB" sz="14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4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371600" y="1524000"/>
            <a:ext cx="4419600" cy="4495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477000" y="3124200"/>
            <a:ext cx="12954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0" name="Oval 6"/>
          <p:cNvSpPr>
            <a:spLocks noChangeArrowheads="1"/>
          </p:cNvSpPr>
          <p:nvPr/>
        </p:nvSpPr>
        <p:spPr bwMode="auto">
          <a:xfrm>
            <a:off x="3200400" y="3276600"/>
            <a:ext cx="1001713" cy="1001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6629400" y="3276600"/>
            <a:ext cx="1001713" cy="1001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19200"/>
            <a:ext cx="7315200" cy="11430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Titik sebagai Tanda</a:t>
            </a:r>
            <a:r>
              <a:rPr lang="sv-SE" sz="2000" smtClean="0"/>
              <a:t> (mewakili unsur), manakala sesuatu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selain titik, muncul atau dimunculkan sangat kecil maka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sesuatu tersebut seringkali direpresentasikan oleh titik.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73713" y="1600200"/>
          <a:ext cx="21859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3182400" imgH="3182400" progId="">
                  <p:embed/>
                </p:oleObj>
              </mc:Choice>
              <mc:Fallback>
                <p:oleObj name="CorelDRAW" r:id="rId3" imgW="3182400" imgH="31824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1600200"/>
                        <a:ext cx="21859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371600" y="26670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latin typeface="Arial" charset="0"/>
              </a:rPr>
              <a:t>Titik sebagai Garis Ilusi</a:t>
            </a:r>
            <a:r>
              <a:rPr lang="en-GB" sz="2000">
                <a:latin typeface="Arial" charset="0"/>
              </a:rPr>
              <a:t>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titik yang dimunculkan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secara berulang (beraturan/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tak beraturan) dapat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memunculkan kesan suatu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garis.</a:t>
            </a:r>
            <a:endParaRPr lang="en-US" sz="500"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219200"/>
            <a:ext cx="5715000" cy="1143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b="1" smtClean="0"/>
              <a:t>Titik sebagai Volume (Isi)</a:t>
            </a:r>
            <a:r>
              <a:rPr lang="en-GB" sz="1800" smtClean="0"/>
              <a:t>, titik yang disusun dengan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membedakan besaran dan jaraknya dapat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memunculkan kesan isi atau volume.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1800" b="1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43163" y="2362200"/>
          <a:ext cx="44846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3742920" imgH="3242520" progId="">
                  <p:embed/>
                </p:oleObj>
              </mc:Choice>
              <mc:Fallback>
                <p:oleObj name="CorelDRAW" r:id="rId3" imgW="3742920" imgH="3242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362200"/>
                        <a:ext cx="44846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295400"/>
            <a:ext cx="5715000" cy="838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800" b="1" smtClean="0"/>
              <a:t>Titik sebagai Ruang</a:t>
            </a:r>
            <a:r>
              <a:rPr lang="sv-SE" sz="180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800" smtClean="0"/>
              <a:t>titik dapat pula dijadikan/dimanfaatkan sebagai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800" smtClean="0"/>
              <a:t>pembentuk ruang.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981200" y="2590800"/>
          <a:ext cx="5029200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3" imgW="4321440" imgH="3234600" progId="">
                  <p:embed/>
                </p:oleObj>
              </mc:Choice>
              <mc:Fallback>
                <p:oleObj name="CorelDRAW" r:id="rId3" imgW="4321440" imgH="3234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0800"/>
                        <a:ext cx="5029200" cy="375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5486400" cy="129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Titik sebagai Bidang/Bentuk</a:t>
            </a:r>
            <a:r>
              <a:rPr lang="en-GB" sz="2000" smtClean="0"/>
              <a:t>, titik dapat pula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dijadikan/dimanfaatkan sebagai pembentuk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bidang/bentuk. 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9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9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9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" smtClean="0"/>
              <a:t/>
            </a:r>
            <a:br>
              <a:rPr lang="en-US" sz="200" smtClean="0"/>
            </a:br>
            <a:endParaRPr lang="en-US" sz="20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98775" y="3048000"/>
          <a:ext cx="3575050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3" imgW="3160080" imgH="2625840" progId="">
                  <p:embed/>
                </p:oleObj>
              </mc:Choice>
              <mc:Fallback>
                <p:oleObj name="CorelDRAW" r:id="rId3" imgW="3160080" imgH="26258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048000"/>
                        <a:ext cx="3575050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5486400" cy="13716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Titik sebagai Gerak</a:t>
            </a:r>
            <a:r>
              <a:rPr lang="en-GB" sz="2000" smtClean="0"/>
              <a:t>, titik dapat pula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dimanfaatkan untuk memunculkan kesan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gerak.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7550" y="3200400"/>
          <a:ext cx="5319713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3" imgW="4762080" imgH="1411920" progId="">
                  <p:embed/>
                </p:oleObj>
              </mc:Choice>
              <mc:Fallback>
                <p:oleObj name="CorelDRAW" r:id="rId3" imgW="4762080" imgH="14119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200400"/>
                        <a:ext cx="5319713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5486400" cy="1066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Titik sebagai Nada dan Tekstur</a:t>
            </a:r>
            <a:r>
              <a:rPr lang="sv-SE" sz="2000" smtClean="0"/>
              <a:t>, titik dapat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puladimanfaatkan sebagai nada  juga kesan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suatu permukaan (tekstur).</a:t>
            </a: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" smtClean="0"/>
              <a:t/>
            </a:r>
            <a:br>
              <a:rPr lang="en-US" sz="200" smtClean="0"/>
            </a:br>
            <a:endParaRPr lang="en-US" sz="200" smtClean="0"/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2743200" y="2819400"/>
          <a:ext cx="3400425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3" imgW="1717560" imgH="1653840" progId="">
                  <p:embed/>
                </p:oleObj>
              </mc:Choice>
              <mc:Fallback>
                <p:oleObj name="CorelDRAW" r:id="rId3" imgW="1717560" imgH="16538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19400"/>
                        <a:ext cx="3400425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rd15"/>
          <p:cNvPicPr>
            <a:picLocks noChangeAspect="1" noChangeArrowheads="1"/>
          </p:cNvPicPr>
          <p:nvPr/>
        </p:nvPicPr>
        <p:blipFill>
          <a:blip r:embed="rId2"/>
          <a:srcRect l="6873" t="9816" r="9279" b="6047"/>
          <a:stretch>
            <a:fillRect/>
          </a:stretch>
        </p:blipFill>
        <p:spPr bwMode="auto">
          <a:xfrm>
            <a:off x="1676400" y="685800"/>
            <a:ext cx="57150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rd16"/>
          <p:cNvPicPr>
            <a:picLocks noChangeAspect="1" noChangeArrowheads="1"/>
          </p:cNvPicPr>
          <p:nvPr/>
        </p:nvPicPr>
        <p:blipFill>
          <a:blip r:embed="rId2"/>
          <a:srcRect l="10747" t="15939" r="9254" b="10965"/>
          <a:stretch>
            <a:fillRect/>
          </a:stretch>
        </p:blipFill>
        <p:spPr bwMode="auto">
          <a:xfrm>
            <a:off x="1524000" y="914400"/>
            <a:ext cx="62484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295400" y="9144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0066CC"/>
                </a:solidFill>
              </a:rPr>
              <a:t>Tujuan</a:t>
            </a:r>
            <a:endParaRPr lang="en-US" sz="3200" b="1" dirty="0" smtClean="0">
              <a:solidFill>
                <a:srgbClr val="0066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n-US" sz="2000" b="1" dirty="0">
              <a:solidFill>
                <a:srgbClr val="0066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1. </a:t>
            </a:r>
            <a:r>
              <a:rPr lang="en-GB" sz="2000" dirty="0" err="1"/>
              <a:t>Mahasiswa</a:t>
            </a:r>
            <a:r>
              <a:rPr lang="en-GB" sz="2000" dirty="0"/>
              <a:t> </a:t>
            </a:r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pengetahuan</a:t>
            </a:r>
            <a:r>
              <a:rPr lang="en-GB" sz="2000" dirty="0"/>
              <a:t> (</a:t>
            </a:r>
            <a:r>
              <a:rPr lang="en-GB" sz="2000" i="1" dirty="0"/>
              <a:t>knowledge</a:t>
            </a:r>
            <a:r>
              <a:rPr lang="en-GB" sz="2000" dirty="0"/>
              <a:t>) </a:t>
            </a:r>
            <a:r>
              <a:rPr lang="en-GB" sz="2000" dirty="0" err="1"/>
              <a:t>dan</a:t>
            </a:r>
            <a:endParaRPr lang="en-GB" sz="2000" dirty="0"/>
          </a:p>
          <a:p>
            <a:pPr marL="609600" indent="-609600">
              <a:spcBef>
                <a:spcPct val="20000"/>
              </a:spcBef>
            </a:pPr>
            <a:r>
              <a:rPr lang="en-GB" sz="2000" dirty="0"/>
              <a:t>    </a:t>
            </a:r>
            <a:r>
              <a:rPr lang="en-GB" sz="2000" dirty="0" err="1"/>
              <a:t>pemahaman</a:t>
            </a:r>
            <a:r>
              <a:rPr lang="en-GB" sz="2000" dirty="0"/>
              <a:t> </a:t>
            </a:r>
            <a:r>
              <a:rPr lang="en-GB" sz="2000" dirty="0" err="1"/>
              <a:t>tentang</a:t>
            </a:r>
            <a:r>
              <a:rPr lang="en-GB" sz="2000" dirty="0"/>
              <a:t> </a:t>
            </a:r>
            <a:r>
              <a:rPr lang="en-GB" sz="2000" dirty="0" err="1"/>
              <a:t>dasar-dasar</a:t>
            </a:r>
            <a:r>
              <a:rPr lang="en-GB" sz="2000" dirty="0"/>
              <a:t> </a:t>
            </a:r>
            <a:r>
              <a:rPr lang="en-GB" sz="2000" dirty="0" err="1"/>
              <a:t>perupaan</a:t>
            </a:r>
            <a:r>
              <a:rPr lang="en-GB" sz="2000" dirty="0" smtClean="0"/>
              <a:t>.</a:t>
            </a:r>
          </a:p>
          <a:p>
            <a:pPr marL="609600" indent="-609600">
              <a:spcBef>
                <a:spcPct val="20000"/>
              </a:spcBef>
            </a:pPr>
            <a:endParaRPr lang="en-US" sz="2000" dirty="0"/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2. </a:t>
            </a:r>
            <a:r>
              <a:rPr lang="en-GB" sz="2000" dirty="0" err="1"/>
              <a:t>Mahasiswa</a:t>
            </a:r>
            <a:r>
              <a:rPr lang="en-GB" sz="2000" dirty="0"/>
              <a:t> </a:t>
            </a:r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kepekaan</a:t>
            </a:r>
            <a:r>
              <a:rPr lang="en-GB" sz="2000" dirty="0"/>
              <a:t> (</a:t>
            </a:r>
            <a:r>
              <a:rPr lang="en-GB" sz="2000" i="1" dirty="0"/>
              <a:t>sense</a:t>
            </a:r>
            <a:r>
              <a:rPr lang="en-GB" sz="2000" dirty="0"/>
              <a:t>)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GB" sz="2000" dirty="0"/>
              <a:t>   </a:t>
            </a:r>
            <a:r>
              <a:rPr lang="en-GB" sz="2000" dirty="0" err="1"/>
              <a:t>kreativitas</a:t>
            </a:r>
            <a:r>
              <a:rPr lang="en-GB" sz="2000" dirty="0"/>
              <a:t> (</a:t>
            </a:r>
            <a:r>
              <a:rPr lang="en-GB" sz="2000" i="1" dirty="0"/>
              <a:t>creativity</a:t>
            </a:r>
            <a:r>
              <a:rPr lang="en-GB" sz="2000" dirty="0"/>
              <a:t>)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mengolah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GB" sz="2000" dirty="0"/>
              <a:t>   </a:t>
            </a:r>
            <a:r>
              <a:rPr lang="en-GB" sz="2000" dirty="0" err="1"/>
              <a:t>mengeksplorasi</a:t>
            </a:r>
            <a:r>
              <a:rPr lang="en-GB" sz="2000" dirty="0"/>
              <a:t> </a:t>
            </a:r>
            <a:r>
              <a:rPr lang="en-GB" sz="2000" dirty="0" err="1"/>
              <a:t>unsur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prinsip</a:t>
            </a:r>
            <a:r>
              <a:rPr lang="en-GB" sz="2000" dirty="0"/>
              <a:t> </a:t>
            </a:r>
            <a:r>
              <a:rPr lang="en-GB" sz="2000" dirty="0" err="1"/>
              <a:t>perupaan</a:t>
            </a:r>
            <a:r>
              <a:rPr lang="en-GB" sz="2000" dirty="0"/>
              <a:t>.</a:t>
            </a:r>
            <a:r>
              <a:rPr lang="en-GB" sz="2000" b="1" dirty="0">
                <a:latin typeface="Arial" charset="0"/>
              </a:rPr>
              <a:t> </a:t>
            </a:r>
            <a:endParaRPr lang="en-GB" sz="2000" b="1" dirty="0" smtClean="0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endParaRPr lang="en-US" sz="2000" dirty="0"/>
          </a:p>
          <a:p>
            <a:pPr marL="609600" indent="-609600">
              <a:spcBef>
                <a:spcPct val="20000"/>
              </a:spcBef>
            </a:pPr>
            <a:r>
              <a:rPr lang="en-GB" sz="2000" dirty="0"/>
              <a:t>3. </a:t>
            </a:r>
            <a:r>
              <a:rPr lang="en-GB" sz="2000" dirty="0" err="1"/>
              <a:t>Mahasiswa</a:t>
            </a:r>
            <a:r>
              <a:rPr lang="en-GB" sz="2000" dirty="0"/>
              <a:t> </a:t>
            </a:r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ketrampilan</a:t>
            </a:r>
            <a:r>
              <a:rPr lang="en-GB" sz="2000" dirty="0"/>
              <a:t> (</a:t>
            </a:r>
            <a:r>
              <a:rPr lang="en-GB" sz="2000" i="1" dirty="0"/>
              <a:t>skill</a:t>
            </a:r>
            <a:r>
              <a:rPr lang="en-GB" sz="2000" dirty="0"/>
              <a:t>) </a:t>
            </a:r>
            <a:r>
              <a:rPr lang="en-GB" sz="2000" dirty="0" err="1"/>
              <a:t>melalui</a:t>
            </a:r>
            <a:r>
              <a:rPr lang="en-GB" sz="2000" dirty="0"/>
              <a:t> </a:t>
            </a:r>
            <a:r>
              <a:rPr lang="en-GB" sz="2000" dirty="0" err="1"/>
              <a:t>alat</a:t>
            </a:r>
            <a:r>
              <a:rPr lang="en-GB" sz="2000" dirty="0"/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GB" sz="2000" dirty="0"/>
              <a:t>    </a:t>
            </a:r>
            <a:r>
              <a:rPr lang="en-GB" sz="2000" dirty="0" err="1"/>
              <a:t>serta</a:t>
            </a:r>
            <a:r>
              <a:rPr lang="en-GB" sz="2000" dirty="0"/>
              <a:t> </a:t>
            </a:r>
            <a:r>
              <a:rPr lang="en-GB" sz="2000" dirty="0" err="1"/>
              <a:t>bahan</a:t>
            </a:r>
            <a:r>
              <a:rPr lang="en-GB" sz="2000" dirty="0"/>
              <a:t> (material) yang </a:t>
            </a:r>
            <a:r>
              <a:rPr lang="en-GB" sz="2000" dirty="0" err="1"/>
              <a:t>digunakannya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rd17"/>
          <p:cNvPicPr>
            <a:picLocks noChangeAspect="1" noChangeArrowheads="1"/>
          </p:cNvPicPr>
          <p:nvPr/>
        </p:nvPicPr>
        <p:blipFill>
          <a:blip r:embed="rId2"/>
          <a:srcRect l="12006" t="13391" r="13060" b="13391"/>
          <a:stretch>
            <a:fillRect/>
          </a:stretch>
        </p:blipFill>
        <p:spPr bwMode="auto">
          <a:xfrm>
            <a:off x="1905000" y="9906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2590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Garis mempunyai panjang tanpa lebar, mempunyai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kedudukan dan arah; kedua ujungnya berupa titik.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Garis merupakan sisi sebuah bidang/bentuk. </a:t>
            </a: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Dalam gambar ini ada berapa garis yang anda lihat 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981200" y="36576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981200" y="39624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1981200" y="42672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1981200" y="45720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1981200" y="48768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1981200" y="51816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Macam/Jenis Garis: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a. Garis Nyata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b. Garis Ilusi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v-SE" sz="20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Garis digunakan untuk mewujudkan bidang atau bentuk,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dan struktur. Bahkan garis dapat memberikan arti,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simbol dan ekspresi.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6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dan Arah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Garis dapat memunculkan kesan gerak dan interpretasi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statis dan dinamis.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600200" y="28194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600200" y="45720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581400" y="28194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4419600" y="31242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1905000" y="3657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1905000" y="4876800"/>
            <a:ext cx="1143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5562600" y="2819400"/>
            <a:ext cx="2590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6324600" y="3124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6324600" y="3200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632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>
            <a:off x="6324600" y="3352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6324600" y="3429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6324600" y="3505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6324600" y="3581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21"/>
          <p:cNvSpPr>
            <a:spLocks noChangeShapeType="1"/>
          </p:cNvSpPr>
          <p:nvPr/>
        </p:nvSpPr>
        <p:spPr bwMode="auto">
          <a:xfrm>
            <a:off x="6324600" y="3657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22"/>
          <p:cNvSpPr>
            <a:spLocks noChangeShapeType="1"/>
          </p:cNvSpPr>
          <p:nvPr/>
        </p:nvSpPr>
        <p:spPr bwMode="auto">
          <a:xfrm>
            <a:off x="6324600" y="3733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23"/>
          <p:cNvSpPr>
            <a:spLocks noChangeShapeType="1"/>
          </p:cNvSpPr>
          <p:nvPr/>
        </p:nvSpPr>
        <p:spPr bwMode="auto">
          <a:xfrm>
            <a:off x="6324600" y="3810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>
            <a:off x="6324600" y="3886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>
            <a:off x="6477000" y="3962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6629400" y="4038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>
            <a:off x="6705600" y="4114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6705600" y="4191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>
            <a:off x="6705600" y="4267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>
            <a:off x="6629400" y="4343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6477000" y="4419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6324600" y="4495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40"/>
          <p:cNvSpPr>
            <a:spLocks noChangeShapeType="1"/>
          </p:cNvSpPr>
          <p:nvPr/>
        </p:nvSpPr>
        <p:spPr bwMode="auto">
          <a:xfrm>
            <a:off x="6172200" y="4572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44"/>
          <p:cNvSpPr>
            <a:spLocks noChangeShapeType="1"/>
          </p:cNvSpPr>
          <p:nvPr/>
        </p:nvSpPr>
        <p:spPr bwMode="auto">
          <a:xfrm>
            <a:off x="6096000" y="4648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Line 45"/>
          <p:cNvSpPr>
            <a:spLocks noChangeShapeType="1"/>
          </p:cNvSpPr>
          <p:nvPr/>
        </p:nvSpPr>
        <p:spPr bwMode="auto">
          <a:xfrm>
            <a:off x="6019800" y="4724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Line 46"/>
          <p:cNvSpPr>
            <a:spLocks noChangeShapeType="1"/>
          </p:cNvSpPr>
          <p:nvPr/>
        </p:nvSpPr>
        <p:spPr bwMode="auto">
          <a:xfrm>
            <a:off x="5943600" y="4800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47"/>
          <p:cNvSpPr>
            <a:spLocks noChangeShapeType="1"/>
          </p:cNvSpPr>
          <p:nvPr/>
        </p:nvSpPr>
        <p:spPr bwMode="auto">
          <a:xfrm>
            <a:off x="5943600" y="4876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48"/>
          <p:cNvSpPr>
            <a:spLocks noChangeShapeType="1"/>
          </p:cNvSpPr>
          <p:nvPr/>
        </p:nvSpPr>
        <p:spPr bwMode="auto">
          <a:xfrm>
            <a:off x="5943600" y="4953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49"/>
          <p:cNvSpPr>
            <a:spLocks noChangeShapeType="1"/>
          </p:cNvSpPr>
          <p:nvPr/>
        </p:nvSpPr>
        <p:spPr bwMode="auto">
          <a:xfrm>
            <a:off x="6019800" y="5029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50"/>
          <p:cNvSpPr>
            <a:spLocks noChangeShapeType="1"/>
          </p:cNvSpPr>
          <p:nvPr/>
        </p:nvSpPr>
        <p:spPr bwMode="auto">
          <a:xfrm>
            <a:off x="6096000" y="5105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51"/>
          <p:cNvSpPr>
            <a:spLocks noChangeShapeType="1"/>
          </p:cNvSpPr>
          <p:nvPr/>
        </p:nvSpPr>
        <p:spPr bwMode="auto">
          <a:xfrm>
            <a:off x="6172200" y="5181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52"/>
          <p:cNvSpPr>
            <a:spLocks noChangeShapeType="1"/>
          </p:cNvSpPr>
          <p:nvPr/>
        </p:nvSpPr>
        <p:spPr bwMode="auto">
          <a:xfrm>
            <a:off x="6248400" y="5257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Line 53"/>
          <p:cNvSpPr>
            <a:spLocks noChangeShapeType="1"/>
          </p:cNvSpPr>
          <p:nvPr/>
        </p:nvSpPr>
        <p:spPr bwMode="auto">
          <a:xfrm>
            <a:off x="6324600" y="5334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0" name="Line 54"/>
          <p:cNvSpPr>
            <a:spLocks noChangeShapeType="1"/>
          </p:cNvSpPr>
          <p:nvPr/>
        </p:nvSpPr>
        <p:spPr bwMode="auto">
          <a:xfrm>
            <a:off x="6400800" y="541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Line 55"/>
          <p:cNvSpPr>
            <a:spLocks noChangeShapeType="1"/>
          </p:cNvSpPr>
          <p:nvPr/>
        </p:nvSpPr>
        <p:spPr bwMode="auto">
          <a:xfrm>
            <a:off x="6477000" y="5486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Line 56"/>
          <p:cNvSpPr>
            <a:spLocks noChangeShapeType="1"/>
          </p:cNvSpPr>
          <p:nvPr/>
        </p:nvSpPr>
        <p:spPr bwMode="auto">
          <a:xfrm>
            <a:off x="6477000" y="5562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Line 57"/>
          <p:cNvSpPr>
            <a:spLocks noChangeShapeType="1"/>
          </p:cNvSpPr>
          <p:nvPr/>
        </p:nvSpPr>
        <p:spPr bwMode="auto">
          <a:xfrm>
            <a:off x="6477000" y="5638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58"/>
          <p:cNvSpPr>
            <a:spLocks noChangeShapeType="1"/>
          </p:cNvSpPr>
          <p:nvPr/>
        </p:nvSpPr>
        <p:spPr bwMode="auto">
          <a:xfrm>
            <a:off x="6477000" y="5715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Line 59"/>
          <p:cNvSpPr>
            <a:spLocks noChangeShapeType="1"/>
          </p:cNvSpPr>
          <p:nvPr/>
        </p:nvSpPr>
        <p:spPr bwMode="auto">
          <a:xfrm>
            <a:off x="6477000" y="5791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Line 60"/>
          <p:cNvSpPr>
            <a:spLocks noChangeShapeType="1"/>
          </p:cNvSpPr>
          <p:nvPr/>
        </p:nvSpPr>
        <p:spPr bwMode="auto">
          <a:xfrm>
            <a:off x="6477000" y="5867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Line 61"/>
          <p:cNvSpPr>
            <a:spLocks noChangeShapeType="1"/>
          </p:cNvSpPr>
          <p:nvPr/>
        </p:nvSpPr>
        <p:spPr bwMode="auto">
          <a:xfrm>
            <a:off x="6477000" y="5943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Macam/Jenis Garis: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v-SE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a. Garis Nyata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b. Garis Ilusi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v-SE" sz="20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Garis digunakan untuk mewujudkan bidang atau bentuk,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dan struktur. Bahkan garis dapat memberikan arti,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simbol dan ekspresi.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6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menggambarkan bidang/bentuk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Garis dapat menggambarkan contur bidang/bentuk 2D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smtClean="0"/>
              <a:t>maupun 3D.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5000" y="3352800"/>
            <a:ext cx="2438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2" name="AutoShape 49"/>
          <p:cNvSpPr>
            <a:spLocks noChangeArrowheads="1"/>
          </p:cNvSpPr>
          <p:nvPr/>
        </p:nvSpPr>
        <p:spPr bwMode="auto">
          <a:xfrm>
            <a:off x="4724400" y="3124200"/>
            <a:ext cx="2667000" cy="25146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menciptakan gambar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pic>
        <p:nvPicPr>
          <p:cNvPr id="28675" name="Picture 5" descr="rd22"/>
          <p:cNvPicPr>
            <a:picLocks noChangeAspect="1" noChangeArrowheads="1"/>
          </p:cNvPicPr>
          <p:nvPr/>
        </p:nvPicPr>
        <p:blipFill>
          <a:blip r:embed="rId2"/>
          <a:srcRect l="26385" t="36003" r="24010" b="29543"/>
          <a:stretch>
            <a:fillRect/>
          </a:stretch>
        </p:blipFill>
        <p:spPr bwMode="auto">
          <a:xfrm>
            <a:off x="2743200" y="22860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sebagai notasi (bentuk/gambar/catatan) suatu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sistem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pic>
        <p:nvPicPr>
          <p:cNvPr id="29699" name="Picture 4" descr="rd23"/>
          <p:cNvPicPr>
            <a:picLocks noChangeAspect="1" noChangeArrowheads="1"/>
          </p:cNvPicPr>
          <p:nvPr/>
        </p:nvPicPr>
        <p:blipFill>
          <a:blip r:embed="rId2"/>
          <a:srcRect l="16226" t="38156" r="13062" b="15546"/>
          <a:stretch>
            <a:fillRect/>
          </a:stretch>
        </p:blipFill>
        <p:spPr bwMode="auto">
          <a:xfrm>
            <a:off x="1752600" y="2362200"/>
            <a:ext cx="5638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sebagai pembentuk tulisan dan tipografi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(huruf)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pic>
        <p:nvPicPr>
          <p:cNvPr id="30723" name="Picture 4" descr="rd24"/>
          <p:cNvPicPr>
            <a:picLocks noChangeAspect="1" noChangeArrowheads="1"/>
          </p:cNvPicPr>
          <p:nvPr/>
        </p:nvPicPr>
        <p:blipFill>
          <a:blip r:embed="rId2"/>
          <a:srcRect l="15172" t="37079" r="16226" b="8008"/>
          <a:stretch>
            <a:fillRect/>
          </a:stretch>
        </p:blipFill>
        <p:spPr bwMode="auto">
          <a:xfrm>
            <a:off x="2133600" y="2438400"/>
            <a:ext cx="48006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memunculkan ekspresi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pic>
        <p:nvPicPr>
          <p:cNvPr id="31747" name="Picture 4" descr="rd25"/>
          <p:cNvPicPr>
            <a:picLocks noChangeAspect="1" noChangeArrowheads="1"/>
          </p:cNvPicPr>
          <p:nvPr/>
        </p:nvPicPr>
        <p:blipFill>
          <a:blip r:embed="rId2"/>
          <a:srcRect l="23615" t="29543" r="17282" b="10161"/>
          <a:stretch>
            <a:fillRect/>
          </a:stretch>
        </p:blipFill>
        <p:spPr bwMode="auto">
          <a:xfrm>
            <a:off x="2133600" y="2057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295400" y="16764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000" b="1" dirty="0" err="1">
                <a:solidFill>
                  <a:srgbClr val="0066CC"/>
                </a:solidFill>
              </a:rPr>
              <a:t>Bobot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Pembelajaran</a:t>
            </a:r>
            <a:endParaRPr lang="en-US" sz="2000" b="1" dirty="0">
              <a:solidFill>
                <a:srgbClr val="0066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a. </a:t>
            </a:r>
            <a:r>
              <a:rPr lang="en-GB" sz="2000" dirty="0" err="1"/>
              <a:t>Pengetahuan</a:t>
            </a:r>
            <a:r>
              <a:rPr lang="en-GB" sz="2000" dirty="0"/>
              <a:t> (</a:t>
            </a:r>
            <a:r>
              <a:rPr lang="en-GB" sz="2000" i="1" dirty="0"/>
              <a:t>knowledge</a:t>
            </a:r>
            <a:r>
              <a:rPr lang="en-GB" sz="2000" dirty="0"/>
              <a:t>)	: 30%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b. </a:t>
            </a:r>
            <a:r>
              <a:rPr lang="en-US" sz="2000" dirty="0" err="1">
                <a:solidFill>
                  <a:srgbClr val="FF0000"/>
                </a:solidFill>
              </a:rPr>
              <a:t>Ketrampilan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i="1" dirty="0">
                <a:solidFill>
                  <a:srgbClr val="FF0000"/>
                </a:solidFill>
              </a:rPr>
              <a:t>skill</a:t>
            </a:r>
            <a:r>
              <a:rPr lang="en-US" sz="2000" dirty="0">
                <a:solidFill>
                  <a:srgbClr val="FF0000"/>
                </a:solidFill>
              </a:rPr>
              <a:t>)		: 50%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c. </a:t>
            </a:r>
            <a:r>
              <a:rPr lang="en-US" sz="2000" dirty="0" err="1"/>
              <a:t>Sikap</a:t>
            </a:r>
            <a:r>
              <a:rPr lang="en-US" sz="2000" dirty="0"/>
              <a:t> (</a:t>
            </a:r>
            <a:r>
              <a:rPr lang="en-US" sz="2000" i="1" dirty="0"/>
              <a:t>attitude</a:t>
            </a:r>
            <a:r>
              <a:rPr lang="en-US" sz="2000" dirty="0"/>
              <a:t>)		: 20%</a:t>
            </a:r>
          </a:p>
          <a:p>
            <a:pPr marL="609600" indent="-609600">
              <a:spcBef>
                <a:spcPct val="20000"/>
              </a:spcBef>
            </a:pPr>
            <a:endParaRPr lang="en-US" sz="2000" dirty="0"/>
          </a:p>
          <a:p>
            <a:pPr marL="609600" indent="-609600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66CC"/>
                </a:solidFill>
              </a:rPr>
              <a:t>Penilaian</a:t>
            </a:r>
            <a:endParaRPr lang="en-US" sz="2000" b="1" dirty="0" smtClean="0">
              <a:solidFill>
                <a:srgbClr val="0066CC"/>
              </a:solidFill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000" dirty="0" smtClean="0"/>
              <a:t>a. UTS				: 20%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 smtClean="0"/>
              <a:t>b. </a:t>
            </a:r>
            <a:r>
              <a:rPr lang="en-US" sz="2000" dirty="0"/>
              <a:t>UAS				: </a:t>
            </a:r>
            <a:r>
              <a:rPr lang="en-US" sz="2000" dirty="0" smtClean="0"/>
              <a:t>30</a:t>
            </a:r>
            <a:r>
              <a:rPr lang="en-US" sz="2000" dirty="0"/>
              <a:t>%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c. </a:t>
            </a:r>
            <a:r>
              <a:rPr lang="en-US" sz="2000" dirty="0" err="1">
                <a:solidFill>
                  <a:srgbClr val="FF0000"/>
                </a:solidFill>
              </a:rPr>
              <a:t>Tugas</a:t>
            </a:r>
            <a:r>
              <a:rPr lang="en-US" sz="2000" dirty="0">
                <a:solidFill>
                  <a:srgbClr val="FF0000"/>
                </a:solidFill>
              </a:rPr>
              <a:t>			</a:t>
            </a:r>
            <a:r>
              <a:rPr lang="en-US" sz="2000" dirty="0" smtClean="0">
                <a:solidFill>
                  <a:srgbClr val="FF0000"/>
                </a:solidFill>
              </a:rPr>
              <a:t>	: 50</a:t>
            </a:r>
            <a:r>
              <a:rPr lang="en-US" sz="2000" dirty="0">
                <a:solidFill>
                  <a:srgbClr val="FF0000"/>
                </a:solidFill>
              </a:rPr>
              <a:t>%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12954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v-SE" sz="2000" b="1" smtClean="0"/>
              <a:t>Garis menghasilkan kedalaman ilusif dan gerak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  <p:pic>
        <p:nvPicPr>
          <p:cNvPr id="32771" name="Picture 4" descr="rd26"/>
          <p:cNvPicPr>
            <a:picLocks noChangeAspect="1" noChangeArrowheads="1"/>
          </p:cNvPicPr>
          <p:nvPr/>
        </p:nvPicPr>
        <p:blipFill>
          <a:blip r:embed="rId2"/>
          <a:srcRect l="19394" t="32773" r="9894" b="1547"/>
          <a:stretch>
            <a:fillRect/>
          </a:stretch>
        </p:blipFill>
        <p:spPr bwMode="auto">
          <a:xfrm>
            <a:off x="2286000" y="2133600"/>
            <a:ext cx="4800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rd27"/>
          <p:cNvPicPr>
            <a:picLocks noChangeAspect="1" noChangeArrowheads="1"/>
          </p:cNvPicPr>
          <p:nvPr/>
        </p:nvPicPr>
        <p:blipFill>
          <a:blip r:embed="rId2"/>
          <a:srcRect l="10555" t="10161" r="12401" b="5284"/>
          <a:stretch>
            <a:fillRect/>
          </a:stretch>
        </p:blipFill>
        <p:spPr bwMode="auto">
          <a:xfrm>
            <a:off x="1981200" y="8382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d28"/>
          <p:cNvPicPr>
            <a:picLocks noChangeAspect="1" noChangeArrowheads="1"/>
          </p:cNvPicPr>
          <p:nvPr/>
        </p:nvPicPr>
        <p:blipFill>
          <a:blip r:embed="rId2"/>
          <a:srcRect l="8636" t="16621" r="24821" b="3702"/>
          <a:stretch>
            <a:fillRect/>
          </a:stretch>
        </p:blipFill>
        <p:spPr bwMode="auto">
          <a:xfrm>
            <a:off x="1828800" y="914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d29"/>
          <p:cNvPicPr>
            <a:picLocks noChangeAspect="1" noChangeArrowheads="1"/>
          </p:cNvPicPr>
          <p:nvPr/>
        </p:nvPicPr>
        <p:blipFill>
          <a:blip r:embed="rId2"/>
          <a:srcRect l="10950" t="16621" r="12006" b="3702"/>
          <a:stretch>
            <a:fillRect/>
          </a:stretch>
        </p:blipFill>
        <p:spPr bwMode="auto">
          <a:xfrm>
            <a:off x="1828800" y="838200"/>
            <a:ext cx="5337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rd33"/>
          <p:cNvPicPr>
            <a:picLocks noChangeAspect="1" noChangeArrowheads="1"/>
          </p:cNvPicPr>
          <p:nvPr/>
        </p:nvPicPr>
        <p:blipFill>
          <a:blip r:embed="rId2"/>
          <a:srcRect l="18338" t="11238" r="22560" b="6932"/>
          <a:stretch>
            <a:fillRect/>
          </a:stretch>
        </p:blipFill>
        <p:spPr bwMode="auto">
          <a:xfrm>
            <a:off x="2514600" y="762000"/>
            <a:ext cx="39862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rd31"/>
          <p:cNvPicPr>
            <a:picLocks noChangeAspect="1" noChangeArrowheads="1"/>
          </p:cNvPicPr>
          <p:nvPr/>
        </p:nvPicPr>
        <p:blipFill>
          <a:blip r:embed="rId2"/>
          <a:srcRect l="9894" t="12315" r="12006" b="3702"/>
          <a:stretch>
            <a:fillRect/>
          </a:stretch>
        </p:blipFill>
        <p:spPr bwMode="auto">
          <a:xfrm>
            <a:off x="1905000" y="914400"/>
            <a:ext cx="5060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rd32"/>
          <p:cNvPicPr>
            <a:picLocks noChangeAspect="1" noChangeArrowheads="1"/>
          </p:cNvPicPr>
          <p:nvPr/>
        </p:nvPicPr>
        <p:blipFill>
          <a:blip r:embed="rId2">
            <a:lum contrast="6000"/>
            <a:grayscl/>
          </a:blip>
          <a:srcRect l="20566" t="21613" r="15842" b="16006"/>
          <a:stretch>
            <a:fillRect/>
          </a:stretch>
        </p:blipFill>
        <p:spPr bwMode="auto">
          <a:xfrm>
            <a:off x="2590800" y="1752600"/>
            <a:ext cx="44958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rd36"/>
          <p:cNvPicPr>
            <a:picLocks noChangeAspect="1" noChangeArrowheads="1"/>
          </p:cNvPicPr>
          <p:nvPr/>
        </p:nvPicPr>
        <p:blipFill>
          <a:blip r:embed="rId2"/>
          <a:srcRect l="21657" t="15701" r="24004" b="9242"/>
          <a:stretch>
            <a:fillRect/>
          </a:stretch>
        </p:blipFill>
        <p:spPr bwMode="auto">
          <a:xfrm>
            <a:off x="2590800" y="10668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d37"/>
          <p:cNvPicPr>
            <a:picLocks noChangeAspect="1" noChangeArrowheads="1"/>
          </p:cNvPicPr>
          <p:nvPr/>
        </p:nvPicPr>
        <p:blipFill>
          <a:blip r:embed="rId2"/>
          <a:srcRect l="22618" t="15604" r="26410" b="8038"/>
          <a:stretch>
            <a:fillRect/>
          </a:stretch>
        </p:blipFill>
        <p:spPr bwMode="auto">
          <a:xfrm>
            <a:off x="2743200" y="914400"/>
            <a:ext cx="358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rd39"/>
          <p:cNvPicPr>
            <a:picLocks noChangeAspect="1" noChangeArrowheads="1"/>
          </p:cNvPicPr>
          <p:nvPr/>
        </p:nvPicPr>
        <p:blipFill>
          <a:blip r:embed="rId2"/>
          <a:srcRect l="7784" t="19852" r="15172" b="10161"/>
          <a:stretch>
            <a:fillRect/>
          </a:stretch>
        </p:blipFill>
        <p:spPr bwMode="auto">
          <a:xfrm>
            <a:off x="1828800" y="13716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447800" y="1295400"/>
            <a:ext cx="23622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38200" marR="0" indent="-838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295400" y="16764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000" b="1">
                <a:solidFill>
                  <a:srgbClr val="0066CC"/>
                </a:solidFill>
              </a:rPr>
              <a:t>Daftar Pustaka</a:t>
            </a:r>
          </a:p>
          <a:p>
            <a:pPr marL="609600" indent="-609600">
              <a:spcBef>
                <a:spcPct val="20000"/>
              </a:spcBef>
            </a:pPr>
            <a:r>
              <a:rPr lang="en-GB" sz="1400">
                <a:latin typeface="Arial" charset="0"/>
              </a:rPr>
              <a:t>1. Wallschlaeger, Charles &amp; Cynthya Busic-Snyder. 1992; </a:t>
            </a:r>
            <a:r>
              <a:rPr lang="en-GB" sz="1400" i="1">
                <a:latin typeface="Arial" charset="0"/>
              </a:rPr>
              <a:t>Basic Visual Concepts </a:t>
            </a:r>
          </a:p>
          <a:p>
            <a:pPr marL="609600" indent="-609600">
              <a:spcBef>
                <a:spcPct val="20000"/>
              </a:spcBef>
            </a:pPr>
            <a:r>
              <a:rPr lang="en-GB" sz="1400" i="1">
                <a:latin typeface="Arial" charset="0"/>
              </a:rPr>
              <a:t>    and Principles, for Artists,Architects, and Designers.</a:t>
            </a:r>
            <a:r>
              <a:rPr lang="en-GB" sz="1400">
                <a:latin typeface="Arial" charset="0"/>
              </a:rPr>
              <a:t> Wm.C. Brown Publishers.  </a:t>
            </a:r>
          </a:p>
          <a:p>
            <a:pPr marL="609600" indent="-609600">
              <a:spcBef>
                <a:spcPct val="20000"/>
              </a:spcBef>
            </a:pPr>
            <a:r>
              <a:rPr lang="en-GB" sz="1400">
                <a:latin typeface="Arial" charset="0"/>
              </a:rPr>
              <a:t>2. Roukes, Nicholas. 1988; </a:t>
            </a:r>
            <a:r>
              <a:rPr lang="en-GB" sz="1400" i="1">
                <a:latin typeface="Arial" charset="0"/>
              </a:rPr>
              <a:t>Design Synectics, Stimulating Creativity in  Design.</a:t>
            </a:r>
          </a:p>
          <a:p>
            <a:pPr marL="609600" indent="-609600">
              <a:spcBef>
                <a:spcPct val="20000"/>
              </a:spcBef>
            </a:pPr>
            <a:r>
              <a:rPr lang="en-GB" sz="1400" i="1">
                <a:latin typeface="Arial" charset="0"/>
              </a:rPr>
              <a:t>    </a:t>
            </a:r>
            <a:r>
              <a:rPr lang="en-GB" sz="1400">
                <a:latin typeface="Arial" charset="0"/>
              </a:rPr>
              <a:t>Davis Publications, Inc.</a:t>
            </a:r>
            <a:endParaRPr lang="en-US" sz="1400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3. Cheatham, Frank, Jane Hart Cheatham &amp; Sheryl A. Haler. 1983;</a:t>
            </a:r>
            <a:r>
              <a:rPr lang="en-US" sz="1400" i="1">
                <a:latin typeface="Arial" charset="0"/>
              </a:rPr>
              <a:t>Design Concepts</a:t>
            </a:r>
          </a:p>
          <a:p>
            <a:pPr marL="609600" indent="-609600">
              <a:spcBef>
                <a:spcPct val="20000"/>
              </a:spcBef>
            </a:pPr>
            <a:r>
              <a:rPr lang="en-US" sz="1400" i="1">
                <a:latin typeface="Arial" charset="0"/>
              </a:rPr>
              <a:t>    and Applications, </a:t>
            </a:r>
            <a:r>
              <a:rPr lang="en-US" sz="1400">
                <a:latin typeface="Arial" charset="0"/>
              </a:rPr>
              <a:t>Prentice-Hal Inc.</a:t>
            </a:r>
            <a:endParaRPr lang="en-GB" sz="1400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GB" sz="1400">
                <a:latin typeface="Arial" charset="0"/>
              </a:rPr>
              <a:t>4. Maier, Manfred. 1977; </a:t>
            </a:r>
            <a:r>
              <a:rPr lang="en-GB" sz="1400" i="1">
                <a:latin typeface="Arial" charset="0"/>
              </a:rPr>
              <a:t>Basic Principles of Design, </a:t>
            </a:r>
            <a:r>
              <a:rPr lang="en-GB" sz="1400">
                <a:latin typeface="Arial" charset="0"/>
              </a:rPr>
              <a:t>Van Nostrand Reinhold Company.</a:t>
            </a:r>
            <a:endParaRPr lang="en-US" sz="1400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5. </a:t>
            </a:r>
            <a:r>
              <a:rPr lang="id-ID" sz="1400">
                <a:latin typeface="Arial" charset="0"/>
              </a:rPr>
              <a:t>Hann Michael A. Dr., </a:t>
            </a:r>
            <a:r>
              <a:rPr lang="en-US" sz="1400">
                <a:latin typeface="Arial" charset="0"/>
              </a:rPr>
              <a:t>1992. </a:t>
            </a:r>
            <a:r>
              <a:rPr lang="id-ID" sz="1400" i="1">
                <a:latin typeface="Arial" charset="0"/>
              </a:rPr>
              <a:t>The Geometry of Regular Repeating Patterns</a:t>
            </a:r>
            <a:r>
              <a:rPr lang="en-US" sz="1400">
                <a:latin typeface="Arial" charset="0"/>
              </a:rPr>
              <a:t>.</a:t>
            </a:r>
            <a:r>
              <a:rPr lang="id-ID" sz="1400">
                <a:latin typeface="Arial" charset="0"/>
              </a:rPr>
              <a:t> </a:t>
            </a:r>
            <a:endParaRPr lang="en-US" sz="1400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    </a:t>
            </a:r>
            <a:r>
              <a:rPr lang="id-ID" sz="1400">
                <a:latin typeface="Arial" charset="0"/>
              </a:rPr>
              <a:t>University of</a:t>
            </a:r>
            <a:r>
              <a:rPr lang="en-US" sz="1400">
                <a:latin typeface="Arial" charset="0"/>
              </a:rPr>
              <a:t> </a:t>
            </a:r>
            <a:r>
              <a:rPr lang="id-ID" sz="1400">
                <a:latin typeface="Arial" charset="0"/>
              </a:rPr>
              <a:t>Leed</a:t>
            </a:r>
            <a:r>
              <a:rPr lang="en-US" sz="1400">
                <a:latin typeface="Arial" charset="0"/>
              </a:rPr>
              <a:t>.</a:t>
            </a:r>
            <a:r>
              <a:rPr lang="id-ID" sz="1400">
                <a:latin typeface="Arial" charset="0"/>
              </a:rPr>
              <a:t> England</a:t>
            </a:r>
            <a:r>
              <a:rPr lang="en-US" sz="1400">
                <a:latin typeface="Arial" charset="0"/>
              </a:rPr>
              <a:t>.</a:t>
            </a: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6. </a:t>
            </a:r>
            <a:r>
              <a:rPr lang="id-ID" sz="1400">
                <a:latin typeface="Arial" charset="0"/>
              </a:rPr>
              <a:t>Jeane Allen</a:t>
            </a:r>
            <a:r>
              <a:rPr lang="en-US" sz="1400">
                <a:latin typeface="Arial" charset="0"/>
              </a:rPr>
              <a:t>. 1990. </a:t>
            </a:r>
            <a:r>
              <a:rPr lang="id-ID" sz="1400" i="1">
                <a:latin typeface="Arial" charset="0"/>
              </a:rPr>
              <a:t>Designers Guide to Color</a:t>
            </a:r>
            <a:r>
              <a:rPr lang="en-US" sz="1400">
                <a:latin typeface="Arial" charset="0"/>
              </a:rPr>
              <a:t>.</a:t>
            </a:r>
            <a:r>
              <a:rPr lang="id-ID" sz="1400">
                <a:latin typeface="Arial" charset="0"/>
              </a:rPr>
              <a:t> Chromde Books San Francisco</a:t>
            </a:r>
            <a:r>
              <a:rPr lang="en-US" sz="1400">
                <a:latin typeface="Arial" charset="0"/>
              </a:rPr>
              <a:t>.</a:t>
            </a: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7. </a:t>
            </a:r>
            <a:r>
              <a:rPr lang="id-ID" sz="1400">
                <a:latin typeface="Arial" charset="0"/>
              </a:rPr>
              <a:t>Pepin, </a:t>
            </a:r>
            <a:r>
              <a:rPr lang="en-US" sz="1400">
                <a:latin typeface="Arial" charset="0"/>
              </a:rPr>
              <a:t>1998. </a:t>
            </a:r>
            <a:r>
              <a:rPr lang="id-ID" sz="1400" i="1">
                <a:latin typeface="Arial" charset="0"/>
              </a:rPr>
              <a:t>Indonesia Ornament Design</a:t>
            </a:r>
            <a:r>
              <a:rPr lang="en-US" sz="1400">
                <a:latin typeface="Arial" charset="0"/>
              </a:rPr>
              <a:t>.</a:t>
            </a:r>
            <a:r>
              <a:rPr lang="id-ID" sz="1400">
                <a:latin typeface="Arial" charset="0"/>
              </a:rPr>
              <a:t> Pepin Press</a:t>
            </a:r>
            <a:r>
              <a:rPr lang="en-US" sz="1400">
                <a:latin typeface="Arial" charset="0"/>
              </a:rPr>
              <a:t>.</a:t>
            </a: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8. </a:t>
            </a:r>
            <a:r>
              <a:rPr lang="id-ID" sz="1400">
                <a:latin typeface="Arial" charset="0"/>
              </a:rPr>
              <a:t>Shigenoby Korbayashi</a:t>
            </a:r>
            <a:r>
              <a:rPr lang="en-US" sz="1400">
                <a:latin typeface="Arial" charset="0"/>
              </a:rPr>
              <a:t>.1991.</a:t>
            </a:r>
            <a:r>
              <a:rPr lang="id-ID" sz="1400">
                <a:latin typeface="Arial" charset="0"/>
              </a:rPr>
              <a:t> </a:t>
            </a:r>
            <a:r>
              <a:rPr lang="id-ID" sz="1400" i="1">
                <a:latin typeface="Arial" charset="0"/>
              </a:rPr>
              <a:t>Color Image Scale</a:t>
            </a:r>
            <a:r>
              <a:rPr lang="en-US" sz="1400">
                <a:latin typeface="Arial" charset="0"/>
              </a:rPr>
              <a:t>.</a:t>
            </a:r>
            <a:r>
              <a:rPr lang="id-ID" sz="1400">
                <a:latin typeface="Arial" charset="0"/>
              </a:rPr>
              <a:t> Kodansha Intl.</a:t>
            </a:r>
            <a:endParaRPr lang="en-US" sz="1400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400">
                <a:latin typeface="Arial" charset="0"/>
              </a:rPr>
              <a:t>9. </a:t>
            </a:r>
            <a:r>
              <a:rPr lang="id-ID" sz="1400">
                <a:latin typeface="Arial" charset="0"/>
              </a:rPr>
              <a:t>Stevents Petes S. </a:t>
            </a:r>
            <a:r>
              <a:rPr lang="en-US" sz="1400">
                <a:latin typeface="Arial" charset="0"/>
              </a:rPr>
              <a:t>1980. </a:t>
            </a:r>
            <a:r>
              <a:rPr lang="id-ID" sz="1400" i="1">
                <a:latin typeface="Arial" charset="0"/>
              </a:rPr>
              <a:t>Hand Book of Regular Patterns, An Introduction to </a:t>
            </a:r>
            <a:endParaRPr lang="en-US" sz="1400" i="1">
              <a:latin typeface="Arial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1400" i="1">
                <a:latin typeface="Arial" charset="0"/>
              </a:rPr>
              <a:t>    </a:t>
            </a:r>
            <a:r>
              <a:rPr lang="id-ID" sz="1400" i="1">
                <a:latin typeface="Arial" charset="0"/>
              </a:rPr>
              <a:t>Symetri in Two</a:t>
            </a:r>
            <a:r>
              <a:rPr lang="en-US" sz="1400" i="1">
                <a:latin typeface="Arial" charset="0"/>
              </a:rPr>
              <a:t> </a:t>
            </a:r>
            <a:r>
              <a:rPr lang="id-ID" sz="1400" i="1">
                <a:latin typeface="Arial" charset="0"/>
              </a:rPr>
              <a:t>Dimensions</a:t>
            </a:r>
            <a:r>
              <a:rPr lang="en-US" sz="1400">
                <a:latin typeface="Arial" charset="0"/>
              </a:rPr>
              <a:t>. </a:t>
            </a:r>
            <a:r>
              <a:rPr lang="id-ID" sz="1400">
                <a:latin typeface="Arial" charset="0"/>
              </a:rPr>
              <a:t>The MIT Press</a:t>
            </a:r>
            <a:r>
              <a:rPr lang="en-US" sz="1400">
                <a:latin typeface="Arial" charset="0"/>
              </a:rPr>
              <a:t>.</a:t>
            </a:r>
            <a:r>
              <a:rPr lang="id-ID" sz="1400">
                <a:latin typeface="Arial" charset="0"/>
              </a:rPr>
              <a:t> Massachusetts</a:t>
            </a:r>
            <a:r>
              <a:rPr lang="en-US" sz="1400">
                <a:latin typeface="Arial" charset="0"/>
              </a:rPr>
              <a:t>.</a:t>
            </a:r>
            <a:br>
              <a:rPr lang="en-US" sz="1400">
                <a:latin typeface="Arial" charset="0"/>
              </a:rPr>
            </a:br>
            <a:endParaRPr lang="en-US" sz="1400"/>
          </a:p>
          <a:p>
            <a:pPr marL="609600" indent="-609600">
              <a:spcBef>
                <a:spcPct val="20000"/>
              </a:spcBef>
            </a:pPr>
            <a:endParaRPr lang="en-US" sz="20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d40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2006" t="19852" r="12006" b="11238"/>
          <a:stretch>
            <a:fillRect/>
          </a:stretch>
        </p:blipFill>
        <p:spPr bwMode="auto">
          <a:xfrm>
            <a:off x="1981200" y="12192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d41"/>
          <p:cNvPicPr>
            <a:picLocks noChangeAspect="1" noChangeArrowheads="1"/>
          </p:cNvPicPr>
          <p:nvPr/>
        </p:nvPicPr>
        <p:blipFill>
          <a:blip r:embed="rId2"/>
          <a:srcRect l="10950" t="22005" r="10950" b="10162"/>
          <a:stretch>
            <a:fillRect/>
          </a:stretch>
        </p:blipFill>
        <p:spPr bwMode="auto">
          <a:xfrm>
            <a:off x="1828800" y="12954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d43"/>
          <p:cNvPicPr>
            <a:picLocks noChangeAspect="1" noChangeArrowheads="1"/>
          </p:cNvPicPr>
          <p:nvPr/>
        </p:nvPicPr>
        <p:blipFill>
          <a:blip r:embed="rId2"/>
          <a:srcRect l="14116" t="23082" r="19392" b="6932"/>
          <a:stretch>
            <a:fillRect/>
          </a:stretch>
        </p:blipFill>
        <p:spPr bwMode="auto">
          <a:xfrm>
            <a:off x="2438400" y="121920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rd38"/>
          <p:cNvPicPr>
            <a:picLocks noChangeAspect="1" noChangeArrowheads="1"/>
          </p:cNvPicPr>
          <p:nvPr/>
        </p:nvPicPr>
        <p:blipFill>
          <a:blip r:embed="rId2"/>
          <a:srcRect l="8443" t="17699" r="10291" b="10767"/>
          <a:stretch>
            <a:fillRect/>
          </a:stretch>
        </p:blipFill>
        <p:spPr bwMode="auto">
          <a:xfrm>
            <a:off x="1752600" y="914400"/>
            <a:ext cx="58674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d42"/>
          <p:cNvPicPr>
            <a:picLocks noChangeAspect="1" noChangeArrowheads="1"/>
          </p:cNvPicPr>
          <p:nvPr/>
        </p:nvPicPr>
        <p:blipFill>
          <a:blip r:embed="rId2"/>
          <a:srcRect l="10950" t="18776" r="14116" b="4778"/>
          <a:stretch>
            <a:fillRect/>
          </a:stretch>
        </p:blipFill>
        <p:spPr bwMode="auto">
          <a:xfrm>
            <a:off x="2057400" y="9144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d44"/>
          <p:cNvPicPr>
            <a:picLocks noChangeAspect="1" noChangeArrowheads="1"/>
          </p:cNvPicPr>
          <p:nvPr/>
        </p:nvPicPr>
        <p:blipFill>
          <a:blip r:embed="rId2"/>
          <a:srcRect l="6728" t="19852" r="6728" b="20929"/>
          <a:stretch>
            <a:fillRect/>
          </a:stretch>
        </p:blipFill>
        <p:spPr bwMode="auto">
          <a:xfrm>
            <a:off x="1676400" y="15240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d45"/>
          <p:cNvPicPr>
            <a:picLocks noChangeAspect="1" noChangeArrowheads="1"/>
          </p:cNvPicPr>
          <p:nvPr/>
        </p:nvPicPr>
        <p:blipFill>
          <a:blip r:embed="rId2"/>
          <a:srcRect l="13062" t="19852" r="6728" b="5855"/>
          <a:stretch>
            <a:fillRect/>
          </a:stretch>
        </p:blipFill>
        <p:spPr bwMode="auto">
          <a:xfrm>
            <a:off x="1828800" y="990600"/>
            <a:ext cx="579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d46"/>
          <p:cNvPicPr>
            <a:picLocks noChangeAspect="1" noChangeArrowheads="1"/>
          </p:cNvPicPr>
          <p:nvPr/>
        </p:nvPicPr>
        <p:blipFill>
          <a:blip r:embed="rId2"/>
          <a:srcRect l="6728" t="18776" r="14116" b="3702"/>
          <a:stretch>
            <a:fillRect/>
          </a:stretch>
        </p:blipFill>
        <p:spPr bwMode="auto">
          <a:xfrm>
            <a:off x="1600200" y="7620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27432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PROJECT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Di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A3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GRADASI </a:t>
            </a:r>
            <a:r>
              <a:rPr lang="en-US" dirty="0" err="1" smtClean="0"/>
              <a:t>dan</a:t>
            </a:r>
            <a:r>
              <a:rPr lang="en-US" dirty="0" smtClean="0"/>
              <a:t> KOMPOSISI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143000"/>
          </a:xfrm>
        </p:spPr>
        <p:txBody>
          <a:bodyPr/>
          <a:lstStyle/>
          <a:p>
            <a:r>
              <a:rPr lang="en-US" dirty="0" smtClean="0"/>
              <a:t>1. ARSIR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61561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 bwMode="auto">
          <a:xfrm rot="5400000">
            <a:off x="838994" y="2742406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524000" y="1676400"/>
            <a:ext cx="114458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194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step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kali </a:t>
            </a:r>
            <a:r>
              <a:rPr lang="en-US" dirty="0" err="1" smtClean="0"/>
              <a:t>diulang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85800"/>
            <a:ext cx="1848184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1600200"/>
            <a:ext cx="754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 err="1">
                <a:solidFill>
                  <a:srgbClr val="0066CC"/>
                </a:solidFill>
                <a:latin typeface="Arial" charset="0"/>
              </a:rPr>
              <a:t>Alat</a:t>
            </a:r>
            <a:r>
              <a:rPr lang="en-GB" sz="2400" dirty="0">
                <a:solidFill>
                  <a:srgbClr val="0066CC"/>
                </a:solidFill>
                <a:latin typeface="Arial" charset="0"/>
              </a:rPr>
              <a:t> </a:t>
            </a:r>
            <a:r>
              <a:rPr lang="en-GB" sz="2400" dirty="0" err="1">
                <a:solidFill>
                  <a:srgbClr val="0066CC"/>
                </a:solidFill>
                <a:latin typeface="Arial" charset="0"/>
              </a:rPr>
              <a:t>dan</a:t>
            </a:r>
            <a:r>
              <a:rPr lang="en-GB" sz="2400" dirty="0">
                <a:solidFill>
                  <a:srgbClr val="0066CC"/>
                </a:solidFill>
                <a:latin typeface="Arial" charset="0"/>
              </a:rPr>
              <a:t> </a:t>
            </a:r>
            <a:r>
              <a:rPr lang="en-GB" sz="2400" dirty="0" err="1">
                <a:solidFill>
                  <a:srgbClr val="0066CC"/>
                </a:solidFill>
                <a:latin typeface="Arial" charset="0"/>
              </a:rPr>
              <a:t>Bahan</a:t>
            </a:r>
            <a:r>
              <a:rPr lang="en-GB" sz="2400" dirty="0">
                <a:solidFill>
                  <a:srgbClr val="0066CC"/>
                </a:solidFill>
                <a:latin typeface="Arial" charset="0"/>
              </a:rPr>
              <a:t> yang </a:t>
            </a:r>
            <a:r>
              <a:rPr lang="en-GB" sz="2400" dirty="0" err="1">
                <a:solidFill>
                  <a:srgbClr val="0066CC"/>
                </a:solidFill>
                <a:latin typeface="Arial" charset="0"/>
              </a:rPr>
              <a:t>digunakan</a:t>
            </a:r>
            <a:r>
              <a:rPr lang="en-GB" sz="2400" dirty="0">
                <a:solidFill>
                  <a:srgbClr val="0066CC"/>
                </a:solidFill>
                <a:latin typeface="Arial" charset="0"/>
              </a:rPr>
              <a:t> </a:t>
            </a:r>
            <a:r>
              <a:rPr lang="en-GB" sz="2400" dirty="0" err="1">
                <a:solidFill>
                  <a:srgbClr val="0066CC"/>
                </a:solidFill>
                <a:latin typeface="Arial" charset="0"/>
              </a:rPr>
              <a:t>dalam</a:t>
            </a:r>
            <a:r>
              <a:rPr lang="en-GB" sz="2400" dirty="0">
                <a:solidFill>
                  <a:srgbClr val="0066CC"/>
                </a:solidFill>
                <a:latin typeface="Arial" charset="0"/>
              </a:rPr>
              <a:t> </a:t>
            </a:r>
            <a:r>
              <a:rPr lang="en-GB" sz="2400" dirty="0" err="1" smtClean="0">
                <a:solidFill>
                  <a:srgbClr val="0066CC"/>
                </a:solidFill>
                <a:latin typeface="Arial" charset="0"/>
              </a:rPr>
              <a:t>perkuliahan</a:t>
            </a:r>
            <a:r>
              <a:rPr lang="en-GB" sz="2400" dirty="0" smtClean="0">
                <a:solidFill>
                  <a:srgbClr val="0066CC"/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endParaRPr lang="en-GB" sz="2400" dirty="0">
              <a:solidFill>
                <a:srgbClr val="0066CC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GB" sz="2000" dirty="0" smtClean="0">
                <a:latin typeface="Arial" charset="0"/>
              </a:rPr>
              <a:t>01. </a:t>
            </a:r>
            <a:r>
              <a:rPr lang="en-GB" sz="2000" dirty="0" err="1" smtClean="0">
                <a:latin typeface="Arial" charset="0"/>
              </a:rPr>
              <a:t>Karton</a:t>
            </a:r>
            <a:r>
              <a:rPr lang="en-GB" sz="2000" dirty="0" smtClean="0">
                <a:latin typeface="Arial" charset="0"/>
              </a:rPr>
              <a:t> manila </a:t>
            </a:r>
            <a:r>
              <a:rPr lang="en-GB" sz="2000" dirty="0" err="1" smtClean="0">
                <a:latin typeface="Arial" charset="0"/>
              </a:rPr>
              <a:t>putih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dengan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ukuran</a:t>
            </a:r>
            <a:r>
              <a:rPr lang="en-GB" sz="2000" dirty="0" smtClean="0">
                <a:latin typeface="Arial" charset="0"/>
              </a:rPr>
              <a:t> 40 </a:t>
            </a:r>
            <a:r>
              <a:rPr lang="en-GB" sz="2000" dirty="0">
                <a:latin typeface="Arial" charset="0"/>
              </a:rPr>
              <a:t>x </a:t>
            </a:r>
            <a:r>
              <a:rPr lang="en-GB" sz="2000" dirty="0" smtClean="0">
                <a:latin typeface="Arial" charset="0"/>
              </a:rPr>
              <a:t>40 cm 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02. </a:t>
            </a:r>
            <a:r>
              <a:rPr lang="en-GB" sz="2000" dirty="0" err="1" smtClean="0">
                <a:latin typeface="Arial" charset="0"/>
              </a:rPr>
              <a:t>Infraboard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hitam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untuk</a:t>
            </a:r>
            <a:r>
              <a:rPr lang="en-GB" sz="2000" dirty="0">
                <a:latin typeface="Arial" charset="0"/>
              </a:rPr>
              <a:t> alas </a:t>
            </a:r>
            <a:r>
              <a:rPr lang="en-GB" sz="2000" dirty="0" err="1" smtClean="0">
                <a:latin typeface="Arial" charset="0"/>
              </a:rPr>
              <a:t>ukuran</a:t>
            </a:r>
            <a:r>
              <a:rPr lang="en-GB" sz="2000" dirty="0" smtClean="0">
                <a:latin typeface="Arial" charset="0"/>
              </a:rPr>
              <a:t> 45 x45 cm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03. </a:t>
            </a:r>
            <a:r>
              <a:rPr lang="en-GB" sz="2000" dirty="0" err="1" smtClean="0">
                <a:latin typeface="Arial" charset="0"/>
              </a:rPr>
              <a:t>Pensil</a:t>
            </a:r>
            <a:r>
              <a:rPr lang="en-GB" sz="2000" dirty="0" smtClean="0">
                <a:latin typeface="Arial" charset="0"/>
              </a:rPr>
              <a:t> B – 6B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04. </a:t>
            </a:r>
            <a:r>
              <a:rPr lang="en-GB" sz="2000" dirty="0" err="1">
                <a:latin typeface="Arial" charset="0"/>
              </a:rPr>
              <a:t>Pinsil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Warna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05. </a:t>
            </a:r>
            <a:r>
              <a:rPr lang="en-GB" sz="2000" dirty="0" err="1" smtClean="0">
                <a:latin typeface="Arial" charset="0"/>
              </a:rPr>
              <a:t>Kuas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Cat Air (1 </a:t>
            </a:r>
            <a:r>
              <a:rPr lang="en-GB" sz="2000" dirty="0" err="1" smtClean="0">
                <a:latin typeface="Arial" charset="0"/>
              </a:rPr>
              <a:t>paket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merk</a:t>
            </a:r>
            <a:r>
              <a:rPr lang="en-GB" sz="2000" dirty="0" smtClean="0">
                <a:latin typeface="Arial" charset="0"/>
              </a:rPr>
              <a:t> Lyra </a:t>
            </a:r>
            <a:r>
              <a:rPr lang="en-GB" sz="2000" dirty="0" err="1" smtClean="0">
                <a:latin typeface="Arial" charset="0"/>
              </a:rPr>
              <a:t>atau</a:t>
            </a:r>
            <a:r>
              <a:rPr lang="en-GB" sz="2000" dirty="0" smtClean="0">
                <a:latin typeface="Arial" charset="0"/>
              </a:rPr>
              <a:t> Reeves)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06. </a:t>
            </a:r>
            <a:r>
              <a:rPr lang="en-GB" sz="2000" dirty="0" err="1" smtClean="0">
                <a:latin typeface="Arial" charset="0"/>
              </a:rPr>
              <a:t>Pallete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dan</a:t>
            </a:r>
            <a:r>
              <a:rPr lang="en-GB" sz="2000" dirty="0" smtClean="0">
                <a:latin typeface="Arial" charset="0"/>
              </a:rPr>
              <a:t> </a:t>
            </a:r>
            <a:r>
              <a:rPr lang="en-GB" sz="2000" dirty="0" err="1" smtClean="0">
                <a:latin typeface="Arial" charset="0"/>
              </a:rPr>
              <a:t>wadah</a:t>
            </a:r>
            <a:r>
              <a:rPr lang="en-GB" sz="2000" dirty="0" smtClean="0">
                <a:latin typeface="Arial" charset="0"/>
              </a:rPr>
              <a:t> air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07. </a:t>
            </a:r>
            <a:r>
              <a:rPr lang="en-GB" sz="2000" dirty="0">
                <a:latin typeface="Arial" charset="0"/>
              </a:rPr>
              <a:t>Cat Poster: </a:t>
            </a:r>
            <a:r>
              <a:rPr lang="en-GB" sz="2000" dirty="0" err="1">
                <a:latin typeface="Arial" charset="0"/>
              </a:rPr>
              <a:t>Putih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Hitam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Biru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Kuning</a:t>
            </a:r>
            <a:r>
              <a:rPr lang="en-GB" sz="2000" dirty="0">
                <a:latin typeface="Arial" charset="0"/>
              </a:rPr>
              <a:t>, </a:t>
            </a:r>
            <a:r>
              <a:rPr lang="en-GB" sz="2000" dirty="0" err="1">
                <a:latin typeface="Arial" charset="0"/>
              </a:rPr>
              <a:t>dan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 err="1">
                <a:latin typeface="Arial" charset="0"/>
              </a:rPr>
              <a:t>Merah</a:t>
            </a:r>
            <a:r>
              <a:rPr lang="en-GB" sz="2000" dirty="0">
                <a:latin typeface="Arial" charset="0"/>
              </a:rPr>
              <a:t/>
            </a:r>
            <a:br>
              <a:rPr lang="en-GB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08. </a:t>
            </a:r>
            <a:r>
              <a:rPr lang="en-GB" sz="2000" dirty="0">
                <a:latin typeface="Arial" charset="0"/>
              </a:rPr>
              <a:t>Lap, Tissue</a:t>
            </a:r>
            <a:br>
              <a:rPr lang="en-GB" sz="2000" dirty="0">
                <a:latin typeface="Arial" charset="0"/>
              </a:rPr>
            </a:br>
            <a:r>
              <a:rPr lang="en-GB" sz="2000" dirty="0" smtClean="0">
                <a:latin typeface="Arial" charset="0"/>
              </a:rPr>
              <a:t>09. </a:t>
            </a:r>
            <a:r>
              <a:rPr lang="en-GB" sz="2000" dirty="0">
                <a:latin typeface="Arial" charset="0"/>
              </a:rPr>
              <a:t>Cutter, </a:t>
            </a:r>
            <a:r>
              <a:rPr lang="en-GB" sz="2000" dirty="0" err="1">
                <a:latin typeface="Arial" charset="0"/>
              </a:rPr>
              <a:t>gunting</a:t>
            </a:r>
            <a:r>
              <a:rPr lang="en-GB" sz="2000" dirty="0">
                <a:latin typeface="Arial" charset="0"/>
              </a:rPr>
              <a:t>, double tape, </a:t>
            </a:r>
            <a:r>
              <a:rPr lang="en-GB" sz="2000" dirty="0" err="1">
                <a:latin typeface="Arial" charset="0"/>
              </a:rPr>
              <a:t>lem</a:t>
            </a:r>
            <a:r>
              <a:rPr lang="en-GB" sz="2000" dirty="0" smtClean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GB" sz="2000" dirty="0" smtClean="0">
                <a:latin typeface="Arial" charset="0"/>
              </a:rPr>
              <a:t>10. Alat2 lain yang </a:t>
            </a:r>
            <a:r>
              <a:rPr lang="en-GB" sz="2000" dirty="0" err="1" smtClean="0">
                <a:latin typeface="Arial" charset="0"/>
              </a:rPr>
              <a:t>mendukung</a:t>
            </a:r>
            <a:r>
              <a:rPr lang="en-GB" sz="2000" dirty="0" smtClean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371600" y="838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/>
              <a:t>ALAT </a:t>
            </a:r>
            <a:r>
              <a:rPr lang="en-US" sz="2000" b="1" dirty="0" err="1"/>
              <a:t>dan</a:t>
            </a:r>
            <a:r>
              <a:rPr lang="en-US" sz="2000" b="1" dirty="0"/>
              <a:t> BAHAN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/>
              <a:t>PERKULIAHAN</a:t>
            </a:r>
            <a:r>
              <a:rPr lang="en-US" sz="2000"/>
              <a:t> </a:t>
            </a:r>
            <a:r>
              <a:rPr lang="en-US" sz="2000" b="1" smtClean="0"/>
              <a:t>:</a:t>
            </a:r>
            <a:endParaRPr lang="en-US" sz="2000" b="1" dirty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895600" y="1295400"/>
            <a:ext cx="3429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1524000" y="12954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1143000"/>
          </a:xfrm>
        </p:spPr>
        <p:txBody>
          <a:bodyPr/>
          <a:lstStyle/>
          <a:p>
            <a:r>
              <a:rPr lang="en-US" dirty="0" smtClean="0"/>
              <a:t>2. GARIS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40050"/>
            <a:ext cx="6945790" cy="48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 rot="5400000">
            <a:off x="7239794" y="2437606"/>
            <a:ext cx="10668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14400" y="1447800"/>
            <a:ext cx="1144588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098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kali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228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3440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diagonal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571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bebas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"/>
            <a:ext cx="1848184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87578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3. KOMPOSISI TITIK / DOT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KOMPOSISI BIDANG PERSEGI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990600"/>
            <a:ext cx="8058150" cy="57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Syarat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Pengumpulan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Tugas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Selesai</a:t>
            </a:r>
            <a:r>
              <a:rPr lang="en-US" dirty="0" smtClean="0"/>
              <a:t> jam 15.00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sketchbook.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Cat Poster</a:t>
            </a:r>
            <a:endParaRPr lang="en-US" sz="4000" dirty="0"/>
          </a:p>
        </p:txBody>
      </p:sp>
      <p:pic>
        <p:nvPicPr>
          <p:cNvPr id="77826" name="Picture 2" descr="http://i1268.photobucket.com/albums/jj577/DuaBelasKaskus/IMG_0143_zpsda4a64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6406229" cy="42672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0" y="20574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Warna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Carmine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baseline="0" dirty="0" smtClean="0">
                <a:latin typeface="+mn-lt"/>
              </a:rPr>
              <a:t>2.</a:t>
            </a:r>
            <a:r>
              <a:rPr lang="en-GB" kern="0" dirty="0" smtClean="0">
                <a:latin typeface="+mn-lt"/>
              </a:rPr>
              <a:t> Cobalt Blue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Yellow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 baseline="0" dirty="0" smtClean="0">
                <a:latin typeface="+mn-lt"/>
              </a:rPr>
              <a:t>4.</a:t>
            </a:r>
            <a:r>
              <a:rPr lang="en-GB" kern="0" dirty="0" smtClean="0">
                <a:latin typeface="+mn-lt"/>
              </a:rPr>
              <a:t> White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Black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371600" y="838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Rupa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Dasar</a:t>
            </a:r>
            <a:r>
              <a:rPr lang="en-US" sz="3200" b="1" dirty="0" smtClean="0">
                <a:solidFill>
                  <a:schemeClr val="tx2"/>
                </a:solidFill>
              </a:rPr>
              <a:t> 2D</a:t>
            </a:r>
            <a:r>
              <a:rPr lang="en-US" sz="3200" dirty="0" smtClean="0">
                <a:solidFill>
                  <a:schemeClr val="tx2"/>
                </a:solidFill>
              </a:rPr>
              <a:t>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219200" y="18288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 yang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pengungkapan</a:t>
            </a:r>
            <a:r>
              <a:rPr lang="en-US" sz="2000" dirty="0"/>
              <a:t> visual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2D </a:t>
            </a:r>
            <a:r>
              <a:rPr lang="en-US" sz="2000" dirty="0" err="1">
                <a:solidFill>
                  <a:srgbClr val="FF0000"/>
                </a:solidFill>
              </a:rPr>
              <a:t>maupun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3D.</a:t>
            </a:r>
            <a:r>
              <a:rPr lang="en-US" sz="2000" dirty="0"/>
              <a:t> Tata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pengungkapan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proses</a:t>
            </a:r>
            <a:endParaRPr lang="en-US" sz="2000" dirty="0"/>
          </a:p>
          <a:p>
            <a:pPr marL="609600" indent="-609600">
              <a:spcBef>
                <a:spcPct val="20000"/>
              </a:spcBef>
            </a:pP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unsur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perupaan</a:t>
            </a:r>
            <a:r>
              <a:rPr lang="en-US" sz="2000" dirty="0"/>
              <a:t> yang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 err="1"/>
              <a:t>meliputi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FF0000"/>
                </a:solidFill>
              </a:rPr>
              <a:t>titik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garis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bentuk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tekstur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warna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irama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kontras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aksen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dan</a:t>
            </a:r>
            <a:r>
              <a:rPr lang="en-US" sz="2000" dirty="0"/>
              <a:t> lain </a:t>
            </a:r>
            <a:r>
              <a:rPr lang="en-US" sz="2000" dirty="0" err="1"/>
              <a:t>sebagainya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kreativitas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ketrampilan</a:t>
            </a:r>
            <a:r>
              <a:rPr lang="en-US" sz="2000" dirty="0"/>
              <a:t>. 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000" dirty="0"/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819400" y="1447800"/>
            <a:ext cx="3429000" cy="76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286000" y="1447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81200"/>
            <a:ext cx="5257800" cy="3124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 smtClean="0">
                <a:solidFill>
                  <a:srgbClr val="0066CC"/>
                </a:solidFill>
              </a:rPr>
              <a:t>UNSUR RUPA </a:t>
            </a:r>
            <a:r>
              <a:rPr lang="en-GB" sz="2400" b="1" dirty="0" err="1" smtClean="0">
                <a:solidFill>
                  <a:srgbClr val="0066CC"/>
                </a:solidFill>
              </a:rPr>
              <a:t>dalam</a:t>
            </a:r>
            <a:r>
              <a:rPr lang="en-GB" sz="2400" b="1" dirty="0" smtClean="0">
                <a:solidFill>
                  <a:srgbClr val="0066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CC"/>
                </a:solidFill>
              </a:rPr>
              <a:t>SENI, DESAIN &amp; ARSITEKTUR: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1. TITIK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2. GARIS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3. BIDANG/BENTUK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4. WARNA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5. TEKSTUR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dirty="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dirty="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524000"/>
            <a:ext cx="5257800" cy="3733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66CC"/>
                </a:solidFill>
              </a:rPr>
              <a:t>PRINSIP</a:t>
            </a:r>
            <a:r>
              <a:rPr lang="en-GB" sz="2000" b="1" smtClean="0">
                <a:solidFill>
                  <a:srgbClr val="0066CC"/>
                </a:solidFill>
              </a:rPr>
              <a:t> </a:t>
            </a:r>
            <a:r>
              <a:rPr lang="en-GB" sz="1400" smtClean="0">
                <a:solidFill>
                  <a:srgbClr val="0066CC"/>
                </a:solidFill>
              </a:rPr>
              <a:t>SENI, DESAIN &amp; ARSITEKTUR: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400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Komposisi</a:t>
            </a:r>
            <a:r>
              <a:rPr lang="en-GB" sz="2000" smtClean="0"/>
              <a:t> (</a:t>
            </a:r>
            <a:r>
              <a:rPr lang="en-GB" sz="2000" i="1" smtClean="0"/>
              <a:t>composition</a:t>
            </a:r>
            <a:r>
              <a:rPr lang="en-GB" sz="20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Kesatuan</a:t>
            </a:r>
            <a:r>
              <a:rPr lang="en-GB" sz="2000" smtClean="0"/>
              <a:t> (</a:t>
            </a:r>
            <a:r>
              <a:rPr lang="en-GB" sz="2000" i="1" smtClean="0"/>
              <a:t>unity</a:t>
            </a:r>
            <a:r>
              <a:rPr lang="en-GB" sz="20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Proporsi</a:t>
            </a:r>
            <a:r>
              <a:rPr lang="en-GB" sz="2000" smtClean="0"/>
              <a:t> (</a:t>
            </a:r>
            <a:r>
              <a:rPr lang="en-GB" sz="2000" i="1" smtClean="0"/>
              <a:t>proportion</a:t>
            </a:r>
            <a:r>
              <a:rPr lang="en-GB" sz="20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Keseimbangan</a:t>
            </a:r>
            <a:r>
              <a:rPr lang="en-GB" sz="2000" smtClean="0"/>
              <a:t> (</a:t>
            </a:r>
            <a:r>
              <a:rPr lang="en-GB" sz="2000" i="1" smtClean="0"/>
              <a:t>balance)</a:t>
            </a: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Irama</a:t>
            </a:r>
            <a:r>
              <a:rPr lang="en-GB" sz="2000" smtClean="0"/>
              <a:t> (</a:t>
            </a:r>
            <a:r>
              <a:rPr lang="en-GB" sz="2000" i="1" smtClean="0"/>
              <a:t>rhythm)</a:t>
            </a: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Tekanan</a:t>
            </a:r>
            <a:r>
              <a:rPr lang="en-GB" sz="2000" smtClean="0"/>
              <a:t> (</a:t>
            </a:r>
            <a:r>
              <a:rPr lang="en-GB" sz="2000" i="1" smtClean="0"/>
              <a:t>emphasis/accent)</a:t>
            </a: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Kontras</a:t>
            </a:r>
            <a:r>
              <a:rPr lang="en-GB" sz="2000" smtClean="0"/>
              <a:t> (</a:t>
            </a:r>
            <a:r>
              <a:rPr lang="en-GB" sz="2000" i="1" smtClean="0"/>
              <a:t>contrast)</a:t>
            </a:r>
            <a:r>
              <a:rPr lang="en-GB" sz="20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Keserasian/keselarasan</a:t>
            </a:r>
            <a:r>
              <a:rPr lang="en-GB" sz="2000" smtClean="0"/>
              <a:t> (</a:t>
            </a:r>
            <a:r>
              <a:rPr lang="en-GB" sz="2000" i="1" smtClean="0"/>
              <a:t>harmony)</a:t>
            </a:r>
            <a:endParaRPr lang="en-GB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- </a:t>
            </a:r>
            <a:r>
              <a:rPr lang="en-GB" sz="2000" b="1" smtClean="0"/>
              <a:t>Ruang</a:t>
            </a:r>
            <a:r>
              <a:rPr lang="en-GB" sz="2000" smtClean="0"/>
              <a:t> (</a:t>
            </a:r>
            <a:r>
              <a:rPr lang="en-GB" sz="2000" i="1" smtClean="0"/>
              <a:t>space</a:t>
            </a:r>
            <a:r>
              <a:rPr lang="en-GB" sz="20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- Arah</a:t>
            </a:r>
            <a:r>
              <a:rPr lang="en-GB" sz="2000" smtClean="0"/>
              <a:t>, </a:t>
            </a:r>
            <a:r>
              <a:rPr lang="en-GB" sz="2000" b="1" smtClean="0"/>
              <a:t>Overlap</a:t>
            </a:r>
            <a:r>
              <a:rPr lang="en-GB" sz="2000" smtClean="0"/>
              <a:t>, dan lain-lain</a:t>
            </a:r>
            <a:endParaRPr lang="en-GB" sz="20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800" smtClean="0"/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" smtClean="0"/>
              <a:t/>
            </a:r>
            <a:br>
              <a:rPr lang="en-US" sz="500" smtClean="0"/>
            </a:br>
            <a:endParaRPr lang="en-US" sz="5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880</Words>
  <Application>Microsoft Office PowerPoint</Application>
  <PresentationFormat>On-screen Show (4:3)</PresentationFormat>
  <Paragraphs>339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Trebuchet MS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 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II</vt:lpstr>
      <vt:lpstr>1. ARSIR  </vt:lpstr>
      <vt:lpstr>2. GARIS</vt:lpstr>
      <vt:lpstr>3. KOMPOSISI TITIK / DOT</vt:lpstr>
      <vt:lpstr>PowerPoint Presentation</vt:lpstr>
      <vt:lpstr>Syarat Pengumpulan Tugas</vt:lpstr>
    </vt:vector>
  </TitlesOfParts>
  <Company>http://sharingcentre.info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Activated User</dc:creator>
  <cp:lastModifiedBy>AEWORX</cp:lastModifiedBy>
  <cp:revision>29</cp:revision>
  <dcterms:created xsi:type="dcterms:W3CDTF">2010-08-08T14:28:12Z</dcterms:created>
  <dcterms:modified xsi:type="dcterms:W3CDTF">2017-08-16T02:16:02Z</dcterms:modified>
</cp:coreProperties>
</file>