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rebuchet MS"/>
      </a:defRPr>
    </a:lvl1pPr>
    <a:lvl2pPr indent="228600" latinLnBrk="0">
      <a:defRPr sz="1200">
        <a:latin typeface="+mn-lt"/>
        <a:ea typeface="+mn-ea"/>
        <a:cs typeface="+mn-cs"/>
        <a:sym typeface="Trebuchet MS"/>
      </a:defRPr>
    </a:lvl2pPr>
    <a:lvl3pPr indent="457200" latinLnBrk="0">
      <a:defRPr sz="1200">
        <a:latin typeface="+mn-lt"/>
        <a:ea typeface="+mn-ea"/>
        <a:cs typeface="+mn-cs"/>
        <a:sym typeface="Trebuchet MS"/>
      </a:defRPr>
    </a:lvl3pPr>
    <a:lvl4pPr indent="685800" latinLnBrk="0">
      <a:defRPr sz="1200">
        <a:latin typeface="+mn-lt"/>
        <a:ea typeface="+mn-ea"/>
        <a:cs typeface="+mn-cs"/>
        <a:sym typeface="Trebuchet MS"/>
      </a:defRPr>
    </a:lvl4pPr>
    <a:lvl5pPr indent="914400" latinLnBrk="0">
      <a:defRPr sz="1200">
        <a:latin typeface="+mn-lt"/>
        <a:ea typeface="+mn-ea"/>
        <a:cs typeface="+mn-cs"/>
        <a:sym typeface="Trebuchet MS"/>
      </a:defRPr>
    </a:lvl5pPr>
    <a:lvl6pPr indent="1143000" latinLnBrk="0">
      <a:defRPr sz="1200">
        <a:latin typeface="+mn-lt"/>
        <a:ea typeface="+mn-ea"/>
        <a:cs typeface="+mn-cs"/>
        <a:sym typeface="Trebuchet MS"/>
      </a:defRPr>
    </a:lvl6pPr>
    <a:lvl7pPr indent="1371600" latinLnBrk="0">
      <a:defRPr sz="1200">
        <a:latin typeface="+mn-lt"/>
        <a:ea typeface="+mn-ea"/>
        <a:cs typeface="+mn-cs"/>
        <a:sym typeface="Trebuchet MS"/>
      </a:defRPr>
    </a:lvl7pPr>
    <a:lvl8pPr indent="1600200" latinLnBrk="0">
      <a:defRPr sz="1200">
        <a:latin typeface="+mn-lt"/>
        <a:ea typeface="+mn-ea"/>
        <a:cs typeface="+mn-cs"/>
        <a:sym typeface="Trebuchet MS"/>
      </a:defRPr>
    </a:lvl8pPr>
    <a:lvl9pPr indent="18288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4"/>
          <p:cNvSpPr txBox="1"/>
          <p:nvPr/>
        </p:nvSpPr>
        <p:spPr>
          <a:xfrm>
            <a:off x="731519" y="2259330"/>
            <a:ext cx="768096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0066CC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r>
              <a:t>RUPA DASAR 2D - GARIS</a:t>
            </a:r>
          </a:p>
        </p:txBody>
      </p:sp>
      <p:sp>
        <p:nvSpPr>
          <p:cNvPr id="104" name="Rectangle 11"/>
          <p:cNvSpPr/>
          <p:nvPr/>
        </p:nvSpPr>
        <p:spPr>
          <a:xfrm>
            <a:off x="2895600" y="3048000"/>
            <a:ext cx="3429000" cy="76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05" name="Line 12"/>
          <p:cNvSpPr/>
          <p:nvPr/>
        </p:nvSpPr>
        <p:spPr>
          <a:xfrm>
            <a:off x="2286000" y="3048000"/>
            <a:ext cx="4572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451104" indent="-451104" defTabSz="676655">
              <a:lnSpc>
                <a:spcPct val="64000"/>
              </a:lnSpc>
              <a:spcBef>
                <a:spcPts val="300"/>
              </a:spcBef>
              <a:buSzTx/>
              <a:buNone/>
              <a:defRPr b="1" sz="1332"/>
            </a:pPr>
            <a:r>
              <a:t>Garis memunculkan ekspresi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370"/>
            </a:pPr>
          </a:p>
          <a:p>
            <a:pPr marL="451104" indent="-451104" defTabSz="676655">
              <a:lnSpc>
                <a:spcPct val="64000"/>
              </a:lnSpc>
              <a:spcBef>
                <a:spcPts val="0"/>
              </a:spcBef>
              <a:buSzTx/>
              <a:buNone/>
              <a:defRPr sz="296"/>
            </a:pPr>
            <a:br>
              <a:rPr sz="370"/>
            </a:br>
          </a:p>
        </p:txBody>
      </p:sp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23615" t="29543" r="17282" b="10161"/>
          <a:stretch>
            <a:fillRect/>
          </a:stretch>
        </p:blipFill>
        <p:spPr>
          <a:xfrm>
            <a:off x="2133599" y="2057400"/>
            <a:ext cx="4267201" cy="426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451104" indent="-451104" defTabSz="676655">
              <a:lnSpc>
                <a:spcPct val="64000"/>
              </a:lnSpc>
              <a:spcBef>
                <a:spcPts val="300"/>
              </a:spcBef>
              <a:buSzTx/>
              <a:buNone/>
              <a:defRPr b="1" sz="1332"/>
            </a:pPr>
            <a:r>
              <a:t>Garis menghasilkan kedalaman ilusif dan gerak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370"/>
            </a:pPr>
          </a:p>
          <a:p>
            <a:pPr marL="451104" indent="-451104" defTabSz="676655">
              <a:lnSpc>
                <a:spcPct val="64000"/>
              </a:lnSpc>
              <a:spcBef>
                <a:spcPts val="0"/>
              </a:spcBef>
              <a:buSzTx/>
              <a:buNone/>
              <a:defRPr sz="296"/>
            </a:pPr>
            <a:br>
              <a:rPr sz="370"/>
            </a:br>
          </a:p>
        </p:txBody>
      </p:sp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9394" t="32773" r="9894" b="1546"/>
          <a:stretch>
            <a:fillRect/>
          </a:stretch>
        </p:blipFill>
        <p:spPr>
          <a:xfrm>
            <a:off x="2285999" y="2133600"/>
            <a:ext cx="4800601" cy="437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0555" t="10161" r="12401" b="5284"/>
          <a:stretch>
            <a:fillRect/>
          </a:stretch>
        </p:blipFill>
        <p:spPr>
          <a:xfrm>
            <a:off x="1981199" y="838199"/>
            <a:ext cx="5029201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8636" t="16621" r="24820" b="3701"/>
          <a:stretch>
            <a:fillRect/>
          </a:stretch>
        </p:blipFill>
        <p:spPr>
          <a:xfrm>
            <a:off x="1828799" y="914399"/>
            <a:ext cx="5334002" cy="5334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0950" t="16621" r="12006" b="3702"/>
          <a:stretch>
            <a:fillRect/>
          </a:stretch>
        </p:blipFill>
        <p:spPr>
          <a:xfrm>
            <a:off x="1828799" y="838199"/>
            <a:ext cx="5337176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8338" t="11238" r="22560" b="6931"/>
          <a:stretch>
            <a:fillRect/>
          </a:stretch>
        </p:blipFill>
        <p:spPr>
          <a:xfrm>
            <a:off x="2514599" y="761999"/>
            <a:ext cx="3986214" cy="5410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9894" t="12315" r="12006" b="3702"/>
          <a:stretch>
            <a:fillRect/>
          </a:stretch>
        </p:blipFill>
        <p:spPr>
          <a:xfrm>
            <a:off x="1905000" y="914399"/>
            <a:ext cx="5060950" cy="533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566" t="21613" r="15842" b="16005"/>
          <a:stretch>
            <a:fillRect/>
          </a:stretch>
        </p:blipFill>
        <p:spPr>
          <a:xfrm>
            <a:off x="2590799" y="1752599"/>
            <a:ext cx="4495801" cy="4322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1657" t="15701" r="24004" b="9242"/>
          <a:stretch>
            <a:fillRect/>
          </a:stretch>
        </p:blipFill>
        <p:spPr>
          <a:xfrm>
            <a:off x="2590800" y="1066799"/>
            <a:ext cx="3657600" cy="495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2618" t="15604" r="26409" b="8038"/>
          <a:stretch>
            <a:fillRect/>
          </a:stretch>
        </p:blipFill>
        <p:spPr>
          <a:xfrm>
            <a:off x="2743200" y="914399"/>
            <a:ext cx="3581401" cy="525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2"/>
          <p:cNvSpPr txBox="1"/>
          <p:nvPr>
            <p:ph type="body" sz="half" idx="1"/>
          </p:nvPr>
        </p:nvSpPr>
        <p:spPr>
          <a:xfrm>
            <a:off x="1447800" y="1524000"/>
            <a:ext cx="6553200" cy="2590800"/>
          </a:xfrm>
          <a:prstGeom prst="rect">
            <a:avLst/>
          </a:prstGeom>
        </p:spPr>
        <p:txBody>
          <a:bodyPr/>
          <a:lstStyle/>
          <a:p>
            <a:pPr marL="542544" indent="-542544" defTabSz="813816">
              <a:lnSpc>
                <a:spcPct val="80000"/>
              </a:lnSpc>
              <a:spcBef>
                <a:spcPts val="400"/>
              </a:spcBef>
              <a:buSzTx/>
              <a:buNone/>
              <a:defRPr b="1" sz="1779"/>
            </a:pPr>
            <a:r>
              <a:t>GARIS</a:t>
            </a:r>
          </a:p>
          <a:p>
            <a:pPr marL="542544" indent="-542544" defTabSz="813816">
              <a:lnSpc>
                <a:spcPct val="80000"/>
              </a:lnSpc>
              <a:spcBef>
                <a:spcPts val="400"/>
              </a:spcBef>
              <a:buSzTx/>
              <a:buNone/>
              <a:defRPr sz="1779"/>
            </a:pPr>
            <a:r>
              <a:t>Garis mempunyai panjang tanpa lebar, mempunyai </a:t>
            </a:r>
          </a:p>
          <a:p>
            <a:pPr marL="542544" indent="-542544" defTabSz="813816">
              <a:lnSpc>
                <a:spcPct val="80000"/>
              </a:lnSpc>
              <a:spcBef>
                <a:spcPts val="400"/>
              </a:spcBef>
              <a:buSzTx/>
              <a:buNone/>
              <a:defRPr sz="1779"/>
            </a:pPr>
            <a:r>
              <a:t>kedudukan dan arah; kedua ujungnya berupa titik.</a:t>
            </a:r>
          </a:p>
          <a:p>
            <a:pPr marL="542544" indent="-542544" defTabSz="813816">
              <a:lnSpc>
                <a:spcPct val="80000"/>
              </a:lnSpc>
              <a:spcBef>
                <a:spcPts val="400"/>
              </a:spcBef>
              <a:buSzTx/>
              <a:buNone/>
              <a:defRPr sz="1779"/>
            </a:pPr>
            <a:r>
              <a:t>Garis merupakan sisi sebuah bidang/bentuk. </a:t>
            </a:r>
          </a:p>
          <a:p>
            <a:pPr marL="542544" indent="-542544" defTabSz="813816">
              <a:lnSpc>
                <a:spcPct val="80000"/>
              </a:lnSpc>
              <a:spcBef>
                <a:spcPts val="600"/>
              </a:spcBef>
              <a:buSzTx/>
              <a:buNone/>
              <a:defRPr sz="1424"/>
            </a:pPr>
          </a:p>
          <a:p>
            <a:pPr marL="542544" indent="-542544" defTabSz="813816">
              <a:lnSpc>
                <a:spcPct val="80000"/>
              </a:lnSpc>
              <a:spcBef>
                <a:spcPts val="300"/>
              </a:spcBef>
              <a:buSzTx/>
              <a:buNone/>
              <a:defRPr sz="1424"/>
            </a:pPr>
            <a:r>
              <a:t>Dalam gambar ini ada berapa garis yang anda lihat ?</a:t>
            </a:r>
          </a:p>
          <a:p>
            <a:pPr marL="542544" indent="-542544" defTabSz="813816">
              <a:lnSpc>
                <a:spcPct val="80000"/>
              </a:lnSpc>
              <a:spcBef>
                <a:spcPts val="100"/>
              </a:spcBef>
              <a:buSzTx/>
              <a:buNone/>
              <a:defRPr sz="712"/>
            </a:pPr>
            <a:r>
              <a:t>     </a:t>
            </a:r>
          </a:p>
          <a:p>
            <a:pPr marL="542544" indent="-542544" defTabSz="813816">
              <a:lnSpc>
                <a:spcPct val="80000"/>
              </a:lnSpc>
              <a:spcBef>
                <a:spcPts val="100"/>
              </a:spcBef>
              <a:buSzTx/>
              <a:buNone/>
              <a:defRPr sz="712"/>
            </a:pPr>
            <a:r>
              <a:t>    </a:t>
            </a:r>
          </a:p>
          <a:p>
            <a:pPr marL="542544" indent="-542544" defTabSz="813816">
              <a:lnSpc>
                <a:spcPct val="80000"/>
              </a:lnSpc>
              <a:spcBef>
                <a:spcPts val="600"/>
              </a:spcBef>
              <a:buSzTx/>
              <a:buNone/>
              <a:defRPr sz="712"/>
            </a:pPr>
          </a:p>
          <a:p>
            <a:pPr marL="542544" indent="-542544" defTabSz="813816">
              <a:lnSpc>
                <a:spcPct val="80000"/>
              </a:lnSpc>
              <a:spcBef>
                <a:spcPts val="600"/>
              </a:spcBef>
              <a:buSzTx/>
              <a:buNone/>
              <a:defRPr sz="712"/>
            </a:pPr>
          </a:p>
          <a:p>
            <a:pPr marL="542544" indent="-542544" defTabSz="813816">
              <a:lnSpc>
                <a:spcPct val="80000"/>
              </a:lnSpc>
              <a:spcBef>
                <a:spcPts val="600"/>
              </a:spcBef>
              <a:buSzTx/>
              <a:buNone/>
              <a:defRPr sz="444"/>
            </a:pPr>
          </a:p>
          <a:p>
            <a:pPr marL="542544" indent="-542544" defTabSz="813816">
              <a:lnSpc>
                <a:spcPct val="80000"/>
              </a:lnSpc>
              <a:spcBef>
                <a:spcPts val="100"/>
              </a:spcBef>
              <a:buSzTx/>
              <a:buNone/>
              <a:defRPr sz="444"/>
            </a:pPr>
            <a:br/>
          </a:p>
        </p:txBody>
      </p:sp>
      <p:sp>
        <p:nvSpPr>
          <p:cNvPr id="108" name="Rectangle 6"/>
          <p:cNvSpPr/>
          <p:nvPr/>
        </p:nvSpPr>
        <p:spPr>
          <a:xfrm>
            <a:off x="1981200" y="36576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" name="Rectangle 7"/>
          <p:cNvSpPr/>
          <p:nvPr/>
        </p:nvSpPr>
        <p:spPr>
          <a:xfrm>
            <a:off x="1981200" y="39624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" name="Rectangle 8"/>
          <p:cNvSpPr/>
          <p:nvPr/>
        </p:nvSpPr>
        <p:spPr>
          <a:xfrm>
            <a:off x="1981200" y="42672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" name="Rectangle 9"/>
          <p:cNvSpPr/>
          <p:nvPr/>
        </p:nvSpPr>
        <p:spPr>
          <a:xfrm>
            <a:off x="1981200" y="45720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" name="Rectangle 10"/>
          <p:cNvSpPr/>
          <p:nvPr/>
        </p:nvSpPr>
        <p:spPr>
          <a:xfrm>
            <a:off x="1981200" y="48768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" name="Rectangle 11"/>
          <p:cNvSpPr/>
          <p:nvPr/>
        </p:nvSpPr>
        <p:spPr>
          <a:xfrm>
            <a:off x="1981200" y="5181600"/>
            <a:ext cx="5486400" cy="152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 txBox="1"/>
          <p:nvPr>
            <p:ph type="body" idx="1"/>
          </p:nvPr>
        </p:nvSpPr>
        <p:spPr>
          <a:xfrm>
            <a:off x="1447800" y="1524000"/>
            <a:ext cx="6553200" cy="44958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Macam/Jenis Garis:</a:t>
            </a: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a. Garis Nyata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b. Garis Ilusi</a:t>
            </a:r>
          </a:p>
          <a:p>
            <a:pPr marL="609600" indent="-609600">
              <a:lnSpc>
                <a:spcPct val="80000"/>
              </a:lnSpc>
              <a:buSzTx/>
              <a:buNone/>
              <a:defRPr b="1" sz="2000"/>
            </a:pP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simbol dan ekspresi.</a:t>
            </a: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800"/>
            </a:pPr>
            <a:r>
              <a:t>     </a:t>
            </a: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800"/>
            </a:pPr>
            <a:r>
              <a:t>    </a:t>
            </a:r>
          </a:p>
          <a:p>
            <a:pPr marL="609600" indent="-609600">
              <a:lnSpc>
                <a:spcPct val="80000"/>
              </a:lnSpc>
              <a:buSzTx/>
              <a:buNone/>
              <a:defRPr sz="8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8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500"/>
            </a:pP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500"/>
            </a:pP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sz="1400"/>
            </a:pPr>
            <a:r>
              <a:t>Garis dan Arah</a:t>
            </a:r>
          </a:p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sz="1400"/>
            </a:pPr>
            <a:r>
              <a:t>Garis dapat memunculkan kesan gerak dan interpretasi </a:t>
            </a:r>
          </a:p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sz="1400"/>
            </a:pPr>
            <a:r>
              <a:t>statis dan dinamis.</a:t>
            </a:r>
          </a:p>
        </p:txBody>
      </p:sp>
      <p:sp>
        <p:nvSpPr>
          <p:cNvPr id="118" name="Rectangle 5"/>
          <p:cNvSpPr/>
          <p:nvPr/>
        </p:nvSpPr>
        <p:spPr>
          <a:xfrm>
            <a:off x="1600200" y="2819400"/>
            <a:ext cx="1752600" cy="1600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19" name="Rectangle 6"/>
          <p:cNvSpPr/>
          <p:nvPr/>
        </p:nvSpPr>
        <p:spPr>
          <a:xfrm>
            <a:off x="1600200" y="4572000"/>
            <a:ext cx="1752600" cy="1600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20" name="Rectangle 7"/>
          <p:cNvSpPr/>
          <p:nvPr/>
        </p:nvSpPr>
        <p:spPr>
          <a:xfrm>
            <a:off x="3581400" y="2819400"/>
            <a:ext cx="1752600" cy="1600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21" name="Line 8"/>
          <p:cNvSpPr/>
          <p:nvPr/>
        </p:nvSpPr>
        <p:spPr>
          <a:xfrm>
            <a:off x="4419600" y="3124200"/>
            <a:ext cx="0" cy="10668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Line 10"/>
          <p:cNvSpPr/>
          <p:nvPr/>
        </p:nvSpPr>
        <p:spPr>
          <a:xfrm>
            <a:off x="1905000" y="3657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Line 12"/>
          <p:cNvSpPr/>
          <p:nvPr/>
        </p:nvSpPr>
        <p:spPr>
          <a:xfrm>
            <a:off x="1905000" y="4876799"/>
            <a:ext cx="1143000" cy="990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Rectangle 13"/>
          <p:cNvSpPr/>
          <p:nvPr/>
        </p:nvSpPr>
        <p:spPr>
          <a:xfrm>
            <a:off x="5562600" y="2819400"/>
            <a:ext cx="2590800" cy="32766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25" name="Line 14"/>
          <p:cNvSpPr/>
          <p:nvPr/>
        </p:nvSpPr>
        <p:spPr>
          <a:xfrm>
            <a:off x="6324600" y="3124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Line 15"/>
          <p:cNvSpPr/>
          <p:nvPr/>
        </p:nvSpPr>
        <p:spPr>
          <a:xfrm>
            <a:off x="6324600" y="3200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Line 16"/>
          <p:cNvSpPr/>
          <p:nvPr/>
        </p:nvSpPr>
        <p:spPr>
          <a:xfrm>
            <a:off x="6324600" y="3276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Line 17"/>
          <p:cNvSpPr/>
          <p:nvPr/>
        </p:nvSpPr>
        <p:spPr>
          <a:xfrm>
            <a:off x="6324600" y="3352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Line 18"/>
          <p:cNvSpPr/>
          <p:nvPr/>
        </p:nvSpPr>
        <p:spPr>
          <a:xfrm>
            <a:off x="6324600" y="3429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Line 19"/>
          <p:cNvSpPr/>
          <p:nvPr/>
        </p:nvSpPr>
        <p:spPr>
          <a:xfrm>
            <a:off x="6324600" y="3505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Line 20"/>
          <p:cNvSpPr/>
          <p:nvPr/>
        </p:nvSpPr>
        <p:spPr>
          <a:xfrm>
            <a:off x="6324600" y="3581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Line 21"/>
          <p:cNvSpPr/>
          <p:nvPr/>
        </p:nvSpPr>
        <p:spPr>
          <a:xfrm>
            <a:off x="6324600" y="3657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Line 22"/>
          <p:cNvSpPr/>
          <p:nvPr/>
        </p:nvSpPr>
        <p:spPr>
          <a:xfrm>
            <a:off x="6324600" y="3733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Line 23"/>
          <p:cNvSpPr/>
          <p:nvPr/>
        </p:nvSpPr>
        <p:spPr>
          <a:xfrm>
            <a:off x="6324600" y="3810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Line 26"/>
          <p:cNvSpPr/>
          <p:nvPr/>
        </p:nvSpPr>
        <p:spPr>
          <a:xfrm>
            <a:off x="6324600" y="3886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Line 27"/>
          <p:cNvSpPr/>
          <p:nvPr/>
        </p:nvSpPr>
        <p:spPr>
          <a:xfrm>
            <a:off x="6477000" y="3962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Line 28"/>
          <p:cNvSpPr/>
          <p:nvPr/>
        </p:nvSpPr>
        <p:spPr>
          <a:xfrm>
            <a:off x="6629400" y="4038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Line 29"/>
          <p:cNvSpPr/>
          <p:nvPr/>
        </p:nvSpPr>
        <p:spPr>
          <a:xfrm>
            <a:off x="6705600" y="4114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Line 30"/>
          <p:cNvSpPr/>
          <p:nvPr/>
        </p:nvSpPr>
        <p:spPr>
          <a:xfrm>
            <a:off x="6705600" y="4191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Line 31"/>
          <p:cNvSpPr/>
          <p:nvPr/>
        </p:nvSpPr>
        <p:spPr>
          <a:xfrm>
            <a:off x="6705600" y="4267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Line 32"/>
          <p:cNvSpPr/>
          <p:nvPr/>
        </p:nvSpPr>
        <p:spPr>
          <a:xfrm>
            <a:off x="6629400" y="4343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Line 33"/>
          <p:cNvSpPr/>
          <p:nvPr/>
        </p:nvSpPr>
        <p:spPr>
          <a:xfrm>
            <a:off x="6477000" y="4419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Line 34"/>
          <p:cNvSpPr/>
          <p:nvPr/>
        </p:nvSpPr>
        <p:spPr>
          <a:xfrm>
            <a:off x="6324600" y="4495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Line 40"/>
          <p:cNvSpPr/>
          <p:nvPr/>
        </p:nvSpPr>
        <p:spPr>
          <a:xfrm>
            <a:off x="6172200" y="4572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Line 44"/>
          <p:cNvSpPr/>
          <p:nvPr/>
        </p:nvSpPr>
        <p:spPr>
          <a:xfrm>
            <a:off x="6096000" y="4648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Line 45"/>
          <p:cNvSpPr/>
          <p:nvPr/>
        </p:nvSpPr>
        <p:spPr>
          <a:xfrm>
            <a:off x="6019800" y="4724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Line 46"/>
          <p:cNvSpPr/>
          <p:nvPr/>
        </p:nvSpPr>
        <p:spPr>
          <a:xfrm>
            <a:off x="5943600" y="4800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Line 47"/>
          <p:cNvSpPr/>
          <p:nvPr/>
        </p:nvSpPr>
        <p:spPr>
          <a:xfrm>
            <a:off x="5943600" y="4876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Line 48"/>
          <p:cNvSpPr/>
          <p:nvPr/>
        </p:nvSpPr>
        <p:spPr>
          <a:xfrm>
            <a:off x="5943600" y="4953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Line 49"/>
          <p:cNvSpPr/>
          <p:nvPr/>
        </p:nvSpPr>
        <p:spPr>
          <a:xfrm>
            <a:off x="6019800" y="5029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Line 50"/>
          <p:cNvSpPr/>
          <p:nvPr/>
        </p:nvSpPr>
        <p:spPr>
          <a:xfrm>
            <a:off x="6096000" y="5105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Line 51"/>
          <p:cNvSpPr/>
          <p:nvPr/>
        </p:nvSpPr>
        <p:spPr>
          <a:xfrm>
            <a:off x="6172200" y="5181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Line 52"/>
          <p:cNvSpPr/>
          <p:nvPr/>
        </p:nvSpPr>
        <p:spPr>
          <a:xfrm>
            <a:off x="6248400" y="5257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Line 53"/>
          <p:cNvSpPr/>
          <p:nvPr/>
        </p:nvSpPr>
        <p:spPr>
          <a:xfrm>
            <a:off x="6324600" y="5334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Line 54"/>
          <p:cNvSpPr/>
          <p:nvPr/>
        </p:nvSpPr>
        <p:spPr>
          <a:xfrm>
            <a:off x="6400800" y="5410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Line 55"/>
          <p:cNvSpPr/>
          <p:nvPr/>
        </p:nvSpPr>
        <p:spPr>
          <a:xfrm>
            <a:off x="6477000" y="5486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Line 56"/>
          <p:cNvSpPr/>
          <p:nvPr/>
        </p:nvSpPr>
        <p:spPr>
          <a:xfrm>
            <a:off x="6477000" y="5562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Line 57"/>
          <p:cNvSpPr/>
          <p:nvPr/>
        </p:nvSpPr>
        <p:spPr>
          <a:xfrm>
            <a:off x="6477000" y="56388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ine 58"/>
          <p:cNvSpPr/>
          <p:nvPr/>
        </p:nvSpPr>
        <p:spPr>
          <a:xfrm>
            <a:off x="6477000" y="57150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Line 59"/>
          <p:cNvSpPr/>
          <p:nvPr/>
        </p:nvSpPr>
        <p:spPr>
          <a:xfrm>
            <a:off x="6477000" y="57912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Line 60"/>
          <p:cNvSpPr/>
          <p:nvPr/>
        </p:nvSpPr>
        <p:spPr>
          <a:xfrm>
            <a:off x="6477000" y="58674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Line 61"/>
          <p:cNvSpPr/>
          <p:nvPr/>
        </p:nvSpPr>
        <p:spPr>
          <a:xfrm>
            <a:off x="6477000" y="5943600"/>
            <a:ext cx="11430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/>
          <p:nvPr>
            <p:ph type="body" idx="1"/>
          </p:nvPr>
        </p:nvSpPr>
        <p:spPr>
          <a:xfrm>
            <a:off x="1447800" y="1524000"/>
            <a:ext cx="6553200" cy="44958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Macam/Jenis Garis:</a:t>
            </a: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a. Garis Nyata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b="1" sz="2000"/>
            </a:pPr>
            <a:r>
              <a:t>b. Garis Ilusi</a:t>
            </a:r>
          </a:p>
          <a:p>
            <a:pPr marL="609600" indent="-609600">
              <a:lnSpc>
                <a:spcPct val="80000"/>
              </a:lnSpc>
              <a:buSzTx/>
              <a:buNone/>
              <a:defRPr b="1" sz="2000"/>
            </a:pP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simbol dan ekspresi.</a:t>
            </a: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2000"/>
            </a:pP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800"/>
            </a:pPr>
            <a:r>
              <a:t>     </a:t>
            </a: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800"/>
            </a:pPr>
            <a:r>
              <a:t>    </a:t>
            </a:r>
          </a:p>
          <a:p>
            <a:pPr marL="609600" indent="-609600">
              <a:lnSpc>
                <a:spcPct val="80000"/>
              </a:lnSpc>
              <a:buSzTx/>
              <a:buNone/>
              <a:defRPr sz="8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800"/>
            </a:pPr>
          </a:p>
          <a:p>
            <a:pPr marL="609600" indent="-609600">
              <a:lnSpc>
                <a:spcPct val="80000"/>
              </a:lnSpc>
              <a:buSzTx/>
              <a:buNone/>
              <a:defRPr sz="500"/>
            </a:pPr>
          </a:p>
          <a:p>
            <a:pPr marL="609600" indent="-609600">
              <a:lnSpc>
                <a:spcPct val="80000"/>
              </a:lnSpc>
              <a:spcBef>
                <a:spcPts val="100"/>
              </a:spcBef>
              <a:buSzTx/>
              <a:buNone/>
              <a:defRPr sz="500"/>
            </a:pP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b="1" sz="2200"/>
            </a:pPr>
            <a:r>
              <a:t>Garis menggambarkan bidang/bentuk</a:t>
            </a:r>
          </a:p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sz="2200"/>
            </a:pPr>
            <a:r>
              <a:t>Garis dapat menggambarkan contur bidang/bentuk 2D </a:t>
            </a:r>
          </a:p>
          <a:p>
            <a:pPr marL="609600" indent="-609600">
              <a:lnSpc>
                <a:spcPct val="64000"/>
              </a:lnSpc>
              <a:spcBef>
                <a:spcPts val="200"/>
              </a:spcBef>
              <a:buSzTx/>
              <a:buNone/>
              <a:defRPr sz="2200"/>
            </a:pPr>
            <a:r>
              <a:t>maupun 3D.</a:t>
            </a:r>
          </a:p>
        </p:txBody>
      </p:sp>
      <p:sp>
        <p:nvSpPr>
          <p:cNvPr id="167" name="Rectangle 3"/>
          <p:cNvSpPr/>
          <p:nvPr/>
        </p:nvSpPr>
        <p:spPr>
          <a:xfrm>
            <a:off x="1905000" y="3352800"/>
            <a:ext cx="2438400" cy="23622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  <p:sp>
        <p:nvSpPr>
          <p:cNvPr id="168" name="AutoShape 49"/>
          <p:cNvSpPr/>
          <p:nvPr/>
        </p:nvSpPr>
        <p:spPr>
          <a:xfrm>
            <a:off x="4724400" y="3124200"/>
            <a:ext cx="26670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091" y="0"/>
                </a:lnTo>
                <a:lnTo>
                  <a:pt x="21600" y="0"/>
                </a:lnTo>
                <a:lnTo>
                  <a:pt x="21600" y="16200"/>
                </a:lnTo>
                <a:lnTo>
                  <a:pt x="16509" y="21600"/>
                </a:lnTo>
                <a:lnTo>
                  <a:pt x="0" y="21600"/>
                </a:lnTo>
                <a:close/>
                <a:moveTo>
                  <a:pt x="0" y="5400"/>
                </a:moveTo>
                <a:lnTo>
                  <a:pt x="16509" y="5400"/>
                </a:lnTo>
                <a:lnTo>
                  <a:pt x="21600" y="0"/>
                </a:lnTo>
                <a:moveTo>
                  <a:pt x="16509" y="5400"/>
                </a:moveTo>
                <a:lnTo>
                  <a:pt x="16509" y="21600"/>
                </a:lnTo>
              </a:path>
            </a:pathLst>
          </a:cu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Trebuchet M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451104" indent="-451104" defTabSz="676655">
              <a:lnSpc>
                <a:spcPct val="64000"/>
              </a:lnSpc>
              <a:spcBef>
                <a:spcPts val="300"/>
              </a:spcBef>
              <a:buSzTx/>
              <a:buNone/>
              <a:defRPr b="1" sz="1332"/>
            </a:pPr>
            <a:r>
              <a:t>Garis menciptakan gambar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1480"/>
            </a:pPr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100"/>
              </a:spcBef>
              <a:buSzTx/>
              <a:buNone/>
              <a:defRPr sz="518"/>
            </a:pPr>
            <a:r>
              <a:t>    </a:t>
            </a:r>
            <a:endParaRPr sz="2146"/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592"/>
            </a:pPr>
          </a:p>
          <a:p>
            <a:pPr marL="451104" indent="-451104" defTabSz="676655">
              <a:lnSpc>
                <a:spcPct val="64000"/>
              </a:lnSpc>
              <a:spcBef>
                <a:spcPts val="500"/>
              </a:spcBef>
              <a:buSzTx/>
              <a:buNone/>
              <a:defRPr sz="370"/>
            </a:pPr>
          </a:p>
          <a:p>
            <a:pPr marL="451104" indent="-451104" defTabSz="676655">
              <a:lnSpc>
                <a:spcPct val="64000"/>
              </a:lnSpc>
              <a:spcBef>
                <a:spcPts val="0"/>
              </a:spcBef>
              <a:buSzTx/>
              <a:buNone/>
              <a:defRPr sz="296"/>
            </a:pPr>
            <a:br>
              <a:rPr sz="370"/>
            </a:br>
          </a:p>
        </p:txBody>
      </p:sp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6385" t="36003" r="24010" b="29543"/>
          <a:stretch>
            <a:fillRect/>
          </a:stretch>
        </p:blipFill>
        <p:spPr>
          <a:xfrm>
            <a:off x="2743199" y="2286000"/>
            <a:ext cx="3581401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64000"/>
              </a:lnSpc>
              <a:spcBef>
                <a:spcPts val="300"/>
              </a:spcBef>
              <a:buSzTx/>
              <a:buNone/>
              <a:defRPr b="1" sz="1500"/>
            </a:pPr>
            <a:r>
              <a:t>Garis sebagai notasi (bentuk/gambar/catatan) suatu </a:t>
            </a:r>
            <a:endParaRPr sz="2400"/>
          </a:p>
          <a:p>
            <a:pPr marL="609600" indent="-609600">
              <a:lnSpc>
                <a:spcPct val="64000"/>
              </a:lnSpc>
              <a:spcBef>
                <a:spcPts val="300"/>
              </a:spcBef>
              <a:buSzTx/>
              <a:buNone/>
              <a:defRPr b="1" sz="1500"/>
            </a:pPr>
            <a:r>
              <a:t>sistem</a:t>
            </a:r>
          </a:p>
        </p:txBody>
      </p:sp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6226" t="38156" r="13061" b="15545"/>
          <a:stretch>
            <a:fillRect/>
          </a:stretch>
        </p:blipFill>
        <p:spPr>
          <a:xfrm>
            <a:off x="1752599" y="2362199"/>
            <a:ext cx="5638802" cy="361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"/>
          <p:cNvSpPr txBox="1"/>
          <p:nvPr>
            <p:ph type="body" sz="quarter" idx="1"/>
          </p:nvPr>
        </p:nvSpPr>
        <p:spPr>
          <a:xfrm>
            <a:off x="1447800" y="1524000"/>
            <a:ext cx="6553200" cy="12954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64000"/>
              </a:lnSpc>
              <a:spcBef>
                <a:spcPts val="300"/>
              </a:spcBef>
              <a:buSzTx/>
              <a:buNone/>
              <a:defRPr b="1" sz="1500"/>
            </a:pPr>
            <a:r>
              <a:t>Garis sebagai pembentuk tulisan dan tipografi </a:t>
            </a:r>
            <a:endParaRPr sz="2400"/>
          </a:p>
          <a:p>
            <a:pPr marL="609600" indent="-609600">
              <a:lnSpc>
                <a:spcPct val="64000"/>
              </a:lnSpc>
              <a:spcBef>
                <a:spcPts val="300"/>
              </a:spcBef>
              <a:buSzTx/>
              <a:buNone/>
              <a:defRPr b="1" sz="1500"/>
            </a:pPr>
            <a:r>
              <a:t>(huruf)</a:t>
            </a:r>
          </a:p>
        </p:txBody>
      </p:sp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5172" t="37079" r="16225" b="8007"/>
          <a:stretch>
            <a:fillRect/>
          </a:stretch>
        </p:blipFill>
        <p:spPr>
          <a:xfrm>
            <a:off x="2133600" y="2438399"/>
            <a:ext cx="4800600" cy="3767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