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" name="Shape 1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sz="half" idx="1"/>
          </p:nvPr>
        </p:nvSpPr>
        <p:spPr>
          <a:xfrm>
            <a:off x="609600" y="1600200"/>
            <a:ext cx="5384800" cy="452596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2209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sz="quarter" idx="1"/>
          </p:nvPr>
        </p:nvSpPr>
        <p:spPr>
          <a:xfrm>
            <a:off x="2895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1pPr>
            <a:lvl2pPr marL="0" indent="457200" algn="ctr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2pPr>
            <a:lvl3pPr marL="0" indent="914400" algn="ctr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3pPr>
            <a:lvl4pPr marL="0" indent="1371600" algn="ctr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4pPr>
            <a:lvl5pPr marL="0" indent="1828800" algn="ctr">
              <a:lnSpc>
                <a:spcPct val="10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xfrm>
            <a:off x="9946818" y="6404292"/>
            <a:ext cx="263983" cy="269241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Text"/>
          <p:cNvSpPr txBox="1"/>
          <p:nvPr>
            <p:ph type="title"/>
          </p:nvPr>
        </p:nvSpPr>
        <p:spPr>
          <a:xfrm>
            <a:off x="1981200" y="274638"/>
            <a:ext cx="8229600" cy="114300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1" name="Body Level One…"/>
          <p:cNvSpPr txBox="1"/>
          <p:nvPr>
            <p:ph type="body" idx="1"/>
          </p:nvPr>
        </p:nvSpPr>
        <p:spPr>
          <a:xfrm>
            <a:off x="1981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700"/>
              </a:spcBef>
              <a:defRPr sz="3200"/>
            </a:lvl1pPr>
            <a:lvl2pPr marL="783771" indent="-326571">
              <a:lnSpc>
                <a:spcPct val="100000"/>
              </a:lnSpc>
              <a:spcBef>
                <a:spcPts val="700"/>
              </a:spcBef>
              <a:buChar char="–"/>
              <a:defRPr sz="3200"/>
            </a:lvl2pPr>
            <a:lvl3pPr marL="1219200" indent="-304800">
              <a:lnSpc>
                <a:spcPct val="100000"/>
              </a:lnSpc>
              <a:spcBef>
                <a:spcPts val="700"/>
              </a:spcBef>
              <a:defRPr sz="3200"/>
            </a:lvl3pPr>
            <a:lvl4pPr marL="1737360" indent="-365760">
              <a:lnSpc>
                <a:spcPct val="100000"/>
              </a:lnSpc>
              <a:spcBef>
                <a:spcPts val="700"/>
              </a:spcBef>
              <a:buChar char="–"/>
              <a:defRPr sz="3200"/>
            </a:lvl4pPr>
            <a:lvl5pPr marL="2194560" indent="-365760">
              <a:lnSpc>
                <a:spcPct val="100000"/>
              </a:lnSpc>
              <a:spcBef>
                <a:spcPts val="700"/>
              </a:spcBef>
              <a:buChar char="»"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lide Number"/>
          <p:cNvSpPr txBox="1"/>
          <p:nvPr>
            <p:ph type="sldNum" sz="quarter" idx="2"/>
          </p:nvPr>
        </p:nvSpPr>
        <p:spPr>
          <a:xfrm>
            <a:off x="9946818" y="6404292"/>
            <a:ext cx="263983" cy="269241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Image Gallery"/>
          <p:cNvGrpSpPr/>
          <p:nvPr/>
        </p:nvGrpSpPr>
        <p:grpSpPr>
          <a:xfrm>
            <a:off x="-20404" y="-521"/>
            <a:ext cx="12232808" cy="7617265"/>
            <a:chOff x="0" y="0"/>
            <a:chExt cx="12232807" cy="7617264"/>
          </a:xfrm>
        </p:grpSpPr>
        <p:pic>
          <p:nvPicPr>
            <p:cNvPr id="121" name="Gb 2.jpeg" descr="Gb 2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7945" r="0" b="7945"/>
            <a:stretch>
              <a:fillRect/>
            </a:stretch>
          </p:blipFill>
          <p:spPr>
            <a:xfrm>
              <a:off x="0" y="0"/>
              <a:ext cx="12232808" cy="68549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2" name="Rectangle"/>
            <p:cNvSpPr/>
            <p:nvPr/>
          </p:nvSpPr>
          <p:spPr>
            <a:xfrm>
              <a:off x="0" y="6931117"/>
              <a:ext cx="12232808" cy="686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</a:p>
          </p:txBody>
        </p:sp>
      </p:grpSp>
      <p:sp>
        <p:nvSpPr>
          <p:cNvPr id="124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Rupa Dasar 2D</a:t>
            </a:r>
          </a:p>
          <a:p>
            <a:pPr>
              <a:defRPr i="1">
                <a:latin typeface="+mj-lt"/>
                <a:ea typeface="+mj-ea"/>
                <a:cs typeface="+mj-cs"/>
                <a:sym typeface="Helvetica"/>
              </a:defRPr>
            </a:pPr>
            <a:r>
              <a:t>(Two Dimensional Design)</a:t>
            </a:r>
          </a:p>
        </p:txBody>
      </p:sp>
      <p:sp>
        <p:nvSpPr>
          <p:cNvPr id="125" name="Subtitle 2"/>
          <p:cNvSpPr txBox="1"/>
          <p:nvPr>
            <p:ph type="subTitle" sz="quarter" idx="1"/>
          </p:nvPr>
        </p:nvSpPr>
        <p:spPr>
          <a:xfrm>
            <a:off x="1524000" y="4808934"/>
            <a:ext cx="9144000" cy="44886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latin typeface="Carlito"/>
                <a:ea typeface="Carlito"/>
                <a:cs typeface="Carlito"/>
                <a:sym typeface="Carlito"/>
              </a:defRPr>
            </a:lvl1pPr>
          </a:lstStyle>
          <a:p>
            <a:pPr/>
            <a:r>
              <a:t>Donna Angelina - 2021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Apa såja yang termasuk karya 2 dimensi ?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93776">
              <a:lnSpc>
                <a:spcPct val="150000"/>
              </a:lnSpc>
              <a:defRPr b="1" sz="2160">
                <a:latin typeface="+mj-lt"/>
                <a:ea typeface="+mj-ea"/>
                <a:cs typeface="+mj-cs"/>
                <a:sym typeface="Helvetica"/>
              </a:defRPr>
            </a:pPr>
            <a:r>
              <a:t>Apa såja yang termasuk karya 2 dimensi ?</a:t>
            </a:r>
          </a:p>
          <a:p>
            <a:pPr defTabSz="493776">
              <a:lnSpc>
                <a:spcPct val="150000"/>
              </a:lnSpc>
              <a:defRPr b="1" i="1" sz="2160">
                <a:solidFill>
                  <a:schemeClr val="accent5">
                    <a:satOff val="-3547"/>
                    <a:lumOff val="-10352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What is included 2 dimensional works ?</a:t>
            </a:r>
          </a:p>
        </p:txBody>
      </p:sp>
      <p:sp>
        <p:nvSpPr>
          <p:cNvPr id="170" name="Gambar / drawin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Gambar /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drawings</a:t>
            </a:r>
          </a:p>
          <a:p>
            <a:pPr/>
            <a:r>
              <a:t>Lukisan /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paintings</a:t>
            </a:r>
          </a:p>
          <a:p>
            <a:pPr/>
            <a:r>
              <a:t>Karya yang dicetak (poster) /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prints</a:t>
            </a:r>
          </a:p>
          <a:p>
            <a:pPr/>
            <a:r>
              <a:t>Digital /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digital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d"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emua bentuk atau jenis dari seni 2 dimensi seperti gambar, lukisan, cetak dan digital tersusun dari berbagai bentuk.…"/>
          <p:cNvSpPr txBox="1"/>
          <p:nvPr>
            <p:ph type="body" idx="1"/>
          </p:nvPr>
        </p:nvSpPr>
        <p:spPr>
          <a:xfrm>
            <a:off x="838200" y="1106838"/>
            <a:ext cx="10515600" cy="50701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t>Semua bentuk atau jenis dari seni 2 dimensi seperti gambar, lukisan, cetak dan digital tersusun dari berbagai bentuk.</a:t>
            </a:r>
          </a:p>
          <a:p>
            <a:pPr>
              <a:lnSpc>
                <a:spcPct val="150000"/>
              </a:lnSpc>
              <a:defRPr i="1">
                <a:solidFill>
                  <a:schemeClr val="accent5">
                    <a:satOff val="-3547"/>
                    <a:lumOff val="-10352"/>
                  </a:schemeClr>
                </a:solidFill>
              </a:defRPr>
            </a:pPr>
            <a:r>
              <a:t>All 2 dimensional pieces of art, such as drawings, paintings, prints and digitals are made up of shapes.   </a:t>
            </a:r>
          </a:p>
        </p:txBody>
      </p:sp>
      <p:sp>
        <p:nvSpPr>
          <p:cNvPr id="173" name="Square"/>
          <p:cNvSpPr/>
          <p:nvPr/>
        </p:nvSpPr>
        <p:spPr>
          <a:xfrm>
            <a:off x="1879939" y="4019458"/>
            <a:ext cx="1270001" cy="1270001"/>
          </a:xfrm>
          <a:prstGeom prst="rect">
            <a:avLst/>
          </a:prstGeom>
          <a:solidFill>
            <a:srgbClr val="D7FFCB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4" name="Circle"/>
          <p:cNvSpPr/>
          <p:nvPr/>
        </p:nvSpPr>
        <p:spPr>
          <a:xfrm>
            <a:off x="3923811" y="4019458"/>
            <a:ext cx="1270001" cy="1270001"/>
          </a:xfrm>
          <a:prstGeom prst="ellipse">
            <a:avLst/>
          </a:prstGeom>
          <a:solidFill>
            <a:srgbClr val="FFDAF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5" name="Triangle"/>
          <p:cNvSpPr/>
          <p:nvPr/>
        </p:nvSpPr>
        <p:spPr>
          <a:xfrm>
            <a:off x="5971607" y="4023382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9300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6" name="Rectangle"/>
          <p:cNvSpPr/>
          <p:nvPr/>
        </p:nvSpPr>
        <p:spPr>
          <a:xfrm>
            <a:off x="8034461" y="4019458"/>
            <a:ext cx="1814649" cy="1270001"/>
          </a:xfrm>
          <a:prstGeom prst="rect">
            <a:avLst/>
          </a:prstGeom>
          <a:solidFill>
            <a:srgbClr val="C7F0FF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chemeClr val="accent2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Jenis-jenis Bentuk…"/>
          <p:cNvSpPr txBox="1"/>
          <p:nvPr>
            <p:ph type="title"/>
          </p:nvPr>
        </p:nvSpPr>
        <p:spPr>
          <a:xfrm>
            <a:off x="838200" y="365125"/>
            <a:ext cx="10515600" cy="1066800"/>
          </a:xfrm>
          <a:prstGeom prst="rect">
            <a:avLst/>
          </a:prstGeom>
        </p:spPr>
        <p:txBody>
          <a:bodyPr/>
          <a:lstStyle/>
          <a:p>
            <a:pPr algn="r" defTabSz="758951">
              <a:defRPr sz="3652"/>
            </a:pPr>
            <a:r>
              <a:t>Jenis-jenis Bentuk</a:t>
            </a:r>
          </a:p>
          <a:p>
            <a:pPr algn="r" defTabSz="758951">
              <a:defRPr i="1" sz="3652">
                <a:solidFill>
                  <a:schemeClr val="accent5">
                    <a:satOff val="-3547"/>
                    <a:lumOff val="-10352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Variety of Shapes</a:t>
            </a:r>
          </a:p>
        </p:txBody>
      </p:sp>
      <p:grpSp>
        <p:nvGrpSpPr>
          <p:cNvPr id="181" name="Image Gallery"/>
          <p:cNvGrpSpPr/>
          <p:nvPr/>
        </p:nvGrpSpPr>
        <p:grpSpPr>
          <a:xfrm>
            <a:off x="5787077" y="1780185"/>
            <a:ext cx="5600844" cy="4932800"/>
            <a:chOff x="0" y="0"/>
            <a:chExt cx="5600843" cy="4932798"/>
          </a:xfrm>
        </p:grpSpPr>
        <p:pic>
          <p:nvPicPr>
            <p:cNvPr id="179" name="2D 1.png" descr="2D 1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359" r="0" b="359"/>
            <a:stretch>
              <a:fillRect/>
            </a:stretch>
          </p:blipFill>
          <p:spPr>
            <a:xfrm>
              <a:off x="0" y="0"/>
              <a:ext cx="5600844" cy="4170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0" name="Rectangle"/>
            <p:cNvSpPr/>
            <p:nvPr/>
          </p:nvSpPr>
          <p:spPr>
            <a:xfrm>
              <a:off x="0" y="4246651"/>
              <a:ext cx="5600844" cy="686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</a:p>
          </p:txBody>
        </p:sp>
      </p:grpSp>
      <p:sp>
        <p:nvSpPr>
          <p:cNvPr id="182" name="Geometris / geometric…"/>
          <p:cNvSpPr txBox="1"/>
          <p:nvPr>
            <p:ph type="body" idx="1"/>
          </p:nvPr>
        </p:nvSpPr>
        <p:spPr>
          <a:xfrm>
            <a:off x="933513" y="1825624"/>
            <a:ext cx="10515601" cy="4351339"/>
          </a:xfrm>
          <a:prstGeom prst="rect">
            <a:avLst/>
          </a:prstGeom>
        </p:spPr>
        <p:txBody>
          <a:bodyPr/>
          <a:lstStyle/>
          <a:p>
            <a:pPr/>
            <a:r>
              <a:t>Geometris /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geometric</a:t>
            </a:r>
          </a:p>
          <a:p>
            <a:pPr/>
            <a:r>
              <a:t>Organik /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organic / free forms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Image Gallery"/>
          <p:cNvGrpSpPr/>
          <p:nvPr/>
        </p:nvGrpSpPr>
        <p:grpSpPr>
          <a:xfrm>
            <a:off x="2412999" y="6819"/>
            <a:ext cx="7734756" cy="7602586"/>
            <a:chOff x="0" y="0"/>
            <a:chExt cx="7734754" cy="7602584"/>
          </a:xfrm>
        </p:grpSpPr>
        <p:pic>
          <p:nvPicPr>
            <p:cNvPr id="184" name="Gb 1.png" descr="Gb 1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25119" r="0" b="25119"/>
            <a:stretch>
              <a:fillRect/>
            </a:stretch>
          </p:blipFill>
          <p:spPr>
            <a:xfrm>
              <a:off x="0" y="0"/>
              <a:ext cx="7734755" cy="68402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5" name="Rectangle"/>
            <p:cNvSpPr/>
            <p:nvPr/>
          </p:nvSpPr>
          <p:spPr>
            <a:xfrm>
              <a:off x="0" y="6916437"/>
              <a:ext cx="7734755" cy="686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</a:p>
          </p:txBody>
        </p:sp>
      </p:grpSp>
      <p:sp>
        <p:nvSpPr>
          <p:cNvPr id="187" name="Rectangle 3"/>
          <p:cNvSpPr txBox="1"/>
          <p:nvPr>
            <p:ph type="body" sz="quarter" idx="1"/>
          </p:nvPr>
        </p:nvSpPr>
        <p:spPr>
          <a:xfrm>
            <a:off x="3581400" y="1981200"/>
            <a:ext cx="5257800" cy="3124200"/>
          </a:xfrm>
          <a:prstGeom prst="rect">
            <a:avLst/>
          </a:prstGeom>
        </p:spPr>
        <p:txBody>
          <a:bodyPr/>
          <a:lstStyle/>
          <a:p>
            <a:pPr marL="260604" indent="-260604" algn="ctr" defTabSz="694944">
              <a:lnSpc>
                <a:spcPct val="64000"/>
              </a:lnSpc>
              <a:spcBef>
                <a:spcPts val="400"/>
              </a:spcBef>
              <a:buSzTx/>
              <a:buNone/>
              <a:defRPr sz="1671">
                <a:solidFill>
                  <a:srgbClr val="0066CC"/>
                </a:solidFill>
              </a:defRPr>
            </a:pPr>
            <a:endParaRPr sz="2128"/>
          </a:p>
          <a:p>
            <a:pPr marL="260604" indent="-260604" algn="ctr" defTabSz="694944">
              <a:lnSpc>
                <a:spcPct val="64000"/>
              </a:lnSpc>
              <a:spcBef>
                <a:spcPts val="500"/>
              </a:spcBef>
              <a:buSzTx/>
              <a:buNone/>
              <a:defRPr sz="1064">
                <a:solidFill>
                  <a:srgbClr val="EEECE1"/>
                </a:solidFill>
              </a:defRPr>
            </a:pPr>
          </a:p>
          <a:p>
            <a:pPr marL="260604" indent="-260604" algn="ctr" defTabSz="694944">
              <a:lnSpc>
                <a:spcPct val="64000"/>
              </a:lnSpc>
              <a:spcBef>
                <a:spcPts val="300"/>
              </a:spcBef>
              <a:buSzTx/>
              <a:buNone/>
              <a:defRPr sz="1520"/>
            </a:pPr>
            <a:r>
              <a:t>1. TITIK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(Dot)</a:t>
            </a:r>
            <a:endParaRPr i="1" sz="2128">
              <a:solidFill>
                <a:schemeClr val="accent5">
                  <a:satOff val="-3547"/>
                  <a:lumOff val="-10352"/>
                </a:schemeClr>
              </a:solidFill>
            </a:endParaRPr>
          </a:p>
          <a:p>
            <a:pPr marL="260604" indent="-260604" algn="ctr" defTabSz="694944">
              <a:lnSpc>
                <a:spcPct val="64000"/>
              </a:lnSpc>
              <a:spcBef>
                <a:spcPts val="300"/>
              </a:spcBef>
              <a:buSzTx/>
              <a:buNone/>
              <a:defRPr sz="1520"/>
            </a:pPr>
            <a:r>
              <a:t>2. GARIS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(Line)</a:t>
            </a:r>
            <a:endParaRPr sz="2128"/>
          </a:p>
          <a:p>
            <a:pPr marL="260604" indent="-260604" algn="ctr" defTabSz="694944">
              <a:lnSpc>
                <a:spcPct val="64000"/>
              </a:lnSpc>
              <a:spcBef>
                <a:spcPts val="300"/>
              </a:spcBef>
              <a:buSzTx/>
              <a:buNone/>
              <a:defRPr sz="1520"/>
            </a:pPr>
            <a:r>
              <a:t>3. BIDANG/BENTUK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(Shape)</a:t>
            </a:r>
            <a:endParaRPr sz="2128"/>
          </a:p>
          <a:p>
            <a:pPr marL="260604" indent="-260604" algn="ctr" defTabSz="694944">
              <a:lnSpc>
                <a:spcPct val="64000"/>
              </a:lnSpc>
              <a:spcBef>
                <a:spcPts val="300"/>
              </a:spcBef>
              <a:buSzTx/>
              <a:buNone/>
              <a:defRPr sz="1520"/>
            </a:pPr>
            <a:r>
              <a:t>4. WARNA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(Color)</a:t>
            </a:r>
            <a:endParaRPr sz="2128"/>
          </a:p>
          <a:p>
            <a:pPr marL="260604" indent="-260604" algn="ctr" defTabSz="694944">
              <a:lnSpc>
                <a:spcPct val="64000"/>
              </a:lnSpc>
              <a:spcBef>
                <a:spcPts val="300"/>
              </a:spcBef>
              <a:buSzTx/>
              <a:buNone/>
              <a:defRPr sz="1520"/>
            </a:pPr>
            <a:r>
              <a:t>5. TEKSTUR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(Texture)</a:t>
            </a:r>
            <a:endParaRPr i="1" sz="2128">
              <a:solidFill>
                <a:schemeClr val="accent5">
                  <a:satOff val="-3547"/>
                  <a:lumOff val="-10352"/>
                </a:schemeClr>
              </a:solidFill>
            </a:endParaRPr>
          </a:p>
          <a:p>
            <a:pPr marL="260604" indent="-260604" algn="ctr" defTabSz="694944">
              <a:lnSpc>
                <a:spcPct val="64000"/>
              </a:lnSpc>
              <a:spcBef>
                <a:spcPts val="500"/>
              </a:spcBef>
              <a:buSzTx/>
              <a:buNone/>
              <a:defRPr sz="1368"/>
            </a:pPr>
          </a:p>
          <a:p>
            <a:pPr marL="260604" indent="-260604" algn="ctr" defTabSz="694944">
              <a:lnSpc>
                <a:spcPct val="64000"/>
              </a:lnSpc>
              <a:spcBef>
                <a:spcPts val="500"/>
              </a:spcBef>
              <a:buSzTx/>
              <a:buNone/>
              <a:defRPr sz="608"/>
            </a:pPr>
          </a:p>
          <a:p>
            <a:pPr marL="260604" indent="-260604" algn="ctr" defTabSz="694944">
              <a:lnSpc>
                <a:spcPct val="64000"/>
              </a:lnSpc>
              <a:spcBef>
                <a:spcPts val="500"/>
              </a:spcBef>
              <a:buFontTx/>
              <a:buAutoNum type="arabicPeriod" startAt="1"/>
              <a:defRPr sz="608"/>
            </a:pPr>
          </a:p>
          <a:p>
            <a:pPr marL="260604" indent="-260604" algn="ctr" defTabSz="694944">
              <a:lnSpc>
                <a:spcPct val="64000"/>
              </a:lnSpc>
              <a:spcBef>
                <a:spcPts val="500"/>
              </a:spcBef>
              <a:buFontTx/>
              <a:buAutoNum type="arabicPeriod" startAt="2"/>
              <a:defRPr sz="608"/>
            </a:pPr>
          </a:p>
          <a:p>
            <a:pPr marL="260604" indent="-260604" algn="ctr" defTabSz="694944">
              <a:lnSpc>
                <a:spcPct val="64000"/>
              </a:lnSpc>
              <a:spcBef>
                <a:spcPts val="500"/>
              </a:spcBef>
              <a:buFontTx/>
              <a:buAutoNum type="arabicPeriod" startAt="3"/>
              <a:defRPr sz="608"/>
            </a:pPr>
          </a:p>
          <a:p>
            <a:pPr marL="260604" indent="-260604" algn="ctr" defTabSz="694944">
              <a:lnSpc>
                <a:spcPct val="64000"/>
              </a:lnSpc>
              <a:spcBef>
                <a:spcPts val="500"/>
              </a:spcBef>
              <a:buSzTx/>
              <a:buNone/>
              <a:defRPr sz="608"/>
            </a:pPr>
          </a:p>
          <a:p>
            <a:pPr marL="260604" indent="-260604" algn="ctr" defTabSz="694944">
              <a:lnSpc>
                <a:spcPct val="64000"/>
              </a:lnSpc>
              <a:spcBef>
                <a:spcPts val="100"/>
              </a:spcBef>
              <a:buSzTx/>
              <a:buNone/>
              <a:defRPr sz="532"/>
            </a:pPr>
            <a:r>
              <a:t>     </a:t>
            </a:r>
            <a:endParaRPr sz="2128"/>
          </a:p>
          <a:p>
            <a:pPr marL="260604" indent="-260604" algn="ctr" defTabSz="694944">
              <a:lnSpc>
                <a:spcPct val="64000"/>
              </a:lnSpc>
              <a:spcBef>
                <a:spcPts val="100"/>
              </a:spcBef>
              <a:buSzTx/>
              <a:buNone/>
              <a:defRPr sz="532"/>
            </a:pPr>
            <a:r>
              <a:t>    </a:t>
            </a:r>
            <a:endParaRPr sz="2128"/>
          </a:p>
          <a:p>
            <a:pPr marL="260604" indent="-260604" algn="ctr" defTabSz="694944">
              <a:lnSpc>
                <a:spcPct val="64000"/>
              </a:lnSpc>
              <a:spcBef>
                <a:spcPts val="500"/>
              </a:spcBef>
              <a:buSzTx/>
              <a:buNone/>
              <a:defRPr sz="608"/>
            </a:pPr>
          </a:p>
          <a:p>
            <a:pPr marL="260604" indent="-260604" algn="ctr" defTabSz="694944">
              <a:lnSpc>
                <a:spcPct val="64000"/>
              </a:lnSpc>
              <a:spcBef>
                <a:spcPts val="500"/>
              </a:spcBef>
              <a:buSzTx/>
              <a:buNone/>
              <a:defRPr sz="608"/>
            </a:pPr>
          </a:p>
          <a:p>
            <a:pPr marL="260604" indent="-260604" algn="ctr" defTabSz="694944">
              <a:lnSpc>
                <a:spcPct val="64000"/>
              </a:lnSpc>
              <a:spcBef>
                <a:spcPts val="500"/>
              </a:spcBef>
              <a:buSzTx/>
              <a:buNone/>
              <a:defRPr sz="380"/>
            </a:pPr>
          </a:p>
          <a:p>
            <a:pPr marL="260604" indent="-260604" algn="ctr" defTabSz="694944">
              <a:lnSpc>
                <a:spcPct val="64000"/>
              </a:lnSpc>
              <a:spcBef>
                <a:spcPts val="0"/>
              </a:spcBef>
              <a:buSzTx/>
              <a:buNone/>
              <a:defRPr sz="304"/>
            </a:pPr>
            <a:br>
              <a:rPr sz="380"/>
            </a:br>
          </a:p>
        </p:txBody>
      </p:sp>
      <p:sp>
        <p:nvSpPr>
          <p:cNvPr id="188" name="UNSUR RUPA dalam Seni, Desain &amp; Arsitektur:…"/>
          <p:cNvSpPr txBox="1"/>
          <p:nvPr>
            <p:ph type="title"/>
          </p:nvPr>
        </p:nvSpPr>
        <p:spPr>
          <a:xfrm>
            <a:off x="838200" y="814459"/>
            <a:ext cx="10515600" cy="1066801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64000"/>
              </a:lnSpc>
              <a:spcBef>
                <a:spcPts val="500"/>
              </a:spcBef>
              <a:buFont typeface="Arial"/>
              <a:defRPr b="1" sz="2200"/>
            </a:pPr>
            <a:r>
              <a:t>UNSUR RUPA dalam Seni, Desain &amp; Arsitektur:</a:t>
            </a:r>
          </a:p>
          <a:p>
            <a:pPr marL="342900" indent="-342900">
              <a:lnSpc>
                <a:spcPct val="64000"/>
              </a:lnSpc>
              <a:spcBef>
                <a:spcPts val="500"/>
              </a:spcBef>
              <a:buFont typeface="Arial"/>
              <a:defRPr i="1" sz="2200">
                <a:solidFill>
                  <a:schemeClr val="accent5">
                    <a:satOff val="-3547"/>
                    <a:lumOff val="-10352"/>
                  </a:schemeClr>
                </a:solidFill>
              </a:defRPr>
            </a:pPr>
            <a:r>
              <a:t>The Elements in Arts, Designs and Architecture: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" name="Image Gallery"/>
          <p:cNvGrpSpPr/>
          <p:nvPr/>
        </p:nvGrpSpPr>
        <p:grpSpPr>
          <a:xfrm>
            <a:off x="2413000" y="6819"/>
            <a:ext cx="7734755" cy="7602586"/>
            <a:chOff x="0" y="0"/>
            <a:chExt cx="7734754" cy="7602584"/>
          </a:xfrm>
        </p:grpSpPr>
        <p:pic>
          <p:nvPicPr>
            <p:cNvPr id="190" name="Gb 1.png" descr="Gb 1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25119" r="0" b="25119"/>
            <a:stretch>
              <a:fillRect/>
            </a:stretch>
          </p:blipFill>
          <p:spPr>
            <a:xfrm>
              <a:off x="0" y="0"/>
              <a:ext cx="7734755" cy="68402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1" name="Rectangle"/>
            <p:cNvSpPr/>
            <p:nvPr/>
          </p:nvSpPr>
          <p:spPr>
            <a:xfrm>
              <a:off x="0" y="6916437"/>
              <a:ext cx="7734755" cy="686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</a:p>
          </p:txBody>
        </p:sp>
      </p:grpSp>
      <p:sp>
        <p:nvSpPr>
          <p:cNvPr id="193" name="Rectangle 3"/>
          <p:cNvSpPr txBox="1"/>
          <p:nvPr>
            <p:ph type="body" sz="half" idx="1"/>
          </p:nvPr>
        </p:nvSpPr>
        <p:spPr>
          <a:xfrm>
            <a:off x="3467100" y="1878021"/>
            <a:ext cx="5257801" cy="3733801"/>
          </a:xfrm>
          <a:prstGeom prst="rect">
            <a:avLst/>
          </a:prstGeom>
        </p:spPr>
        <p:txBody>
          <a:bodyPr/>
          <a:lstStyle/>
          <a:p>
            <a:pPr marL="137160" indent="-137160" algn="ctr" defTabSz="365760">
              <a:lnSpc>
                <a:spcPct val="150000"/>
              </a:lnSpc>
              <a:spcBef>
                <a:spcPts val="200"/>
              </a:spcBef>
              <a:buSzTx/>
              <a:buNone/>
              <a:defRPr sz="1280">
                <a:solidFill>
                  <a:srgbClr val="0066CC"/>
                </a:solidFill>
              </a:defRPr>
            </a:pPr>
          </a:p>
          <a:p>
            <a:pPr marL="137160" indent="-137160" algn="ctr" defTabSz="365760">
              <a:lnSpc>
                <a:spcPct val="150000"/>
              </a:lnSpc>
              <a:spcBef>
                <a:spcPts val="100"/>
              </a:spcBef>
              <a:buSzTx/>
              <a:buNone/>
              <a:defRPr sz="1280"/>
            </a:pPr>
            <a:r>
              <a:t>- </a:t>
            </a:r>
            <a:r>
              <a:rPr b="1"/>
              <a:t>Komposisi</a:t>
            </a:r>
            <a:r>
              <a:t>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composition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)</a:t>
            </a:r>
          </a:p>
          <a:p>
            <a:pPr marL="137160" indent="-137160" algn="ctr" defTabSz="365760">
              <a:lnSpc>
                <a:spcPct val="150000"/>
              </a:lnSpc>
              <a:spcBef>
                <a:spcPts val="100"/>
              </a:spcBef>
              <a:buSzTx/>
              <a:buNone/>
              <a:defRPr sz="1280"/>
            </a:pPr>
            <a:r>
              <a:t>- </a:t>
            </a:r>
            <a:r>
              <a:rPr b="1"/>
              <a:t>Kesatuan</a:t>
            </a:r>
            <a:r>
              <a:t>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unity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)</a:t>
            </a:r>
          </a:p>
          <a:p>
            <a:pPr marL="137160" indent="-137160" algn="ctr" defTabSz="365760">
              <a:lnSpc>
                <a:spcPct val="150000"/>
              </a:lnSpc>
              <a:spcBef>
                <a:spcPts val="100"/>
              </a:spcBef>
              <a:buSzTx/>
              <a:buNone/>
              <a:defRPr sz="1280"/>
            </a:pPr>
            <a:r>
              <a:t>- </a:t>
            </a:r>
            <a:r>
              <a:rPr b="1"/>
              <a:t>Proporsi</a:t>
            </a:r>
            <a:r>
              <a:t>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proportion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)</a:t>
            </a:r>
          </a:p>
          <a:p>
            <a:pPr marL="137160" indent="-137160" algn="ctr" defTabSz="365760">
              <a:lnSpc>
                <a:spcPct val="150000"/>
              </a:lnSpc>
              <a:spcBef>
                <a:spcPts val="100"/>
              </a:spcBef>
              <a:buSzTx/>
              <a:buNone/>
              <a:defRPr sz="1280"/>
            </a:pPr>
            <a:r>
              <a:t>- </a:t>
            </a:r>
            <a:r>
              <a:rPr b="1"/>
              <a:t>Keseimbangan</a:t>
            </a:r>
            <a:r>
              <a:t>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balance)</a:t>
            </a:r>
          </a:p>
          <a:p>
            <a:pPr marL="137160" indent="-137160" algn="ctr" defTabSz="365760">
              <a:lnSpc>
                <a:spcPct val="150000"/>
              </a:lnSpc>
              <a:spcBef>
                <a:spcPts val="100"/>
              </a:spcBef>
              <a:buSzTx/>
              <a:buNone/>
              <a:defRPr sz="1280"/>
            </a:pPr>
            <a:r>
              <a:t>- </a:t>
            </a:r>
            <a:r>
              <a:rPr b="1"/>
              <a:t>Irama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 (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rhythm)</a:t>
            </a:r>
          </a:p>
          <a:p>
            <a:pPr marL="137160" indent="-137160" algn="ctr" defTabSz="365760">
              <a:lnSpc>
                <a:spcPct val="150000"/>
              </a:lnSpc>
              <a:spcBef>
                <a:spcPts val="100"/>
              </a:spcBef>
              <a:buSzTx/>
              <a:buNone/>
              <a:defRPr sz="1280"/>
            </a:pPr>
            <a:r>
              <a:t>- </a:t>
            </a:r>
            <a:r>
              <a:rPr b="1"/>
              <a:t>Tekanan</a:t>
            </a:r>
            <a:r>
              <a:t>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emphasis/accent)</a:t>
            </a:r>
          </a:p>
          <a:p>
            <a:pPr marL="137160" indent="-137160" algn="ctr" defTabSz="365760">
              <a:lnSpc>
                <a:spcPct val="150000"/>
              </a:lnSpc>
              <a:spcBef>
                <a:spcPts val="100"/>
              </a:spcBef>
              <a:buSzTx/>
              <a:buNone/>
              <a:defRPr sz="1280"/>
            </a:pPr>
            <a:r>
              <a:t>- </a:t>
            </a:r>
            <a:r>
              <a:rPr b="1"/>
              <a:t>Kontras</a:t>
            </a:r>
            <a:r>
              <a:t>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contrast)</a:t>
            </a:r>
          </a:p>
          <a:p>
            <a:pPr marL="137160" indent="-137160" algn="ctr" defTabSz="365760">
              <a:lnSpc>
                <a:spcPct val="150000"/>
              </a:lnSpc>
              <a:spcBef>
                <a:spcPts val="100"/>
              </a:spcBef>
              <a:buSzTx/>
              <a:buNone/>
              <a:defRPr sz="1280"/>
            </a:pPr>
            <a:r>
              <a:t>- </a:t>
            </a:r>
            <a:r>
              <a:rPr b="1"/>
              <a:t>Keserasian/keselarasan</a:t>
            </a:r>
            <a:r>
              <a:t>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harmony)</a:t>
            </a:r>
          </a:p>
          <a:p>
            <a:pPr marL="137160" indent="-137160" algn="ctr" defTabSz="365760">
              <a:lnSpc>
                <a:spcPct val="150000"/>
              </a:lnSpc>
              <a:spcBef>
                <a:spcPts val="100"/>
              </a:spcBef>
              <a:buSzTx/>
              <a:buNone/>
              <a:defRPr sz="1280"/>
            </a:pPr>
            <a:r>
              <a:t>- </a:t>
            </a:r>
            <a:r>
              <a:rPr b="1"/>
              <a:t>Ruang</a:t>
            </a:r>
            <a:r>
              <a:t> 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(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space</a:t>
            </a:r>
            <a:r>
              <a:rPr i="1">
                <a:solidFill>
                  <a:schemeClr val="accent5">
                    <a:satOff val="-3547"/>
                    <a:lumOff val="-10352"/>
                  </a:schemeClr>
                </a:solidFill>
              </a:rPr>
              <a:t>)</a:t>
            </a:r>
          </a:p>
          <a:p>
            <a:pPr marL="137160" indent="-137160" algn="ctr" defTabSz="365760">
              <a:lnSpc>
                <a:spcPct val="150000"/>
              </a:lnSpc>
              <a:spcBef>
                <a:spcPts val="100"/>
              </a:spcBef>
              <a:buSzTx/>
              <a:buNone/>
              <a:defRPr b="1" sz="1280"/>
            </a:pPr>
            <a:r>
              <a:t>- Arah</a:t>
            </a:r>
            <a:r>
              <a:rPr b="0" i="1">
                <a:solidFill>
                  <a:schemeClr val="accent5">
                    <a:satOff val="-3547"/>
                    <a:lumOff val="-10352"/>
                  </a:schemeClr>
                </a:solidFill>
              </a:rPr>
              <a:t> (direction)</a:t>
            </a:r>
            <a:endParaRPr i="1">
              <a:solidFill>
                <a:schemeClr val="accent5">
                  <a:satOff val="-3547"/>
                  <a:lumOff val="-10352"/>
                </a:schemeClr>
              </a:solidFill>
            </a:endParaRPr>
          </a:p>
          <a:p>
            <a:pPr marL="137160" indent="-137160" algn="ctr" defTabSz="365760">
              <a:lnSpc>
                <a:spcPct val="150000"/>
              </a:lnSpc>
              <a:spcBef>
                <a:spcPts val="200"/>
              </a:spcBef>
              <a:buSzTx/>
              <a:buNone/>
              <a:defRPr sz="1280"/>
            </a:pPr>
          </a:p>
          <a:p>
            <a:pPr marL="137160" indent="-137160" algn="ctr" defTabSz="365760">
              <a:lnSpc>
                <a:spcPct val="150000"/>
              </a:lnSpc>
              <a:spcBef>
                <a:spcPts val="200"/>
              </a:spcBef>
              <a:buSzTx/>
              <a:buNone/>
              <a:defRPr sz="1280"/>
            </a:pPr>
          </a:p>
          <a:p>
            <a:pPr marL="137160" indent="-137160" algn="ctr" defTabSz="365760">
              <a:lnSpc>
                <a:spcPct val="150000"/>
              </a:lnSpc>
              <a:spcBef>
                <a:spcPts val="200"/>
              </a:spcBef>
              <a:buFontTx/>
              <a:buAutoNum type="arabicPeriod" startAt="1"/>
              <a:defRPr sz="1280"/>
            </a:pPr>
          </a:p>
          <a:p>
            <a:pPr marL="137160" indent="-137160" algn="ctr" defTabSz="365760">
              <a:lnSpc>
                <a:spcPct val="150000"/>
              </a:lnSpc>
              <a:spcBef>
                <a:spcPts val="200"/>
              </a:spcBef>
              <a:buFontTx/>
              <a:buAutoNum type="arabicPeriod" startAt="2"/>
              <a:defRPr sz="1280"/>
            </a:pPr>
          </a:p>
          <a:p>
            <a:pPr marL="137160" indent="-137160" algn="ctr" defTabSz="365760">
              <a:lnSpc>
                <a:spcPct val="150000"/>
              </a:lnSpc>
              <a:spcBef>
                <a:spcPts val="200"/>
              </a:spcBef>
              <a:buFontTx/>
              <a:buAutoNum type="arabicPeriod" startAt="3"/>
              <a:defRPr sz="1280"/>
            </a:pPr>
          </a:p>
          <a:p>
            <a:pPr marL="137160" indent="-137160" algn="ctr" defTabSz="365760">
              <a:lnSpc>
                <a:spcPct val="150000"/>
              </a:lnSpc>
              <a:spcBef>
                <a:spcPts val="200"/>
              </a:spcBef>
              <a:buSzTx/>
              <a:buNone/>
              <a:defRPr sz="1280"/>
            </a:pPr>
          </a:p>
          <a:p>
            <a:pPr marL="137160" indent="-137160" algn="ctr" defTabSz="365760">
              <a:lnSpc>
                <a:spcPct val="150000"/>
              </a:lnSpc>
              <a:spcBef>
                <a:spcPts val="0"/>
              </a:spcBef>
              <a:buSzTx/>
              <a:buNone/>
              <a:defRPr sz="1280"/>
            </a:pPr>
            <a:r>
              <a:t>     </a:t>
            </a:r>
          </a:p>
          <a:p>
            <a:pPr marL="137160" indent="-137160" algn="ctr" defTabSz="365760">
              <a:lnSpc>
                <a:spcPct val="150000"/>
              </a:lnSpc>
              <a:spcBef>
                <a:spcPts val="0"/>
              </a:spcBef>
              <a:buSzTx/>
              <a:buNone/>
              <a:defRPr sz="1280"/>
            </a:pPr>
            <a:r>
              <a:t>    </a:t>
            </a:r>
          </a:p>
          <a:p>
            <a:pPr marL="137160" indent="-137160" algn="ctr" defTabSz="365760">
              <a:lnSpc>
                <a:spcPct val="150000"/>
              </a:lnSpc>
              <a:spcBef>
                <a:spcPts val="200"/>
              </a:spcBef>
              <a:buSzTx/>
              <a:buNone/>
              <a:defRPr sz="1280"/>
            </a:pPr>
          </a:p>
          <a:p>
            <a:pPr marL="137160" indent="-137160" algn="ctr" defTabSz="365760">
              <a:lnSpc>
                <a:spcPct val="150000"/>
              </a:lnSpc>
              <a:spcBef>
                <a:spcPts val="200"/>
              </a:spcBef>
              <a:buSzTx/>
              <a:buNone/>
              <a:defRPr sz="1280"/>
            </a:pPr>
          </a:p>
          <a:p>
            <a:pPr marL="137160" indent="-137160" algn="ctr" defTabSz="365760">
              <a:lnSpc>
                <a:spcPct val="150000"/>
              </a:lnSpc>
              <a:spcBef>
                <a:spcPts val="200"/>
              </a:spcBef>
              <a:buSzTx/>
              <a:buNone/>
              <a:defRPr sz="1280"/>
            </a:pPr>
          </a:p>
          <a:p>
            <a:pPr marL="137160" indent="-137160" algn="ctr" defTabSz="365760">
              <a:lnSpc>
                <a:spcPct val="150000"/>
              </a:lnSpc>
              <a:spcBef>
                <a:spcPts val="0"/>
              </a:spcBef>
              <a:buSzTx/>
              <a:buNone/>
              <a:defRPr sz="1280"/>
            </a:pPr>
            <a:br/>
          </a:p>
        </p:txBody>
      </p:sp>
      <p:sp>
        <p:nvSpPr>
          <p:cNvPr id="194" name="PRINSIP RUPA dalam Seni, Desain &amp; Arsitektur:…"/>
          <p:cNvSpPr txBox="1"/>
          <p:nvPr>
            <p:ph type="title"/>
          </p:nvPr>
        </p:nvSpPr>
        <p:spPr>
          <a:xfrm>
            <a:off x="838199" y="800843"/>
            <a:ext cx="10515601" cy="1066801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64000"/>
              </a:lnSpc>
              <a:spcBef>
                <a:spcPts val="500"/>
              </a:spcBef>
              <a:buFont typeface="Arial"/>
              <a:defRPr b="1" sz="2200"/>
            </a:pPr>
            <a:r>
              <a:t>PRINSIP RUPA dalam Seni, Desain &amp; Arsitektur:</a:t>
            </a:r>
          </a:p>
          <a:p>
            <a:pPr marL="342900" indent="-342900">
              <a:lnSpc>
                <a:spcPct val="64000"/>
              </a:lnSpc>
              <a:spcBef>
                <a:spcPts val="500"/>
              </a:spcBef>
              <a:buFont typeface="Arial"/>
              <a:defRPr i="1" sz="2200">
                <a:solidFill>
                  <a:schemeClr val="accent5">
                    <a:satOff val="-3547"/>
                    <a:lumOff val="-10352"/>
                  </a:schemeClr>
                </a:solidFill>
              </a:defRPr>
            </a:pPr>
            <a:r>
              <a:t>The Principle in Arts, Designs and Architecture: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d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Image Gallery"/>
          <p:cNvGrpSpPr/>
          <p:nvPr/>
        </p:nvGrpSpPr>
        <p:grpSpPr>
          <a:xfrm>
            <a:off x="-1" y="-14799"/>
            <a:ext cx="12192001" cy="7942045"/>
            <a:chOff x="0" y="0"/>
            <a:chExt cx="12192000" cy="7942044"/>
          </a:xfrm>
        </p:grpSpPr>
        <p:pic>
          <p:nvPicPr>
            <p:cNvPr id="127" name="Gb 1.png" descr="Gb 1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34106" r="0" b="34106"/>
            <a:stretch>
              <a:fillRect/>
            </a:stretch>
          </p:blipFill>
          <p:spPr>
            <a:xfrm>
              <a:off x="0" y="0"/>
              <a:ext cx="12192000" cy="688759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8" name="Rectangle"/>
            <p:cNvSpPr/>
            <p:nvPr/>
          </p:nvSpPr>
          <p:spPr>
            <a:xfrm>
              <a:off x="0" y="6963797"/>
              <a:ext cx="12192000" cy="9782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</a:p>
            <a:p>
              <a:pPr/>
            </a:p>
          </p:txBody>
        </p:sp>
      </p:grpSp>
      <p:sp>
        <p:nvSpPr>
          <p:cNvPr id="130" name="Apakah Desain 2 Dimensi?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r">
              <a:defRPr sz="3400"/>
            </a:pPr>
            <a:r>
              <a:t>Apakah Desain 2 Dimensi?</a:t>
            </a:r>
          </a:p>
          <a:p>
            <a:pPr algn="r">
              <a:defRPr i="1" sz="3400">
                <a:solidFill>
                  <a:schemeClr val="accent5">
                    <a:satOff val="-3547"/>
                    <a:lumOff val="-10352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What is 2 Dimension?</a:t>
            </a:r>
          </a:p>
        </p:txBody>
      </p:sp>
      <p:sp>
        <p:nvSpPr>
          <p:cNvPr id="131" name="Seperti apa desain 2 dimensi itu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64000"/>
              </a:lnSpc>
              <a:buSzTx/>
              <a:buNone/>
              <a:defRPr b="1" sz="1800"/>
            </a:pPr>
            <a:r>
              <a:t>Seperti apa desain 2 dimensi itu?</a:t>
            </a:r>
          </a:p>
          <a:p>
            <a:pPr marL="140368" indent="-140368">
              <a:lnSpc>
                <a:spcPct val="64000"/>
              </a:lnSpc>
              <a:buFontTx/>
              <a:defRPr sz="1800"/>
            </a:pPr>
            <a:r>
              <a:t>Terdiri dari panjang dan lebar yang membentuk sebuah dimensi </a:t>
            </a:r>
          </a:p>
          <a:p>
            <a:pPr marL="140368" indent="-140368">
              <a:lnSpc>
                <a:spcPct val="64000"/>
              </a:lnSpc>
              <a:buFontTx/>
              <a:defRPr sz="1800"/>
            </a:pPr>
            <a:r>
              <a:t>Dibuat pada bidang datar</a:t>
            </a:r>
          </a:p>
          <a:p>
            <a:pPr marL="140368" indent="-140368">
              <a:lnSpc>
                <a:spcPct val="64000"/>
              </a:lnSpc>
              <a:buFontTx/>
              <a:defRPr sz="1800"/>
            </a:pPr>
            <a:r>
              <a:t>Tidak memiliki volume</a:t>
            </a:r>
          </a:p>
          <a:p>
            <a:pPr marL="140368" indent="-140368">
              <a:lnSpc>
                <a:spcPct val="64000"/>
              </a:lnSpc>
              <a:buFontTx/>
              <a:defRPr sz="1800"/>
            </a:pPr>
          </a:p>
          <a:p>
            <a:pPr>
              <a:lnSpc>
                <a:spcPct val="64000"/>
              </a:lnSpc>
              <a:buSzTx/>
              <a:buNone/>
              <a:defRPr b="1" i="1" sz="1800">
                <a:solidFill>
                  <a:schemeClr val="accent5">
                    <a:satOff val="-3547"/>
                    <a:lumOff val="-10352"/>
                  </a:schemeClr>
                </a:solidFill>
              </a:defRPr>
            </a:pPr>
            <a:r>
              <a:t>What it looks like?</a:t>
            </a:r>
          </a:p>
          <a:p>
            <a:pPr marL="140368" indent="-140368">
              <a:lnSpc>
                <a:spcPct val="64000"/>
              </a:lnSpc>
              <a:buFontTx/>
              <a:defRPr i="1" sz="1800">
                <a:solidFill>
                  <a:schemeClr val="accent5">
                    <a:satOff val="-3547"/>
                    <a:lumOff val="-10352"/>
                  </a:schemeClr>
                </a:solidFill>
              </a:defRPr>
            </a:pPr>
            <a:r>
              <a:t>Posses width and length to shape a dimension</a:t>
            </a:r>
          </a:p>
          <a:p>
            <a:pPr marL="140368" indent="-140368">
              <a:lnSpc>
                <a:spcPct val="64000"/>
              </a:lnSpc>
              <a:buFontTx/>
              <a:defRPr i="1" sz="1800">
                <a:solidFill>
                  <a:schemeClr val="accent5">
                    <a:satOff val="-3547"/>
                    <a:lumOff val="-10352"/>
                  </a:schemeClr>
                </a:solidFill>
              </a:defRPr>
            </a:pPr>
            <a:r>
              <a:t>Made on the flat plane</a:t>
            </a:r>
          </a:p>
          <a:p>
            <a:pPr marL="140368" indent="-140368">
              <a:lnSpc>
                <a:spcPct val="64000"/>
              </a:lnSpc>
              <a:buFontTx/>
              <a:defRPr i="1" sz="1800">
                <a:solidFill>
                  <a:schemeClr val="accent5">
                    <a:satOff val="-3547"/>
                    <a:lumOff val="-10352"/>
                  </a:schemeClr>
                </a:solidFill>
              </a:defRPr>
            </a:pPr>
            <a:r>
              <a:t>Has no volume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d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3"/>
          <p:cNvSpPr txBox="1"/>
          <p:nvPr/>
        </p:nvSpPr>
        <p:spPr>
          <a:xfrm>
            <a:off x="2941319" y="838200"/>
            <a:ext cx="6309361" cy="1128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700"/>
              </a:spcBef>
              <a:defRPr b="1" sz="32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 Rupa Dasar 2D</a:t>
            </a:r>
            <a:r>
              <a:rPr b="0"/>
              <a:t>:</a:t>
            </a:r>
            <a:endParaRPr b="0"/>
          </a:p>
          <a:p>
            <a:pPr algn="ctr">
              <a:spcBef>
                <a:spcPts val="700"/>
              </a:spcBef>
              <a:defRPr b="1" i="1" sz="3200">
                <a:solidFill>
                  <a:schemeClr val="accent5">
                    <a:satOff val="-3547"/>
                    <a:lumOff val="-10352"/>
                  </a:schemeClr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0"/>
              <a:t>2 Dimensional Desain</a:t>
            </a:r>
          </a:p>
        </p:txBody>
      </p:sp>
      <p:sp>
        <p:nvSpPr>
          <p:cNvPr id="134" name="Rectangle 4"/>
          <p:cNvSpPr txBox="1"/>
          <p:nvPr/>
        </p:nvSpPr>
        <p:spPr>
          <a:xfrm>
            <a:off x="1443575" y="2470929"/>
            <a:ext cx="4572001" cy="4138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609600" indent="-609600">
              <a:lnSpc>
                <a:spcPct val="150000"/>
              </a:lnSpc>
              <a:spcBef>
                <a:spcPts val="400"/>
              </a:spcBef>
              <a:defRPr sz="16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Mata kuliah ini berisi tentang </a:t>
            </a:r>
          </a:p>
          <a:p>
            <a:pPr marL="609600" indent="-609600">
              <a:lnSpc>
                <a:spcPct val="150000"/>
              </a:lnSpc>
              <a:spcBef>
                <a:spcPts val="400"/>
              </a:spcBef>
              <a:defRPr sz="16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dasar pengungkapan visual yang bersifat </a:t>
            </a:r>
            <a:r>
              <a:rPr>
                <a:solidFill>
                  <a:srgbClr val="FF0000"/>
                </a:solidFill>
              </a:rPr>
              <a:t>2D maupun </a:t>
            </a:r>
          </a:p>
          <a:p>
            <a:pPr marL="609600" indent="-609600">
              <a:lnSpc>
                <a:spcPct val="150000"/>
              </a:lnSpc>
              <a:spcBef>
                <a:spcPts val="400"/>
              </a:spcBef>
              <a:defRPr sz="1600">
                <a:solidFill>
                  <a:srgbClr val="FF0000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3D.</a:t>
            </a:r>
            <a:r>
              <a:rPr>
                <a:solidFill>
                  <a:srgbClr val="000000"/>
                </a:solidFill>
              </a:rPr>
              <a:t> Tata cara pengungkapan dilakukan melalui proses</a:t>
            </a:r>
          </a:p>
          <a:p>
            <a:pPr marL="609600" indent="-609600">
              <a:lnSpc>
                <a:spcPct val="150000"/>
              </a:lnSpc>
              <a:spcBef>
                <a:spcPts val="400"/>
              </a:spcBef>
              <a:defRPr sz="16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penerapan unsur maupun prinsip perupaan yang </a:t>
            </a:r>
          </a:p>
          <a:p>
            <a:pPr marL="609600" indent="-609600">
              <a:lnSpc>
                <a:spcPct val="150000"/>
              </a:lnSpc>
              <a:spcBef>
                <a:spcPts val="400"/>
              </a:spcBef>
              <a:defRPr sz="16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meliputi: </a:t>
            </a:r>
            <a:r>
              <a:rPr>
                <a:solidFill>
                  <a:srgbClr val="FF0000"/>
                </a:solidFill>
              </a:rPr>
              <a:t>titik, garis, bentuk, tekstur, warna, irama, </a:t>
            </a:r>
          </a:p>
          <a:p>
            <a:pPr marL="609600" indent="-609600">
              <a:lnSpc>
                <a:spcPct val="150000"/>
              </a:lnSpc>
              <a:spcBef>
                <a:spcPts val="400"/>
              </a:spcBef>
              <a:defRPr sz="1600">
                <a:solidFill>
                  <a:srgbClr val="FF0000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kontras, aksen </a:t>
            </a:r>
            <a:r>
              <a:rPr>
                <a:solidFill>
                  <a:srgbClr val="000000"/>
                </a:solidFill>
              </a:rPr>
              <a:t>dan lain sebagainya dengan </a:t>
            </a:r>
          </a:p>
          <a:p>
            <a:pPr marL="609600" indent="-609600">
              <a:lnSpc>
                <a:spcPct val="150000"/>
              </a:lnSpc>
              <a:spcBef>
                <a:spcPts val="400"/>
              </a:spcBef>
              <a:defRPr sz="16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menekankan pada aspek kreativitas dan ketrampilan.</a:t>
            </a:r>
          </a:p>
          <a:p>
            <a:pPr marL="609600" indent="-609600">
              <a:lnSpc>
                <a:spcPct val="150000"/>
              </a:lnSpc>
              <a:spcBef>
                <a:spcPts val="400"/>
              </a:spcBef>
              <a:defRPr sz="1600">
                <a:latin typeface="Times Roman"/>
                <a:ea typeface="Times Roman"/>
                <a:cs typeface="Times Roman"/>
                <a:sym typeface="Times Roman"/>
              </a:defRPr>
            </a:pPr>
          </a:p>
          <a:p>
            <a:pPr marL="609600" indent="-609600">
              <a:lnSpc>
                <a:spcPct val="150000"/>
              </a:lnSpc>
              <a:spcBef>
                <a:spcPts val="400"/>
              </a:spcBef>
              <a:defRPr sz="16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  </a:t>
            </a:r>
          </a:p>
          <a:p>
            <a:pPr marL="609600" indent="-609600">
              <a:lnSpc>
                <a:spcPct val="150000"/>
              </a:lnSpc>
              <a:spcBef>
                <a:spcPts val="400"/>
              </a:spcBef>
              <a:defRPr sz="16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 </a:t>
            </a:r>
          </a:p>
        </p:txBody>
      </p:sp>
      <p:sp>
        <p:nvSpPr>
          <p:cNvPr id="135" name="Rectangle 5"/>
          <p:cNvSpPr/>
          <p:nvPr/>
        </p:nvSpPr>
        <p:spPr>
          <a:xfrm>
            <a:off x="4343400" y="1447800"/>
            <a:ext cx="3429000" cy="76200"/>
          </a:xfrm>
          <a:prstGeom prst="rect">
            <a:avLst/>
          </a:prstGeom>
          <a:solidFill>
            <a:srgbClr val="000000"/>
          </a:solidFill>
          <a:ln w="3175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sp>
        <p:nvSpPr>
          <p:cNvPr id="136" name="Line 6"/>
          <p:cNvSpPr/>
          <p:nvPr/>
        </p:nvSpPr>
        <p:spPr>
          <a:xfrm>
            <a:off x="3810000" y="1447800"/>
            <a:ext cx="4572000" cy="0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37" name="A course that contains about basic visual disclosures that are both 2D and 3D. Disclosure procedures and carried out through process application of elements and principles of art that include: point, line, shape, texture, color, rhythm, contrast, accent "/>
          <p:cNvSpPr txBox="1"/>
          <p:nvPr/>
        </p:nvSpPr>
        <p:spPr>
          <a:xfrm>
            <a:off x="6518168" y="2463273"/>
            <a:ext cx="4218869" cy="322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lnSpc>
                <a:spcPct val="150000"/>
              </a:lnSpc>
              <a:defRPr i="1" sz="1600">
                <a:solidFill>
                  <a:schemeClr val="accent5">
                    <a:satOff val="-3547"/>
                    <a:lumOff val="-10352"/>
                  </a:schemeClr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A course that contains about basic visual disclosures that are both 2D and 3D. Disclosure procedures and carried out through process application of elements and principles of art that include: point, line, shape, texture, color, rhythm, contrast, accent and so on with</a:t>
            </a:r>
          </a:p>
          <a:p>
            <a:pPr defTabSz="457200">
              <a:lnSpc>
                <a:spcPct val="150000"/>
              </a:lnSpc>
              <a:defRPr i="1" sz="1600">
                <a:solidFill>
                  <a:schemeClr val="accent5">
                    <a:satOff val="-3547"/>
                    <a:lumOff val="-10352"/>
                  </a:schemeClr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emphasizes the aspects of creativity and skills.</a:t>
            </a:r>
          </a:p>
          <a:p>
            <a:pPr defTabSz="457200">
              <a:lnSpc>
                <a:spcPct val="150000"/>
              </a:lnSpc>
              <a:defRPr i="1" sz="1600">
                <a:solidFill>
                  <a:schemeClr val="accent5">
                    <a:satOff val="-3547"/>
                    <a:lumOff val="-10352"/>
                  </a:schemeClr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3"/>
          <p:cNvSpPr txBox="1"/>
          <p:nvPr>
            <p:ph type="body" sz="half" idx="1"/>
          </p:nvPr>
        </p:nvSpPr>
        <p:spPr>
          <a:xfrm>
            <a:off x="4000500" y="1447800"/>
            <a:ext cx="5867400" cy="3962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64000"/>
              </a:lnSpc>
              <a:buSzTx/>
              <a:buNone/>
              <a:defRPr sz="1400"/>
            </a:pPr>
          </a:p>
        </p:txBody>
      </p:sp>
      <p:grpSp>
        <p:nvGrpSpPr>
          <p:cNvPr id="142" name="Image Gallery"/>
          <p:cNvGrpSpPr/>
          <p:nvPr/>
        </p:nvGrpSpPr>
        <p:grpSpPr>
          <a:xfrm>
            <a:off x="2759562" y="535094"/>
            <a:ext cx="6672876" cy="5550662"/>
            <a:chOff x="0" y="16850"/>
            <a:chExt cx="6672874" cy="5550661"/>
          </a:xfrm>
        </p:grpSpPr>
        <p:pic>
          <p:nvPicPr>
            <p:cNvPr id="140" name="2d 1.jpeg" descr="2d 1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0" y="16850"/>
              <a:ext cx="6672875" cy="47714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1" name="Menurut kamu gambar ini termasuk 2D?…"/>
            <p:cNvSpPr/>
            <p:nvPr/>
          </p:nvSpPr>
          <p:spPr>
            <a:xfrm>
              <a:off x="0" y="4881364"/>
              <a:ext cx="6672875" cy="686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  <a:r>
                <a:t>Menurut kamu gambar ini termasuk 2D? </a:t>
              </a:r>
            </a:p>
            <a:p>
              <a:pPr>
                <a:defRPr i="1">
                  <a:solidFill>
                    <a:schemeClr val="accent5">
                      <a:satOff val="-3547"/>
                      <a:lumOff val="-10352"/>
                    </a:schemeClr>
                  </a:solidFill>
                </a:defRPr>
              </a:pPr>
              <a:r>
                <a:t>Do you think this picture is 2D Art?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d"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3"/>
          <p:cNvSpPr txBox="1"/>
          <p:nvPr>
            <p:ph type="body" sz="half" idx="1"/>
          </p:nvPr>
        </p:nvSpPr>
        <p:spPr>
          <a:xfrm>
            <a:off x="4000500" y="1447800"/>
            <a:ext cx="5867400" cy="3962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64000"/>
              </a:lnSpc>
              <a:buSzTx/>
              <a:buNone/>
              <a:defRPr sz="1400"/>
            </a:pPr>
          </a:p>
        </p:txBody>
      </p:sp>
      <p:grpSp>
        <p:nvGrpSpPr>
          <p:cNvPr id="147" name="Image Gallery"/>
          <p:cNvGrpSpPr/>
          <p:nvPr/>
        </p:nvGrpSpPr>
        <p:grpSpPr>
          <a:xfrm>
            <a:off x="2479241" y="619328"/>
            <a:ext cx="7233518" cy="5657444"/>
            <a:chOff x="0" y="0"/>
            <a:chExt cx="7233516" cy="5657443"/>
          </a:xfrm>
        </p:grpSpPr>
        <p:pic>
          <p:nvPicPr>
            <p:cNvPr id="145" name="2D 2.jpeg" descr="2D 2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40" r="0" b="40"/>
            <a:stretch>
              <a:fillRect/>
            </a:stretch>
          </p:blipFill>
          <p:spPr>
            <a:xfrm>
              <a:off x="0" y="0"/>
              <a:ext cx="7233517" cy="48950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6" name="Menurut kamu gambar ini termasuk 2D?…"/>
            <p:cNvSpPr/>
            <p:nvPr/>
          </p:nvSpPr>
          <p:spPr>
            <a:xfrm>
              <a:off x="0" y="4971295"/>
              <a:ext cx="7233517" cy="6861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  <a:r>
                <a:t>Menurut kamu gambar ini termasuk 2D? </a:t>
              </a:r>
            </a:p>
            <a:p>
              <a:pPr>
                <a:defRPr i="1">
                  <a:solidFill>
                    <a:schemeClr val="accent5">
                      <a:satOff val="-3547"/>
                      <a:lumOff val="-10352"/>
                    </a:schemeClr>
                  </a:solidFill>
                </a:defRPr>
              </a:pPr>
              <a:r>
                <a:t>Do you think this picture is 2D Art?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d"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3"/>
          <p:cNvSpPr txBox="1"/>
          <p:nvPr>
            <p:ph type="body" sz="half" idx="1"/>
          </p:nvPr>
        </p:nvSpPr>
        <p:spPr>
          <a:xfrm>
            <a:off x="4000500" y="1447800"/>
            <a:ext cx="5867400" cy="3962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64000"/>
              </a:lnSpc>
              <a:buSzTx/>
              <a:buNone/>
              <a:defRPr sz="1400"/>
            </a:pPr>
          </a:p>
        </p:txBody>
      </p:sp>
      <p:grpSp>
        <p:nvGrpSpPr>
          <p:cNvPr id="152" name="Image Gallery"/>
          <p:cNvGrpSpPr/>
          <p:nvPr/>
        </p:nvGrpSpPr>
        <p:grpSpPr>
          <a:xfrm>
            <a:off x="1909070" y="742636"/>
            <a:ext cx="8373860" cy="5643347"/>
            <a:chOff x="0" y="0"/>
            <a:chExt cx="8373858" cy="5643346"/>
          </a:xfrm>
        </p:grpSpPr>
        <p:pic>
          <p:nvPicPr>
            <p:cNvPr id="150" name="3D.jpeg" descr="3D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2284" t="0" r="2284" b="0"/>
            <a:stretch>
              <a:fillRect/>
            </a:stretch>
          </p:blipFill>
          <p:spPr>
            <a:xfrm>
              <a:off x="0" y="0"/>
              <a:ext cx="8373859" cy="488099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1" name="Menurut kamu gambar ini termasuk 2D?…"/>
            <p:cNvSpPr/>
            <p:nvPr/>
          </p:nvSpPr>
          <p:spPr>
            <a:xfrm>
              <a:off x="0" y="4957198"/>
              <a:ext cx="8373859" cy="6861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  <a:r>
                <a:t>Menurut kamu gambar ini termasuk 2D? </a:t>
              </a:r>
            </a:p>
            <a:p>
              <a:pPr>
                <a:defRPr i="1">
                  <a:solidFill>
                    <a:schemeClr val="accent5">
                      <a:satOff val="-3547"/>
                      <a:lumOff val="-10352"/>
                    </a:schemeClr>
                  </a:solidFill>
                </a:defRPr>
              </a:pPr>
              <a:r>
                <a:t>Do you think this picture is 2D Art?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d"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3"/>
          <p:cNvSpPr txBox="1"/>
          <p:nvPr>
            <p:ph type="body" sz="half" idx="1"/>
          </p:nvPr>
        </p:nvSpPr>
        <p:spPr>
          <a:xfrm>
            <a:off x="4000500" y="1447800"/>
            <a:ext cx="5867400" cy="3962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64000"/>
              </a:lnSpc>
              <a:buSzTx/>
              <a:buNone/>
              <a:defRPr sz="1400"/>
            </a:pPr>
          </a:p>
        </p:txBody>
      </p:sp>
      <p:grpSp>
        <p:nvGrpSpPr>
          <p:cNvPr id="157" name="Image Gallery"/>
          <p:cNvGrpSpPr/>
          <p:nvPr/>
        </p:nvGrpSpPr>
        <p:grpSpPr>
          <a:xfrm>
            <a:off x="2431830" y="504468"/>
            <a:ext cx="7328340" cy="5595064"/>
            <a:chOff x="0" y="0"/>
            <a:chExt cx="7328338" cy="5595063"/>
          </a:xfrm>
        </p:grpSpPr>
        <p:pic>
          <p:nvPicPr>
            <p:cNvPr id="155" name="2D 3.jpeg" descr="2D 3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540" r="0" b="540"/>
            <a:stretch>
              <a:fillRect/>
            </a:stretch>
          </p:blipFill>
          <p:spPr>
            <a:xfrm>
              <a:off x="0" y="0"/>
              <a:ext cx="7328339" cy="483271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6" name="Menurut kamu gambar ini termasuk 2D?…"/>
            <p:cNvSpPr/>
            <p:nvPr/>
          </p:nvSpPr>
          <p:spPr>
            <a:xfrm>
              <a:off x="0" y="4908916"/>
              <a:ext cx="7328339" cy="686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  <a:r>
                <a:t>Menurut kamu gambar ini termasuk 2D? </a:t>
              </a:r>
            </a:p>
            <a:p>
              <a:pPr>
                <a:defRPr i="1">
                  <a:solidFill>
                    <a:schemeClr val="accent5">
                      <a:satOff val="-3547"/>
                      <a:lumOff val="-10352"/>
                    </a:schemeClr>
                  </a:solidFill>
                </a:defRPr>
              </a:pPr>
              <a:r>
                <a:t>Do you think this picture is 2D Art?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d"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3"/>
          <p:cNvSpPr txBox="1"/>
          <p:nvPr>
            <p:ph type="body" sz="half" idx="1"/>
          </p:nvPr>
        </p:nvSpPr>
        <p:spPr>
          <a:xfrm>
            <a:off x="4000500" y="1447800"/>
            <a:ext cx="5867400" cy="3962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64000"/>
              </a:lnSpc>
              <a:buSzTx/>
              <a:buNone/>
              <a:defRPr sz="1400"/>
            </a:pPr>
          </a:p>
        </p:txBody>
      </p:sp>
      <p:grpSp>
        <p:nvGrpSpPr>
          <p:cNvPr id="162" name="Image Gallery"/>
          <p:cNvGrpSpPr/>
          <p:nvPr/>
        </p:nvGrpSpPr>
        <p:grpSpPr>
          <a:xfrm>
            <a:off x="2313988" y="770492"/>
            <a:ext cx="7564024" cy="5355116"/>
            <a:chOff x="0" y="0"/>
            <a:chExt cx="7564022" cy="5355114"/>
          </a:xfrm>
        </p:grpSpPr>
        <p:pic>
          <p:nvPicPr>
            <p:cNvPr id="160" name="2D 6.jpeg" descr="2D 6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1519" r="0" b="1519"/>
            <a:stretch>
              <a:fillRect/>
            </a:stretch>
          </p:blipFill>
          <p:spPr>
            <a:xfrm>
              <a:off x="0" y="0"/>
              <a:ext cx="7564023" cy="459276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1" name="Menurut kamu gambar ini termasuk 2D?…"/>
            <p:cNvSpPr/>
            <p:nvPr/>
          </p:nvSpPr>
          <p:spPr>
            <a:xfrm>
              <a:off x="0" y="4668966"/>
              <a:ext cx="7564023" cy="6861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  <a:r>
                <a:t>Menurut kamu gambar ini termasuk 2D? </a:t>
              </a:r>
            </a:p>
            <a:p>
              <a:pPr>
                <a:defRPr i="1">
                  <a:solidFill>
                    <a:schemeClr val="accent5">
                      <a:satOff val="-3547"/>
                      <a:lumOff val="-10352"/>
                    </a:schemeClr>
                  </a:solidFill>
                </a:defRPr>
              </a:pPr>
              <a:r>
                <a:t>Do you think this picture is 2D Art?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d"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tangle 3"/>
          <p:cNvSpPr txBox="1"/>
          <p:nvPr>
            <p:ph type="body" sz="half" idx="1"/>
          </p:nvPr>
        </p:nvSpPr>
        <p:spPr>
          <a:xfrm>
            <a:off x="4000500" y="1447800"/>
            <a:ext cx="5867400" cy="3962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64000"/>
              </a:lnSpc>
              <a:buSzTx/>
              <a:buNone/>
              <a:defRPr sz="1400"/>
            </a:pPr>
          </a:p>
        </p:txBody>
      </p:sp>
      <p:grpSp>
        <p:nvGrpSpPr>
          <p:cNvPr id="167" name="Image Gallery"/>
          <p:cNvGrpSpPr/>
          <p:nvPr/>
        </p:nvGrpSpPr>
        <p:grpSpPr>
          <a:xfrm>
            <a:off x="3162300" y="1002360"/>
            <a:ext cx="5867400" cy="4829392"/>
            <a:chOff x="0" y="0"/>
            <a:chExt cx="5867400" cy="4829390"/>
          </a:xfrm>
        </p:grpSpPr>
        <p:pic>
          <p:nvPicPr>
            <p:cNvPr id="165" name="2D 4.jpeg" descr="2D 4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554" r="0" b="554"/>
            <a:stretch>
              <a:fillRect/>
            </a:stretch>
          </p:blipFill>
          <p:spPr>
            <a:xfrm>
              <a:off x="0" y="0"/>
              <a:ext cx="5867400" cy="40670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6" name="Menurut kamu gambar ini termasuk 2D?…"/>
            <p:cNvSpPr/>
            <p:nvPr/>
          </p:nvSpPr>
          <p:spPr>
            <a:xfrm>
              <a:off x="0" y="4143243"/>
              <a:ext cx="5867400" cy="686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/>
            <a:p>
              <a:pPr/>
              <a:r>
                <a:t>Menurut kamu gambar ini termasuk 2D? </a:t>
              </a:r>
            </a:p>
            <a:p>
              <a:pPr>
                <a:defRPr i="1">
                  <a:solidFill>
                    <a:schemeClr val="accent5">
                      <a:satOff val="-3547"/>
                      <a:lumOff val="-10352"/>
                    </a:schemeClr>
                  </a:solidFill>
                </a:defRPr>
              </a:pPr>
              <a:r>
                <a:t>Do you think this picture is 2D Art?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d"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