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8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C897EB-3E4D-4109-A100-AD582693065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CD562D-30B1-48DA-ABA4-5A8A7D2F36FF}" type="datetimeFigureOut">
              <a:rPr lang="en-US" smtClean="0"/>
              <a:t>4/29/2013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C897EB-3E4D-4109-A100-AD5826930655}"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7CD562D-30B1-48DA-ABA4-5A8A7D2F36FF}" type="datetimeFigureOut">
              <a:rPr lang="en-US" smtClean="0"/>
              <a:t>4/29/2013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2C897EB-3E4D-4109-A100-AD58269306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ERGONOMICS</a:t>
            </a:r>
            <a:endParaRPr lang="en-US" dirty="0"/>
          </a:p>
        </p:txBody>
      </p:sp>
      <p:sp>
        <p:nvSpPr>
          <p:cNvPr id="3" name="Subtitle 2"/>
          <p:cNvSpPr>
            <a:spLocks noGrp="1"/>
          </p:cNvSpPr>
          <p:nvPr>
            <p:ph type="subTitle" idx="1"/>
          </p:nvPr>
        </p:nvSpPr>
        <p:spPr/>
        <p:txBody>
          <a:bodyPr>
            <a:noAutofit/>
          </a:bodyPr>
          <a:lstStyle/>
          <a:p>
            <a:r>
              <a:rPr lang="en-US" sz="9600" b="1" dirty="0" smtClean="0"/>
              <a:t>CONTROL</a:t>
            </a:r>
            <a:endParaRPr lang="en-US" sz="96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4410" y="205128"/>
            <a:ext cx="2047875" cy="978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9543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 controls</a:t>
            </a:r>
          </a:p>
        </p:txBody>
      </p:sp>
      <p:sp>
        <p:nvSpPr>
          <p:cNvPr id="3" name="Content Placeholder 2"/>
          <p:cNvSpPr>
            <a:spLocks noGrp="1"/>
          </p:cNvSpPr>
          <p:nvPr>
            <p:ph idx="1"/>
          </p:nvPr>
        </p:nvSpPr>
        <p:spPr/>
        <p:txBody>
          <a:bodyPr>
            <a:normAutofit fontScale="62500" lnSpcReduction="20000"/>
          </a:bodyPr>
          <a:lstStyle/>
          <a:p>
            <a:r>
              <a:rPr lang="en-US" dirty="0" smtClean="0"/>
              <a:t>You </a:t>
            </a:r>
            <a:r>
              <a:rPr lang="en-US" dirty="0"/>
              <a:t>should use hand controls in preference to foot controls if:</a:t>
            </a:r>
            <a:br>
              <a:rPr lang="en-US" dirty="0"/>
            </a:br>
            <a:r>
              <a:rPr lang="en-US" dirty="0"/>
              <a:t>- accuracy of control positioning is important;</a:t>
            </a:r>
            <a:br>
              <a:rPr lang="en-US" dirty="0"/>
            </a:br>
            <a:r>
              <a:rPr lang="en-US" dirty="0"/>
              <a:t>- speed of control positioning is important;</a:t>
            </a:r>
            <a:br>
              <a:rPr lang="en-US" dirty="0"/>
            </a:br>
            <a:r>
              <a:rPr lang="en-US" dirty="0"/>
              <a:t>- continuous or prolonged application of force is not necessary.</a:t>
            </a:r>
            <a:br>
              <a:rPr lang="en-US" dirty="0"/>
            </a:br>
            <a:r>
              <a:rPr lang="en-US" dirty="0"/>
              <a:t>You should use:</a:t>
            </a:r>
            <a:r>
              <a:rPr lang="en-US" dirty="0"/>
              <a:t> </a:t>
            </a:r>
            <a:r>
              <a:rPr lang="en-US" dirty="0"/>
              <a:t>Push buttons or toggle switches for tasks involving speed of operation.</a:t>
            </a:r>
            <a:endParaRPr lang="en-US" dirty="0"/>
          </a:p>
          <a:p>
            <a:r>
              <a:rPr lang="en-US" dirty="0"/>
              <a:t>Fingertip or hand-operated rotary knobs for fine adjustment and small forces, e.g. radio tuning.</a:t>
            </a:r>
            <a:endParaRPr lang="en-US" dirty="0"/>
          </a:p>
          <a:p>
            <a:r>
              <a:rPr lang="en-US" dirty="0"/>
              <a:t>Control sticks or levers when you need to apply moderate to large forces intermittently, e.g. gear changing or using the hand brake in a car.</a:t>
            </a:r>
            <a:endParaRPr lang="en-US" dirty="0"/>
          </a:p>
          <a:p>
            <a:r>
              <a:rPr lang="en-US" dirty="0"/>
              <a:t>Sticks, levers or wheels for continuous adjustment or tracking tasks.</a:t>
            </a:r>
            <a:endParaRPr lang="en-US" dirty="0"/>
          </a:p>
          <a:p>
            <a:r>
              <a:rPr lang="en-US" dirty="0"/>
              <a:t>Controls that use one handed operation for precision and speed.</a:t>
            </a:r>
            <a:endParaRPr lang="en-US" dirty="0"/>
          </a:p>
          <a:p>
            <a:r>
              <a:rPr lang="en-US" dirty="0"/>
              <a:t>Controls that use two handed operation for larger forces.</a:t>
            </a:r>
            <a:endParaRPr lang="en-US" dirty="0"/>
          </a:p>
          <a:p>
            <a:endParaRPr lang="en-US" dirty="0"/>
          </a:p>
        </p:txBody>
      </p:sp>
    </p:spTree>
    <p:extLst>
      <p:ext uri="{BB962C8B-B14F-4D97-AF65-F5344CB8AC3E}">
        <p14:creationId xmlns:p14="http://schemas.microsoft.com/office/powerpoint/2010/main" val="956076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762000"/>
            <a:ext cx="2114550" cy="4923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5514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Foot controls</a:t>
            </a:r>
          </a:p>
        </p:txBody>
      </p:sp>
      <p:sp>
        <p:nvSpPr>
          <p:cNvPr id="3" name="Content Placeholder 2"/>
          <p:cNvSpPr>
            <a:spLocks noGrp="1"/>
          </p:cNvSpPr>
          <p:nvPr>
            <p:ph idx="1"/>
          </p:nvPr>
        </p:nvSpPr>
        <p:spPr/>
        <p:txBody>
          <a:bodyPr>
            <a:normAutofit fontScale="55000" lnSpcReduction="20000"/>
          </a:bodyPr>
          <a:lstStyle/>
          <a:p>
            <a:r>
              <a:rPr lang="en-US" dirty="0" smtClean="0"/>
              <a:t>You </a:t>
            </a:r>
            <a:r>
              <a:rPr lang="en-US" dirty="0"/>
              <a:t>should use foot controls in preference to hand controls if:</a:t>
            </a:r>
            <a:br>
              <a:rPr lang="en-US" dirty="0"/>
            </a:br>
            <a:r>
              <a:rPr lang="en-US" dirty="0"/>
              <a:t>- continuous control of the task is required but the precision of the position of the control is not important.</a:t>
            </a:r>
            <a:br>
              <a:rPr lang="en-US" dirty="0"/>
            </a:br>
            <a:r>
              <a:rPr lang="en-US" dirty="0"/>
              <a:t>- large forces need to be applied.</a:t>
            </a:r>
            <a:br>
              <a:rPr lang="en-US" dirty="0"/>
            </a:br>
            <a:r>
              <a:rPr lang="en-US" dirty="0"/>
              <a:t>If a large force is needed, you should use a pedal on which pressure is applied by the whole leg, e.g. car brake pedal.</a:t>
            </a:r>
            <a:br>
              <a:rPr lang="en-US" dirty="0"/>
            </a:br>
            <a:r>
              <a:rPr lang="en-US" dirty="0"/>
              <a:t>If a smaller force and continuous control is needed, you should use a pedal on which pressure is applied mainly from the ankle, e.g. car accelerator pedal.</a:t>
            </a:r>
            <a:br>
              <a:rPr lang="en-US" dirty="0"/>
            </a:br>
            <a:r>
              <a:rPr lang="en-US" dirty="0"/>
              <a:t>For all foot controls, the direction of movement should be down or away from the body and in line with the </a:t>
            </a:r>
            <a:r>
              <a:rPr lang="en-US" dirty="0" err="1"/>
              <a:t>centre</a:t>
            </a:r>
            <a:r>
              <a:rPr lang="en-US" dirty="0"/>
              <a:t> of the body.</a:t>
            </a:r>
            <a:br>
              <a:rPr lang="en-US" dirty="0"/>
            </a:br>
            <a:r>
              <a:rPr lang="en-US" dirty="0"/>
              <a:t>The angle at which the pedal is positioned should allow the foot to be placed on the pedal surface with the ankle at an angle of 90º. This angle should increase with operation of the pedal, that is, the pedal should be pushed away from the body to operate.</a:t>
            </a:r>
            <a:br>
              <a:rPr lang="en-US" dirty="0"/>
            </a:br>
            <a:r>
              <a:rPr lang="en-US" dirty="0"/>
              <a:t>A pedal should be flat and have a large enough contact area so that the foot does not slip off (a width of at least 90mm). A textured surface also helps to keep the foot in position.</a:t>
            </a:r>
            <a:br>
              <a:rPr lang="en-US" dirty="0"/>
            </a:br>
            <a:r>
              <a:rPr lang="en-US" dirty="0"/>
              <a:t>Foot controls should only be used if you are seated, or for very short standing times. It can place strain on the other leg/foot if you operate a foot pedal while standing.</a:t>
            </a:r>
            <a:endParaRPr lang="en-US" dirty="0"/>
          </a:p>
        </p:txBody>
      </p:sp>
    </p:spTree>
    <p:extLst>
      <p:ext uri="{BB962C8B-B14F-4D97-AF65-F5344CB8AC3E}">
        <p14:creationId xmlns:p14="http://schemas.microsoft.com/office/powerpoint/2010/main" val="704033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a control</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16519502"/>
              </p:ext>
            </p:extLst>
          </p:nvPr>
        </p:nvGraphicFramePr>
        <p:xfrm>
          <a:off x="609600" y="457200"/>
          <a:ext cx="8000999" cy="4500723"/>
        </p:xfrm>
        <a:graphic>
          <a:graphicData uri="http://schemas.openxmlformats.org/drawingml/2006/table">
            <a:tbl>
              <a:tblPr/>
              <a:tblGrid>
                <a:gridCol w="1920239"/>
                <a:gridCol w="1520190"/>
                <a:gridCol w="1520190"/>
                <a:gridCol w="1520190"/>
                <a:gridCol w="1520190"/>
              </a:tblGrid>
              <a:tr h="159564">
                <a:tc rowSpan="2">
                  <a:txBody>
                    <a:bodyPr/>
                    <a:lstStyle/>
                    <a:p>
                      <a:r>
                        <a:rPr lang="en-US" sz="900">
                          <a:latin typeface="Verdana"/>
                        </a:rPr>
                        <a:t>Control type</a:t>
                      </a:r>
                      <a:endParaRPr lang="en-US" sz="900"/>
                    </a:p>
                  </a:txBody>
                  <a:tcPr marL="13665" marR="13665" marT="13665" marB="13665" anchor="ctr">
                    <a:lnL>
                      <a:noFill/>
                    </a:lnL>
                    <a:lnR>
                      <a:noFill/>
                    </a:lnR>
                    <a:lnT>
                      <a:noFill/>
                    </a:lnT>
                    <a:lnB>
                      <a:noFill/>
                    </a:lnB>
                    <a:solidFill>
                      <a:srgbClr val="FF0000"/>
                    </a:solidFill>
                  </a:tcPr>
                </a:tc>
                <a:tc gridSpan="4">
                  <a:txBody>
                    <a:bodyPr/>
                    <a:lstStyle/>
                    <a:p>
                      <a:pPr algn="ctr"/>
                      <a:r>
                        <a:rPr lang="en-US" sz="900">
                          <a:latin typeface="Verdana"/>
                        </a:rPr>
                        <a:t>Suitability for tasks involving:</a:t>
                      </a:r>
                      <a:endParaRPr lang="en-US" sz="900"/>
                    </a:p>
                  </a:txBody>
                  <a:tcPr marL="13665" marR="13665" marT="13665" marB="13665" anchor="ctr">
                    <a:lnL>
                      <a:noFill/>
                    </a:lnL>
                    <a:lnR>
                      <a:noFill/>
                    </a:lnR>
                    <a:lnT>
                      <a:noFill/>
                    </a:lnT>
                    <a:lnB>
                      <a:noFill/>
                    </a:lnB>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92617">
                <a:tc vMerge="1">
                  <a:txBody>
                    <a:bodyPr/>
                    <a:lstStyle/>
                    <a:p>
                      <a:endParaRPr lang="en-US"/>
                    </a:p>
                  </a:txBody>
                  <a:tcPr/>
                </a:tc>
                <a:tc>
                  <a:txBody>
                    <a:bodyPr/>
                    <a:lstStyle/>
                    <a:p>
                      <a:pPr algn="ctr"/>
                      <a:r>
                        <a:rPr lang="en-US" sz="900">
                          <a:latin typeface="Verdana"/>
                        </a:rPr>
                        <a:t>Speed</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Accuracy</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Force</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Range</a:t>
                      </a:r>
                      <a:endParaRPr lang="en-US" sz="900"/>
                    </a:p>
                  </a:txBody>
                  <a:tcPr marL="13665" marR="13665" marT="13665" marB="13665" anchor="ctr">
                    <a:lnL>
                      <a:noFill/>
                    </a:lnL>
                    <a:lnR>
                      <a:noFill/>
                    </a:lnR>
                    <a:lnT>
                      <a:noFill/>
                    </a:lnT>
                    <a:lnB>
                      <a:noFill/>
                    </a:lnB>
                    <a:solidFill>
                      <a:srgbClr val="FF0000"/>
                    </a:solidFill>
                  </a:tcPr>
                </a:tc>
              </a:tr>
              <a:tr h="292617">
                <a:tc>
                  <a:txBody>
                    <a:bodyPr/>
                    <a:lstStyle/>
                    <a:p>
                      <a:r>
                        <a:rPr lang="en-US" sz="900">
                          <a:latin typeface="Verdana"/>
                        </a:rPr>
                        <a:t>Push button</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r>
              <a:tr h="292617">
                <a:tc>
                  <a:txBody>
                    <a:bodyPr/>
                    <a:lstStyle/>
                    <a:p>
                      <a:r>
                        <a:rPr lang="en-US" sz="900">
                          <a:latin typeface="Verdana"/>
                        </a:rPr>
                        <a:t>Toggle switch</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r>
              <a:tr h="292617">
                <a:tc>
                  <a:txBody>
                    <a:bodyPr/>
                    <a:lstStyle/>
                    <a:p>
                      <a:r>
                        <a:rPr lang="en-US" sz="900">
                          <a:latin typeface="Verdana"/>
                        </a:rPr>
                        <a:t>Rotary selector</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r>
              <a:tr h="292617">
                <a:tc>
                  <a:txBody>
                    <a:bodyPr/>
                    <a:lstStyle/>
                    <a:p>
                      <a:r>
                        <a:rPr lang="en-US" sz="900">
                          <a:latin typeface="Verdana"/>
                        </a:rPr>
                        <a:t>Knob</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Fair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Fair</a:t>
                      </a:r>
                      <a:endParaRPr lang="en-US" sz="900"/>
                    </a:p>
                  </a:txBody>
                  <a:tcPr marL="13665" marR="13665" marT="13665" marB="13665" anchor="ctr">
                    <a:lnL>
                      <a:noFill/>
                    </a:lnL>
                    <a:lnR>
                      <a:noFill/>
                    </a:lnR>
                    <a:lnT>
                      <a:noFill/>
                    </a:lnT>
                    <a:lnB>
                      <a:noFill/>
                    </a:lnB>
                  </a:tcPr>
                </a:tc>
              </a:tr>
              <a:tr h="292617">
                <a:tc>
                  <a:txBody>
                    <a:bodyPr/>
                    <a:lstStyle/>
                    <a:p>
                      <a:r>
                        <a:rPr lang="en-US" sz="900">
                          <a:latin typeface="Verdana"/>
                        </a:rPr>
                        <a:t>Small crank</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Poor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r>
              <a:tr h="292617">
                <a:tc>
                  <a:txBody>
                    <a:bodyPr/>
                    <a:lstStyle/>
                    <a:p>
                      <a:r>
                        <a:rPr lang="en-US" sz="900">
                          <a:latin typeface="Verdana"/>
                        </a:rPr>
                        <a:t>Large crank</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Poor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r>
              <a:tr h="292617">
                <a:tc>
                  <a:txBody>
                    <a:bodyPr/>
                    <a:lstStyle/>
                    <a:p>
                      <a:r>
                        <a:rPr lang="en-US" sz="900">
                          <a:latin typeface="Verdana"/>
                        </a:rPr>
                        <a:t>Wheel</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Poor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Fair/Poor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Fair</a:t>
                      </a:r>
                      <a:endParaRPr lang="en-US" sz="900"/>
                    </a:p>
                  </a:txBody>
                  <a:tcPr marL="13665" marR="13665" marT="13665" marB="13665" anchor="ctr">
                    <a:lnL>
                      <a:noFill/>
                    </a:lnL>
                    <a:lnR>
                      <a:noFill/>
                    </a:lnR>
                    <a:lnT>
                      <a:noFill/>
                    </a:lnT>
                    <a:lnB>
                      <a:noFill/>
                    </a:lnB>
                  </a:tcPr>
                </a:tc>
              </a:tr>
              <a:tr h="292617">
                <a:tc>
                  <a:txBody>
                    <a:bodyPr/>
                    <a:lstStyle/>
                    <a:p>
                      <a:r>
                        <a:rPr lang="en-US" sz="900">
                          <a:latin typeface="Verdana"/>
                        </a:rPr>
                        <a:t>Horizontal lever</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Poor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Poor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Poor</a:t>
                      </a:r>
                      <a:endParaRPr lang="en-US" sz="900"/>
                    </a:p>
                  </a:txBody>
                  <a:tcPr marL="13665" marR="13665" marT="13665" marB="13665" anchor="ctr">
                    <a:lnL>
                      <a:noFill/>
                    </a:lnL>
                    <a:lnR>
                      <a:noFill/>
                    </a:lnR>
                    <a:lnT>
                      <a:noFill/>
                    </a:lnT>
                    <a:lnB>
                      <a:noFill/>
                    </a:lnB>
                  </a:tcPr>
                </a:tc>
              </a:tr>
              <a:tr h="558723">
                <a:tc>
                  <a:txBody>
                    <a:bodyPr/>
                    <a:lstStyle/>
                    <a:p>
                      <a:r>
                        <a:rPr lang="en-US" sz="900">
                          <a:latin typeface="Verdana"/>
                        </a:rPr>
                        <a:t>Vertical lever</a:t>
                      </a:r>
                      <a:br>
                        <a:rPr lang="en-US" sz="900">
                          <a:latin typeface="Verdana"/>
                        </a:rPr>
                      </a:br>
                      <a:r>
                        <a:rPr lang="en-US" sz="900">
                          <a:latin typeface="Verdana"/>
                        </a:rPr>
                        <a:t>(to/from body)</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Fair</a:t>
                      </a:r>
                      <a:endParaRPr lang="en-US" sz="900"/>
                    </a:p>
                  </a:txBody>
                  <a:tcPr marL="13665" marR="13665" marT="13665" marB="13665" anchor="ctr">
                    <a:lnL>
                      <a:noFill/>
                    </a:lnL>
                    <a:lnR>
                      <a:noFill/>
                    </a:lnR>
                    <a:lnT>
                      <a:noFill/>
                    </a:lnT>
                    <a:lnB>
                      <a:noFill/>
                    </a:lnB>
                  </a:tcPr>
                </a:tc>
                <a:tc>
                  <a:txBody>
                    <a:bodyPr/>
                    <a:lstStyle/>
                    <a:p>
                      <a:pPr algn="ctr"/>
                      <a:r>
                        <a:rPr lang="en-US" sz="900" i="1">
                          <a:latin typeface="Verdana"/>
                        </a:rPr>
                        <a:t>Short</a:t>
                      </a:r>
                      <a:r>
                        <a:rPr lang="en-US" sz="900">
                          <a:latin typeface="Verdana"/>
                        </a:rPr>
                        <a:t>: Poor</a:t>
                      </a:r>
                      <a:br>
                        <a:rPr lang="en-US" sz="900">
                          <a:latin typeface="Verdana"/>
                        </a:rPr>
                      </a:br>
                      <a:r>
                        <a:rPr lang="en-US" sz="900" i="1">
                          <a:latin typeface="Verdana"/>
                        </a:rPr>
                        <a:t>Long</a:t>
                      </a:r>
                      <a:r>
                        <a:rPr lang="en-US" sz="900">
                          <a:latin typeface="Verdana"/>
                        </a:rPr>
                        <a:t>: 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Poor</a:t>
                      </a:r>
                      <a:endParaRPr lang="en-US" sz="900"/>
                    </a:p>
                  </a:txBody>
                  <a:tcPr marL="13665" marR="13665" marT="13665" marB="13665" anchor="ctr">
                    <a:lnL>
                      <a:noFill/>
                    </a:lnL>
                    <a:lnR>
                      <a:noFill/>
                    </a:lnR>
                    <a:lnT>
                      <a:noFill/>
                    </a:lnT>
                    <a:lnB>
                      <a:noFill/>
                    </a:lnB>
                  </a:tcPr>
                </a:tc>
              </a:tr>
              <a:tr h="558723">
                <a:tc>
                  <a:txBody>
                    <a:bodyPr/>
                    <a:lstStyle/>
                    <a:p>
                      <a:r>
                        <a:rPr lang="en-US" sz="900">
                          <a:latin typeface="Verdana"/>
                        </a:rPr>
                        <a:t>Vertical lever</a:t>
                      </a:r>
                      <a:br>
                        <a:rPr lang="en-US" sz="900">
                          <a:latin typeface="Verdana"/>
                        </a:rPr>
                      </a:br>
                      <a:r>
                        <a:rPr lang="en-US" sz="900">
                          <a:latin typeface="Verdana"/>
                        </a:rPr>
                        <a:t>(across body)</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Fair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Fair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Fair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r>
              <a:tr h="292617">
                <a:tc>
                  <a:txBody>
                    <a:bodyPr/>
                    <a:lstStyle/>
                    <a:p>
                      <a:r>
                        <a:rPr lang="en-US" sz="900">
                          <a:latin typeface="Verdana"/>
                        </a:rPr>
                        <a:t>Joystick (lever)</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Poor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Unsuitable</a:t>
                      </a:r>
                      <a:endParaRPr lang="en-US" sz="900"/>
                    </a:p>
                  </a:txBody>
                  <a:tcPr marL="13665" marR="13665" marT="13665" marB="13665" anchor="ctr">
                    <a:lnL>
                      <a:noFill/>
                    </a:lnL>
                    <a:lnR>
                      <a:noFill/>
                    </a:lnR>
                    <a:lnT>
                      <a:noFill/>
                    </a:lnT>
                    <a:lnB>
                      <a:noFill/>
                    </a:lnB>
                  </a:tcPr>
                </a:tc>
              </a:tr>
              <a:tr h="292617">
                <a:tc>
                  <a:txBody>
                    <a:bodyPr/>
                    <a:lstStyle/>
                    <a:p>
                      <a:r>
                        <a:rPr lang="en-US" sz="900">
                          <a:latin typeface="Verdana"/>
                        </a:rPr>
                        <a:t>Pedal</a:t>
                      </a:r>
                      <a:endParaRPr lang="en-US" sz="900"/>
                    </a:p>
                  </a:txBody>
                  <a:tcPr marL="13665" marR="13665" marT="13665" marB="13665" anchor="ctr">
                    <a:lnL>
                      <a:noFill/>
                    </a:lnL>
                    <a:lnR>
                      <a:noFill/>
                    </a:lnR>
                    <a:lnT>
                      <a:noFill/>
                    </a:lnT>
                    <a:lnB>
                      <a:noFill/>
                    </a:lnB>
                    <a:solidFill>
                      <a:srgbClr val="FF0000"/>
                    </a:solidFill>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Poor</a:t>
                      </a:r>
                      <a:endParaRPr lang="en-US" sz="900"/>
                    </a:p>
                  </a:txBody>
                  <a:tcPr marL="13665" marR="13665" marT="13665" marB="13665" anchor="ctr">
                    <a:lnL>
                      <a:noFill/>
                    </a:lnL>
                    <a:lnR>
                      <a:noFill/>
                    </a:lnR>
                    <a:lnT>
                      <a:noFill/>
                    </a:lnT>
                    <a:lnB>
                      <a:noFill/>
                    </a:lnB>
                  </a:tcPr>
                </a:tc>
                <a:tc>
                  <a:txBody>
                    <a:bodyPr/>
                    <a:lstStyle/>
                    <a:p>
                      <a:pPr algn="ctr"/>
                      <a:r>
                        <a:rPr lang="en-US" sz="900">
                          <a:latin typeface="Verdana"/>
                        </a:rPr>
                        <a:t>Good</a:t>
                      </a:r>
                      <a:endParaRPr lang="en-US" sz="900"/>
                    </a:p>
                  </a:txBody>
                  <a:tcPr marL="13665" marR="13665" marT="13665" marB="13665" anchor="ctr">
                    <a:lnL>
                      <a:noFill/>
                    </a:lnL>
                    <a:lnR>
                      <a:noFill/>
                    </a:lnR>
                    <a:lnT>
                      <a:noFill/>
                    </a:lnT>
                    <a:lnB>
                      <a:noFill/>
                    </a:lnB>
                  </a:tcPr>
                </a:tc>
                <a:tc>
                  <a:txBody>
                    <a:bodyPr/>
                    <a:lstStyle/>
                    <a:p>
                      <a:pPr algn="ctr"/>
                      <a:r>
                        <a:rPr lang="en-US" sz="900" dirty="0">
                          <a:latin typeface="Verdana"/>
                        </a:rPr>
                        <a:t>Unsuitable</a:t>
                      </a:r>
                      <a:endParaRPr lang="en-US" sz="900" dirty="0"/>
                    </a:p>
                  </a:txBody>
                  <a:tcPr marL="13665" marR="13665" marT="13665" marB="13665" anchor="ctr">
                    <a:lnL>
                      <a:noFill/>
                    </a:lnL>
                    <a:lnR>
                      <a:noFill/>
                    </a:lnR>
                    <a:lnT>
                      <a:noFill/>
                    </a:lnT>
                    <a:lnB>
                      <a:noFill/>
                    </a:lnB>
                  </a:tcPr>
                </a:tc>
              </a:tr>
            </a:tbl>
          </a:graphicData>
        </a:graphic>
      </p:graphicFrame>
    </p:spTree>
    <p:extLst>
      <p:ext uri="{BB962C8B-B14F-4D97-AF65-F5344CB8AC3E}">
        <p14:creationId xmlns:p14="http://schemas.microsoft.com/office/powerpoint/2010/main" val="31978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a </a:t>
            </a:r>
            <a:r>
              <a:rPr lang="en-US" b="1" dirty="0" smtClean="0"/>
              <a:t>control?</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A control is a device that allows you to 'communicate' with objects and to manipulate them. Controls can enable you to direct equipment or machinery that can help you to generate more power, more reach and to reduce effort and risk. In some cases, the control also provides the force to make an action happen, for example, a foot pump pedal. </a:t>
            </a:r>
            <a:r>
              <a:rPr lang="en-US" dirty="0"/>
              <a:t/>
            </a:r>
            <a:br>
              <a:rPr lang="en-US" dirty="0"/>
            </a:br>
            <a:endParaRPr lang="en-US" dirty="0"/>
          </a:p>
          <a:p>
            <a:endParaRPr lang="en-US" dirty="0"/>
          </a:p>
        </p:txBody>
      </p:sp>
    </p:spTree>
    <p:extLst>
      <p:ext uri="{BB962C8B-B14F-4D97-AF65-F5344CB8AC3E}">
        <p14:creationId xmlns:p14="http://schemas.microsoft.com/office/powerpoint/2010/main" val="1875032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Types of controls</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a:t>type of information that is transmitted by a control can be </a:t>
            </a:r>
            <a:r>
              <a:rPr lang="en-US" b="1" dirty="0"/>
              <a:t>discrete</a:t>
            </a:r>
            <a:r>
              <a:rPr lang="en-US" dirty="0"/>
              <a:t> (separate) or </a:t>
            </a:r>
            <a:r>
              <a:rPr lang="en-US" b="1" dirty="0"/>
              <a:t>continuous</a:t>
            </a:r>
            <a:r>
              <a:rPr lang="en-US" dirty="0"/>
              <a:t>. Discrete controls use a limited number of conditions, for example, a light switch, which is either on or off. Continuous controls use any value between the outer limits, for example, the gas control knob on a cooker hob can regulate the flow of gas anywhere between the minimum and maximum flows. </a:t>
            </a:r>
            <a:endParaRPr lang="en-US" dirty="0"/>
          </a:p>
        </p:txBody>
      </p:sp>
    </p:spTree>
    <p:extLst>
      <p:ext uri="{BB962C8B-B14F-4D97-AF65-F5344CB8AC3E}">
        <p14:creationId xmlns:p14="http://schemas.microsoft.com/office/powerpoint/2010/main" val="649926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DISCRETE CONTROLS</a:t>
            </a:r>
            <a:endParaRPr lang="en-US" dirty="0"/>
          </a:p>
        </p:txBody>
      </p:sp>
      <p:sp>
        <p:nvSpPr>
          <p:cNvPr id="3" name="Content Placeholder 2"/>
          <p:cNvSpPr>
            <a:spLocks noGrp="1"/>
          </p:cNvSpPr>
          <p:nvPr>
            <p:ph idx="1"/>
          </p:nvPr>
        </p:nvSpPr>
        <p:spPr/>
        <p:txBody>
          <a:bodyPr/>
          <a:lstStyle/>
          <a:p>
            <a:r>
              <a:rPr lang="en-US" dirty="0"/>
              <a:t>Hand</a:t>
            </a:r>
            <a:br>
              <a:rPr lang="en-US" dirty="0"/>
            </a:br>
            <a:r>
              <a:rPr lang="en-US" dirty="0"/>
              <a:t>push </a:t>
            </a:r>
            <a:r>
              <a:rPr lang="en-US" dirty="0" smtClean="0"/>
              <a:t>button</a:t>
            </a:r>
          </a:p>
          <a:p>
            <a:r>
              <a:rPr lang="en-US" dirty="0"/>
              <a:t>Foot</a:t>
            </a:r>
            <a:br>
              <a:rPr lang="en-US" dirty="0"/>
            </a:br>
            <a:r>
              <a:rPr lang="en-US" dirty="0"/>
              <a:t>push </a:t>
            </a:r>
            <a:r>
              <a:rPr lang="en-US" dirty="0" smtClean="0"/>
              <a:t>button</a:t>
            </a:r>
          </a:p>
          <a:p>
            <a:r>
              <a:rPr lang="en-US" dirty="0"/>
              <a:t>Toggle </a:t>
            </a:r>
            <a:r>
              <a:rPr lang="en-US" dirty="0" smtClean="0"/>
              <a:t>switch</a:t>
            </a:r>
          </a:p>
          <a:p>
            <a:r>
              <a:rPr lang="en-US" dirty="0"/>
              <a:t>Rotary</a:t>
            </a:r>
            <a:br>
              <a:rPr lang="en-US" dirty="0"/>
            </a:br>
            <a:r>
              <a:rPr lang="en-US" dirty="0"/>
              <a:t>selector switch </a:t>
            </a:r>
            <a:br>
              <a:rPr lang="en-US" dirty="0"/>
            </a:br>
            <a:r>
              <a:rPr lang="en-US" dirty="0"/>
              <a:t> </a:t>
            </a:r>
            <a:r>
              <a:rPr lang="en-US" dirty="0" smtClean="0"/>
              <a:t> </a:t>
            </a:r>
            <a:endParaRPr lang="en-US"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4725" y="609600"/>
            <a:ext cx="704850" cy="110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0525" y="1828800"/>
            <a:ext cx="7429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2499014"/>
            <a:ext cx="6381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3028950"/>
            <a:ext cx="733425" cy="800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4029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CONTINUOUS CONTROLS</a:t>
            </a:r>
            <a:endParaRPr lang="en-US" dirty="0"/>
          </a:p>
        </p:txBody>
      </p:sp>
      <p:sp>
        <p:nvSpPr>
          <p:cNvPr id="3" name="Content Placeholder 2"/>
          <p:cNvSpPr>
            <a:spLocks noGrp="1"/>
          </p:cNvSpPr>
          <p:nvPr>
            <p:ph idx="1"/>
          </p:nvPr>
        </p:nvSpPr>
        <p:spPr/>
        <p:txBody>
          <a:bodyPr/>
          <a:lstStyle/>
          <a:p>
            <a:r>
              <a:rPr lang="en-US" dirty="0" smtClean="0"/>
              <a:t>Knob</a:t>
            </a:r>
          </a:p>
          <a:p>
            <a:endParaRPr lang="en-US" dirty="0"/>
          </a:p>
          <a:p>
            <a:endParaRPr lang="en-US" dirty="0" smtClean="0"/>
          </a:p>
          <a:p>
            <a:r>
              <a:rPr lang="en-US" dirty="0" smtClean="0"/>
              <a:t> Crank</a:t>
            </a:r>
          </a:p>
          <a:p>
            <a:endParaRPr lang="en-US" dirty="0" smtClean="0"/>
          </a:p>
          <a:p>
            <a:r>
              <a:rPr lang="en-US" dirty="0" smtClean="0"/>
              <a:t>Wheel</a:t>
            </a:r>
          </a:p>
          <a:p>
            <a:r>
              <a:rPr lang="en-US" dirty="0" smtClean="0"/>
              <a:t>Lever</a:t>
            </a:r>
          </a:p>
          <a:p>
            <a:r>
              <a:rPr lang="en-US" dirty="0"/>
              <a:t>Pedal</a:t>
            </a:r>
            <a:r>
              <a:rPr lang="en-US" dirty="0" smtClean="0"/>
              <a:t>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1850" y="457200"/>
            <a:ext cx="1200150" cy="88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349952"/>
            <a:ext cx="771525"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676400"/>
            <a:ext cx="447675" cy="857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5275" y="2990850"/>
            <a:ext cx="93345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62600" y="3733800"/>
            <a:ext cx="1057275"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992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design</a:t>
            </a:r>
            <a:endParaRPr lang="en-US" dirty="0"/>
          </a:p>
        </p:txBody>
      </p:sp>
      <p:sp>
        <p:nvSpPr>
          <p:cNvPr id="3" name="Content Placeholder 2"/>
          <p:cNvSpPr>
            <a:spLocks noGrp="1"/>
          </p:cNvSpPr>
          <p:nvPr>
            <p:ph idx="1"/>
          </p:nvPr>
        </p:nvSpPr>
        <p:spPr>
          <a:xfrm>
            <a:off x="609600" y="457200"/>
            <a:ext cx="8183880" cy="4187952"/>
          </a:xfrm>
        </p:spPr>
        <p:txBody>
          <a:bodyPr>
            <a:normAutofit fontScale="85000" lnSpcReduction="10000"/>
          </a:bodyPr>
          <a:lstStyle/>
          <a:p>
            <a:r>
              <a:rPr lang="en-US" b="1" dirty="0"/>
              <a:t>Control compatibility</a:t>
            </a:r>
            <a:r>
              <a:rPr lang="en-US" dirty="0"/>
              <a:t/>
            </a:r>
            <a:br>
              <a:rPr lang="en-US" dirty="0"/>
            </a:br>
            <a:r>
              <a:rPr lang="en-US" dirty="0"/>
              <a:t>The control should operate in the way that people expect it to operate. There are certain directions of control movement which are expected by the majority of people. They are called population stereotypes and control movements which conform to these stereotypes are said to be compatible. In western Europe, for example, a movement to the right, a movement forwards and away from the body, or a clockwise rotation, instinctively suggests a start or increase in operation. </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4267200"/>
            <a:ext cx="161544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599" y="4267200"/>
            <a:ext cx="1154545"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9889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The use of force</a:t>
            </a:r>
            <a:r>
              <a:rPr lang="en-US" dirty="0"/>
              <a:t/>
            </a:r>
            <a:br>
              <a:rPr lang="en-US" dirty="0"/>
            </a:br>
            <a:r>
              <a:rPr lang="en-US" dirty="0"/>
              <a:t>The maximum force (and speed, accuracy, or range of body movement) required to operate a control should not exceed the limits of the least capable operator. 'Normal' requirements for control operation should be a lot less than the capabilities of most operators.</a:t>
            </a:r>
            <a:br>
              <a:rPr lang="en-US" dirty="0"/>
            </a:br>
            <a:r>
              <a:rPr lang="en-US" dirty="0"/>
              <a:t>Control movements should be as short as possible.</a:t>
            </a:r>
            <a:endParaRPr lang="en-US" dirty="0"/>
          </a:p>
        </p:txBody>
      </p:sp>
    </p:spTree>
    <p:extLst>
      <p:ext uri="{BB962C8B-B14F-4D97-AF65-F5344CB8AC3E}">
        <p14:creationId xmlns:p14="http://schemas.microsoft.com/office/powerpoint/2010/main" val="2316690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Coding of controls</a:t>
            </a:r>
            <a:endParaRPr lang="en-US" dirty="0"/>
          </a:p>
        </p:txBody>
      </p:sp>
      <p:sp>
        <p:nvSpPr>
          <p:cNvPr id="3" name="Content Placeholder 2"/>
          <p:cNvSpPr>
            <a:spLocks noGrp="1"/>
          </p:cNvSpPr>
          <p:nvPr>
            <p:ph idx="1"/>
          </p:nvPr>
        </p:nvSpPr>
        <p:spPr/>
        <p:txBody>
          <a:bodyPr>
            <a:normAutofit fontScale="55000" lnSpcReduction="20000"/>
          </a:bodyPr>
          <a:lstStyle/>
          <a:p>
            <a:r>
              <a:rPr lang="en-US" dirty="0"/>
              <a:t>Controls that are different (coded) in terms of either shape, size, mode of operation, </a:t>
            </a:r>
            <a:r>
              <a:rPr lang="en-US" dirty="0" err="1"/>
              <a:t>labelling</a:t>
            </a:r>
            <a:r>
              <a:rPr lang="en-US" dirty="0"/>
              <a:t>, or </a:t>
            </a:r>
            <a:r>
              <a:rPr lang="en-US" dirty="0" err="1"/>
              <a:t>colour</a:t>
            </a:r>
            <a:r>
              <a:rPr lang="en-US" dirty="0"/>
              <a:t> are easier to identify than controls which are similar in these respects.</a:t>
            </a:r>
            <a:br>
              <a:rPr lang="en-US" dirty="0"/>
            </a:br>
            <a:r>
              <a:rPr lang="en-US" b="1" dirty="0"/>
              <a:t>Shape coding</a:t>
            </a:r>
            <a:r>
              <a:rPr lang="en-US" dirty="0"/>
              <a:t> - the use of a distinctive shape for controls improves their visual and tactile (touch) identification. </a:t>
            </a:r>
            <a:r>
              <a:rPr lang="en-US" dirty="0" err="1"/>
              <a:t>Standardised</a:t>
            </a:r>
            <a:r>
              <a:rPr lang="en-US" dirty="0"/>
              <a:t> shapes should be used and sharp edges should be avoided on the parts of the control that are grasped.</a:t>
            </a:r>
            <a:br>
              <a:rPr lang="en-US" dirty="0"/>
            </a:br>
            <a:r>
              <a:rPr lang="en-US" b="1" dirty="0"/>
              <a:t>Size coding</a:t>
            </a:r>
            <a:r>
              <a:rPr lang="en-US" dirty="0"/>
              <a:t> - where size is used to distinguish controls (usually control knobs), the larger control should always be at least 20% larger than the smaller one for controls ranging from 15-150mm in diameter, in order to avoid confusion in selection.</a:t>
            </a:r>
            <a:br>
              <a:rPr lang="en-US" dirty="0"/>
            </a:br>
            <a:r>
              <a:rPr lang="en-US" b="1" dirty="0" err="1"/>
              <a:t>Colour</a:t>
            </a:r>
            <a:r>
              <a:rPr lang="en-US" b="1" dirty="0"/>
              <a:t> coding</a:t>
            </a:r>
            <a:r>
              <a:rPr lang="en-US" dirty="0"/>
              <a:t> - </a:t>
            </a:r>
            <a:r>
              <a:rPr lang="en-US" dirty="0" err="1"/>
              <a:t>colour</a:t>
            </a:r>
            <a:r>
              <a:rPr lang="en-US" dirty="0"/>
              <a:t> should not be used as the sole method of coding of the control. It is more effective when combined with other methods. Use red, orange, yellow, green and blue as they are the only </a:t>
            </a:r>
            <a:r>
              <a:rPr lang="en-US" dirty="0" err="1"/>
              <a:t>colours</a:t>
            </a:r>
            <a:r>
              <a:rPr lang="en-US" dirty="0"/>
              <a:t> that are effectively identified and </a:t>
            </a:r>
            <a:r>
              <a:rPr lang="en-US" dirty="0" err="1"/>
              <a:t>recognised</a:t>
            </a:r>
            <a:r>
              <a:rPr lang="en-US" dirty="0"/>
              <a:t>. However about 7% of men and under 1% of women suffer from red-green </a:t>
            </a:r>
            <a:r>
              <a:rPr lang="en-US" dirty="0" err="1"/>
              <a:t>colour</a:t>
            </a:r>
            <a:r>
              <a:rPr lang="en-US" dirty="0"/>
              <a:t> blindness - they are unable to differentiate reds and greens and tend to see these </a:t>
            </a:r>
            <a:r>
              <a:rPr lang="en-US" dirty="0" err="1"/>
              <a:t>colours</a:t>
            </a:r>
            <a:r>
              <a:rPr lang="en-US" dirty="0"/>
              <a:t> as shades of greyish-yellow. Therefore, in situations where </a:t>
            </a:r>
            <a:r>
              <a:rPr lang="en-US" dirty="0" err="1"/>
              <a:t>colour</a:t>
            </a:r>
            <a:r>
              <a:rPr lang="en-US" dirty="0"/>
              <a:t> coding and recognition are vital, you should check that all operators can distinguish the </a:t>
            </a:r>
            <a:r>
              <a:rPr lang="en-US" dirty="0" err="1"/>
              <a:t>colours</a:t>
            </a:r>
            <a:r>
              <a:rPr lang="en-US" dirty="0"/>
              <a:t> used. </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267200"/>
            <a:ext cx="159047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4229100"/>
            <a:ext cx="1809750" cy="723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4174331"/>
            <a:ext cx="1720727" cy="871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1891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Labelling</a:t>
            </a:r>
            <a:endParaRPr lang="en-US" dirty="0"/>
          </a:p>
        </p:txBody>
      </p:sp>
      <p:sp>
        <p:nvSpPr>
          <p:cNvPr id="3" name="Content Placeholder 2"/>
          <p:cNvSpPr>
            <a:spLocks noGrp="1"/>
          </p:cNvSpPr>
          <p:nvPr>
            <p:ph idx="1"/>
          </p:nvPr>
        </p:nvSpPr>
        <p:spPr/>
        <p:txBody>
          <a:bodyPr/>
          <a:lstStyle/>
          <a:p>
            <a:r>
              <a:rPr lang="en-US" dirty="0" smtClean="0"/>
              <a:t>If </a:t>
            </a:r>
            <a:r>
              <a:rPr lang="en-US" dirty="0"/>
              <a:t>controls are to be </a:t>
            </a:r>
            <a:r>
              <a:rPr lang="en-US" dirty="0" err="1"/>
              <a:t>labelled</a:t>
            </a:r>
            <a:r>
              <a:rPr lang="en-US" dirty="0"/>
              <a:t>, adequate space and lighting must be provided to enable the labels to be clearly visible. Labels should be either on the control or immediately adjacent to it. They should not obscure the control and should be difficult to remove. Letters and numbers used should be standard. </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3733800"/>
            <a:ext cx="1763713" cy="1924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4648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305</TotalTime>
  <Words>385</Words>
  <Application>Microsoft Office PowerPoint</Application>
  <PresentationFormat>On-screen Show (4:3)</PresentationFormat>
  <Paragraphs>103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ERGONOMICS</vt:lpstr>
      <vt:lpstr>What is a control? </vt:lpstr>
      <vt:lpstr> Types of controls </vt:lpstr>
      <vt:lpstr>DISCRETE CONTROLS</vt:lpstr>
      <vt:lpstr>CONTINUOUS CONTROLS</vt:lpstr>
      <vt:lpstr>Guidelines for design</vt:lpstr>
      <vt:lpstr>PowerPoint Presentation</vt:lpstr>
      <vt:lpstr>Coding of controls</vt:lpstr>
      <vt:lpstr>Labelling</vt:lpstr>
      <vt:lpstr>Hand controls</vt:lpstr>
      <vt:lpstr>PowerPoint Presentation</vt:lpstr>
      <vt:lpstr>Foot controls</vt:lpstr>
      <vt:lpstr>Choosing a control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dc:title>
  <dc:creator>User</dc:creator>
  <cp:lastModifiedBy>User</cp:lastModifiedBy>
  <cp:revision>17</cp:revision>
  <dcterms:created xsi:type="dcterms:W3CDTF">2013-01-21T02:44:51Z</dcterms:created>
  <dcterms:modified xsi:type="dcterms:W3CDTF">2013-04-29T01:58:49Z</dcterms:modified>
</cp:coreProperties>
</file>