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8" r:id="rId7"/>
    <p:sldId id="261" r:id="rId8"/>
    <p:sldId id="262" r:id="rId9"/>
    <p:sldId id="263" r:id="rId10"/>
    <p:sldId id="269" r:id="rId11"/>
    <p:sldId id="270" r:id="rId12"/>
    <p:sldId id="271" r:id="rId13"/>
    <p:sldId id="272" r:id="rId14"/>
    <p:sldId id="273" r:id="rId15"/>
    <p:sldId id="278"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A31C8B5-54A9-4921-99A9-9B75493E2E4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1C60781-370C-405C-A700-079101C90871}" type="datetimeFigureOut">
              <a:rPr lang="en-US" smtClean="0"/>
              <a:t>3/18/2013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A31C8B5-54A9-4921-99A9-9B75493E2E41}"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D1C60781-370C-405C-A700-079101C90871}" type="datetimeFigureOut">
              <a:rPr lang="en-US" smtClean="0"/>
              <a:t>3/18/2013</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A31C8B5-54A9-4921-99A9-9B75493E2E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ERGONOMICS</a:t>
            </a:r>
            <a:endParaRPr lang="en-US" dirty="0"/>
          </a:p>
        </p:txBody>
      </p:sp>
      <p:sp>
        <p:nvSpPr>
          <p:cNvPr id="3" name="Subtitle 2"/>
          <p:cNvSpPr>
            <a:spLocks noGrp="1"/>
          </p:cNvSpPr>
          <p:nvPr>
            <p:ph type="subTitle" idx="1"/>
          </p:nvPr>
        </p:nvSpPr>
        <p:spPr/>
        <p:txBody>
          <a:bodyPr/>
          <a:lstStyle/>
          <a:p>
            <a:r>
              <a:rPr lang="en-US" dirty="0" smtClean="0"/>
              <a:t>For the ELDERLY</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5257800"/>
            <a:ext cx="2047875" cy="9780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32283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Soft Side of Ergonomics</a:t>
            </a:r>
          </a:p>
        </p:txBody>
      </p:sp>
      <p:sp>
        <p:nvSpPr>
          <p:cNvPr id="3" name="Content Placeholder 2"/>
          <p:cNvSpPr>
            <a:spLocks noGrp="1"/>
          </p:cNvSpPr>
          <p:nvPr>
            <p:ph idx="1"/>
          </p:nvPr>
        </p:nvSpPr>
        <p:spPr/>
        <p:txBody>
          <a:bodyPr/>
          <a:lstStyle/>
          <a:p>
            <a:r>
              <a:rPr lang="en-US" dirty="0"/>
              <a:t>Getting people to accept changes, even ones that are ergonomically correct, is difficult. People resist change. That's just human nature. They're especially resistant to change if it is imposed upon them. They resent feeling powerless and passive, of having no say in the matter. </a:t>
            </a:r>
            <a:endParaRPr lang="en-US" dirty="0" smtClean="0"/>
          </a:p>
          <a:p>
            <a:endParaRPr lang="en-US" dirty="0"/>
          </a:p>
        </p:txBody>
      </p:sp>
    </p:spTree>
    <p:extLst>
      <p:ext uri="{BB962C8B-B14F-4D97-AF65-F5344CB8AC3E}">
        <p14:creationId xmlns:p14="http://schemas.microsoft.com/office/powerpoint/2010/main" val="3381695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R-E-S-P-E-C-T</a:t>
            </a:r>
          </a:p>
        </p:txBody>
      </p:sp>
      <p:sp>
        <p:nvSpPr>
          <p:cNvPr id="3" name="Content Placeholder 2"/>
          <p:cNvSpPr>
            <a:spLocks noGrp="1"/>
          </p:cNvSpPr>
          <p:nvPr>
            <p:ph idx="1"/>
          </p:nvPr>
        </p:nvSpPr>
        <p:spPr/>
        <p:txBody>
          <a:bodyPr>
            <a:normAutofit fontScale="70000" lnSpcReduction="20000"/>
          </a:bodyPr>
          <a:lstStyle/>
          <a:p>
            <a:r>
              <a:rPr lang="en-US" dirty="0"/>
              <a:t>People will not be dazzled into agreement and acceptance by a tour-de-force display of ergonomic knowhow. They need to be won over with gentle persuasion. </a:t>
            </a:r>
            <a:endParaRPr lang="en-US" dirty="0" smtClean="0"/>
          </a:p>
          <a:p>
            <a:r>
              <a:rPr lang="en-US" dirty="0"/>
              <a:t>Older adults have their pride; they do not want to be bossed around as if they were children. They have their settled habits and it will greatly undermine their sense of familiarity to have their routines and habits re-arranged, especially when they feel it is unnecessary.</a:t>
            </a:r>
          </a:p>
          <a:p>
            <a:endParaRPr lang="en-US" dirty="0"/>
          </a:p>
          <a:p>
            <a:r>
              <a:rPr lang="en-US" dirty="0"/>
              <a:t>Creating a senior-friendly ergonomic home must be done with them, not to them. Discuss the changes that you are thinking about and get their feedback. Do not belittle their concerns or pooh-pooh their fears -- their concerns are legitimate and should be treated with respect, even if you do not agree with them. Try to see their point of view and they may be more willing to see yours</a:t>
            </a:r>
          </a:p>
        </p:txBody>
      </p:sp>
    </p:spTree>
    <p:extLst>
      <p:ext uri="{BB962C8B-B14F-4D97-AF65-F5344CB8AC3E}">
        <p14:creationId xmlns:p14="http://schemas.microsoft.com/office/powerpoint/2010/main" val="104815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dirty="0"/>
              <a:t>Go easy with the older folks. They have lived long lives and have been productive in their own time, in their own way, in their own world. They developed survival skills for the hardships and challenges that they have faced and conquered. Though their skills and perspectives may no longer seem relevant in today's environment, respect them. Be respectful of their perspectives, their opinions, and their preferences. This may require a good dose of patience, which sounds easy, but can be hard, especially if you are hard pressed by the demands of your own life.</a:t>
            </a:r>
          </a:p>
          <a:p>
            <a:endParaRPr lang="en-US" dirty="0"/>
          </a:p>
          <a:p>
            <a:r>
              <a:rPr lang="en-US" dirty="0"/>
              <a:t>Older people sometimes stubbornly refuse to admit that they need help or that a change would be good. It is hard for them to think of themselves as old; they do not want to admit their deficits for fear of being marginalized. Seniors prize their independence, even when they can no longer be independent.</a:t>
            </a:r>
          </a:p>
        </p:txBody>
      </p:sp>
    </p:spTree>
    <p:extLst>
      <p:ext uri="{BB962C8B-B14F-4D97-AF65-F5344CB8AC3E}">
        <p14:creationId xmlns:p14="http://schemas.microsoft.com/office/powerpoint/2010/main" val="1197310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Easy Does It</a:t>
            </a:r>
          </a:p>
        </p:txBody>
      </p:sp>
      <p:sp>
        <p:nvSpPr>
          <p:cNvPr id="3" name="Content Placeholder 2"/>
          <p:cNvSpPr>
            <a:spLocks noGrp="1"/>
          </p:cNvSpPr>
          <p:nvPr>
            <p:ph idx="1"/>
          </p:nvPr>
        </p:nvSpPr>
        <p:spPr/>
        <p:txBody>
          <a:bodyPr>
            <a:normAutofit fontScale="62500" lnSpcReduction="20000"/>
          </a:bodyPr>
          <a:lstStyle/>
          <a:p>
            <a:r>
              <a:rPr lang="en-US" dirty="0"/>
              <a:t>Introduce new ideas slowly and don't overwhelm them with too many choices at one time. Get feedback from them on the proposed changes -- ask them how they would feel about it, whether they would be willing to give it a try. For instance, ask them to try out a bathtub grab bar or a shower seat. If they refuse, find out why.</a:t>
            </a:r>
          </a:p>
          <a:p>
            <a:endParaRPr lang="en-US" dirty="0"/>
          </a:p>
          <a:p>
            <a:r>
              <a:rPr lang="en-US" dirty="0"/>
              <a:t>Older people do not want to be stigmatized as old people (even if they are old). A walker or cane is tangible evidence of a deficit -- one which they may not be willing to accept. They may think of their weakness as a temporary setback, rather than a sign of a permanent, irreversible decline. Don't try to get them to accept the inevitably of their aging -- they will resist. Instead, agree that "perhaps this is just a temporary setback or condition, but for the meantime, to give everyone a little peace of mind, please consider using this aid."</a:t>
            </a:r>
          </a:p>
        </p:txBody>
      </p:sp>
    </p:spTree>
    <p:extLst>
      <p:ext uri="{BB962C8B-B14F-4D97-AF65-F5344CB8AC3E}">
        <p14:creationId xmlns:p14="http://schemas.microsoft.com/office/powerpoint/2010/main" val="1332344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dirty="0"/>
              <a:t>Mention that you worry about them and would feel more at ease in your mind knowing that they have this aid or device that they can use if they choose. They may be (gently) persuaded if they think it will help you.</a:t>
            </a:r>
          </a:p>
          <a:p>
            <a:endParaRPr lang="en-US" dirty="0"/>
          </a:p>
          <a:p>
            <a:r>
              <a:rPr lang="en-US" dirty="0"/>
              <a:t>Let them know that you're not going to force a change upon them (unless it is truly a matter of life or death). Let them know that you want them to try something new, in hopes that it will make life easier for them and allow them to continue living independently.</a:t>
            </a:r>
          </a:p>
          <a:p>
            <a:endParaRPr lang="en-US" dirty="0"/>
          </a:p>
          <a:p>
            <a:r>
              <a:rPr lang="en-US" dirty="0"/>
              <a:t>By proposing the change as a trial, they will be reassured that they can refuse it and have it taken away if it does not suit them. This gives them a sense of control over the situation, which may make them more amenable to your suggestions.</a:t>
            </a:r>
          </a:p>
        </p:txBody>
      </p:sp>
    </p:spTree>
    <p:extLst>
      <p:ext uri="{BB962C8B-B14F-4D97-AF65-F5344CB8AC3E}">
        <p14:creationId xmlns:p14="http://schemas.microsoft.com/office/powerpoint/2010/main" val="2175963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err="1" smtClean="0"/>
              <a:t>Contoh</a:t>
            </a:r>
            <a:r>
              <a:rPr lang="en-US" dirty="0" smtClean="0"/>
              <a:t> </a:t>
            </a:r>
            <a:r>
              <a:rPr lang="en-US" dirty="0" err="1" smtClean="0"/>
              <a:t>Permasalahan</a:t>
            </a:r>
            <a:r>
              <a:rPr lang="en-US" dirty="0" smtClean="0"/>
              <a:t> MANULA di </a:t>
            </a:r>
            <a:r>
              <a:rPr lang="en-US" dirty="0" err="1" smtClean="0"/>
              <a:t>rumah</a:t>
            </a:r>
            <a:r>
              <a:rPr lang="en-US" dirty="0" smtClean="0"/>
              <a:t> </a:t>
            </a:r>
            <a:r>
              <a:rPr lang="en-US" dirty="0" err="1" smtClean="0"/>
              <a:t>secara</a:t>
            </a:r>
            <a:r>
              <a:rPr lang="en-US" dirty="0" smtClean="0"/>
              <a:t> </a:t>
            </a:r>
            <a:r>
              <a:rPr lang="en-US" dirty="0" err="1" smtClean="0"/>
              <a:t>Ergonomis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81049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Dapur</a:t>
            </a:r>
            <a:r>
              <a:rPr lang="en-US" dirty="0" smtClean="0"/>
              <a:t> </a:t>
            </a:r>
            <a:r>
              <a:rPr lang="en-US" dirty="0" err="1" smtClean="0"/>
              <a:t>untuk</a:t>
            </a:r>
            <a:r>
              <a:rPr lang="en-US" dirty="0" smtClean="0"/>
              <a:t> </a:t>
            </a:r>
            <a:r>
              <a:rPr lang="en-US" dirty="0" err="1" smtClean="0"/>
              <a:t>Manula</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737994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5259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451794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605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Aging Ergonomics</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As we age, our bodies and minds change. So our environment needs to change too. Sadly, older people often have problems using everyday products because the design of many commonly used products do not take into account their limitations.</a:t>
            </a:r>
          </a:p>
          <a:p>
            <a:r>
              <a:rPr lang="en-US" dirty="0" smtClean="0"/>
              <a:t>Things </a:t>
            </a:r>
            <a:r>
              <a:rPr lang="en-US" dirty="0"/>
              <a:t>that require flexible fingers or strong hands can be almost impossible for some seniors to use. Even if they can manage to open that prescription bottle or replace the batteries in their hearing aid, it can be a time-consuming and frustrating experience.</a:t>
            </a:r>
          </a:p>
          <a:p>
            <a:endParaRPr lang="en-US" dirty="0"/>
          </a:p>
          <a:p>
            <a:r>
              <a:rPr lang="en-US" dirty="0"/>
              <a:t>Older people feel forgotten and ignored by the designers and engineers who failed to consider their needs and limitations. They are embarrassed and humiliated when they need help with simple tasks.</a:t>
            </a:r>
          </a:p>
        </p:txBody>
      </p:sp>
    </p:spTree>
    <p:extLst>
      <p:ext uri="{BB962C8B-B14F-4D97-AF65-F5344CB8AC3E}">
        <p14:creationId xmlns:p14="http://schemas.microsoft.com/office/powerpoint/2010/main" val="1156298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Aging Senses</a:t>
            </a:r>
          </a:p>
        </p:txBody>
      </p:sp>
      <p:sp>
        <p:nvSpPr>
          <p:cNvPr id="3" name="Content Placeholder 2"/>
          <p:cNvSpPr>
            <a:spLocks noGrp="1"/>
          </p:cNvSpPr>
          <p:nvPr>
            <p:ph idx="1"/>
          </p:nvPr>
        </p:nvSpPr>
        <p:spPr/>
        <p:txBody>
          <a:bodyPr>
            <a:normAutofit fontScale="92500" lnSpcReduction="20000"/>
          </a:bodyPr>
          <a:lstStyle/>
          <a:p>
            <a:r>
              <a:rPr lang="en-US" dirty="0"/>
              <a:t>Several sections cover the sections on changes to our Aging Bodies: Musculoskeletal (muscles and bones) and Neuromuscular (muscles and nerves) followed by those related to in our Aging Senses:</a:t>
            </a:r>
          </a:p>
          <a:p>
            <a:endParaRPr lang="en-US" dirty="0"/>
          </a:p>
          <a:p>
            <a:r>
              <a:rPr lang="en-US" dirty="0"/>
              <a:t>    Seeing</a:t>
            </a:r>
          </a:p>
          <a:p>
            <a:r>
              <a:rPr lang="en-US" dirty="0"/>
              <a:t>    Hearing</a:t>
            </a:r>
          </a:p>
          <a:p>
            <a:r>
              <a:rPr lang="en-US" dirty="0"/>
              <a:t>    Smelling</a:t>
            </a:r>
          </a:p>
          <a:p>
            <a:r>
              <a:rPr lang="en-US" dirty="0"/>
              <a:t>    Tasting</a:t>
            </a:r>
          </a:p>
          <a:p>
            <a:r>
              <a:rPr lang="en-US" dirty="0"/>
              <a:t>    Touching</a:t>
            </a:r>
          </a:p>
        </p:txBody>
      </p:sp>
    </p:spTree>
    <p:extLst>
      <p:ext uri="{BB962C8B-B14F-4D97-AF65-F5344CB8AC3E}">
        <p14:creationId xmlns:p14="http://schemas.microsoft.com/office/powerpoint/2010/main" val="2685438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Seeing</a:t>
            </a:r>
            <a:br>
              <a:rPr lang="en-US" b="1" dirty="0"/>
            </a:br>
            <a:endParaRPr lang="en-US" dirty="0"/>
          </a:p>
        </p:txBody>
      </p:sp>
      <p:sp>
        <p:nvSpPr>
          <p:cNvPr id="3" name="Content Placeholder 2"/>
          <p:cNvSpPr>
            <a:spLocks noGrp="1"/>
          </p:cNvSpPr>
          <p:nvPr>
            <p:ph sz="half" idx="1"/>
          </p:nvPr>
        </p:nvSpPr>
        <p:spPr/>
        <p:txBody>
          <a:bodyPr>
            <a:normAutofit fontScale="55000" lnSpcReduction="20000"/>
          </a:bodyPr>
          <a:lstStyle/>
          <a:p>
            <a:r>
              <a:rPr lang="en-US" dirty="0"/>
              <a:t>THE AGING EYE: The pupil shrinks with age. This shrinkage is called senile </a:t>
            </a:r>
            <a:r>
              <a:rPr lang="en-US" dirty="0" err="1"/>
              <a:t>miosis</a:t>
            </a:r>
            <a:r>
              <a:rPr lang="en-US" dirty="0"/>
              <a:t>.</a:t>
            </a:r>
          </a:p>
          <a:p>
            <a:endParaRPr lang="en-US" dirty="0"/>
          </a:p>
          <a:p>
            <a:r>
              <a:rPr lang="en-US" dirty="0"/>
              <a:t>By age 60, the pupil is only one-third its size at age 20. This is a disadvantage for older adults in a dim light because their pupils cannot open as much to let in more light.</a:t>
            </a:r>
          </a:p>
          <a:p>
            <a:endParaRPr lang="en-US" dirty="0"/>
          </a:p>
          <a:p>
            <a:r>
              <a:rPr lang="en-US" dirty="0"/>
              <a:t>But in bright light, a smaller pupil provides a slight advantage because the smaller pupil is closer to the optimum size for producing a sharp retinal image.</a:t>
            </a:r>
          </a:p>
          <a:p>
            <a:endParaRPr lang="en-US" dirty="0"/>
          </a:p>
          <a:p>
            <a:r>
              <a:rPr lang="en-US" dirty="0"/>
              <a:t>Senile </a:t>
            </a:r>
            <a:r>
              <a:rPr lang="en-US" dirty="0" err="1"/>
              <a:t>miosis</a:t>
            </a:r>
            <a:r>
              <a:rPr lang="en-US" dirty="0"/>
              <a:t> may also improve contrast sensitivity, and may help compensate for lens by reducing the scatter of light within the eye.</a:t>
            </a:r>
          </a:p>
        </p:txBody>
      </p:sp>
      <p:sp>
        <p:nvSpPr>
          <p:cNvPr id="7" name="Content Placeholder 6"/>
          <p:cNvSpPr>
            <a:spLocks noGrp="1"/>
          </p:cNvSpPr>
          <p:nvPr>
            <p:ph sz="half" idx="2"/>
          </p:nvPr>
        </p:nvSpPr>
        <p:spPr/>
        <p:txBody>
          <a:bodyPr>
            <a:normAutofit fontScale="55000" lnSpcReduction="20000"/>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1752600"/>
            <a:ext cx="2847975"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31238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b="1" dirty="0"/>
              <a:t>Hearing</a:t>
            </a:r>
            <a:br>
              <a:rPr lang="en-US" b="1" dirty="0"/>
            </a:br>
            <a:endParaRPr lang="en-US" dirty="0"/>
          </a:p>
        </p:txBody>
      </p:sp>
      <p:sp>
        <p:nvSpPr>
          <p:cNvPr id="8" name="Content Placeholder 7"/>
          <p:cNvSpPr>
            <a:spLocks noGrp="1"/>
          </p:cNvSpPr>
          <p:nvPr>
            <p:ph idx="1"/>
          </p:nvPr>
        </p:nvSpPr>
        <p:spPr/>
        <p:txBody>
          <a:bodyPr>
            <a:normAutofit fontScale="92500" lnSpcReduction="10000"/>
          </a:bodyPr>
          <a:lstStyle/>
          <a:p>
            <a:r>
              <a:rPr lang="en-US" dirty="0"/>
              <a:t>THE AGING EAR: The aging ear is more sensitive to noise-induced hearing loss. Older people will experience greater hearing loss than young people, when both are exposed to the same damaging level of noise.</a:t>
            </a:r>
          </a:p>
          <a:p>
            <a:endParaRPr lang="en-US" dirty="0"/>
          </a:p>
          <a:p>
            <a:r>
              <a:rPr lang="en-US" dirty="0"/>
              <a:t>All aspects of hearing are affected by age: loudness discrimination, speech discrimination, and frequency. As they get older, both men and women lose hearing at the lowest and the highest frequencies.</a:t>
            </a:r>
          </a:p>
        </p:txBody>
      </p:sp>
    </p:spTree>
    <p:extLst>
      <p:ext uri="{BB962C8B-B14F-4D97-AF65-F5344CB8AC3E}">
        <p14:creationId xmlns:p14="http://schemas.microsoft.com/office/powerpoint/2010/main" val="49189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0"/>
            <a:ext cx="8183880" cy="1051560"/>
          </a:xfrm>
        </p:spPr>
        <p:txBody>
          <a:bodyPr>
            <a:normAutofit fontScale="90000"/>
          </a:bodyPr>
          <a:lstStyle/>
          <a:p>
            <a:r>
              <a:rPr lang="en-US" dirty="0"/>
              <a:t>examples of different levels of hearing loss and the effects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11286270"/>
              </p:ext>
            </p:extLst>
          </p:nvPr>
        </p:nvGraphicFramePr>
        <p:xfrm>
          <a:off x="457200" y="304800"/>
          <a:ext cx="8381999" cy="4860349"/>
        </p:xfrm>
        <a:graphic>
          <a:graphicData uri="http://schemas.openxmlformats.org/drawingml/2006/table">
            <a:tbl>
              <a:tblPr/>
              <a:tblGrid>
                <a:gridCol w="2659673"/>
                <a:gridCol w="1182077"/>
                <a:gridCol w="1397000"/>
                <a:gridCol w="3143249"/>
              </a:tblGrid>
              <a:tr h="427450">
                <a:tc>
                  <a:txBody>
                    <a:bodyPr/>
                    <a:lstStyle/>
                    <a:p>
                      <a:r>
                        <a:rPr lang="en-US" sz="1100" b="1" dirty="0">
                          <a:effectLst/>
                        </a:rPr>
                        <a:t>Degree of Hearing Loss</a:t>
                      </a:r>
                    </a:p>
                  </a:txBody>
                  <a:tcPr marL="7836" marR="7836" marT="7836" marB="7836" anchor="ctr">
                    <a:lnL>
                      <a:noFill/>
                    </a:lnL>
                    <a:lnR>
                      <a:noFill/>
                    </a:lnR>
                    <a:lnT>
                      <a:noFill/>
                    </a:lnT>
                    <a:lnB>
                      <a:noFill/>
                    </a:lnB>
                  </a:tcPr>
                </a:tc>
                <a:tc>
                  <a:txBody>
                    <a:bodyPr/>
                    <a:lstStyle/>
                    <a:p>
                      <a:r>
                        <a:rPr lang="en-US" sz="1100" b="1">
                          <a:effectLst/>
                        </a:rPr>
                        <a:t>Decibel Level</a:t>
                      </a:r>
                    </a:p>
                  </a:txBody>
                  <a:tcPr marL="7836" marR="7836" marT="7836" marB="7836" anchor="ctr">
                    <a:lnL>
                      <a:noFill/>
                    </a:lnL>
                    <a:lnR>
                      <a:noFill/>
                    </a:lnR>
                    <a:lnT>
                      <a:noFill/>
                    </a:lnT>
                    <a:lnB>
                      <a:noFill/>
                    </a:lnB>
                  </a:tcPr>
                </a:tc>
                <a:tc>
                  <a:txBody>
                    <a:bodyPr/>
                    <a:lstStyle/>
                    <a:p>
                      <a:r>
                        <a:rPr lang="en-US" sz="1100" b="1">
                          <a:effectLst/>
                        </a:rPr>
                        <a:t>Examples</a:t>
                      </a:r>
                    </a:p>
                  </a:txBody>
                  <a:tcPr marL="7836" marR="7836" marT="7836" marB="7836" anchor="ctr">
                    <a:lnL>
                      <a:noFill/>
                    </a:lnL>
                    <a:lnR>
                      <a:noFill/>
                    </a:lnR>
                    <a:lnT>
                      <a:noFill/>
                    </a:lnT>
                    <a:lnB>
                      <a:noFill/>
                    </a:lnB>
                  </a:tcPr>
                </a:tc>
                <a:tc>
                  <a:txBody>
                    <a:bodyPr/>
                    <a:lstStyle/>
                    <a:p>
                      <a:r>
                        <a:rPr lang="en-US" sz="1100" b="1">
                          <a:effectLst/>
                        </a:rPr>
                        <a:t>Effect</a:t>
                      </a:r>
                    </a:p>
                  </a:txBody>
                  <a:tcPr marL="7836" marR="7836" marT="7836" marB="7836" anchor="ctr">
                    <a:lnL>
                      <a:noFill/>
                    </a:lnL>
                    <a:lnR>
                      <a:noFill/>
                    </a:lnR>
                    <a:lnT>
                      <a:noFill/>
                    </a:lnT>
                    <a:lnB>
                      <a:noFill/>
                    </a:lnB>
                  </a:tcPr>
                </a:tc>
              </a:tr>
              <a:tr h="467014">
                <a:tc>
                  <a:txBody>
                    <a:bodyPr/>
                    <a:lstStyle/>
                    <a:p>
                      <a:r>
                        <a:rPr lang="en-US" sz="1100"/>
                        <a:t>Normal Hearing</a:t>
                      </a:r>
                    </a:p>
                  </a:txBody>
                  <a:tcPr marL="7836" marR="7836" marT="7836" marB="7836" anchor="ctr">
                    <a:lnL>
                      <a:noFill/>
                    </a:lnL>
                    <a:lnR>
                      <a:noFill/>
                    </a:lnR>
                    <a:lnT>
                      <a:noFill/>
                    </a:lnT>
                    <a:lnB>
                      <a:noFill/>
                    </a:lnB>
                  </a:tcPr>
                </a:tc>
                <a:tc>
                  <a:txBody>
                    <a:bodyPr/>
                    <a:lstStyle/>
                    <a:p>
                      <a:r>
                        <a:rPr lang="en-US" sz="1100">
                          <a:effectLst/>
                        </a:rPr>
                        <a:t>-15 to 10 dB</a:t>
                      </a:r>
                    </a:p>
                  </a:txBody>
                  <a:tcPr marL="7836" marR="7836" marT="7836" marB="7836" anchor="ctr">
                    <a:lnL>
                      <a:noFill/>
                    </a:lnL>
                    <a:lnR>
                      <a:noFill/>
                    </a:lnR>
                    <a:lnT>
                      <a:noFill/>
                    </a:lnT>
                    <a:lnB>
                      <a:noFill/>
                    </a:lnB>
                  </a:tcPr>
                </a:tc>
                <a:tc>
                  <a:txBody>
                    <a:bodyPr/>
                    <a:lstStyle/>
                    <a:p>
                      <a:r>
                        <a:rPr lang="en-US" sz="1100">
                          <a:effectLst/>
                        </a:rPr>
                        <a:t>rustling leaves</a:t>
                      </a:r>
                    </a:p>
                  </a:txBody>
                  <a:tcPr marL="7836" marR="7836" marT="7836" marB="7836" anchor="ctr">
                    <a:lnL>
                      <a:noFill/>
                    </a:lnL>
                    <a:lnR>
                      <a:noFill/>
                    </a:lnR>
                    <a:lnT>
                      <a:noFill/>
                    </a:lnT>
                    <a:lnB>
                      <a:noFill/>
                    </a:lnB>
                  </a:tcPr>
                </a:tc>
                <a:tc>
                  <a:txBody>
                    <a:bodyPr/>
                    <a:lstStyle/>
                    <a:p>
                      <a:r>
                        <a:rPr lang="en-US" sz="1100"/>
                        <a:t>No hearing related problem</a:t>
                      </a:r>
                    </a:p>
                  </a:txBody>
                  <a:tcPr marL="7836" marR="7836" marT="7836" marB="7836" anchor="ctr">
                    <a:lnL>
                      <a:noFill/>
                    </a:lnL>
                    <a:lnR>
                      <a:noFill/>
                    </a:lnR>
                    <a:lnT>
                      <a:noFill/>
                    </a:lnT>
                    <a:lnB>
                      <a:noFill/>
                    </a:lnB>
                  </a:tcPr>
                </a:tc>
              </a:tr>
              <a:tr h="467014">
                <a:tc>
                  <a:txBody>
                    <a:bodyPr/>
                    <a:lstStyle/>
                    <a:p>
                      <a:r>
                        <a:rPr lang="en-US" sz="1100"/>
                        <a:t>Borderline Normal</a:t>
                      </a:r>
                    </a:p>
                  </a:txBody>
                  <a:tcPr marL="7836" marR="7836" marT="7836" marB="7836" anchor="ctr">
                    <a:lnL>
                      <a:noFill/>
                    </a:lnL>
                    <a:lnR>
                      <a:noFill/>
                    </a:lnR>
                    <a:lnT>
                      <a:noFill/>
                    </a:lnT>
                    <a:lnB>
                      <a:noFill/>
                    </a:lnB>
                  </a:tcPr>
                </a:tc>
                <a:tc>
                  <a:txBody>
                    <a:bodyPr/>
                    <a:lstStyle/>
                    <a:p>
                      <a:r>
                        <a:rPr lang="en-US" sz="1100">
                          <a:effectLst/>
                        </a:rPr>
                        <a:t>11 to 25 dB</a:t>
                      </a:r>
                    </a:p>
                  </a:txBody>
                  <a:tcPr marL="7836" marR="7836" marT="7836" marB="7836" anchor="ctr">
                    <a:lnL>
                      <a:noFill/>
                    </a:lnL>
                    <a:lnR>
                      <a:noFill/>
                    </a:lnR>
                    <a:lnT>
                      <a:noFill/>
                    </a:lnT>
                    <a:lnB>
                      <a:noFill/>
                    </a:lnB>
                  </a:tcPr>
                </a:tc>
                <a:tc>
                  <a:txBody>
                    <a:bodyPr/>
                    <a:lstStyle/>
                    <a:p>
                      <a:r>
                        <a:rPr lang="en-US" sz="1100">
                          <a:effectLst/>
                        </a:rPr>
                        <a:t>faint speech</a:t>
                      </a:r>
                    </a:p>
                  </a:txBody>
                  <a:tcPr marL="7836" marR="7836" marT="7836" marB="7836" anchor="ctr">
                    <a:lnL>
                      <a:noFill/>
                    </a:lnL>
                    <a:lnR>
                      <a:noFill/>
                    </a:lnR>
                    <a:lnT>
                      <a:noFill/>
                    </a:lnT>
                    <a:lnB>
                      <a:noFill/>
                    </a:lnB>
                  </a:tcPr>
                </a:tc>
                <a:tc>
                  <a:txBody>
                    <a:bodyPr/>
                    <a:lstStyle/>
                    <a:p>
                      <a:r>
                        <a:rPr lang="en-US" sz="1100"/>
                        <a:t>Difficulty hearing very quiet speech, especially in noisy places</a:t>
                      </a:r>
                    </a:p>
                  </a:txBody>
                  <a:tcPr marL="7836" marR="7836" marT="7836" marB="7836" anchor="ctr">
                    <a:lnL>
                      <a:noFill/>
                    </a:lnL>
                    <a:lnR>
                      <a:noFill/>
                    </a:lnR>
                    <a:lnT>
                      <a:noFill/>
                    </a:lnT>
                    <a:lnB>
                      <a:noFill/>
                    </a:lnB>
                  </a:tcPr>
                </a:tc>
              </a:tr>
              <a:tr h="579850">
                <a:tc>
                  <a:txBody>
                    <a:bodyPr/>
                    <a:lstStyle/>
                    <a:p>
                      <a:r>
                        <a:rPr lang="en-US" sz="1100"/>
                        <a:t>Mild Hearing Loss</a:t>
                      </a:r>
                    </a:p>
                  </a:txBody>
                  <a:tcPr marL="7836" marR="7836" marT="7836" marB="7836" anchor="ctr">
                    <a:lnL>
                      <a:noFill/>
                    </a:lnL>
                    <a:lnR>
                      <a:noFill/>
                    </a:lnR>
                    <a:lnT>
                      <a:noFill/>
                    </a:lnT>
                    <a:lnB>
                      <a:noFill/>
                    </a:lnB>
                  </a:tcPr>
                </a:tc>
                <a:tc>
                  <a:txBody>
                    <a:bodyPr/>
                    <a:lstStyle/>
                    <a:p>
                      <a:r>
                        <a:rPr lang="en-US" sz="1100">
                          <a:effectLst/>
                        </a:rPr>
                        <a:t>25 to 40 dB</a:t>
                      </a:r>
                    </a:p>
                  </a:txBody>
                  <a:tcPr marL="7836" marR="7836" marT="7836" marB="7836" anchor="ctr">
                    <a:lnL>
                      <a:noFill/>
                    </a:lnL>
                    <a:lnR>
                      <a:noFill/>
                    </a:lnR>
                    <a:lnT>
                      <a:noFill/>
                    </a:lnT>
                    <a:lnB>
                      <a:noFill/>
                    </a:lnB>
                  </a:tcPr>
                </a:tc>
                <a:tc>
                  <a:txBody>
                    <a:bodyPr/>
                    <a:lstStyle/>
                    <a:p>
                      <a:r>
                        <a:rPr lang="en-US" sz="1100">
                          <a:effectLst/>
                        </a:rPr>
                        <a:t>whispers, quiet talking</a:t>
                      </a:r>
                    </a:p>
                  </a:txBody>
                  <a:tcPr marL="7836" marR="7836" marT="7836" marB="7836" anchor="ctr">
                    <a:lnL>
                      <a:noFill/>
                    </a:lnL>
                    <a:lnR>
                      <a:noFill/>
                    </a:lnR>
                    <a:lnT>
                      <a:noFill/>
                    </a:lnT>
                    <a:lnB>
                      <a:noFill/>
                    </a:lnB>
                  </a:tcPr>
                </a:tc>
                <a:tc>
                  <a:txBody>
                    <a:bodyPr/>
                    <a:lstStyle/>
                    <a:p>
                      <a:r>
                        <a:rPr lang="en-US" sz="1100"/>
                        <a:t>Difficulty hearing faint or distant speech even in a quiet place</a:t>
                      </a:r>
                      <a:br>
                        <a:rPr lang="en-US" sz="1100"/>
                      </a:br>
                      <a:r>
                        <a:rPr lang="en-US" sz="1100"/>
                        <a:t>May not hear verbal warnings of danger</a:t>
                      </a:r>
                      <a:br>
                        <a:rPr lang="en-US" sz="1100"/>
                      </a:br>
                      <a:endParaRPr lang="en-US" sz="1100"/>
                    </a:p>
                  </a:txBody>
                  <a:tcPr marL="7836" marR="7836" marT="7836" marB="7836" anchor="ctr">
                    <a:lnL>
                      <a:noFill/>
                    </a:lnL>
                    <a:lnR>
                      <a:noFill/>
                    </a:lnR>
                    <a:lnT>
                      <a:noFill/>
                    </a:lnT>
                    <a:lnB>
                      <a:noFill/>
                    </a:lnB>
                  </a:tcPr>
                </a:tc>
              </a:tr>
              <a:tr h="692685">
                <a:tc>
                  <a:txBody>
                    <a:bodyPr/>
                    <a:lstStyle/>
                    <a:p>
                      <a:r>
                        <a:rPr lang="en-US" sz="1100" dirty="0"/>
                        <a:t>Moderate Hearing Loss</a:t>
                      </a:r>
                    </a:p>
                  </a:txBody>
                  <a:tcPr marL="7836" marR="7836" marT="7836" marB="7836" anchor="ctr">
                    <a:lnL>
                      <a:noFill/>
                    </a:lnL>
                    <a:lnR>
                      <a:noFill/>
                    </a:lnR>
                    <a:lnT>
                      <a:noFill/>
                    </a:lnT>
                    <a:lnB>
                      <a:noFill/>
                    </a:lnB>
                  </a:tcPr>
                </a:tc>
                <a:tc>
                  <a:txBody>
                    <a:bodyPr/>
                    <a:lstStyle/>
                    <a:p>
                      <a:r>
                        <a:rPr lang="en-US" sz="1100">
                          <a:effectLst/>
                        </a:rPr>
                        <a:t>40 to 55 dB</a:t>
                      </a:r>
                    </a:p>
                  </a:txBody>
                  <a:tcPr marL="7836" marR="7836" marT="7836" marB="7836" anchor="ctr">
                    <a:lnL>
                      <a:noFill/>
                    </a:lnL>
                    <a:lnR>
                      <a:noFill/>
                    </a:lnR>
                    <a:lnT>
                      <a:noFill/>
                    </a:lnT>
                    <a:lnB>
                      <a:noFill/>
                    </a:lnB>
                  </a:tcPr>
                </a:tc>
                <a:tc>
                  <a:txBody>
                    <a:bodyPr/>
                    <a:lstStyle/>
                    <a:p>
                      <a:r>
                        <a:rPr lang="en-US" sz="1100">
                          <a:effectLst/>
                        </a:rPr>
                        <a:t>quiet or normal speech, radio at normal volume</a:t>
                      </a:r>
                    </a:p>
                  </a:txBody>
                  <a:tcPr marL="7836" marR="7836" marT="7836" marB="7836" anchor="ctr">
                    <a:lnL>
                      <a:noFill/>
                    </a:lnL>
                    <a:lnR>
                      <a:noFill/>
                    </a:lnR>
                    <a:lnT>
                      <a:noFill/>
                    </a:lnT>
                    <a:lnB>
                      <a:noFill/>
                    </a:lnB>
                  </a:tcPr>
                </a:tc>
                <a:tc>
                  <a:txBody>
                    <a:bodyPr/>
                    <a:lstStyle/>
                    <a:p>
                      <a:r>
                        <a:rPr lang="en-US" sz="1100" dirty="0"/>
                        <a:t>Can hear nearby conversations</a:t>
                      </a:r>
                      <a:br>
                        <a:rPr lang="en-US" sz="1100" dirty="0"/>
                      </a:br>
                      <a:r>
                        <a:rPr lang="en-US" sz="1100" dirty="0"/>
                        <a:t>May not hear distant warning signals, especially in noisy places</a:t>
                      </a:r>
                      <a:br>
                        <a:rPr lang="en-US" sz="1100" dirty="0"/>
                      </a:br>
                      <a:r>
                        <a:rPr lang="en-US" sz="1100" dirty="0"/>
                        <a:t>Cannot hear distant voices</a:t>
                      </a:r>
                    </a:p>
                  </a:txBody>
                  <a:tcPr marL="7836" marR="7836" marT="7836" marB="7836" anchor="ctr">
                    <a:lnL>
                      <a:noFill/>
                    </a:lnL>
                    <a:lnR>
                      <a:noFill/>
                    </a:lnR>
                    <a:lnT>
                      <a:noFill/>
                    </a:lnT>
                    <a:lnB>
                      <a:noFill/>
                    </a:lnB>
                  </a:tcPr>
                </a:tc>
              </a:tr>
              <a:tr h="579850">
                <a:tc>
                  <a:txBody>
                    <a:bodyPr/>
                    <a:lstStyle/>
                    <a:p>
                      <a:r>
                        <a:rPr lang="en-US" sz="1100"/>
                        <a:t>Moderately Severe Hearing Loss</a:t>
                      </a:r>
                    </a:p>
                  </a:txBody>
                  <a:tcPr marL="7836" marR="7836" marT="7836" marB="7836" anchor="ctr">
                    <a:lnL>
                      <a:noFill/>
                    </a:lnL>
                    <a:lnR>
                      <a:noFill/>
                    </a:lnR>
                    <a:lnT>
                      <a:noFill/>
                    </a:lnT>
                    <a:lnB>
                      <a:noFill/>
                    </a:lnB>
                  </a:tcPr>
                </a:tc>
                <a:tc>
                  <a:txBody>
                    <a:bodyPr/>
                    <a:lstStyle/>
                    <a:p>
                      <a:r>
                        <a:rPr lang="en-US" sz="1100">
                          <a:effectLst/>
                        </a:rPr>
                        <a:t>55 to 70 dB</a:t>
                      </a:r>
                    </a:p>
                  </a:txBody>
                  <a:tcPr marL="7836" marR="7836" marT="7836" marB="7836" anchor="ctr">
                    <a:lnL>
                      <a:noFill/>
                    </a:lnL>
                    <a:lnR>
                      <a:noFill/>
                    </a:lnR>
                    <a:lnT>
                      <a:noFill/>
                    </a:lnT>
                    <a:lnB>
                      <a:noFill/>
                    </a:lnB>
                  </a:tcPr>
                </a:tc>
                <a:tc>
                  <a:txBody>
                    <a:bodyPr/>
                    <a:lstStyle/>
                    <a:p>
                      <a:r>
                        <a:rPr lang="en-US" sz="1100">
                          <a:effectLst/>
                        </a:rPr>
                        <a:t>normal or loud speech, doorbell</a:t>
                      </a:r>
                    </a:p>
                  </a:txBody>
                  <a:tcPr marL="7836" marR="7836" marT="7836" marB="7836" anchor="ctr">
                    <a:lnL>
                      <a:noFill/>
                    </a:lnL>
                    <a:lnR>
                      <a:noFill/>
                    </a:lnR>
                    <a:lnT>
                      <a:noFill/>
                    </a:lnT>
                    <a:lnB>
                      <a:noFill/>
                    </a:lnB>
                  </a:tcPr>
                </a:tc>
                <a:tc>
                  <a:txBody>
                    <a:bodyPr/>
                    <a:lstStyle/>
                    <a:p>
                      <a:r>
                        <a:rPr lang="en-US" sz="1100"/>
                        <a:t>Can hear only loud close conversations</a:t>
                      </a:r>
                      <a:br>
                        <a:rPr lang="en-US" sz="1100"/>
                      </a:br>
                      <a:r>
                        <a:rPr lang="en-US" sz="1100"/>
                        <a:t>Cannot hear distant car horns, warning signals, or voices in noisy places</a:t>
                      </a:r>
                    </a:p>
                  </a:txBody>
                  <a:tcPr marL="7836" marR="7836" marT="7836" marB="7836" anchor="ctr">
                    <a:lnL>
                      <a:noFill/>
                    </a:lnL>
                    <a:lnR>
                      <a:noFill/>
                    </a:lnR>
                    <a:lnT>
                      <a:noFill/>
                    </a:lnT>
                    <a:lnB>
                      <a:noFill/>
                    </a:lnB>
                  </a:tcPr>
                </a:tc>
              </a:tr>
              <a:tr h="579850">
                <a:tc>
                  <a:txBody>
                    <a:bodyPr/>
                    <a:lstStyle/>
                    <a:p>
                      <a:r>
                        <a:rPr lang="en-US" sz="1100" dirty="0"/>
                        <a:t>Severe Hearing Loss</a:t>
                      </a:r>
                    </a:p>
                  </a:txBody>
                  <a:tcPr marL="7836" marR="7836" marT="7836" marB="7836" anchor="ctr">
                    <a:lnL>
                      <a:noFill/>
                    </a:lnL>
                    <a:lnR>
                      <a:noFill/>
                    </a:lnR>
                    <a:lnT>
                      <a:noFill/>
                    </a:lnT>
                    <a:lnB>
                      <a:noFill/>
                    </a:lnB>
                  </a:tcPr>
                </a:tc>
                <a:tc>
                  <a:txBody>
                    <a:bodyPr/>
                    <a:lstStyle/>
                    <a:p>
                      <a:r>
                        <a:rPr lang="en-US" sz="1100">
                          <a:effectLst/>
                        </a:rPr>
                        <a:t>70 to 90 dB</a:t>
                      </a:r>
                    </a:p>
                  </a:txBody>
                  <a:tcPr marL="7836" marR="7836" marT="7836" marB="7836" anchor="ctr">
                    <a:lnL>
                      <a:noFill/>
                    </a:lnL>
                    <a:lnR>
                      <a:noFill/>
                    </a:lnR>
                    <a:lnT>
                      <a:noFill/>
                    </a:lnT>
                    <a:lnB>
                      <a:noFill/>
                    </a:lnB>
                  </a:tcPr>
                </a:tc>
                <a:tc>
                  <a:txBody>
                    <a:bodyPr/>
                    <a:lstStyle/>
                    <a:p>
                      <a:r>
                        <a:rPr lang="en-US" sz="1100">
                          <a:effectLst/>
                        </a:rPr>
                        <a:t>telephone rings, thunder</a:t>
                      </a:r>
                    </a:p>
                  </a:txBody>
                  <a:tcPr marL="7836" marR="7836" marT="7836" marB="7836" anchor="ctr">
                    <a:lnL>
                      <a:noFill/>
                    </a:lnL>
                    <a:lnR>
                      <a:noFill/>
                    </a:lnR>
                    <a:lnT>
                      <a:noFill/>
                    </a:lnT>
                    <a:lnB>
                      <a:noFill/>
                    </a:lnB>
                  </a:tcPr>
                </a:tc>
                <a:tc>
                  <a:txBody>
                    <a:bodyPr/>
                    <a:lstStyle/>
                    <a:p>
                      <a:r>
                        <a:rPr lang="en-US" sz="1100"/>
                        <a:t>Cannot hear normal conversational speech</a:t>
                      </a:r>
                      <a:br>
                        <a:rPr lang="en-US" sz="1100"/>
                      </a:br>
                      <a:r>
                        <a:rPr lang="en-US" sz="1100"/>
                        <a:t>May hear close loud voices</a:t>
                      </a:r>
                      <a:br>
                        <a:rPr lang="en-US" sz="1100"/>
                      </a:br>
                      <a:r>
                        <a:rPr lang="en-US" sz="1100"/>
                        <a:t>Cannot hear car horns, warning signals or voices</a:t>
                      </a:r>
                    </a:p>
                  </a:txBody>
                  <a:tcPr marL="7836" marR="7836" marT="7836" marB="7836" anchor="ctr">
                    <a:lnL>
                      <a:noFill/>
                    </a:lnL>
                    <a:lnR>
                      <a:noFill/>
                    </a:lnR>
                    <a:lnT>
                      <a:noFill/>
                    </a:lnT>
                    <a:lnB>
                      <a:noFill/>
                    </a:lnB>
                  </a:tcPr>
                </a:tc>
              </a:tr>
              <a:tr h="579850">
                <a:tc>
                  <a:txBody>
                    <a:bodyPr/>
                    <a:lstStyle/>
                    <a:p>
                      <a:r>
                        <a:rPr lang="en-US" sz="1100"/>
                        <a:t>Profound Hearing Loss</a:t>
                      </a:r>
                    </a:p>
                  </a:txBody>
                  <a:tcPr marL="7836" marR="7836" marT="7836" marB="7836" anchor="ctr">
                    <a:lnL>
                      <a:noFill/>
                    </a:lnL>
                    <a:lnR>
                      <a:noFill/>
                    </a:lnR>
                    <a:lnT>
                      <a:noFill/>
                    </a:lnT>
                    <a:lnB>
                      <a:noFill/>
                    </a:lnB>
                  </a:tcPr>
                </a:tc>
                <a:tc>
                  <a:txBody>
                    <a:bodyPr/>
                    <a:lstStyle/>
                    <a:p>
                      <a:r>
                        <a:rPr lang="en-US" sz="1100">
                          <a:effectLst/>
                        </a:rPr>
                        <a:t>90 dB or more</a:t>
                      </a:r>
                    </a:p>
                  </a:txBody>
                  <a:tcPr marL="7836" marR="7836" marT="7836" marB="7836" anchor="ctr">
                    <a:lnL>
                      <a:noFill/>
                    </a:lnL>
                    <a:lnR>
                      <a:noFill/>
                    </a:lnR>
                    <a:lnT>
                      <a:noFill/>
                    </a:lnT>
                    <a:lnB>
                      <a:noFill/>
                    </a:lnB>
                  </a:tcPr>
                </a:tc>
                <a:tc>
                  <a:txBody>
                    <a:bodyPr/>
                    <a:lstStyle/>
                    <a:p>
                      <a:r>
                        <a:rPr lang="en-US" sz="1100">
                          <a:effectLst/>
                        </a:rPr>
                        <a:t>power tools, chain saw</a:t>
                      </a:r>
                    </a:p>
                  </a:txBody>
                  <a:tcPr marL="7836" marR="7836" marT="7836" marB="7836" anchor="ctr">
                    <a:lnL>
                      <a:noFill/>
                    </a:lnL>
                    <a:lnR>
                      <a:noFill/>
                    </a:lnR>
                    <a:lnT>
                      <a:noFill/>
                    </a:lnT>
                    <a:lnB>
                      <a:noFill/>
                    </a:lnB>
                  </a:tcPr>
                </a:tc>
                <a:tc>
                  <a:txBody>
                    <a:bodyPr/>
                    <a:lstStyle/>
                    <a:p>
                      <a:r>
                        <a:rPr lang="en-US" sz="1100" dirty="0"/>
                        <a:t>May hear loud sounds</a:t>
                      </a:r>
                      <a:br>
                        <a:rPr lang="en-US" sz="1100" dirty="0"/>
                      </a:br>
                      <a:r>
                        <a:rPr lang="en-US" sz="1100" dirty="0"/>
                        <a:t>Hearing is no longer a primary form of communication</a:t>
                      </a:r>
                      <a:br>
                        <a:rPr lang="en-US" sz="1100" dirty="0"/>
                      </a:br>
                      <a:r>
                        <a:rPr lang="en-US" sz="1100" dirty="0"/>
                        <a:t>Cannot hear car horns, warning signals or voices</a:t>
                      </a:r>
                    </a:p>
                  </a:txBody>
                  <a:tcPr marL="7836" marR="7836" marT="7836" marB="7836" anchor="ctr">
                    <a:lnL>
                      <a:noFill/>
                    </a:lnL>
                    <a:lnR>
                      <a:noFill/>
                    </a:lnR>
                    <a:lnT>
                      <a:noFill/>
                    </a:lnT>
                    <a:lnB>
                      <a:noFill/>
                    </a:lnB>
                  </a:tcPr>
                </a:tc>
              </a:tr>
            </a:tbl>
          </a:graphicData>
        </a:graphic>
      </p:graphicFrame>
    </p:spTree>
    <p:extLst>
      <p:ext uri="{BB962C8B-B14F-4D97-AF65-F5344CB8AC3E}">
        <p14:creationId xmlns:p14="http://schemas.microsoft.com/office/powerpoint/2010/main" val="780187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Smelling</a:t>
            </a:r>
          </a:p>
        </p:txBody>
      </p:sp>
      <p:sp>
        <p:nvSpPr>
          <p:cNvPr id="3" name="Content Placeholder 2"/>
          <p:cNvSpPr>
            <a:spLocks noGrp="1"/>
          </p:cNvSpPr>
          <p:nvPr>
            <p:ph idx="1"/>
          </p:nvPr>
        </p:nvSpPr>
        <p:spPr/>
        <p:txBody>
          <a:bodyPr>
            <a:normAutofit fontScale="62500" lnSpcReduction="20000"/>
          </a:bodyPr>
          <a:lstStyle/>
          <a:p>
            <a:r>
              <a:rPr lang="en-US" dirty="0"/>
              <a:t>The smell receptors are extremely sensitive, but they tire easily. That is why we no longer notice an odor after a few minutes of exposure. Our smell receptors no longer respond to that odor.</a:t>
            </a:r>
          </a:p>
          <a:p>
            <a:endParaRPr lang="en-US" dirty="0"/>
          </a:p>
          <a:p>
            <a:r>
              <a:rPr lang="en-US" dirty="0"/>
              <a:t>The technical term for this is olfactory fatigue. Our noses get tired of smelling the same old stuff and turn off (i.e. stop responding to the smell) while they wait for something more interesting to come along</a:t>
            </a:r>
            <a:r>
              <a:rPr lang="en-US" dirty="0" smtClean="0"/>
              <a:t>.</a:t>
            </a:r>
          </a:p>
          <a:p>
            <a:r>
              <a:rPr lang="en-US" dirty="0"/>
              <a:t>We cannot detect smells very well if we have a stuffy nose or have allergies such as hay fever. Inflammation in the nasal tissue or the thicker mucous coating that covers the epithelium can prevent odorants from reaching the smell receptors.</a:t>
            </a:r>
          </a:p>
          <a:p>
            <a:r>
              <a:rPr lang="en-US" dirty="0"/>
              <a:t>A poor sense of smell can also affect how foods taste because of the close relationship between smell and taste. Our tongues and noses work together. While the tongue can detect only 5 distinct flavors, the nose can detect hundreds of scents. Together, taste and smell produce our sensation of flavor. </a:t>
            </a:r>
          </a:p>
          <a:p>
            <a:endParaRPr lang="en-US" dirty="0"/>
          </a:p>
        </p:txBody>
      </p:sp>
    </p:spTree>
    <p:extLst>
      <p:ext uri="{BB962C8B-B14F-4D97-AF65-F5344CB8AC3E}">
        <p14:creationId xmlns:p14="http://schemas.microsoft.com/office/powerpoint/2010/main" val="285417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Tasting</a:t>
            </a:r>
            <a:br>
              <a:rPr lang="en-US" b="1" dirty="0"/>
            </a:br>
            <a:endParaRPr lang="en-US" dirty="0"/>
          </a:p>
        </p:txBody>
      </p:sp>
      <p:sp>
        <p:nvSpPr>
          <p:cNvPr id="4" name="Content Placeholder 3"/>
          <p:cNvSpPr>
            <a:spLocks noGrp="1"/>
          </p:cNvSpPr>
          <p:nvPr>
            <p:ph sz="half" idx="1"/>
          </p:nvPr>
        </p:nvSpPr>
        <p:spPr/>
        <p:txBody>
          <a:bodyPr>
            <a:normAutofit fontScale="40000" lnSpcReduction="20000"/>
          </a:bodyPr>
          <a:lstStyle/>
          <a:p>
            <a:r>
              <a:rPr lang="en-US" dirty="0"/>
              <a:t>Our taste buds don't last very long. On average, they live only 7-10 days before they die off and are replaced by new receptors.</a:t>
            </a:r>
          </a:p>
          <a:p>
            <a:endParaRPr lang="en-US" dirty="0"/>
          </a:p>
          <a:p>
            <a:r>
              <a:rPr lang="en-US" dirty="0"/>
              <a:t>As we age, this replacement process slows down. More taste receptors are lost than are replaced, causing a gradual loss the sense of taste going from middle age to old age.</a:t>
            </a:r>
          </a:p>
          <a:p>
            <a:endParaRPr lang="en-US" dirty="0"/>
          </a:p>
          <a:p>
            <a:r>
              <a:rPr lang="en-US" dirty="0"/>
              <a:t>Other factors such as illnesses and use of drugs, excessive exposure to X-rays, smoking, and excess alcohol consumption can also slow down the replacement process of taste receptors.</a:t>
            </a:r>
          </a:p>
          <a:p>
            <a:endParaRPr lang="en-US" dirty="0"/>
          </a:p>
          <a:p>
            <a:r>
              <a:rPr lang="en-US" dirty="0"/>
              <a:t>This is why smokers and heavy drinkers have a poorer sense of taste and require heavier seasoning of foods, to compensate for the loss of taste buds..</a:t>
            </a:r>
          </a:p>
          <a:p>
            <a:endParaRPr lang="en-US" dirty="0"/>
          </a:p>
          <a:p>
            <a:r>
              <a:rPr lang="en-US" dirty="0"/>
              <a:t>Between the ages of 50 and 70, taste preferences generally shift away from sweet flavors towards tart ones. Cultural factors, traditions and taboos also play an important role in shaping taste preferences.</a:t>
            </a:r>
          </a:p>
        </p:txBody>
      </p:sp>
      <p:sp>
        <p:nvSpPr>
          <p:cNvPr id="5" name="Content Placeholder 4"/>
          <p:cNvSpPr>
            <a:spLocks noGrp="1"/>
          </p:cNvSpPr>
          <p:nvPr>
            <p:ph sz="half" idx="2"/>
          </p:nvPr>
        </p:nvSpPr>
        <p:spPr/>
        <p:txBody>
          <a:bodyPr>
            <a:normAutofit fontScale="40000" lnSpcReduction="20000"/>
          </a:bodyPr>
          <a:lstStyle/>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600200"/>
            <a:ext cx="4074583"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9410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Touching</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Free nerve endings respond equally to all sorts of stimuli: chemicals, pressure, temperature extremes, tissue damage, electric current, radiant energy, unlike the encapsulated end organs (</a:t>
            </a:r>
            <a:r>
              <a:rPr lang="en-US" dirty="0" err="1"/>
              <a:t>Meissner</a:t>
            </a:r>
            <a:r>
              <a:rPr lang="en-US" dirty="0"/>
              <a:t>, </a:t>
            </a:r>
            <a:r>
              <a:rPr lang="en-US" dirty="0" err="1"/>
              <a:t>Pacinian</a:t>
            </a:r>
            <a:r>
              <a:rPr lang="en-US" dirty="0"/>
              <a:t>, etc.) which respond to specific stimuli. Free nerve endings also respond to the other types of touch, but with less precision than the encapsulated end organs.</a:t>
            </a:r>
          </a:p>
          <a:p>
            <a:endParaRPr lang="en-US" dirty="0"/>
          </a:p>
          <a:p>
            <a:r>
              <a:rPr lang="en-US" dirty="0"/>
              <a:t>The periphery of the body has the greatest sensitivity to touch, with sensitivity decreasing as one moves from peripheral areas to areas in the midline of the body. Our fingertips are highly sensitive and have very good touch discrimination, whereas the skin over our stomach is relatively insensitive and unable to distinguish light stimuli. </a:t>
            </a:r>
          </a:p>
        </p:txBody>
      </p:sp>
    </p:spTree>
    <p:extLst>
      <p:ext uri="{BB962C8B-B14F-4D97-AF65-F5344CB8AC3E}">
        <p14:creationId xmlns:p14="http://schemas.microsoft.com/office/powerpoint/2010/main" val="1420827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99</TotalTime>
  <Words>1697</Words>
  <Application>Microsoft Office PowerPoint</Application>
  <PresentationFormat>On-screen Show (4:3)</PresentationFormat>
  <Paragraphs>101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Aspect</vt:lpstr>
      <vt:lpstr>ERGONOMICS</vt:lpstr>
      <vt:lpstr>Aging Ergonomics </vt:lpstr>
      <vt:lpstr>Our Aging Senses</vt:lpstr>
      <vt:lpstr>Seeing </vt:lpstr>
      <vt:lpstr>Hearing </vt:lpstr>
      <vt:lpstr>examples of different levels of hearing loss and the effects</vt:lpstr>
      <vt:lpstr>Smelling</vt:lpstr>
      <vt:lpstr>Tasting </vt:lpstr>
      <vt:lpstr>Touching </vt:lpstr>
      <vt:lpstr>The Soft Side of Ergonomics</vt:lpstr>
      <vt:lpstr>R-E-S-P-E-C-T</vt:lpstr>
      <vt:lpstr>PowerPoint Presentation</vt:lpstr>
      <vt:lpstr>Easy Does It</vt:lpstr>
      <vt:lpstr>PowerPoint Presentation</vt:lpstr>
      <vt:lpstr>Contoh Permasalahan MANULA di rumah secara Ergonomis</vt:lpstr>
      <vt:lpstr>Dapur untuk Manula</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dc:title>
  <dc:creator>User</dc:creator>
  <cp:lastModifiedBy>User</cp:lastModifiedBy>
  <cp:revision>6</cp:revision>
  <dcterms:created xsi:type="dcterms:W3CDTF">2013-01-21T08:51:56Z</dcterms:created>
  <dcterms:modified xsi:type="dcterms:W3CDTF">2013-03-18T03:24:35Z</dcterms:modified>
</cp:coreProperties>
</file>