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2" r:id="rId7"/>
    <p:sldId id="263" r:id="rId8"/>
    <p:sldId id="264" r:id="rId9"/>
    <p:sldId id="271"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80" r:id="rId23"/>
    <p:sldId id="281" r:id="rId24"/>
    <p:sldId id="282" r:id="rId25"/>
    <p:sldId id="283" r:id="rId26"/>
    <p:sldId id="284" r:id="rId27"/>
    <p:sldId id="288" r:id="rId28"/>
    <p:sldId id="285" r:id="rId29"/>
    <p:sldId id="286" r:id="rId30"/>
    <p:sldId id="289" r:id="rId31"/>
    <p:sldId id="290" r:id="rId32"/>
    <p:sldId id="291" r:id="rId33"/>
    <p:sldId id="287" r:id="rId34"/>
    <p:sldId id="278" r:id="rId35"/>
    <p:sldId id="279" r:id="rId36"/>
    <p:sldId id="296"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2C897EB-3E4D-4109-A100-AD582693065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C897EB-3E4D-4109-A100-AD582693065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7CD562D-30B1-48DA-ABA4-5A8A7D2F36FF}" type="datetimeFigureOut">
              <a:rPr lang="en-US" smtClean="0"/>
              <a:t>2/1/2013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2C897EB-3E4D-4109-A100-AD582693065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ea.cc/"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ERGONOMICS</a:t>
            </a:r>
            <a:endParaRPr lang="en-US" dirty="0"/>
          </a:p>
        </p:txBody>
      </p:sp>
      <p:sp>
        <p:nvSpPr>
          <p:cNvPr id="3" name="Subtitle 2"/>
          <p:cNvSpPr>
            <a:spLocks noGrp="1"/>
          </p:cNvSpPr>
          <p:nvPr>
            <p:ph type="subTitle" idx="1"/>
          </p:nvPr>
        </p:nvSpPr>
        <p:spPr/>
        <p:txBody>
          <a:bodyPr>
            <a:normAutofit/>
          </a:bodyPr>
          <a:lstStyle/>
          <a:p>
            <a:r>
              <a:rPr lang="en-US" sz="2000" dirty="0" smtClean="0"/>
              <a:t>10 PRINCIPLES OF ERGONOMICS</a:t>
            </a:r>
            <a:endParaRPr lang="en-US" sz="2000" dirty="0"/>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921" y="3243695"/>
            <a:ext cx="5713679" cy="3080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3200400"/>
            <a:ext cx="2962275"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4410" y="205128"/>
            <a:ext cx="2047875" cy="978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9543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0137058"/>
              </p:ext>
            </p:extLst>
          </p:nvPr>
        </p:nvGraphicFramePr>
        <p:xfrm>
          <a:off x="838200" y="1524000"/>
          <a:ext cx="6096000" cy="4169886"/>
        </p:xfrm>
        <a:graphic>
          <a:graphicData uri="http://schemas.openxmlformats.org/drawingml/2006/table">
            <a:tbl>
              <a:tblPr/>
              <a:tblGrid>
                <a:gridCol w="3657600"/>
                <a:gridCol w="2438400"/>
              </a:tblGrid>
              <a:tr h="4169886">
                <a:tc>
                  <a:txBody>
                    <a:bodyPr/>
                    <a:lstStyle/>
                    <a:p>
                      <a:pPr algn="ctr"/>
                      <a:r>
                        <a:rPr lang="en-US" b="1" dirty="0">
                          <a:latin typeface="Arial"/>
                        </a:rPr>
                        <a:t>Keep Wrists in Neutral</a:t>
                      </a:r>
                      <a:endParaRPr lang="en-US" dirty="0"/>
                    </a:p>
                    <a:p>
                      <a:r>
                        <a:rPr lang="en-US" dirty="0">
                          <a:latin typeface="Times New Roman"/>
                        </a:rPr>
                        <a:t>There are several good ways to think about wrist posture. One way is to keep the hand in the same plane as the forearm, as this person is doing here by using a wrist rest along with the computer mouse.</a:t>
                      </a:r>
                      <a:endParaRPr lang="en-US" dirty="0"/>
                    </a:p>
                  </a:txBody>
                  <a:tcPr marL="47625" marR="47625" marT="47625" marB="47625">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8194" name="Picture 2" descr="http://www.danmacleod.com/ErgoForYou/Principles%20Images/01%20wrist,%20mouse%20res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3200400"/>
            <a:ext cx="4259006"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347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7798846"/>
              </p:ext>
            </p:extLst>
          </p:nvPr>
        </p:nvGraphicFramePr>
        <p:xfrm>
          <a:off x="762000" y="1447800"/>
          <a:ext cx="6172200" cy="3971766"/>
        </p:xfrm>
        <a:graphic>
          <a:graphicData uri="http://schemas.openxmlformats.org/drawingml/2006/table">
            <a:tbl>
              <a:tblPr/>
              <a:tblGrid>
                <a:gridCol w="3810000"/>
                <a:gridCol w="2362200"/>
              </a:tblGrid>
              <a:tr h="3971766">
                <a:tc>
                  <a:txBody>
                    <a:bodyPr/>
                    <a:lstStyle/>
                    <a:p>
                      <a:r>
                        <a:rPr lang="en-US" dirty="0">
                          <a:latin typeface="Times New Roman"/>
                        </a:rPr>
                        <a:t>A slightly more accurate approach is to keep your hands more or less like they would be when you hold the steering wheel of your car at the 10 and 2 o’clock position — slightly in and slightly forward.</a:t>
                      </a:r>
                      <a:endParaRPr lang="en-US" dirty="0"/>
                    </a:p>
                  </a:txBody>
                  <a:tcPr marL="47625" marR="47625" marT="47625" marB="47625">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9218" name="Picture 2" descr="http://www.danmacleod.com/ErgoForYou/Principles%20Images/01%20wrist,%20steering%20whee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2844" y="2851150"/>
            <a:ext cx="3767681" cy="248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77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4938742"/>
              </p:ext>
            </p:extLst>
          </p:nvPr>
        </p:nvGraphicFramePr>
        <p:xfrm>
          <a:off x="664010" y="1687082"/>
          <a:ext cx="5355790" cy="4485118"/>
        </p:xfrm>
        <a:graphic>
          <a:graphicData uri="http://schemas.openxmlformats.org/drawingml/2006/table">
            <a:tbl>
              <a:tblPr/>
              <a:tblGrid>
                <a:gridCol w="3831790"/>
                <a:gridCol w="1524000"/>
              </a:tblGrid>
              <a:tr h="4485118">
                <a:tc>
                  <a:txBody>
                    <a:bodyPr/>
                    <a:lstStyle/>
                    <a:p>
                      <a:r>
                        <a:rPr lang="en-US" dirty="0">
                          <a:latin typeface="Times New Roman"/>
                        </a:rPr>
                        <a:t>Here’s an example of how this principle applies to tool design. Working continuously with the pliers as shown in the left-hand picture can create a lot of stress on the wrist. By using pliers with an angled grip, however, the wrist stays in its neutral posture.</a:t>
                      </a:r>
                      <a:endParaRPr lang="en-US" dirty="0"/>
                    </a:p>
                  </a:txBody>
                  <a:tcPr marL="47625" marR="47625" marT="47625" marB="47625">
                    <a:lnL>
                      <a:noFill/>
                    </a:lnL>
                    <a:lnR>
                      <a:noFill/>
                    </a:lnR>
                    <a:lnT>
                      <a:noFill/>
                    </a:lnT>
                    <a:lnB>
                      <a:noFill/>
                    </a:lnB>
                    <a:solidFill>
                      <a:srgbClr val="FFFFFF"/>
                    </a:solidFill>
                  </a:tcPr>
                </a:tc>
                <a:tc>
                  <a:txBody>
                    <a:bodyPr/>
                    <a:lstStyle/>
                    <a:p>
                      <a:pPr algn="ctr"/>
                      <a:r>
                        <a:rPr lang="en-US" dirty="0"/>
                        <a:t>   </a:t>
                      </a:r>
                    </a:p>
                  </a:txBody>
                  <a:tcPr marL="47625" marR="47625" marT="47625" marB="47625" anchor="ctr">
                    <a:lnL>
                      <a:noFill/>
                    </a:lnL>
                    <a:lnR>
                      <a:noFill/>
                    </a:lnR>
                    <a:lnT>
                      <a:noFill/>
                    </a:lnT>
                    <a:lnB>
                      <a:noFill/>
                    </a:lnB>
                    <a:solidFill>
                      <a:srgbClr val="FFFFFF"/>
                    </a:solidFill>
                  </a:tcPr>
                </a:tc>
              </a:tr>
            </a:tbl>
          </a:graphicData>
        </a:graphic>
      </p:graphicFrame>
      <p:pic>
        <p:nvPicPr>
          <p:cNvPr id="10243" name="Picture 3" descr="http://www.danmacleod.com/ErgoForYou/Principles%20Images/01%20wrist,%20pliars,%20goo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8410" y="4191000"/>
            <a:ext cx="280583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242" name="Picture 2" descr="http://www.danmacleod.com/ErgoForYou/Principles%20Images/01%20wrist,%20pliers,%20ba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895475"/>
            <a:ext cx="2457450" cy="1792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604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2</a:t>
            </a:r>
            <a:br>
              <a:rPr lang="en-US" b="1" dirty="0"/>
            </a:br>
            <a:r>
              <a:rPr lang="en-US" b="1" dirty="0"/>
              <a:t>Reduce Excessive Force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242091"/>
              </p:ext>
            </p:extLst>
          </p:nvPr>
        </p:nvGraphicFramePr>
        <p:xfrm>
          <a:off x="457200" y="2209800"/>
          <a:ext cx="4572000" cy="4038600"/>
        </p:xfrm>
        <a:graphic>
          <a:graphicData uri="http://schemas.openxmlformats.org/drawingml/2006/table">
            <a:tbl>
              <a:tblPr/>
              <a:tblGrid>
                <a:gridCol w="3539613"/>
                <a:gridCol w="1032387"/>
              </a:tblGrid>
              <a:tr h="4038600">
                <a:tc>
                  <a:txBody>
                    <a:bodyPr/>
                    <a:lstStyle/>
                    <a:p>
                      <a:r>
                        <a:rPr lang="en-US" dirty="0">
                          <a:latin typeface="Times New Roman"/>
                        </a:rPr>
                        <a:t>For example, pulling a heavy cart might create excessive force for your back. To make improvements it might help to make sure the floor is in good repair, that the wheels on the cart are sufficiently large, and that there are good grips on the cart. Or a power </a:t>
                      </a:r>
                      <a:r>
                        <a:rPr lang="en-US" dirty="0" err="1">
                          <a:latin typeface="Times New Roman"/>
                        </a:rPr>
                        <a:t>tugger</a:t>
                      </a:r>
                      <a:r>
                        <a:rPr lang="en-US" dirty="0">
                          <a:latin typeface="Times New Roman"/>
                        </a:rPr>
                        <a:t> might be needed.</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1266" name="Picture 2" descr="p14 pull c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667000"/>
            <a:ext cx="3573998"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096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5129735"/>
              </p:ext>
            </p:extLst>
          </p:nvPr>
        </p:nvGraphicFramePr>
        <p:xfrm>
          <a:off x="533400" y="1752600"/>
          <a:ext cx="6400800" cy="2981166"/>
        </p:xfrm>
        <a:graphic>
          <a:graphicData uri="http://schemas.openxmlformats.org/drawingml/2006/table">
            <a:tbl>
              <a:tblPr/>
              <a:tblGrid>
                <a:gridCol w="3657600"/>
                <a:gridCol w="2743200"/>
              </a:tblGrid>
              <a:tr h="2981166">
                <a:tc>
                  <a:txBody>
                    <a:bodyPr/>
                    <a:lstStyle/>
                    <a:p>
                      <a:r>
                        <a:rPr lang="en-US" dirty="0">
                          <a:latin typeface="Times New Roman"/>
                        </a:rPr>
                        <a:t>Or another example of reducing force is to use a hoist for lifting heavy objects, like this vacuum hoist in the drawing.</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2290" name="Picture 2" descr="p15 vacuum ho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057400"/>
            <a:ext cx="2362200" cy="4314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709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2327002"/>
              </p:ext>
            </p:extLst>
          </p:nvPr>
        </p:nvGraphicFramePr>
        <p:xfrm>
          <a:off x="990600" y="2209800"/>
          <a:ext cx="5029200" cy="2846070"/>
        </p:xfrm>
        <a:graphic>
          <a:graphicData uri="http://schemas.openxmlformats.org/drawingml/2006/table">
            <a:tbl>
              <a:tblPr/>
              <a:tblGrid>
                <a:gridCol w="3487994"/>
                <a:gridCol w="1541206"/>
              </a:tblGrid>
              <a:tr h="2846070">
                <a:tc>
                  <a:txBody>
                    <a:bodyPr/>
                    <a:lstStyle/>
                    <a:p>
                      <a:r>
                        <a:rPr lang="en-US" dirty="0">
                          <a:latin typeface="Times New Roman"/>
                        </a:rPr>
                        <a:t>Another kind of example is having handholds on boxes or carrying totes. Having the handhold reduces the exertion your hands need to carry the same amount of weight.</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3315" name="Picture 3" descr="p17_grip.jpg (2208 by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3394" y="4172466"/>
            <a:ext cx="2352675" cy="1971160"/>
          </a:xfrm>
          <a:prstGeom prst="rect">
            <a:avLst/>
          </a:prstGeom>
          <a:noFill/>
          <a:extLst>
            <a:ext uri="{909E8E84-426E-40DD-AFC4-6F175D3DCCD1}">
              <a14:hiddenFill xmlns:a14="http://schemas.microsoft.com/office/drawing/2010/main">
                <a:solidFill>
                  <a:srgbClr val="FFFFFF"/>
                </a:solidFill>
              </a14:hiddenFill>
            </a:ext>
          </a:extLst>
        </p:spPr>
      </p:pic>
      <p:pic>
        <p:nvPicPr>
          <p:cNvPr id="13314" name="Picture 2" descr="p16_no_grip.jpg (1904 by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725" y="1981200"/>
            <a:ext cx="2618014"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231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3</a:t>
            </a:r>
            <a:br>
              <a:rPr lang="en-US" b="1" dirty="0"/>
            </a:br>
            <a:r>
              <a:rPr lang="en-US" b="1" dirty="0"/>
              <a:t>Keep Everything in Easy Reach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7579826"/>
              </p:ext>
            </p:extLst>
          </p:nvPr>
        </p:nvGraphicFramePr>
        <p:xfrm>
          <a:off x="413899" y="1600200"/>
          <a:ext cx="4248444" cy="4525963"/>
        </p:xfrm>
        <a:graphic>
          <a:graphicData uri="http://schemas.openxmlformats.org/drawingml/2006/table">
            <a:tbl>
              <a:tblPr/>
              <a:tblGrid>
                <a:gridCol w="3624701"/>
                <a:gridCol w="623743"/>
              </a:tblGrid>
              <a:tr h="4525963">
                <a:tc>
                  <a:txBody>
                    <a:bodyPr/>
                    <a:lstStyle/>
                    <a:p>
                      <a:pPr algn="ctr"/>
                      <a:r>
                        <a:rPr lang="en-US" sz="1600" b="1" dirty="0">
                          <a:latin typeface="Arial"/>
                        </a:rPr>
                        <a:t>Reach Envelope</a:t>
                      </a:r>
                      <a:endParaRPr lang="en-US" sz="1600" dirty="0"/>
                    </a:p>
                    <a:p>
                      <a:r>
                        <a:rPr lang="en-US" sz="1600" dirty="0">
                          <a:latin typeface="Times New Roman"/>
                        </a:rPr>
                        <a:t>One concept is to think about the "reach envelope." This is the semi-circle that your arms make as you reach out. Things that you use frequently should ideally be within the reach envelope of your full arm. Things that you use extremely frequently should be within the reach envelope of your forearms.</a:t>
                      </a:r>
                      <a:endParaRPr lang="en-US" sz="1600" dirty="0"/>
                    </a:p>
                  </a:txBody>
                  <a:tcPr marL="42827" marR="42827" marT="42827" marB="42827" anchor="ctr">
                    <a:lnL>
                      <a:noFill/>
                    </a:lnL>
                    <a:lnR>
                      <a:noFill/>
                    </a:lnR>
                    <a:lnT>
                      <a:noFill/>
                    </a:lnT>
                    <a:lnB>
                      <a:noFill/>
                    </a:lnB>
                    <a:solidFill>
                      <a:srgbClr val="FFFFFF"/>
                    </a:solidFill>
                  </a:tcPr>
                </a:tc>
                <a:tc>
                  <a:txBody>
                    <a:bodyPr/>
                    <a:lstStyle/>
                    <a:p>
                      <a:pPr algn="ctr"/>
                      <a:endParaRPr lang="en-US" sz="1600" dirty="0"/>
                    </a:p>
                  </a:txBody>
                  <a:tcPr marL="42827" marR="42827" marT="42827" marB="42827" anchor="ctr">
                    <a:lnL>
                      <a:noFill/>
                    </a:lnL>
                    <a:lnR>
                      <a:noFill/>
                    </a:lnR>
                    <a:lnT>
                      <a:noFill/>
                    </a:lnT>
                    <a:lnB>
                      <a:noFill/>
                    </a:lnB>
                    <a:solidFill>
                      <a:srgbClr val="FFFFFF"/>
                    </a:solidFill>
                  </a:tcPr>
                </a:tc>
              </a:tr>
            </a:tbl>
          </a:graphicData>
        </a:graphic>
      </p:graphicFrame>
      <p:pic>
        <p:nvPicPr>
          <p:cNvPr id="14338" name="Picture 2" descr="reach envelo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905000"/>
            <a:ext cx="3791058"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687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0228948"/>
              </p:ext>
            </p:extLst>
          </p:nvPr>
        </p:nvGraphicFramePr>
        <p:xfrm>
          <a:off x="685801" y="1600200"/>
          <a:ext cx="5630200" cy="4525963"/>
        </p:xfrm>
        <a:graphic>
          <a:graphicData uri="http://schemas.openxmlformats.org/drawingml/2006/table">
            <a:tbl>
              <a:tblPr/>
              <a:tblGrid>
                <a:gridCol w="3809999"/>
                <a:gridCol w="1820201"/>
              </a:tblGrid>
              <a:tr h="4525963">
                <a:tc>
                  <a:txBody>
                    <a:bodyPr/>
                    <a:lstStyle/>
                    <a:p>
                      <a:r>
                        <a:rPr lang="en-US" sz="2000" dirty="0">
                          <a:latin typeface="Times New Roman"/>
                        </a:rPr>
                        <a:t>Much of the time, problems with reach are simply matters of rearranging your work area and moving things closer to you. This is not exactly a hard concept to grasp; what is difficult is having the presence of mind to notice and change the location of things that you reach for a </a:t>
                      </a:r>
                      <a:r>
                        <a:rPr lang="en-US" sz="2000" dirty="0" err="1">
                          <a:latin typeface="Times New Roman"/>
                        </a:rPr>
                        <a:t>lot.Often</a:t>
                      </a:r>
                      <a:r>
                        <a:rPr lang="en-US" sz="2000" dirty="0">
                          <a:latin typeface="Times New Roman"/>
                        </a:rPr>
                        <a:t> it is a matter of habit — you are unaware that you continually reach for something that could be easily moved closer. </a:t>
                      </a:r>
                      <a:endParaRPr lang="en-US" sz="2000" dirty="0"/>
                    </a:p>
                  </a:txBody>
                  <a:tcPr marL="35161" marR="35161" marT="35161" marB="35161" anchor="ctr">
                    <a:lnL>
                      <a:noFill/>
                    </a:lnL>
                    <a:lnR>
                      <a:noFill/>
                    </a:lnR>
                    <a:lnT>
                      <a:noFill/>
                    </a:lnT>
                    <a:lnB>
                      <a:noFill/>
                    </a:lnB>
                    <a:solidFill>
                      <a:srgbClr val="FFFFFF"/>
                    </a:solidFill>
                  </a:tcPr>
                </a:tc>
                <a:tc>
                  <a:txBody>
                    <a:bodyPr/>
                    <a:lstStyle/>
                    <a:p>
                      <a:pPr algn="ctr"/>
                      <a:endParaRPr lang="en-US" sz="1300" dirty="0"/>
                    </a:p>
                  </a:txBody>
                  <a:tcPr marL="35161" marR="35161" marT="35161" marB="35161" anchor="ctr">
                    <a:lnL>
                      <a:noFill/>
                    </a:lnL>
                    <a:lnR>
                      <a:noFill/>
                    </a:lnR>
                    <a:lnT>
                      <a:noFill/>
                    </a:lnT>
                    <a:lnB>
                      <a:noFill/>
                    </a:lnB>
                    <a:solidFill>
                      <a:srgbClr val="FFFFFF"/>
                    </a:solidFill>
                  </a:tcPr>
                </a:tc>
              </a:tr>
            </a:tbl>
          </a:graphicData>
        </a:graphic>
      </p:graphicFrame>
      <p:pic>
        <p:nvPicPr>
          <p:cNvPr id="15362" name="Picture 2" descr="p19 Reach for mo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514600"/>
            <a:ext cx="2765181"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602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5749127"/>
              </p:ext>
            </p:extLst>
          </p:nvPr>
        </p:nvGraphicFramePr>
        <p:xfrm>
          <a:off x="533400" y="1676400"/>
          <a:ext cx="4724400" cy="2015490"/>
        </p:xfrm>
        <a:graphic>
          <a:graphicData uri="http://schemas.openxmlformats.org/drawingml/2006/table">
            <a:tbl>
              <a:tblPr/>
              <a:tblGrid>
                <a:gridCol w="3733800"/>
                <a:gridCol w="990600"/>
              </a:tblGrid>
              <a:tr h="0">
                <a:tc>
                  <a:txBody>
                    <a:bodyPr/>
                    <a:lstStyle/>
                    <a:p>
                      <a:r>
                        <a:rPr lang="en-US" dirty="0">
                          <a:latin typeface="Times New Roman"/>
                        </a:rPr>
                        <a:t>Or sometimes, the work surface is just too big, causing you to reach across to get something. One option is just to get a smaller surface. Another option is to make a cutout — this way your reaches are cut, but you still have plenty of space for things.</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6386" name="Picture 2" descr="p20 cut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3124200"/>
            <a:ext cx="3792607"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736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7835940"/>
              </p:ext>
            </p:extLst>
          </p:nvPr>
        </p:nvGraphicFramePr>
        <p:xfrm>
          <a:off x="685800" y="1758156"/>
          <a:ext cx="6248400" cy="3112770"/>
        </p:xfrm>
        <a:graphic>
          <a:graphicData uri="http://schemas.openxmlformats.org/drawingml/2006/table">
            <a:tbl>
              <a:tblPr/>
              <a:tblGrid>
                <a:gridCol w="2674103"/>
                <a:gridCol w="3574297"/>
              </a:tblGrid>
              <a:tr h="0">
                <a:tc>
                  <a:txBody>
                    <a:bodyPr/>
                    <a:lstStyle/>
                    <a:p>
                      <a:r>
                        <a:rPr lang="en-US" dirty="0">
                          <a:latin typeface="Times New Roman"/>
                        </a:rPr>
                        <a:t>Or another common problem is reaching into boxes. A good way to fix this is to tilt the </a:t>
                      </a:r>
                      <a:r>
                        <a:rPr lang="en-US" dirty="0" err="1">
                          <a:latin typeface="Times New Roman"/>
                        </a:rPr>
                        <a:t>box.Once</a:t>
                      </a:r>
                      <a:r>
                        <a:rPr lang="en-US" dirty="0">
                          <a:latin typeface="Times New Roman"/>
                        </a:rPr>
                        <a:t> again, there are thousands of other examples of ways to reduce long reaches. The point is for you to think about when you make long reaches, then figure out how to reduce that reach.</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7411" name="Picture 3" descr="p22 tilted 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233448"/>
            <a:ext cx="2324100" cy="4167352"/>
          </a:xfrm>
          <a:prstGeom prst="rect">
            <a:avLst/>
          </a:prstGeom>
          <a:noFill/>
          <a:extLst>
            <a:ext uri="{909E8E84-426E-40DD-AFC4-6F175D3DCCD1}">
              <a14:hiddenFill xmlns:a14="http://schemas.microsoft.com/office/drawing/2010/main">
                <a:solidFill>
                  <a:srgbClr val="FFFFFF"/>
                </a:solidFill>
              </a14:hiddenFill>
            </a:ext>
          </a:extLst>
        </p:spPr>
      </p:pic>
      <p:pic>
        <p:nvPicPr>
          <p:cNvPr id="17410" name="Picture 2" descr="p21 reach b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0576" y="1524000"/>
            <a:ext cx="222281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596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ERGONOMI		</a:t>
            </a:r>
            <a:endParaRPr lang="en-US" dirty="0"/>
          </a:p>
        </p:txBody>
      </p:sp>
      <p:sp>
        <p:nvSpPr>
          <p:cNvPr id="6" name="Text Placeholder 5"/>
          <p:cNvSpPr>
            <a:spLocks noGrp="1"/>
          </p:cNvSpPr>
          <p:nvPr>
            <p:ph type="body" idx="2"/>
          </p:nvPr>
        </p:nvSpPr>
        <p:spPr/>
        <p:txBody>
          <a:bodyPr/>
          <a:lstStyle/>
          <a:p>
            <a:r>
              <a:rPr lang="en-US" dirty="0" smtClean="0"/>
              <a:t>Definition by IEA  </a:t>
            </a:r>
            <a:r>
              <a:rPr lang="en-US" dirty="0" smtClean="0">
                <a:hlinkClick r:id="rId2"/>
              </a:rPr>
              <a:t>International Ergonomics Association</a:t>
            </a:r>
            <a:endParaRPr lang="en-US" dirty="0"/>
          </a:p>
        </p:txBody>
      </p:sp>
      <p:sp>
        <p:nvSpPr>
          <p:cNvPr id="5" name="Content Placeholder 4"/>
          <p:cNvSpPr>
            <a:spLocks noGrp="1"/>
          </p:cNvSpPr>
          <p:nvPr>
            <p:ph sz="half" idx="1"/>
          </p:nvPr>
        </p:nvSpPr>
        <p:spPr/>
        <p:txBody>
          <a:bodyPr>
            <a:normAutofit fontScale="85000" lnSpcReduction="10000"/>
          </a:bodyPr>
          <a:lstStyle/>
          <a:p>
            <a:r>
              <a:rPr lang="en-GB" dirty="0" smtClean="0"/>
              <a:t>Ergonomics (or human factors) is the scientific discipline concerned with the understanding of the interactions among humans and other elements of a system, and the profession that applies theoretical principles, data and methods to design in order to optimize human well being and overall system </a:t>
            </a:r>
          </a:p>
          <a:p>
            <a:r>
              <a:rPr lang="en-GB" dirty="0" smtClean="0"/>
              <a:t>Derived from the Greek </a:t>
            </a:r>
            <a:r>
              <a:rPr lang="en-GB" dirty="0" err="1" smtClean="0"/>
              <a:t>ergon</a:t>
            </a:r>
            <a:r>
              <a:rPr lang="en-GB" dirty="0" smtClean="0"/>
              <a:t> (work) and </a:t>
            </a:r>
            <a:r>
              <a:rPr lang="en-GB" dirty="0" err="1" smtClean="0"/>
              <a:t>nomos</a:t>
            </a:r>
            <a:r>
              <a:rPr lang="en-GB" dirty="0" smtClean="0"/>
              <a:t> (laws) to denote the science of work, ergonomics is a systems-oriented discipline, which now applies to all aspects of human activity. </a:t>
            </a:r>
            <a:endParaRPr lang="en-US" dirty="0"/>
          </a:p>
        </p:txBody>
      </p:sp>
    </p:spTree>
    <p:extLst>
      <p:ext uri="{BB962C8B-B14F-4D97-AF65-F5344CB8AC3E}">
        <p14:creationId xmlns:p14="http://schemas.microsoft.com/office/powerpoint/2010/main" val="2358622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4</a:t>
            </a:r>
            <a:br>
              <a:rPr lang="en-US" b="1" dirty="0"/>
            </a:br>
            <a:r>
              <a:rPr lang="en-US" b="1" dirty="0"/>
              <a:t>Work at Proper Heights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6068909"/>
              </p:ext>
            </p:extLst>
          </p:nvPr>
        </p:nvGraphicFramePr>
        <p:xfrm>
          <a:off x="838200" y="1758156"/>
          <a:ext cx="6096000" cy="3387090"/>
        </p:xfrm>
        <a:graphic>
          <a:graphicData uri="http://schemas.openxmlformats.org/drawingml/2006/table">
            <a:tbl>
              <a:tblPr/>
              <a:tblGrid>
                <a:gridCol w="2595966"/>
                <a:gridCol w="3500034"/>
              </a:tblGrid>
              <a:tr h="0">
                <a:tc>
                  <a:txBody>
                    <a:bodyPr/>
                    <a:lstStyle/>
                    <a:p>
                      <a:pPr algn="ctr">
                        <a:spcBef>
                          <a:spcPts val="0"/>
                        </a:spcBef>
                      </a:pPr>
                      <a:r>
                        <a:rPr lang="en-US" b="1" dirty="0">
                          <a:effectLst/>
                          <a:latin typeface="Arial"/>
                        </a:rPr>
                        <a:t>Do most work at elbow height</a:t>
                      </a:r>
                      <a:endParaRPr lang="en-US" dirty="0">
                        <a:effectLst/>
                      </a:endParaRPr>
                    </a:p>
                    <a:p>
                      <a:r>
                        <a:rPr lang="en-US" dirty="0">
                          <a:latin typeface="Times New Roman"/>
                        </a:rPr>
                        <a:t>A good rule of thumb is that most work should be done at about elbow height, whether sitting or standing.</a:t>
                      </a:r>
                    </a:p>
                    <a:p>
                      <a:r>
                        <a:rPr lang="en-US" dirty="0">
                          <a:latin typeface="Times New Roman"/>
                        </a:rPr>
                        <a:t>A real common example is working with a computer keyboard. But, there are many other types of tasks where the rule applies.</a:t>
                      </a:r>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8434" name="Picture 2" descr="p23 elbow height typ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743200"/>
            <a:ext cx="3158836"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439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4269522"/>
              </p:ext>
            </p:extLst>
          </p:nvPr>
        </p:nvGraphicFramePr>
        <p:xfrm>
          <a:off x="457200" y="1600200"/>
          <a:ext cx="4724400" cy="3815080"/>
        </p:xfrm>
        <a:graphic>
          <a:graphicData uri="http://schemas.openxmlformats.org/drawingml/2006/table">
            <a:tbl>
              <a:tblPr/>
              <a:tblGrid>
                <a:gridCol w="3276600"/>
                <a:gridCol w="1447800"/>
              </a:tblGrid>
              <a:tr h="3815080">
                <a:tc>
                  <a:txBody>
                    <a:bodyPr/>
                    <a:lstStyle/>
                    <a:p>
                      <a:pPr algn="ctr"/>
                      <a:r>
                        <a:rPr lang="en-US" dirty="0">
                          <a:latin typeface="Franklin Gothic Demi Cond"/>
                        </a:rPr>
                        <a:t> </a:t>
                      </a:r>
                      <a:r>
                        <a:rPr lang="en-US" b="1" dirty="0">
                          <a:latin typeface="Arial"/>
                        </a:rPr>
                        <a:t>Exceptions to the Rule</a:t>
                      </a:r>
                      <a:endParaRPr lang="en-US" dirty="0"/>
                    </a:p>
                    <a:p>
                      <a:r>
                        <a:rPr lang="en-US" dirty="0">
                          <a:latin typeface="Times New Roman"/>
                        </a:rPr>
                        <a:t>There are exceptions to this rule, however. Heavier work is often best done lower than elbow height. Precision work or visually intense work is often best done at heights above the elbow.</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9458" name="Picture 2" descr="p24 exceptions to the ru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133600"/>
            <a:ext cx="3964853" cy="3019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179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1806344"/>
              </p:ext>
            </p:extLst>
          </p:nvPr>
        </p:nvGraphicFramePr>
        <p:xfrm>
          <a:off x="533400" y="1524000"/>
          <a:ext cx="5410200" cy="4572000"/>
        </p:xfrm>
        <a:graphic>
          <a:graphicData uri="http://schemas.openxmlformats.org/drawingml/2006/table">
            <a:tbl>
              <a:tblPr/>
              <a:tblGrid>
                <a:gridCol w="3505200"/>
                <a:gridCol w="1905000"/>
              </a:tblGrid>
              <a:tr h="4572000">
                <a:tc>
                  <a:txBody>
                    <a:bodyPr/>
                    <a:lstStyle/>
                    <a:p>
                      <a:r>
                        <a:rPr lang="en-US" sz="1400" dirty="0">
                          <a:latin typeface="Times New Roman"/>
                        </a:rPr>
                        <a:t>Sometimes you can adjust heights by extending the legs to a work tables or cutting them down. Or you can either put a work platform on top of the table (to raise the work up) or stand on a platform (to raise YOU up).Or to be a little more complicated, there are ways to make stands and work tables instantaneously adjustable with hand cranks or pushbutton controls. </a:t>
                      </a:r>
                      <a:endParaRPr lang="en-US" sz="1400" dirty="0"/>
                    </a:p>
                  </a:txBody>
                  <a:tcPr marL="37183" marR="37183" marT="37183" marB="37183" anchor="ctr">
                    <a:lnL>
                      <a:noFill/>
                    </a:lnL>
                    <a:lnR>
                      <a:noFill/>
                    </a:lnR>
                    <a:lnT>
                      <a:noFill/>
                    </a:lnT>
                    <a:lnB>
                      <a:noFill/>
                    </a:lnB>
                    <a:solidFill>
                      <a:srgbClr val="FFFFFF"/>
                    </a:solidFill>
                  </a:tcPr>
                </a:tc>
                <a:tc>
                  <a:txBody>
                    <a:bodyPr/>
                    <a:lstStyle/>
                    <a:p>
                      <a:pPr algn="ctr"/>
                      <a:endParaRPr lang="en-US" sz="1400" dirty="0"/>
                    </a:p>
                  </a:txBody>
                  <a:tcPr marL="37183" marR="37183" marT="37183" marB="37183" anchor="ctr">
                    <a:lnL>
                      <a:noFill/>
                    </a:lnL>
                    <a:lnR>
                      <a:noFill/>
                    </a:lnR>
                    <a:lnT>
                      <a:noFill/>
                    </a:lnT>
                    <a:lnB>
                      <a:noFill/>
                    </a:lnB>
                    <a:solidFill>
                      <a:srgbClr val="FFFFFF"/>
                    </a:solidFill>
                  </a:tcPr>
                </a:tc>
              </a:tr>
            </a:tbl>
          </a:graphicData>
        </a:graphic>
      </p:graphicFrame>
      <p:pic>
        <p:nvPicPr>
          <p:cNvPr id="20483" name="Picture 3" descr="p26 ris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971800"/>
            <a:ext cx="1771650" cy="3209300"/>
          </a:xfrm>
          <a:prstGeom prst="rect">
            <a:avLst/>
          </a:prstGeom>
          <a:noFill/>
          <a:extLst>
            <a:ext uri="{909E8E84-426E-40DD-AFC4-6F175D3DCCD1}">
              <a14:hiddenFill xmlns:a14="http://schemas.microsoft.com/office/drawing/2010/main">
                <a:solidFill>
                  <a:srgbClr val="FFFFFF"/>
                </a:solidFill>
              </a14:hiddenFill>
            </a:ext>
          </a:extLst>
        </p:spPr>
      </p:pic>
      <p:pic>
        <p:nvPicPr>
          <p:cNvPr id="20482" name="Picture 2" descr="p25 platfor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45692"/>
            <a:ext cx="1676400" cy="2652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558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5</a:t>
            </a:r>
            <a:br>
              <a:rPr lang="en-US" b="1" dirty="0"/>
            </a:br>
            <a:r>
              <a:rPr lang="en-US" b="1" dirty="0"/>
              <a:t>Reduce Excessive Motions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925053"/>
              </p:ext>
            </p:extLst>
          </p:nvPr>
        </p:nvGraphicFramePr>
        <p:xfrm>
          <a:off x="609600" y="1819275"/>
          <a:ext cx="4848225" cy="1466850"/>
        </p:xfrm>
        <a:graphic>
          <a:graphicData uri="http://schemas.openxmlformats.org/drawingml/2006/table">
            <a:tbl>
              <a:tblPr/>
              <a:tblGrid>
                <a:gridCol w="2019261"/>
                <a:gridCol w="2828964"/>
              </a:tblGrid>
              <a:tr h="0">
                <a:tc>
                  <a:txBody>
                    <a:bodyPr/>
                    <a:lstStyle/>
                    <a:p>
                      <a:r>
                        <a:rPr lang="en-US">
                          <a:latin typeface="Times New Roman"/>
                        </a:rPr>
                        <a:t>One of the simplest ways to reduce manual repetitions is to use power tools whenever possible.</a:t>
                      </a:r>
                      <a:endParaRPr lang="en-US"/>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1506" name="Picture 2" descr="p27 screwdriv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599" y="3962400"/>
            <a:ext cx="531541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817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7599268"/>
              </p:ext>
            </p:extLst>
          </p:nvPr>
        </p:nvGraphicFramePr>
        <p:xfrm>
          <a:off x="533401" y="1600200"/>
          <a:ext cx="4114800" cy="3429000"/>
        </p:xfrm>
        <a:graphic>
          <a:graphicData uri="http://schemas.openxmlformats.org/drawingml/2006/table">
            <a:tbl>
              <a:tblPr/>
              <a:tblGrid>
                <a:gridCol w="3039617"/>
                <a:gridCol w="1075183"/>
              </a:tblGrid>
              <a:tr h="3429000">
                <a:tc>
                  <a:txBody>
                    <a:bodyPr/>
                    <a:lstStyle/>
                    <a:p>
                      <a:r>
                        <a:rPr lang="en-US" dirty="0">
                          <a:latin typeface="Times New Roman"/>
                        </a:rPr>
                        <a:t>Another approach is to change layouts of equipment to eliminate motions. In the example here, the box is moved closer and tilted, so that you can slide the products in, rather than having to pick them up each time.</a:t>
                      </a:r>
                      <a:endParaRPr lang="en-US" dirty="0"/>
                    </a:p>
                  </a:txBody>
                  <a:tcPr marL="47625" marR="47625" marT="47625" marB="47625" anchor="ctr">
                    <a:lnL>
                      <a:noFill/>
                    </a:lnL>
                    <a:lnR>
                      <a:noFill/>
                    </a:lnR>
                    <a:lnT>
                      <a:noFill/>
                    </a:lnT>
                    <a:lnB>
                      <a:noFill/>
                    </a:lnB>
                    <a:solidFill>
                      <a:srgbClr val="FFFFFF"/>
                    </a:solidFill>
                  </a:tcPr>
                </a:tc>
                <a:tc>
                  <a:txBody>
                    <a:bodyPr/>
                    <a:lstStyle/>
                    <a:p>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2531" name="Picture 3" descr="p29 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3684877"/>
            <a:ext cx="2146589" cy="2679076"/>
          </a:xfrm>
          <a:prstGeom prst="rect">
            <a:avLst/>
          </a:prstGeom>
          <a:noFill/>
          <a:extLst>
            <a:ext uri="{909E8E84-426E-40DD-AFC4-6F175D3DCCD1}">
              <a14:hiddenFill xmlns:a14="http://schemas.microsoft.com/office/drawing/2010/main">
                <a:solidFill>
                  <a:srgbClr val="FFFFFF"/>
                </a:solidFill>
              </a14:hiddenFill>
            </a:ext>
          </a:extLst>
        </p:spPr>
      </p:pic>
      <p:pic>
        <p:nvPicPr>
          <p:cNvPr id="22530" name="Picture 2" descr="p28 pick n p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600200"/>
            <a:ext cx="1905625" cy="2084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198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9442299"/>
              </p:ext>
            </p:extLst>
          </p:nvPr>
        </p:nvGraphicFramePr>
        <p:xfrm>
          <a:off x="609600" y="1752600"/>
          <a:ext cx="4848225" cy="3112770"/>
        </p:xfrm>
        <a:graphic>
          <a:graphicData uri="http://schemas.openxmlformats.org/drawingml/2006/table">
            <a:tbl>
              <a:tblPr/>
              <a:tblGrid>
                <a:gridCol w="2019261"/>
                <a:gridCol w="2828964"/>
              </a:tblGrid>
              <a:tr h="0">
                <a:tc>
                  <a:txBody>
                    <a:bodyPr/>
                    <a:lstStyle/>
                    <a:p>
                      <a:r>
                        <a:rPr lang="en-US" dirty="0">
                          <a:latin typeface="Times New Roman"/>
                        </a:rPr>
                        <a:t>Or sometimes there are uneven surfaces or lips that are in the way. By changing these, you can eliminate </a:t>
                      </a:r>
                      <a:r>
                        <a:rPr lang="en-US" dirty="0" err="1">
                          <a:latin typeface="Times New Roman"/>
                        </a:rPr>
                        <a:t>motions.As</a:t>
                      </a:r>
                      <a:r>
                        <a:rPr lang="en-US" dirty="0">
                          <a:latin typeface="Times New Roman"/>
                        </a:rPr>
                        <a:t> always, there are more examples, but you should be getting the idea.</a:t>
                      </a:r>
                      <a:endParaRPr lang="en-US" dirty="0"/>
                    </a:p>
                  </a:txBody>
                  <a:tcPr marL="47625" marR="47625" marT="47625" marB="47625" anchor="ctr">
                    <a:lnL>
                      <a:noFill/>
                    </a:lnL>
                    <a:lnR>
                      <a:noFill/>
                    </a:lnR>
                    <a:lnT>
                      <a:noFill/>
                    </a:lnT>
                    <a:lnB>
                      <a:noFill/>
                    </a:lnB>
                    <a:solidFill>
                      <a:srgbClr val="FFFFFF"/>
                    </a:solidFill>
                  </a:tcPr>
                </a:tc>
                <a:tc>
                  <a:txBody>
                    <a:bodyPr/>
                    <a:lstStyle/>
                    <a:p>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3554" name="Picture 2" descr="p30 l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8964" y="2120900"/>
            <a:ext cx="5089236" cy="313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49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6</a:t>
            </a:r>
            <a:br>
              <a:rPr lang="en-US" b="1" dirty="0"/>
            </a:br>
            <a:r>
              <a:rPr lang="en-US" b="1" dirty="0"/>
              <a:t>Minimize Fatigue and Static Load</a:t>
            </a:r>
            <a:endParaRPr lang="en-US" dirty="0"/>
          </a:p>
        </p:txBody>
      </p:sp>
      <p:sp>
        <p:nvSpPr>
          <p:cNvPr id="3" name="Content Placeholder 2"/>
          <p:cNvSpPr>
            <a:spLocks noGrp="1"/>
          </p:cNvSpPr>
          <p:nvPr>
            <p:ph idx="1"/>
          </p:nvPr>
        </p:nvSpPr>
        <p:spPr/>
        <p:txBody>
          <a:bodyPr/>
          <a:lstStyle/>
          <a:p>
            <a:r>
              <a:rPr lang="en-US" dirty="0"/>
              <a:t>Holding the same position for a period of time is known as static load. It creates fatigue and discomfort and can interfere with work.</a:t>
            </a:r>
          </a:p>
        </p:txBody>
      </p:sp>
      <p:graphicFrame>
        <p:nvGraphicFramePr>
          <p:cNvPr id="4" name="Table 3"/>
          <p:cNvGraphicFramePr>
            <a:graphicFrameLocks noGrp="1"/>
          </p:cNvGraphicFramePr>
          <p:nvPr>
            <p:extLst>
              <p:ext uri="{D42A27DB-BD31-4B8C-83A1-F6EECF244321}">
                <p14:modId xmlns:p14="http://schemas.microsoft.com/office/powerpoint/2010/main" val="2921364204"/>
              </p:ext>
            </p:extLst>
          </p:nvPr>
        </p:nvGraphicFramePr>
        <p:xfrm>
          <a:off x="838200" y="2971800"/>
          <a:ext cx="4724400" cy="1741170"/>
        </p:xfrm>
        <a:graphic>
          <a:graphicData uri="http://schemas.openxmlformats.org/drawingml/2006/table">
            <a:tbl>
              <a:tblPr/>
              <a:tblGrid>
                <a:gridCol w="3657600"/>
                <a:gridCol w="1066800"/>
              </a:tblGrid>
              <a:tr h="0">
                <a:tc>
                  <a:txBody>
                    <a:bodyPr/>
                    <a:lstStyle/>
                    <a:p>
                      <a:r>
                        <a:rPr lang="en-US" dirty="0">
                          <a:latin typeface="Times New Roman"/>
                        </a:rPr>
                        <a:t>A good example of static load that everyone has experienced is writer’s cramp. You do not need to hold onto a pencil very hard, just for long periods. Your muscles tire after a time and begin to hurt.</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4578" name="Picture 2" descr="p31 writers cra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015882"/>
            <a:ext cx="2524125" cy="3003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058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3505314"/>
              </p:ext>
            </p:extLst>
          </p:nvPr>
        </p:nvGraphicFramePr>
        <p:xfrm>
          <a:off x="457200" y="1828800"/>
          <a:ext cx="4343400" cy="3124200"/>
        </p:xfrm>
        <a:graphic>
          <a:graphicData uri="http://schemas.openxmlformats.org/drawingml/2006/table">
            <a:tbl>
              <a:tblPr/>
              <a:tblGrid>
                <a:gridCol w="3082413"/>
                <a:gridCol w="1260987"/>
              </a:tblGrid>
              <a:tr h="3124200">
                <a:tc>
                  <a:txBody>
                    <a:bodyPr/>
                    <a:lstStyle/>
                    <a:p>
                      <a:r>
                        <a:rPr lang="en-US" dirty="0">
                          <a:latin typeface="Times New Roman"/>
                        </a:rPr>
                        <a:t>In the workplace, having to hold parts and tools continually is an example of static load.</a:t>
                      </a:r>
                      <a:r>
                        <a:rPr lang="en-US" dirty="0">
                          <a:latin typeface="Arial, Helvetica, sans-serif"/>
                        </a:rPr>
                        <a:t> </a:t>
                      </a:r>
                    </a:p>
                    <a:p>
                      <a:r>
                        <a:rPr lang="en-US" dirty="0">
                          <a:latin typeface="Times New Roman"/>
                        </a:rPr>
                        <a:t>In this case, using a fixture eliminates the need to hold onto the part.</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5603" name="Picture 3" descr="p33 fix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6964" y="3555134"/>
            <a:ext cx="3688073" cy="2159866"/>
          </a:xfrm>
          <a:prstGeom prst="rect">
            <a:avLst/>
          </a:prstGeom>
          <a:noFill/>
          <a:extLst>
            <a:ext uri="{909E8E84-426E-40DD-AFC4-6F175D3DCCD1}">
              <a14:hiddenFill xmlns:a14="http://schemas.microsoft.com/office/drawing/2010/main">
                <a:solidFill>
                  <a:srgbClr val="FFFFFF"/>
                </a:solidFill>
              </a14:hiddenFill>
            </a:ext>
          </a:extLst>
        </p:spPr>
      </p:pic>
      <p:pic>
        <p:nvPicPr>
          <p:cNvPr id="25602" name="Picture 2" descr="p32 hand as fix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651577"/>
            <a:ext cx="2895600" cy="1760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310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7107274"/>
              </p:ext>
            </p:extLst>
          </p:nvPr>
        </p:nvGraphicFramePr>
        <p:xfrm>
          <a:off x="381000" y="1669472"/>
          <a:ext cx="3505200" cy="4343399"/>
        </p:xfrm>
        <a:graphic>
          <a:graphicData uri="http://schemas.openxmlformats.org/drawingml/2006/table">
            <a:tbl>
              <a:tblPr/>
              <a:tblGrid>
                <a:gridCol w="2590800"/>
                <a:gridCol w="914400"/>
              </a:tblGrid>
              <a:tr h="4343399">
                <a:tc>
                  <a:txBody>
                    <a:bodyPr/>
                    <a:lstStyle/>
                    <a:p>
                      <a:r>
                        <a:rPr lang="en-US" dirty="0">
                          <a:latin typeface="Times New Roman"/>
                        </a:rPr>
                        <a:t>Having to hold your arms overhead for a few minutes is another classic example of static load, this time affecting the shoulder muscles. Sometimes you can change the orientation of the work area to prevent this, or sometimes you can add extenders to the tools. </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6626" name="Picture 2" descr="p34 reach 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704108"/>
            <a:ext cx="1924050" cy="3548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391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8037089"/>
              </p:ext>
            </p:extLst>
          </p:nvPr>
        </p:nvGraphicFramePr>
        <p:xfrm>
          <a:off x="685800" y="1759526"/>
          <a:ext cx="4191000" cy="3041073"/>
        </p:xfrm>
        <a:graphic>
          <a:graphicData uri="http://schemas.openxmlformats.org/drawingml/2006/table">
            <a:tbl>
              <a:tblPr/>
              <a:tblGrid>
                <a:gridCol w="3515032"/>
                <a:gridCol w="675968"/>
              </a:tblGrid>
              <a:tr h="3041073">
                <a:tc>
                  <a:txBody>
                    <a:bodyPr/>
                    <a:lstStyle/>
                    <a:p>
                      <a:r>
                        <a:rPr lang="en-US" dirty="0">
                          <a:latin typeface="Times New Roman"/>
                        </a:rPr>
                        <a:t>Having to stand for a long time creates a static load on your legs. Simply having a footrest can permit you to reposition your legs and make it easier to stand. We’re going come back to this point later.</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7650" name="Picture 2" descr="p35 footr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599" y="1752600"/>
            <a:ext cx="3163019"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404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ERGONOMICS		</a:t>
            </a:r>
            <a:endParaRPr lang="en-US" dirty="0"/>
          </a:p>
        </p:txBody>
      </p:sp>
      <p:sp>
        <p:nvSpPr>
          <p:cNvPr id="6" name="Text Placeholder 5"/>
          <p:cNvSpPr>
            <a:spLocks noGrp="1"/>
          </p:cNvSpPr>
          <p:nvPr>
            <p:ph type="body" idx="2"/>
          </p:nvPr>
        </p:nvSpPr>
        <p:spPr/>
        <p:txBody>
          <a:bodyPr/>
          <a:lstStyle/>
          <a:p>
            <a:r>
              <a:rPr lang="en-US" dirty="0" smtClean="0"/>
              <a:t>TYPES of ERGONOMICS</a:t>
            </a:r>
            <a:endParaRPr lang="en-US" dirty="0"/>
          </a:p>
        </p:txBody>
      </p:sp>
      <p:sp>
        <p:nvSpPr>
          <p:cNvPr id="5" name="Content Placeholder 4"/>
          <p:cNvSpPr>
            <a:spLocks noGrp="1"/>
          </p:cNvSpPr>
          <p:nvPr>
            <p:ph sz="half" idx="1"/>
          </p:nvPr>
        </p:nvSpPr>
        <p:spPr>
          <a:xfrm>
            <a:off x="457200" y="2133600"/>
            <a:ext cx="8153400" cy="4419600"/>
          </a:xfrm>
        </p:spPr>
        <p:txBody>
          <a:bodyPr>
            <a:normAutofit fontScale="32500" lnSpcReduction="20000"/>
          </a:bodyPr>
          <a:lstStyle/>
          <a:p>
            <a:r>
              <a:rPr lang="en-US" sz="4000" b="1" dirty="0" smtClean="0">
                <a:effectLst/>
              </a:rPr>
              <a:t>Physical Ergonomics</a:t>
            </a:r>
            <a:r>
              <a:rPr lang="en-US" sz="4000" dirty="0" smtClean="0">
                <a:effectLst/>
              </a:rPr>
              <a:t>                                                                                                        </a:t>
            </a:r>
          </a:p>
          <a:p>
            <a:pPr lvl="1"/>
            <a:r>
              <a:rPr lang="en-US" sz="4000" dirty="0" smtClean="0">
                <a:effectLst/>
              </a:rPr>
              <a:t>Physical ergonomics is concerned with human anatomical, anthropometric, physiological and biomechanical characteristics as they relate to physical activity.  The relevant topics include working postures, materials handling, repetitive movements, work-related musculoskeletal disorders, workplace layout, safety and health.   </a:t>
            </a:r>
          </a:p>
          <a:p>
            <a:r>
              <a:rPr lang="en-US" sz="4000" b="1" dirty="0" smtClean="0">
                <a:effectLst/>
              </a:rPr>
              <a:t>Cognitive Ergonomics </a:t>
            </a:r>
            <a:r>
              <a:rPr lang="en-US" sz="4000" dirty="0" smtClean="0">
                <a:effectLst/>
              </a:rPr>
              <a:t>                                                                                                 </a:t>
            </a:r>
          </a:p>
          <a:p>
            <a:pPr lvl="1"/>
            <a:r>
              <a:rPr lang="en-US" sz="4000" dirty="0" smtClean="0">
                <a:effectLst/>
              </a:rPr>
              <a:t>Cognitive ergonomics is concerned with mental processes, such as perception, memory, reasoning, and motor response, as they affect interactions among humans and other elements of a system. The relevant topics include mental workload, decision-making, skilled performance, human-computer interaction, human reliability, work stress and training as these may relate to human-system design.</a:t>
            </a:r>
          </a:p>
          <a:p>
            <a:r>
              <a:rPr lang="en-US" sz="4000" b="1" dirty="0" smtClean="0">
                <a:effectLst/>
              </a:rPr>
              <a:t>Organizational Ergonomics</a:t>
            </a:r>
            <a:r>
              <a:rPr lang="en-US" sz="4000" dirty="0" smtClean="0">
                <a:effectLst/>
              </a:rPr>
              <a:t>                                                                                         </a:t>
            </a:r>
          </a:p>
          <a:p>
            <a:pPr lvl="1"/>
            <a:r>
              <a:rPr lang="en-US" sz="4000" dirty="0" smtClean="0">
                <a:effectLst/>
              </a:rPr>
              <a:t>Organizational ergonomics is concerned with the optimization of sociotechnical systems, including their organizational structures, policies, and processes. The relevant topics include communication, crew resource management, work design, design of working times, teamwork, participatory design, community ergonomics, cooperative work, new work paradigms, organizational culture, virtual organizations, telework, and quality management.　</a:t>
            </a:r>
          </a:p>
          <a:p>
            <a:endParaRPr lang="en-US" dirty="0"/>
          </a:p>
        </p:txBody>
      </p:sp>
    </p:spTree>
    <p:extLst>
      <p:ext uri="{BB962C8B-B14F-4D97-AF65-F5344CB8AC3E}">
        <p14:creationId xmlns:p14="http://schemas.microsoft.com/office/powerpoint/2010/main" val="1878774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err="1"/>
              <a:t>Principle</a:t>
            </a:r>
            <a:r>
              <a:rPr lang="fr-FR" b="1" dirty="0"/>
              <a:t> 7</a:t>
            </a:r>
            <a:br>
              <a:rPr lang="fr-FR" b="1" dirty="0"/>
            </a:br>
            <a:r>
              <a:rPr lang="fr-FR" b="1" dirty="0" err="1"/>
              <a:t>Minimize</a:t>
            </a:r>
            <a:r>
              <a:rPr lang="fr-FR" b="1" dirty="0"/>
              <a:t> Pressure Points</a:t>
            </a:r>
            <a:endParaRPr lang="en-US" dirty="0"/>
          </a:p>
        </p:txBody>
      </p:sp>
      <p:sp>
        <p:nvSpPr>
          <p:cNvPr id="3" name="Content Placeholder 2"/>
          <p:cNvSpPr>
            <a:spLocks noGrp="1"/>
          </p:cNvSpPr>
          <p:nvPr>
            <p:ph idx="1"/>
          </p:nvPr>
        </p:nvSpPr>
        <p:spPr/>
        <p:txBody>
          <a:bodyPr/>
          <a:lstStyle/>
          <a:p>
            <a:r>
              <a:rPr lang="en-US" dirty="0"/>
              <a:t>Another thing to watch out for is excessive pressure points, sometimes called </a:t>
            </a:r>
            <a:r>
              <a:rPr lang="en-US" b="1" dirty="0"/>
              <a:t>"contact stress." </a:t>
            </a:r>
          </a:p>
        </p:txBody>
      </p:sp>
      <p:graphicFrame>
        <p:nvGraphicFramePr>
          <p:cNvPr id="4" name="Table 3"/>
          <p:cNvGraphicFramePr>
            <a:graphicFrameLocks noGrp="1"/>
          </p:cNvGraphicFramePr>
          <p:nvPr>
            <p:extLst>
              <p:ext uri="{D42A27DB-BD31-4B8C-83A1-F6EECF244321}">
                <p14:modId xmlns:p14="http://schemas.microsoft.com/office/powerpoint/2010/main" val="4202962483"/>
              </p:ext>
            </p:extLst>
          </p:nvPr>
        </p:nvGraphicFramePr>
        <p:xfrm>
          <a:off x="685800" y="2995613"/>
          <a:ext cx="4724400" cy="2564130"/>
        </p:xfrm>
        <a:graphic>
          <a:graphicData uri="http://schemas.openxmlformats.org/drawingml/2006/table">
            <a:tbl>
              <a:tblPr/>
              <a:tblGrid>
                <a:gridCol w="2021883"/>
                <a:gridCol w="2702517"/>
              </a:tblGrid>
              <a:tr h="0">
                <a:tc>
                  <a:txBody>
                    <a:bodyPr/>
                    <a:lstStyle/>
                    <a:p>
                      <a:r>
                        <a:rPr lang="en-US">
                          <a:latin typeface="Times New Roman"/>
                        </a:rPr>
                        <a:t>A good example of this is squeezing hard onto a tool, like a pair of pliers. Adding a cushioned grip and contouring the handles to fit your hand makes this problem better.</a:t>
                      </a:r>
                      <a:endParaRPr lang="en-US"/>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8675" name="Picture 3" descr="p37 pliers, cushio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971800"/>
            <a:ext cx="275105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28674" name="Picture 2" descr="p36 pliers with ed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971800"/>
            <a:ext cx="3197157"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030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3044427"/>
              </p:ext>
            </p:extLst>
          </p:nvPr>
        </p:nvGraphicFramePr>
        <p:xfrm>
          <a:off x="381000" y="1981200"/>
          <a:ext cx="4419600" cy="1905000"/>
        </p:xfrm>
        <a:graphic>
          <a:graphicData uri="http://schemas.openxmlformats.org/drawingml/2006/table">
            <a:tbl>
              <a:tblPr/>
              <a:tblGrid>
                <a:gridCol w="3065206"/>
                <a:gridCol w="1354394"/>
              </a:tblGrid>
              <a:tr h="1905000">
                <a:tc>
                  <a:txBody>
                    <a:bodyPr/>
                    <a:lstStyle/>
                    <a:p>
                      <a:r>
                        <a:rPr lang="en-US" dirty="0">
                          <a:latin typeface="Times New Roman"/>
                        </a:rPr>
                        <a:t>Leaning your forearms against the hard edge of a work table creates a pressure point. Rounding out the edge and padding it usually helps.</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9698" name="Picture 2" descr="p38 table ed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352800"/>
            <a:ext cx="5039005" cy="240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121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3313763"/>
              </p:ext>
            </p:extLst>
          </p:nvPr>
        </p:nvGraphicFramePr>
        <p:xfrm>
          <a:off x="381001" y="1488165"/>
          <a:ext cx="6107652" cy="4572000"/>
        </p:xfrm>
        <a:graphic>
          <a:graphicData uri="http://schemas.openxmlformats.org/drawingml/2006/table">
            <a:tbl>
              <a:tblPr/>
              <a:tblGrid>
                <a:gridCol w="4495799"/>
                <a:gridCol w="1611853"/>
              </a:tblGrid>
              <a:tr h="4572000">
                <a:tc>
                  <a:txBody>
                    <a:bodyPr/>
                    <a:lstStyle/>
                    <a:p>
                      <a:r>
                        <a:rPr lang="en-US" sz="1500">
                          <a:latin typeface="Times New Roman"/>
                        </a:rPr>
                        <a:t>We’ve all had to sit on chairs that had cushioning and so understand almost everything we need to know about pressure points. A particularly vulnerable spot is behind your knees, which happens if your chair is too high or when you dangle your legs. Another pressure point that can happen when you sit is between your thigh and the bottom of a table.</a:t>
                      </a:r>
                      <a:endParaRPr lang="en-US" sz="1500"/>
                    </a:p>
                  </a:txBody>
                  <a:tcPr marL="39010" marR="39010" marT="39010" marB="39010" anchor="ctr">
                    <a:lnL>
                      <a:noFill/>
                    </a:lnL>
                    <a:lnR>
                      <a:noFill/>
                    </a:lnR>
                    <a:lnT>
                      <a:noFill/>
                    </a:lnT>
                    <a:lnB>
                      <a:noFill/>
                    </a:lnB>
                    <a:solidFill>
                      <a:srgbClr val="FFFFFF"/>
                    </a:solidFill>
                  </a:tcPr>
                </a:tc>
                <a:tc>
                  <a:txBody>
                    <a:bodyPr/>
                    <a:lstStyle/>
                    <a:p>
                      <a:endParaRPr lang="en-US" sz="1500" dirty="0"/>
                    </a:p>
                  </a:txBody>
                  <a:tcPr marL="39010" marR="39010" marT="39010" marB="39010" anchor="ctr">
                    <a:lnL>
                      <a:noFill/>
                    </a:lnL>
                    <a:lnR>
                      <a:noFill/>
                    </a:lnR>
                    <a:lnT>
                      <a:noFill/>
                    </a:lnT>
                    <a:lnB>
                      <a:noFill/>
                    </a:lnB>
                    <a:solidFill>
                      <a:srgbClr val="FFFFFF"/>
                    </a:solidFill>
                  </a:tcPr>
                </a:tc>
              </a:tr>
            </a:tbl>
          </a:graphicData>
        </a:graphic>
      </p:graphicFrame>
      <p:pic>
        <p:nvPicPr>
          <p:cNvPr id="30722" name="Picture 2" descr="p39 chair ed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870426"/>
            <a:ext cx="3673200" cy="2082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256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8</a:t>
            </a:r>
            <a:br>
              <a:rPr lang="en-US" b="1" dirty="0"/>
            </a:br>
            <a:r>
              <a:rPr lang="en-US" b="1" dirty="0"/>
              <a:t>Provide Clearance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6625446"/>
              </p:ext>
            </p:extLst>
          </p:nvPr>
        </p:nvGraphicFramePr>
        <p:xfrm>
          <a:off x="1219200" y="1905000"/>
          <a:ext cx="4724400" cy="2564130"/>
        </p:xfrm>
        <a:graphic>
          <a:graphicData uri="http://schemas.openxmlformats.org/drawingml/2006/table">
            <a:tbl>
              <a:tblPr/>
              <a:tblGrid>
                <a:gridCol w="3200400"/>
                <a:gridCol w="1524000"/>
              </a:tblGrid>
              <a:tr h="0">
                <a:tc>
                  <a:txBody>
                    <a:bodyPr/>
                    <a:lstStyle/>
                    <a:p>
                      <a:r>
                        <a:rPr lang="en-US" dirty="0">
                          <a:latin typeface="Times New Roman"/>
                        </a:rPr>
                        <a:t>Work areas need to be set up so that you have sufficient room for your head, your knees, and your feet. You obviously don’t want to have to bump into things all the time, or have to work in contorted postures, or reach because there is no space for your knees or feet.</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1026" name="Picture 2" descr="p41 clear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8700" y="2286000"/>
            <a:ext cx="31242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666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0786029"/>
              </p:ext>
            </p:extLst>
          </p:nvPr>
        </p:nvGraphicFramePr>
        <p:xfrm>
          <a:off x="1524000" y="1981200"/>
          <a:ext cx="4495800" cy="3048000"/>
        </p:xfrm>
        <a:graphic>
          <a:graphicData uri="http://schemas.openxmlformats.org/drawingml/2006/table">
            <a:tbl>
              <a:tblPr/>
              <a:tblGrid>
                <a:gridCol w="2973029"/>
                <a:gridCol w="1522771"/>
              </a:tblGrid>
              <a:tr h="3048000">
                <a:tc>
                  <a:txBody>
                    <a:bodyPr/>
                    <a:lstStyle/>
                    <a:p>
                      <a:r>
                        <a:rPr lang="en-US" dirty="0">
                          <a:latin typeface="Times New Roman"/>
                        </a:rPr>
                        <a:t>Being able to see is another version of this principle. Equipment should be built and tasks should be set up so that nothing blocks your view.</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2050" name="Picture 2" descr="p42 visual clear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573915"/>
            <a:ext cx="2876550" cy="3069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556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Principle 9</a:t>
            </a:r>
            <a:br>
              <a:rPr lang="en-US" b="1" dirty="0"/>
            </a:br>
            <a:r>
              <a:rPr lang="en-US" b="1" dirty="0"/>
              <a:t>Move, Exercise, and Stretch</a:t>
            </a:r>
            <a:endParaRPr lang="en-US" dirty="0"/>
          </a:p>
        </p:txBody>
      </p:sp>
      <p:sp>
        <p:nvSpPr>
          <p:cNvPr id="3" name="Content Placeholder 2"/>
          <p:cNvSpPr>
            <a:spLocks noGrp="1"/>
          </p:cNvSpPr>
          <p:nvPr>
            <p:ph idx="1"/>
          </p:nvPr>
        </p:nvSpPr>
        <p:spPr/>
        <p:txBody>
          <a:bodyPr/>
          <a:lstStyle/>
          <a:p>
            <a:r>
              <a:rPr lang="en-US" dirty="0"/>
              <a:t>To be healthy the human body needs to be exercised and stretched. </a:t>
            </a:r>
          </a:p>
        </p:txBody>
      </p:sp>
      <p:graphicFrame>
        <p:nvGraphicFramePr>
          <p:cNvPr id="4" name="Table 3"/>
          <p:cNvGraphicFramePr>
            <a:graphicFrameLocks noGrp="1"/>
          </p:cNvGraphicFramePr>
          <p:nvPr>
            <p:extLst>
              <p:ext uri="{D42A27DB-BD31-4B8C-83A1-F6EECF244321}">
                <p14:modId xmlns:p14="http://schemas.microsoft.com/office/powerpoint/2010/main" val="1296087113"/>
              </p:ext>
            </p:extLst>
          </p:nvPr>
        </p:nvGraphicFramePr>
        <p:xfrm>
          <a:off x="1447800" y="2743200"/>
          <a:ext cx="3581289" cy="3810000"/>
        </p:xfrm>
        <a:graphic>
          <a:graphicData uri="http://schemas.openxmlformats.org/drawingml/2006/table">
            <a:tbl>
              <a:tblPr/>
              <a:tblGrid>
                <a:gridCol w="2895489"/>
                <a:gridCol w="685800"/>
              </a:tblGrid>
              <a:tr h="3810000">
                <a:tc>
                  <a:txBody>
                    <a:bodyPr/>
                    <a:lstStyle/>
                    <a:p>
                      <a:pPr>
                        <a:buFont typeface="Arial"/>
                        <a:buChar char="•"/>
                      </a:pPr>
                      <a:r>
                        <a:rPr lang="en-US" sz="1600" dirty="0">
                          <a:latin typeface="Times New Roman"/>
                        </a:rPr>
                        <a:t>Depending upon the type of work you do, different exercises on the job can be helpful. If you have a physically demanding job, you may find it helpful to stretch and warm up before any strenuous activity.</a:t>
                      </a:r>
                      <a:endParaRPr lang="en-US" sz="1600" dirty="0"/>
                    </a:p>
                    <a:p>
                      <a:pPr>
                        <a:buFont typeface="Arial"/>
                        <a:buChar char="•"/>
                      </a:pPr>
                      <a:r>
                        <a:rPr lang="en-US" sz="1600" dirty="0">
                          <a:latin typeface="Times New Roman"/>
                        </a:rPr>
                        <a:t>If you have a sedentary job, you may want to take a quick "energy break" every so often to do a few stretches.</a:t>
                      </a:r>
                      <a:endParaRPr lang="en-US" sz="1600" dirty="0"/>
                    </a:p>
                  </a:txBody>
                  <a:tcPr marL="43078" marR="43078" marT="43078" marB="43078" anchor="ctr">
                    <a:lnL>
                      <a:noFill/>
                    </a:lnL>
                    <a:lnR>
                      <a:noFill/>
                    </a:lnR>
                    <a:lnT>
                      <a:noFill/>
                    </a:lnT>
                    <a:lnB>
                      <a:noFill/>
                    </a:lnB>
                    <a:solidFill>
                      <a:srgbClr val="FFFFFF"/>
                    </a:solidFill>
                  </a:tcPr>
                </a:tc>
                <a:tc>
                  <a:txBody>
                    <a:bodyPr/>
                    <a:lstStyle/>
                    <a:p>
                      <a:pPr algn="ctr"/>
                      <a:endParaRPr lang="en-US" sz="1600" dirty="0"/>
                    </a:p>
                  </a:txBody>
                  <a:tcPr marL="43078" marR="43078" marT="43078" marB="43078" anchor="ctr">
                    <a:lnL>
                      <a:noFill/>
                    </a:lnL>
                    <a:lnR>
                      <a:noFill/>
                    </a:lnR>
                    <a:lnT>
                      <a:noFill/>
                    </a:lnT>
                    <a:lnB>
                      <a:noFill/>
                    </a:lnB>
                    <a:solidFill>
                      <a:srgbClr val="FFFFFF"/>
                    </a:solidFill>
                  </a:tcPr>
                </a:tc>
              </a:tr>
            </a:tbl>
          </a:graphicData>
        </a:graphic>
      </p:graphicFrame>
      <p:pic>
        <p:nvPicPr>
          <p:cNvPr id="3074" name="Picture 2" descr="p44 stre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3938" y="2209800"/>
            <a:ext cx="1320362" cy="4504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450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err="1"/>
              <a:t>Principle</a:t>
            </a:r>
            <a:r>
              <a:rPr lang="fr-FR" b="1" dirty="0"/>
              <a:t> 10</a:t>
            </a:r>
            <a:br>
              <a:rPr lang="fr-FR" b="1" dirty="0"/>
            </a:br>
            <a:r>
              <a:rPr lang="fr-FR" b="1" dirty="0" err="1"/>
              <a:t>Maintain</a:t>
            </a:r>
            <a:r>
              <a:rPr lang="fr-FR" b="1" dirty="0"/>
              <a:t> a </a:t>
            </a:r>
            <a:r>
              <a:rPr lang="fr-FR" b="1" dirty="0" err="1"/>
              <a:t>Comfortable</a:t>
            </a:r>
            <a:r>
              <a:rPr lang="fr-FR" b="1" dirty="0"/>
              <a:t> </a:t>
            </a:r>
            <a:r>
              <a:rPr lang="fr-FR" b="1" dirty="0" err="1"/>
              <a:t>Environment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411819"/>
              </p:ext>
            </p:extLst>
          </p:nvPr>
        </p:nvGraphicFramePr>
        <p:xfrm>
          <a:off x="1066800" y="2362200"/>
          <a:ext cx="4724400" cy="2564130"/>
        </p:xfrm>
        <a:graphic>
          <a:graphicData uri="http://schemas.openxmlformats.org/drawingml/2006/table">
            <a:tbl>
              <a:tblPr/>
              <a:tblGrid>
                <a:gridCol w="2663825"/>
                <a:gridCol w="2060575"/>
              </a:tblGrid>
              <a:tr h="0">
                <a:tc>
                  <a:txBody>
                    <a:bodyPr/>
                    <a:lstStyle/>
                    <a:p>
                      <a:pPr algn="ctr">
                        <a:spcBef>
                          <a:spcPts val="0"/>
                        </a:spcBef>
                      </a:pPr>
                      <a:r>
                        <a:rPr lang="en-US" dirty="0">
                          <a:effectLst/>
                          <a:latin typeface="Franklin Gothic Demi Cond"/>
                        </a:rPr>
                        <a:t>Lighting and Glare</a:t>
                      </a:r>
                      <a:endParaRPr lang="en-US" dirty="0">
                        <a:effectLst/>
                      </a:endParaRPr>
                    </a:p>
                    <a:p>
                      <a:r>
                        <a:rPr lang="en-US" dirty="0">
                          <a:latin typeface="Times New Roman"/>
                        </a:rPr>
                        <a:t>One common problem is lighting.</a:t>
                      </a:r>
                      <a:endParaRPr lang="en-US" dirty="0"/>
                    </a:p>
                    <a:p>
                      <a:r>
                        <a:rPr lang="en-US" dirty="0">
                          <a:latin typeface="Times New Roman"/>
                        </a:rPr>
                        <a:t>In the computerized office, lighting has become a big issue, because the highly polished computer screen reflects every stray bit of light around. </a:t>
                      </a:r>
                      <a:endParaRPr lang="en-US" dirty="0"/>
                    </a:p>
                  </a:txBody>
                  <a:tcPr marL="47625" marR="47625" marT="47625" marB="47625" anchor="ctr">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4098" name="Picture 2" descr="p47 gl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362200"/>
            <a:ext cx="260488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987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6946654"/>
              </p:ext>
            </p:extLst>
          </p:nvPr>
        </p:nvGraphicFramePr>
        <p:xfrm>
          <a:off x="1143000" y="1447800"/>
          <a:ext cx="4506240" cy="4800600"/>
        </p:xfrm>
        <a:graphic>
          <a:graphicData uri="http://schemas.openxmlformats.org/drawingml/2006/table">
            <a:tbl>
              <a:tblPr/>
              <a:tblGrid>
                <a:gridCol w="3429000"/>
                <a:gridCol w="1077240"/>
              </a:tblGrid>
              <a:tr h="4800600">
                <a:tc>
                  <a:txBody>
                    <a:bodyPr/>
                    <a:lstStyle/>
                    <a:p>
                      <a:r>
                        <a:rPr lang="en-US" sz="1700" dirty="0">
                          <a:latin typeface="Times New Roman"/>
                        </a:rPr>
                        <a:t>But many other types of tasks can be affected by poor lighting, too. Concerns include glare, working in your own shadow, and just plain insufficient </a:t>
                      </a:r>
                      <a:r>
                        <a:rPr lang="en-US" sz="1700" dirty="0" err="1">
                          <a:latin typeface="Times New Roman"/>
                        </a:rPr>
                        <a:t>light.One</a:t>
                      </a:r>
                      <a:r>
                        <a:rPr lang="en-US" sz="1700" dirty="0">
                          <a:latin typeface="Times New Roman"/>
                        </a:rPr>
                        <a:t> good way to solve lighting problems is by using task lighting; that is, having a small light right at your work that you can orient and adjust to fit your needs.</a:t>
                      </a:r>
                      <a:endParaRPr lang="en-US" sz="1700" dirty="0"/>
                    </a:p>
                  </a:txBody>
                  <a:tcPr marL="45426" marR="45426" marT="45426" marB="45426" anchor="ctr">
                    <a:lnL>
                      <a:noFill/>
                    </a:lnL>
                    <a:lnR>
                      <a:noFill/>
                    </a:lnR>
                    <a:lnT>
                      <a:noFill/>
                    </a:lnT>
                    <a:lnB>
                      <a:noFill/>
                    </a:lnB>
                    <a:solidFill>
                      <a:srgbClr val="FFFFFF"/>
                    </a:solidFill>
                  </a:tcPr>
                </a:tc>
                <a:tc>
                  <a:txBody>
                    <a:bodyPr/>
                    <a:lstStyle/>
                    <a:p>
                      <a:pPr algn="ctr"/>
                      <a:endParaRPr lang="en-US" sz="1700" dirty="0"/>
                    </a:p>
                  </a:txBody>
                  <a:tcPr marL="45426" marR="45426" marT="45426" marB="45426" anchor="ctr">
                    <a:lnL>
                      <a:noFill/>
                    </a:lnL>
                    <a:lnR>
                      <a:noFill/>
                    </a:lnR>
                    <a:lnT>
                      <a:noFill/>
                    </a:lnT>
                    <a:lnB>
                      <a:noFill/>
                    </a:lnB>
                    <a:solidFill>
                      <a:srgbClr val="FFFFFF"/>
                    </a:solidFill>
                  </a:tcPr>
                </a:tc>
              </a:tr>
            </a:tbl>
          </a:graphicData>
        </a:graphic>
      </p:graphicFrame>
      <p:pic>
        <p:nvPicPr>
          <p:cNvPr id="5122" name="Picture 2" descr="p48 task l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1488" y="1828800"/>
            <a:ext cx="2711487"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712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5640064"/>
              </p:ext>
            </p:extLst>
          </p:nvPr>
        </p:nvGraphicFramePr>
        <p:xfrm>
          <a:off x="1524000" y="1752600"/>
          <a:ext cx="4724400" cy="1466850"/>
        </p:xfrm>
        <a:graphic>
          <a:graphicData uri="http://schemas.openxmlformats.org/drawingml/2006/table">
            <a:tbl>
              <a:tblPr/>
              <a:tblGrid>
                <a:gridCol w="3733800"/>
                <a:gridCol w="990600"/>
              </a:tblGrid>
              <a:tr h="0">
                <a:tc>
                  <a:txBody>
                    <a:bodyPr/>
                    <a:lstStyle/>
                    <a:p>
                      <a:pPr algn="ctr">
                        <a:spcBef>
                          <a:spcPts val="0"/>
                        </a:spcBef>
                      </a:pPr>
                      <a:r>
                        <a:rPr lang="en-US" dirty="0">
                          <a:effectLst/>
                          <a:latin typeface="Franklin Gothic Demi Cond"/>
                        </a:rPr>
                        <a:t>Vibration</a:t>
                      </a:r>
                      <a:endParaRPr lang="en-US" dirty="0">
                        <a:effectLst/>
                      </a:endParaRPr>
                    </a:p>
                    <a:p>
                      <a:r>
                        <a:rPr lang="en-US" dirty="0">
                          <a:latin typeface="Times New Roman"/>
                        </a:rPr>
                        <a:t>Vibration is another common problem that can benefit from evaluation. As an example, vibrating tools can be dampened.</a:t>
                      </a:r>
                      <a:endParaRPr lang="en-US" dirty="0"/>
                    </a:p>
                  </a:txBody>
                  <a:tcPr marL="47625" marR="47625" marT="47625" marB="47625" anchor="ctr">
                    <a:lnL>
                      <a:noFill/>
                    </a:lnL>
                    <a:lnR>
                      <a:noFill/>
                    </a:lnR>
                    <a:lnT>
                      <a:noFill/>
                    </a:lnT>
                    <a:lnB>
                      <a:noFill/>
                    </a:lnB>
                    <a:solidFill>
                      <a:srgbClr val="FFFFFF"/>
                    </a:solidFill>
                  </a:tcPr>
                </a:tc>
                <a:tc>
                  <a:txBody>
                    <a:bodyPr/>
                    <a:lstStyle/>
                    <a:p>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6146" name="Picture 2" descr="p49 vib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4572000"/>
            <a:ext cx="490394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49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10 Principles of Ergonomics </a:t>
            </a:r>
            <a:r>
              <a:rPr lang="en-US" b="1" dirty="0" smtClean="0">
                <a:effectLst/>
              </a:rPr>
              <a:t/>
            </a:r>
            <a:br>
              <a:rPr lang="en-US" b="1" dirty="0" smtClean="0">
                <a:effectLst/>
              </a:rPr>
            </a:br>
            <a:r>
              <a:rPr lang="en-US" sz="1200" dirty="0"/>
              <a:t>©Dan MacLeod, 1990, 2008</a:t>
            </a:r>
          </a:p>
        </p:txBody>
      </p:sp>
      <p:sp>
        <p:nvSpPr>
          <p:cNvPr id="3" name="Content Placeholder 2"/>
          <p:cNvSpPr>
            <a:spLocks noGrp="1"/>
          </p:cNvSpPr>
          <p:nvPr>
            <p:ph idx="1"/>
          </p:nvPr>
        </p:nvSpPr>
        <p:spPr/>
        <p:txBody>
          <a:bodyPr/>
          <a:lstStyle/>
          <a:p>
            <a:r>
              <a:rPr lang="en-US" b="1" dirty="0"/>
              <a:t>Principle 1</a:t>
            </a:r>
            <a:br>
              <a:rPr lang="en-US" b="1" dirty="0"/>
            </a:br>
            <a:r>
              <a:rPr lang="en-US" b="1" dirty="0"/>
              <a:t>Work in Neutral </a:t>
            </a:r>
            <a:r>
              <a:rPr lang="en-US" b="1" dirty="0" smtClean="0"/>
              <a:t>Postures</a:t>
            </a:r>
          </a:p>
          <a:p>
            <a:pPr lvl="1"/>
            <a:r>
              <a:rPr lang="en-US" sz="1600" dirty="0"/>
              <a:t>Your posture provides a good starting point for evaluating the tasks that you do. The best positions in which to work are those that keep the body </a:t>
            </a:r>
            <a:r>
              <a:rPr lang="en-US" sz="1600" b="1" dirty="0"/>
              <a:t>"in neutral." </a:t>
            </a:r>
            <a:endParaRPr lang="en-US" sz="1600" b="1" dirty="0" smtClean="0"/>
          </a:p>
          <a:p>
            <a:pPr lvl="1"/>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460200897"/>
              </p:ext>
            </p:extLst>
          </p:nvPr>
        </p:nvGraphicFramePr>
        <p:xfrm>
          <a:off x="1066799" y="3276600"/>
          <a:ext cx="5320523" cy="3315629"/>
        </p:xfrm>
        <a:graphic>
          <a:graphicData uri="http://schemas.openxmlformats.org/drawingml/2006/table">
            <a:tbl>
              <a:tblPr/>
              <a:tblGrid>
                <a:gridCol w="4270421"/>
                <a:gridCol w="1050102"/>
              </a:tblGrid>
              <a:tr h="1004564">
                <a:tc>
                  <a:txBody>
                    <a:bodyPr/>
                    <a:lstStyle/>
                    <a:p>
                      <a:pPr algn="l">
                        <a:spcBef>
                          <a:spcPts val="0"/>
                        </a:spcBef>
                      </a:pPr>
                      <a:r>
                        <a:rPr lang="en-US" sz="1600" b="1" dirty="0">
                          <a:effectLst/>
                          <a:latin typeface="Arial"/>
                        </a:rPr>
                        <a:t>Maintain the "S-curve" of the spine</a:t>
                      </a:r>
                      <a:endParaRPr lang="en-US" sz="1600" dirty="0">
                        <a:effectLst/>
                      </a:endParaRPr>
                    </a:p>
                    <a:p>
                      <a:r>
                        <a:rPr lang="en-US" sz="1600" dirty="0">
                          <a:latin typeface="Times New Roman"/>
                        </a:rPr>
                        <a:t>Your spinal column is shaped more or less like an "S." </a:t>
                      </a:r>
                      <a:endParaRPr lang="en-US" sz="1600" dirty="0"/>
                    </a:p>
                  </a:txBody>
                  <a:tcPr marL="28312" marR="28312" marT="28312" marB="28312">
                    <a:lnL>
                      <a:noFill/>
                    </a:lnL>
                    <a:lnR>
                      <a:noFill/>
                    </a:lnR>
                    <a:lnT>
                      <a:noFill/>
                    </a:lnT>
                    <a:lnB>
                      <a:noFill/>
                    </a:lnB>
                    <a:solidFill>
                      <a:srgbClr val="FFFFFF"/>
                    </a:solidFill>
                  </a:tcPr>
                </a:tc>
                <a:tc>
                  <a:txBody>
                    <a:bodyPr/>
                    <a:lstStyle/>
                    <a:p>
                      <a:pPr algn="ctr"/>
                      <a:endParaRPr lang="en-US" sz="1600" dirty="0"/>
                    </a:p>
                  </a:txBody>
                  <a:tcPr marL="28312" marR="28312" marT="28312" marB="28312" anchor="ctr">
                    <a:lnL>
                      <a:noFill/>
                    </a:lnL>
                    <a:lnR>
                      <a:noFill/>
                    </a:lnR>
                    <a:lnT>
                      <a:noFill/>
                    </a:lnT>
                    <a:lnB>
                      <a:noFill/>
                    </a:lnB>
                    <a:solidFill>
                      <a:srgbClr val="FFFFFF"/>
                    </a:solidFill>
                  </a:tcPr>
                </a:tc>
              </a:tr>
              <a:tr h="2311065">
                <a:tc>
                  <a:txBody>
                    <a:bodyPr/>
                    <a:lstStyle/>
                    <a:p>
                      <a:r>
                        <a:rPr lang="en-US" sz="1600" dirty="0">
                          <a:latin typeface="Times New Roman"/>
                        </a:rPr>
                        <a:t>It is important to maintain the natural S-curve of the back, whether sitting or standing. The most important part of this "S" is in the lower back, which means that it is good to keep a slight "sway </a:t>
                      </a:r>
                      <a:r>
                        <a:rPr lang="en-US" sz="1600" dirty="0" err="1">
                          <a:latin typeface="Times New Roman"/>
                        </a:rPr>
                        <a:t>back,"When</a:t>
                      </a:r>
                      <a:r>
                        <a:rPr lang="en-US" sz="1600" dirty="0">
                          <a:latin typeface="Times New Roman"/>
                        </a:rPr>
                        <a:t> standing, putting one foot up on a footrest helps to keep the spinal column in proper alignment.</a:t>
                      </a:r>
                      <a:endParaRPr lang="en-US" sz="1600" dirty="0"/>
                    </a:p>
                  </a:txBody>
                  <a:tcPr marL="28312" marR="28312" marT="28312" marB="28312">
                    <a:lnL>
                      <a:noFill/>
                    </a:lnL>
                    <a:lnR>
                      <a:noFill/>
                    </a:lnR>
                    <a:lnT>
                      <a:noFill/>
                    </a:lnT>
                    <a:lnB>
                      <a:noFill/>
                    </a:lnB>
                    <a:solidFill>
                      <a:srgbClr val="FFFFFF"/>
                    </a:solidFill>
                  </a:tcPr>
                </a:tc>
                <a:tc>
                  <a:txBody>
                    <a:bodyPr/>
                    <a:lstStyle/>
                    <a:p>
                      <a:pPr algn="ctr"/>
                      <a:endParaRPr lang="en-US" sz="1600" dirty="0"/>
                    </a:p>
                  </a:txBody>
                  <a:tcPr marL="28312" marR="28312" marT="28312" marB="28312" anchor="ctr">
                    <a:lnL>
                      <a:noFill/>
                    </a:lnL>
                    <a:lnR>
                      <a:noFill/>
                    </a:lnR>
                    <a:lnT>
                      <a:noFill/>
                    </a:lnT>
                    <a:lnB>
                      <a:noFill/>
                    </a:lnB>
                    <a:solidFill>
                      <a:srgbClr val="FFFFFF"/>
                    </a:solidFill>
                  </a:tcPr>
                </a:tc>
              </a:tr>
            </a:tbl>
          </a:graphicData>
        </a:graphic>
      </p:graphicFrame>
      <p:pic>
        <p:nvPicPr>
          <p:cNvPr id="2051" name="Picture 3" descr="http://www.danmacleod.com/ErgoForYou/Principles%20Images/_standing%20arr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660405"/>
            <a:ext cx="1729598" cy="28954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www.danmacleod.com/ErgoForYou/Principles%20Images/01%20back,%20spinal%20column.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7323" y="4057319"/>
            <a:ext cx="407296" cy="2101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409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4260838"/>
              </p:ext>
            </p:extLst>
          </p:nvPr>
        </p:nvGraphicFramePr>
        <p:xfrm>
          <a:off x="1123084" y="1700212"/>
          <a:ext cx="6705600" cy="3787775"/>
        </p:xfrm>
        <a:graphic>
          <a:graphicData uri="http://schemas.openxmlformats.org/drawingml/2006/table">
            <a:tbl>
              <a:tblPr/>
              <a:tblGrid>
                <a:gridCol w="4343400"/>
                <a:gridCol w="2362200"/>
              </a:tblGrid>
              <a:tr h="3787775">
                <a:tc>
                  <a:txBody>
                    <a:bodyPr/>
                    <a:lstStyle/>
                    <a:p>
                      <a:r>
                        <a:rPr lang="en-US" sz="2400" dirty="0">
                          <a:effectLst/>
                          <a:latin typeface="Times New Roman"/>
                        </a:rPr>
                        <a:t>Working for long periods with your back in a “C-curve” can place strain on your </a:t>
                      </a:r>
                      <a:r>
                        <a:rPr lang="en-US" sz="2400" dirty="0" err="1">
                          <a:effectLst/>
                          <a:latin typeface="Times New Roman"/>
                        </a:rPr>
                        <a:t>back.</a:t>
                      </a:r>
                      <a:r>
                        <a:rPr lang="en-US" sz="2400" dirty="0" err="1">
                          <a:latin typeface="Times New Roman"/>
                        </a:rPr>
                        <a:t>Good</a:t>
                      </a:r>
                      <a:r>
                        <a:rPr lang="en-US" sz="2400" dirty="0">
                          <a:latin typeface="Times New Roman"/>
                        </a:rPr>
                        <a:t> lumbar support is often helpful to maintain the proper curve in the small of your back.</a:t>
                      </a:r>
                      <a:endParaRPr lang="en-US" sz="2400" dirty="0"/>
                    </a:p>
                  </a:txBody>
                  <a:tcPr marL="47625" marR="47625" marT="47625" marB="47625">
                    <a:lnL>
                      <a:noFill/>
                    </a:lnL>
                    <a:lnR>
                      <a:noFill/>
                    </a:lnR>
                    <a:lnT>
                      <a:noFill/>
                    </a:lnT>
                    <a:lnB>
                      <a:noFill/>
                    </a:lnB>
                    <a:solidFill>
                      <a:srgbClr val="FFFFFF"/>
                    </a:solidFill>
                  </a:tcPr>
                </a:tc>
                <a:tc>
                  <a:txBody>
                    <a:bodyPr/>
                    <a:lstStyle/>
                    <a:p>
                      <a:pPr algn="ctr"/>
                      <a:r>
                        <a:rPr lang="en-US" dirty="0">
                          <a:latin typeface="Arial"/>
                        </a:rPr>
                        <a:t>         </a:t>
                      </a:r>
                      <a:endParaRPr lang="en-US" dirty="0"/>
                    </a:p>
                  </a:txBody>
                  <a:tcPr marL="47625" marR="47625" marT="47625" marB="47625">
                    <a:lnL>
                      <a:noFill/>
                    </a:lnL>
                    <a:lnR>
                      <a:noFill/>
                    </a:lnR>
                    <a:lnT>
                      <a:noFill/>
                    </a:lnT>
                    <a:lnB>
                      <a:noFill/>
                    </a:lnB>
                    <a:solidFill>
                      <a:srgbClr val="FFFFFF"/>
                    </a:solidFill>
                  </a:tcPr>
                </a:tc>
              </a:tr>
            </a:tbl>
          </a:graphicData>
        </a:graphic>
      </p:graphicFrame>
      <p:pic>
        <p:nvPicPr>
          <p:cNvPr id="3075" name="Picture 3" descr="http://www.danmacleod.com/ErgoForYou/Principles%20Images/01%20Posture,%20back,%20lumbar%20suppor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0653" y="4038600"/>
            <a:ext cx="1546947" cy="236701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www.danmacleod.com/ErgoForYou/Principles%20Images/01%20Posture,%20back,%20C%20curv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0653" y="838200"/>
            <a:ext cx="1656484" cy="2498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6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9965595"/>
              </p:ext>
            </p:extLst>
          </p:nvPr>
        </p:nvGraphicFramePr>
        <p:xfrm>
          <a:off x="533400" y="1600200"/>
          <a:ext cx="6400800" cy="4139406"/>
        </p:xfrm>
        <a:graphic>
          <a:graphicData uri="http://schemas.openxmlformats.org/drawingml/2006/table">
            <a:tbl>
              <a:tblPr/>
              <a:tblGrid>
                <a:gridCol w="4876800"/>
                <a:gridCol w="1524000"/>
              </a:tblGrid>
              <a:tr h="4139406">
                <a:tc>
                  <a:txBody>
                    <a:bodyPr/>
                    <a:lstStyle/>
                    <a:p>
                      <a:r>
                        <a:rPr lang="en-US" sz="2000" dirty="0">
                          <a:effectLst/>
                          <a:latin typeface="Times New Roman"/>
                        </a:rPr>
                        <a:t>The “Inverted V-curve” creates an even greater strain on your back.  Even without lifting a load, bending over like this creates a great deal of pressure on the spine.  </a:t>
                      </a:r>
                      <a:r>
                        <a:rPr lang="en-US" sz="2000" dirty="0">
                          <a:latin typeface="Arial, Helvetica, sans-serif"/>
                        </a:rPr>
                        <a:t> </a:t>
                      </a:r>
                    </a:p>
                    <a:p>
                      <a:r>
                        <a:rPr lang="en-US" sz="2000" dirty="0">
                          <a:latin typeface="Times New Roman"/>
                        </a:rPr>
                        <a:t>One common improvement is to use a lifter or tilter.  Or there may be other ways of making improvements depending upon the situation.</a:t>
                      </a:r>
                      <a:endParaRPr lang="en-US" sz="2000" dirty="0"/>
                    </a:p>
                  </a:txBody>
                  <a:tcPr marL="47625" marR="47625" marT="47625" marB="47625">
                    <a:lnL>
                      <a:noFill/>
                    </a:lnL>
                    <a:lnR>
                      <a:noFill/>
                    </a:lnR>
                    <a:lnT>
                      <a:noFill/>
                    </a:lnT>
                    <a:lnB>
                      <a:noFill/>
                    </a:lnB>
                    <a:solidFill>
                      <a:srgbClr val="FFFFFF"/>
                    </a:solidFill>
                  </a:tcPr>
                </a:tc>
                <a:tc>
                  <a:txBody>
                    <a:bodyPr/>
                    <a:lstStyle/>
                    <a:p>
                      <a:pPr algn="ctr"/>
                      <a:endParaRPr lang="en-US" dirty="0"/>
                    </a:p>
                  </a:txBody>
                  <a:tcPr marL="47625" marR="47625" marT="47625" marB="47625" anchor="ctr">
                    <a:lnL>
                      <a:noFill/>
                    </a:lnL>
                    <a:lnR>
                      <a:noFill/>
                    </a:lnR>
                    <a:lnT>
                      <a:noFill/>
                    </a:lnT>
                    <a:lnB>
                      <a:noFill/>
                    </a:lnB>
                    <a:solidFill>
                      <a:srgbClr val="FFFFFF"/>
                    </a:solidFill>
                  </a:tcPr>
                </a:tc>
              </a:tr>
            </a:tbl>
          </a:graphicData>
        </a:graphic>
      </p:graphicFrame>
      <p:pic>
        <p:nvPicPr>
          <p:cNvPr id="4099" name="Picture 3" descr="http://www.danmacleod.com/ErgoForYou/Principles%20Images/01%20back,%20bin%20good.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4016520"/>
            <a:ext cx="1771650" cy="200977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www.danmacleod.com/ErgoForYou/Principles%20Images/01%20back,%20bin%20bad.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1752600"/>
            <a:ext cx="169545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302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1523629"/>
              </p:ext>
            </p:extLst>
          </p:nvPr>
        </p:nvGraphicFramePr>
        <p:xfrm>
          <a:off x="609601" y="1538565"/>
          <a:ext cx="5877824" cy="4525963"/>
        </p:xfrm>
        <a:graphic>
          <a:graphicData uri="http://schemas.openxmlformats.org/drawingml/2006/table">
            <a:tbl>
              <a:tblPr/>
              <a:tblGrid>
                <a:gridCol w="4419599"/>
                <a:gridCol w="1458225"/>
              </a:tblGrid>
              <a:tr h="4525963">
                <a:tc>
                  <a:txBody>
                    <a:bodyPr/>
                    <a:lstStyle/>
                    <a:p>
                      <a:pPr algn="ctr">
                        <a:spcBef>
                          <a:spcPts val="0"/>
                        </a:spcBef>
                      </a:pPr>
                      <a:r>
                        <a:rPr lang="en-US" sz="1600" b="1" dirty="0">
                          <a:effectLst/>
                          <a:latin typeface="Arial"/>
                        </a:rPr>
                        <a:t>Keep the neck aligned</a:t>
                      </a:r>
                      <a:endParaRPr lang="en-US" sz="1600" dirty="0">
                        <a:effectLst/>
                      </a:endParaRPr>
                    </a:p>
                    <a:p>
                      <a:r>
                        <a:rPr lang="en-US" sz="1600" dirty="0">
                          <a:latin typeface="Times New Roman"/>
                        </a:rPr>
                        <a:t>The neck bones are part of the spinal column and thus are subject to the same requirements of maintaining the S-curve. Prolonged twisted and bent postures of the neck can be as stressful as its equivalent for the lower back.</a:t>
                      </a:r>
                      <a:endParaRPr lang="en-US" sz="1600" dirty="0"/>
                    </a:p>
                    <a:p>
                      <a:r>
                        <a:rPr lang="en-US" sz="1600" dirty="0">
                          <a:latin typeface="Times New Roman"/>
                        </a:rPr>
                        <a:t>The best way to make changes is usually to adjust equipment so that your neck is in its neutral posture</a:t>
                      </a:r>
                      <a:r>
                        <a:rPr lang="en-US" sz="1500" dirty="0">
                          <a:latin typeface="Times New Roman"/>
                        </a:rPr>
                        <a:t>.</a:t>
                      </a:r>
                      <a:endParaRPr lang="en-US" sz="1500" dirty="0"/>
                    </a:p>
                  </a:txBody>
                  <a:tcPr marL="38617" marR="38617" marT="38617" marB="38617">
                    <a:lnL>
                      <a:noFill/>
                    </a:lnL>
                    <a:lnR>
                      <a:noFill/>
                    </a:lnR>
                    <a:lnT>
                      <a:noFill/>
                    </a:lnT>
                    <a:lnB>
                      <a:noFill/>
                    </a:lnB>
                    <a:solidFill>
                      <a:srgbClr val="FFFFFF"/>
                    </a:solidFill>
                  </a:tcPr>
                </a:tc>
                <a:tc>
                  <a:txBody>
                    <a:bodyPr/>
                    <a:lstStyle/>
                    <a:p>
                      <a:pPr algn="ctr"/>
                      <a:r>
                        <a:rPr lang="en-US" sz="1500" dirty="0"/>
                        <a:t>  </a:t>
                      </a:r>
                    </a:p>
                  </a:txBody>
                  <a:tcPr marL="38617" marR="38617" marT="38617" marB="38617" anchor="ctr">
                    <a:lnL>
                      <a:noFill/>
                    </a:lnL>
                    <a:lnR>
                      <a:noFill/>
                    </a:lnR>
                    <a:lnT>
                      <a:noFill/>
                    </a:lnT>
                    <a:lnB>
                      <a:noFill/>
                    </a:lnB>
                    <a:solidFill>
                      <a:srgbClr val="FFFFFF"/>
                    </a:solidFill>
                  </a:tcPr>
                </a:tc>
              </a:tr>
            </a:tbl>
          </a:graphicData>
        </a:graphic>
      </p:graphicFrame>
      <p:pic>
        <p:nvPicPr>
          <p:cNvPr id="5123" name="Picture 3" descr="http://www.danmacleod.com/ErgoForYou/Principles%20Images/01%20neck%20after.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9905" y="3886200"/>
            <a:ext cx="2085975"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http://www.danmacleod.com/ErgoForYou/Principles%20Images/01%20neck%20before.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1585913"/>
            <a:ext cx="2181225"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339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8072062"/>
              </p:ext>
            </p:extLst>
          </p:nvPr>
        </p:nvGraphicFramePr>
        <p:xfrm>
          <a:off x="838200" y="1186287"/>
          <a:ext cx="6096000" cy="4370439"/>
        </p:xfrm>
        <a:graphic>
          <a:graphicData uri="http://schemas.openxmlformats.org/drawingml/2006/table">
            <a:tbl>
              <a:tblPr/>
              <a:tblGrid>
                <a:gridCol w="2621796"/>
                <a:gridCol w="3474204"/>
              </a:tblGrid>
              <a:tr h="4370439">
                <a:tc>
                  <a:txBody>
                    <a:bodyPr/>
                    <a:lstStyle/>
                    <a:p>
                      <a:pPr algn="ctr">
                        <a:spcBef>
                          <a:spcPts val="0"/>
                        </a:spcBef>
                      </a:pPr>
                      <a:r>
                        <a:rPr lang="en-US" sz="2300" b="1">
                          <a:effectLst/>
                          <a:latin typeface="Arial"/>
                        </a:rPr>
                        <a:t>Keeps elbows at sides</a:t>
                      </a:r>
                      <a:endParaRPr lang="en-US" sz="2300">
                        <a:effectLst/>
                      </a:endParaRPr>
                    </a:p>
                    <a:p>
                      <a:r>
                        <a:rPr lang="en-US" sz="2300">
                          <a:latin typeface="Times New Roman"/>
                        </a:rPr>
                        <a:t>The neutral posture for your arms is to keep you elbows at your sides and your shoulders relaxed.  This is pretty obvious once you think about it, but we don’t always do it.</a:t>
                      </a:r>
                      <a:endParaRPr lang="en-US" sz="2300"/>
                    </a:p>
                  </a:txBody>
                  <a:tcPr marL="61452" marR="61452" marT="61452" marB="61452">
                    <a:lnL>
                      <a:noFill/>
                    </a:lnL>
                    <a:lnR>
                      <a:noFill/>
                    </a:lnR>
                    <a:lnT>
                      <a:noFill/>
                    </a:lnT>
                    <a:lnB>
                      <a:noFill/>
                    </a:lnB>
                    <a:solidFill>
                      <a:srgbClr val="FFFFFF"/>
                    </a:solidFill>
                  </a:tcPr>
                </a:tc>
                <a:tc>
                  <a:txBody>
                    <a:bodyPr/>
                    <a:lstStyle/>
                    <a:p>
                      <a:pPr algn="ctr"/>
                      <a:endParaRPr lang="en-US" sz="2300" dirty="0"/>
                    </a:p>
                  </a:txBody>
                  <a:tcPr marL="61452" marR="61452" marT="61452" marB="61452" anchor="ctr">
                    <a:lnL>
                      <a:noFill/>
                    </a:lnL>
                    <a:lnR>
                      <a:noFill/>
                    </a:lnR>
                    <a:lnT>
                      <a:noFill/>
                    </a:lnT>
                    <a:lnB>
                      <a:noFill/>
                    </a:lnB>
                    <a:solidFill>
                      <a:srgbClr val="FFFFFF"/>
                    </a:solidFill>
                  </a:tcPr>
                </a:tc>
              </a:tr>
            </a:tbl>
          </a:graphicData>
        </a:graphic>
      </p:graphicFrame>
      <p:pic>
        <p:nvPicPr>
          <p:cNvPr id="6146" name="Picture 2" descr="http://www.danmacleod.com/ErgoForYou/Principles%20Images/01%20arm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4684" y="2133600"/>
            <a:ext cx="2190750" cy="319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414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4615787"/>
              </p:ext>
            </p:extLst>
          </p:nvPr>
        </p:nvGraphicFramePr>
        <p:xfrm>
          <a:off x="533400" y="1463675"/>
          <a:ext cx="6096000" cy="4525963"/>
        </p:xfrm>
        <a:graphic>
          <a:graphicData uri="http://schemas.openxmlformats.org/drawingml/2006/table">
            <a:tbl>
              <a:tblPr/>
              <a:tblGrid>
                <a:gridCol w="3657600"/>
                <a:gridCol w="2438400"/>
              </a:tblGrid>
              <a:tr h="4525963">
                <a:tc>
                  <a:txBody>
                    <a:bodyPr/>
                    <a:lstStyle/>
                    <a:p>
                      <a:r>
                        <a:rPr lang="en-US" sz="2000" dirty="0">
                          <a:latin typeface="Times New Roman"/>
                        </a:rPr>
                        <a:t>Here’s an example of changing a workstation to get the arms in neutral. In the illustration at the left, the product is too high, and the employee is hunching her shoulders and winging out her </a:t>
                      </a:r>
                      <a:r>
                        <a:rPr lang="en-US" sz="2000" dirty="0" err="1">
                          <a:latin typeface="Times New Roman"/>
                        </a:rPr>
                        <a:t>elbows.In</a:t>
                      </a:r>
                      <a:r>
                        <a:rPr lang="en-US" sz="2000" dirty="0">
                          <a:latin typeface="Times New Roman"/>
                        </a:rPr>
                        <a:t> the right-hand illustration, the product has been reoriented and the shoulders and elbows drop to their relaxed position. </a:t>
                      </a:r>
                      <a:endParaRPr lang="en-US" sz="2000" dirty="0"/>
                    </a:p>
                  </a:txBody>
                  <a:tcPr marL="42827" marR="42827" marT="42827" marB="42827">
                    <a:lnL>
                      <a:noFill/>
                    </a:lnL>
                    <a:lnR>
                      <a:noFill/>
                    </a:lnR>
                    <a:lnT>
                      <a:noFill/>
                    </a:lnT>
                    <a:lnB>
                      <a:noFill/>
                    </a:lnB>
                    <a:solidFill>
                      <a:srgbClr val="FFFFFF"/>
                    </a:solidFill>
                  </a:tcPr>
                </a:tc>
                <a:tc>
                  <a:txBody>
                    <a:bodyPr/>
                    <a:lstStyle/>
                    <a:p>
                      <a:endParaRPr lang="en-US" sz="1600" dirty="0"/>
                    </a:p>
                  </a:txBody>
                  <a:tcPr marL="42827" marR="42827" marT="42827" marB="42827" anchor="ctr">
                    <a:lnL>
                      <a:noFill/>
                    </a:lnL>
                    <a:lnR>
                      <a:noFill/>
                    </a:lnR>
                    <a:lnT>
                      <a:noFill/>
                    </a:lnT>
                    <a:lnB>
                      <a:noFill/>
                    </a:lnB>
                    <a:solidFill>
                      <a:srgbClr val="FFFFFF"/>
                    </a:solidFill>
                  </a:tcPr>
                </a:tc>
              </a:tr>
            </a:tbl>
          </a:graphicData>
        </a:graphic>
      </p:graphicFrame>
      <p:pic>
        <p:nvPicPr>
          <p:cNvPr id="7170" name="Picture 2" descr="http://www.danmacleod.com/ErgoForYou/Principles%20Images/01%20arms,%20cylinder%20line.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2667000"/>
            <a:ext cx="4093670" cy="264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797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253</TotalTime>
  <Words>1751</Words>
  <Application>Microsoft Office PowerPoint</Application>
  <PresentationFormat>On-screen Show (4:3)</PresentationFormat>
  <Paragraphs>83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Solstice</vt:lpstr>
      <vt:lpstr>ERGONOMICS</vt:lpstr>
      <vt:lpstr>ERGONOMI  </vt:lpstr>
      <vt:lpstr>ERGONOMICS  </vt:lpstr>
      <vt:lpstr>10 Principles of Ergonomics  ©Dan MacLeod, 1990, 2008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 2 Reduce Excessive Force</vt:lpstr>
      <vt:lpstr>PowerPoint Presentation</vt:lpstr>
      <vt:lpstr>PowerPoint Presentation</vt:lpstr>
      <vt:lpstr>Principle 3 Keep Everything in Easy Reach</vt:lpstr>
      <vt:lpstr>PowerPoint Presentation</vt:lpstr>
      <vt:lpstr>PowerPoint Presentation</vt:lpstr>
      <vt:lpstr>PowerPoint Presentation</vt:lpstr>
      <vt:lpstr>Principle 4 Work at Proper Heights</vt:lpstr>
      <vt:lpstr>PowerPoint Presentation</vt:lpstr>
      <vt:lpstr>PowerPoint Presentation</vt:lpstr>
      <vt:lpstr>Principle 5 Reduce Excessive Motions</vt:lpstr>
      <vt:lpstr>PowerPoint Presentation</vt:lpstr>
      <vt:lpstr>PowerPoint Presentation</vt:lpstr>
      <vt:lpstr>Principle 6 Minimize Fatigue and Static Load</vt:lpstr>
      <vt:lpstr>PowerPoint Presentation</vt:lpstr>
      <vt:lpstr>PowerPoint Presentation</vt:lpstr>
      <vt:lpstr>PowerPoint Presentation</vt:lpstr>
      <vt:lpstr>Principle 7 Minimize Pressure Points</vt:lpstr>
      <vt:lpstr>PowerPoint Presentation</vt:lpstr>
      <vt:lpstr>PowerPoint Presentation</vt:lpstr>
      <vt:lpstr>Principle 8 Provide Clearance</vt:lpstr>
      <vt:lpstr>PowerPoint Presentation</vt:lpstr>
      <vt:lpstr>Principle 9 Move, Exercise, and Stretch</vt:lpstr>
      <vt:lpstr>Principle 10 Maintain a Comfortable Environment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dc:title>
  <dc:creator>User</dc:creator>
  <cp:lastModifiedBy>User</cp:lastModifiedBy>
  <cp:revision>11</cp:revision>
  <dcterms:created xsi:type="dcterms:W3CDTF">2013-01-21T02:44:51Z</dcterms:created>
  <dcterms:modified xsi:type="dcterms:W3CDTF">2013-02-01T06:21:01Z</dcterms:modified>
</cp:coreProperties>
</file>