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8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9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759837-AE0E-4B87-84AE-6BF3C92246F2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FB1645-AFC7-4E6D-A483-3BA1E7705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6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759837-AE0E-4B87-84AE-6BF3C92246F2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FB1645-AFC7-4E6D-A483-3BA1E7705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3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759837-AE0E-4B87-84AE-6BF3C92246F2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FB1645-AFC7-4E6D-A483-3BA1E7705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2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759837-AE0E-4B87-84AE-6BF3C92246F2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FB1645-AFC7-4E6D-A483-3BA1E7705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44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759837-AE0E-4B87-84AE-6BF3C92246F2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FB1645-AFC7-4E6D-A483-3BA1E7705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32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759837-AE0E-4B87-84AE-6BF3C92246F2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FB1645-AFC7-4E6D-A483-3BA1E7705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6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759837-AE0E-4B87-84AE-6BF3C92246F2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FB1645-AFC7-4E6D-A483-3BA1E7705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33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759837-AE0E-4B87-84AE-6BF3C92246F2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FB1645-AFC7-4E6D-A483-3BA1E7705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759837-AE0E-4B87-84AE-6BF3C92246F2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FB1645-AFC7-4E6D-A483-3BA1E7705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759837-AE0E-4B87-84AE-6BF3C92246F2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FB1645-AFC7-4E6D-A483-3BA1E7705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35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759837-AE0E-4B87-84AE-6BF3C92246F2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FB1645-AFC7-4E6D-A483-3BA1E7705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0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1006258" y="221003"/>
            <a:ext cx="222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SEMANTIKA PRODUK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313336"/>
            <a:ext cx="990600" cy="18466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2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212" y="990600"/>
            <a:ext cx="73151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SEMANTIKA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kajian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SEMIOTIKA (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penanda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petanda</a:t>
            </a:r>
            <a:r>
              <a:rPr lang="en-US" dirty="0" smtClean="0"/>
              <a:t> (Moris,1938)</a:t>
            </a:r>
          </a:p>
          <a:p>
            <a:endParaRPr lang="en-US" dirty="0" smtClean="0"/>
          </a:p>
          <a:p>
            <a:r>
              <a:rPr lang="en-US" dirty="0" smtClean="0"/>
              <a:t>SEMANTIKA</a:t>
            </a:r>
          </a:p>
          <a:p>
            <a:r>
              <a:rPr lang="en-US" dirty="0" smtClean="0"/>
              <a:t>Dari Bahasa </a:t>
            </a:r>
            <a:r>
              <a:rPr lang="en-US" dirty="0" err="1" smtClean="0"/>
              <a:t>Yunani</a:t>
            </a:r>
            <a:r>
              <a:rPr lang="en-US" dirty="0" smtClean="0"/>
              <a:t> : “</a:t>
            </a:r>
            <a:r>
              <a:rPr lang="en-US" dirty="0" err="1" smtClean="0"/>
              <a:t>Semantikos</a:t>
            </a:r>
            <a:r>
              <a:rPr lang="en-US" dirty="0" smtClean="0"/>
              <a:t>” =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endParaRPr lang="en-US" dirty="0" smtClean="0"/>
          </a:p>
          <a:p>
            <a:r>
              <a:rPr lang="en-US" dirty="0" smtClean="0"/>
              <a:t>SEMANTIKA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MAKNA</a:t>
            </a:r>
            <a:endParaRPr lang="en-US" dirty="0"/>
          </a:p>
        </p:txBody>
      </p:sp>
      <p:pic>
        <p:nvPicPr>
          <p:cNvPr id="3074" name="Picture 2" descr="http://www.weirdohh.com/wp-content/uploads/2014/01/Raphael-Plato-and-Aristot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971800"/>
            <a:ext cx="4772025" cy="31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382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permanentculturenow.com/wp-content/uploads/2012/08/semiotics-word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010025"/>
            <a:ext cx="523875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43000" y="784417"/>
            <a:ext cx="75919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Semantika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kajian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cabang</a:t>
            </a:r>
            <a:r>
              <a:rPr lang="en-US" dirty="0" smtClean="0"/>
              <a:t> </a:t>
            </a:r>
            <a:r>
              <a:rPr lang="en-US" dirty="0" err="1" smtClean="0"/>
              <a:t>keilmuan</a:t>
            </a:r>
            <a:r>
              <a:rPr lang="en-US" dirty="0" smtClean="0"/>
              <a:t> </a:t>
            </a:r>
            <a:r>
              <a:rPr lang="en-US" dirty="0" err="1" smtClean="0"/>
              <a:t>dimungkinkan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memandang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wacana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 bahasa. 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Dengan</a:t>
            </a:r>
            <a:r>
              <a:rPr lang="en-US" dirty="0" smtClean="0"/>
              <a:t> kata lain, bahasa </a:t>
            </a:r>
            <a:r>
              <a:rPr lang="en-US" dirty="0" err="1" smtClean="0"/>
              <a:t>dijadikan</a:t>
            </a:r>
            <a:r>
              <a:rPr lang="en-US" dirty="0" smtClean="0"/>
              <a:t> model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wacana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semantika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semiotika</a:t>
            </a:r>
            <a:r>
              <a:rPr lang="en-US" dirty="0" smtClean="0"/>
              <a:t>,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praktek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 bahasa,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semuanya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dipandang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r>
              <a:rPr lang="en-US" dirty="0" smtClean="0"/>
              <a:t>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dimungkinkan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luasnya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 (</a:t>
            </a:r>
            <a:r>
              <a:rPr lang="en-US" dirty="0" err="1" smtClean="0"/>
              <a:t>Piliang</a:t>
            </a:r>
            <a:r>
              <a:rPr lang="en-US" dirty="0" smtClean="0"/>
              <a:t>, 1998:262).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449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http://susandi.wordpress.com/Users/Susandi/AppData/Local/Temp/msohtmlclip1/01/clip_image003.gif"/>
          <p:cNvSpPr>
            <a:spLocks noChangeAspect="1" noChangeArrowheads="1"/>
          </p:cNvSpPr>
          <p:nvPr/>
        </p:nvSpPr>
        <p:spPr bwMode="auto">
          <a:xfrm>
            <a:off x="155575" y="-98425"/>
            <a:ext cx="1714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3" descr="http://susandi.wordpress.com/Users/Susandi/AppData/Local/Temp/msohtmlclip1/01/clip_image004.gif"/>
          <p:cNvSpPr>
            <a:spLocks noChangeAspect="1" noChangeArrowheads="1"/>
          </p:cNvSpPr>
          <p:nvPr/>
        </p:nvSpPr>
        <p:spPr bwMode="auto">
          <a:xfrm>
            <a:off x="1779588" y="-98425"/>
            <a:ext cx="190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http://susandi.wordpress.com/Users/Susandi/AppData/Local/Temp/msohtmlclip1/01/clip_image005.gif"/>
          <p:cNvSpPr>
            <a:spLocks noChangeAspect="1" noChangeArrowheads="1"/>
          </p:cNvSpPr>
          <p:nvPr/>
        </p:nvSpPr>
        <p:spPr bwMode="auto">
          <a:xfrm>
            <a:off x="155575" y="1365250"/>
            <a:ext cx="2162175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66800" y="844550"/>
            <a:ext cx="7239000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kajian</a:t>
            </a:r>
            <a:r>
              <a:rPr lang="en-US" dirty="0" smtClean="0"/>
              <a:t> SEMIOTIKA :</a:t>
            </a:r>
          </a:p>
          <a:p>
            <a:pPr marL="342900" indent="-342900" algn="just">
              <a:buFontTx/>
              <a:buAutoNum type="arabicPeriod"/>
            </a:pPr>
            <a:r>
              <a:rPr lang="en-US" sz="1400" b="1" i="1" dirty="0" err="1" smtClean="0"/>
              <a:t>Sematika</a:t>
            </a:r>
            <a:endParaRPr lang="en-US" sz="1400" b="1" i="1" dirty="0"/>
          </a:p>
          <a:p>
            <a:pPr marL="338138" algn="just"/>
            <a:r>
              <a:rPr lang="en-US" sz="1400" dirty="0" err="1" smtClean="0"/>
              <a:t>Kajian</a:t>
            </a:r>
            <a:r>
              <a:rPr lang="en-US" sz="1400" dirty="0" smtClean="0"/>
              <a:t> </a:t>
            </a:r>
            <a:r>
              <a:rPr lang="en-US" sz="1400" dirty="0" err="1"/>
              <a:t>mengenai</a:t>
            </a:r>
            <a:r>
              <a:rPr lang="en-US" sz="1400" dirty="0"/>
              <a:t> </a:t>
            </a:r>
            <a:r>
              <a:rPr lang="en-US" sz="1400" dirty="0" err="1"/>
              <a:t>hubungan</a:t>
            </a:r>
            <a:r>
              <a:rPr lang="en-US" sz="1400" dirty="0"/>
              <a:t> </a:t>
            </a:r>
            <a:r>
              <a:rPr lang="en-US" sz="1400" dirty="0" err="1"/>
              <a:t>antara</a:t>
            </a:r>
            <a:r>
              <a:rPr lang="en-US" sz="1400" dirty="0"/>
              <a:t> </a:t>
            </a:r>
            <a:r>
              <a:rPr lang="en-US" sz="1400" dirty="0" err="1"/>
              <a:t>tanda</a:t>
            </a:r>
            <a:r>
              <a:rPr lang="en-US" sz="1400" dirty="0"/>
              <a:t> (</a:t>
            </a:r>
            <a:r>
              <a:rPr lang="en-US" sz="1400" dirty="0" err="1"/>
              <a:t>lambang</a:t>
            </a:r>
            <a:r>
              <a:rPr lang="en-US" sz="1400" dirty="0"/>
              <a:t>)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objek</a:t>
            </a:r>
            <a:r>
              <a:rPr lang="en-US" sz="1400" dirty="0"/>
              <a:t> yang </a:t>
            </a:r>
            <a:r>
              <a:rPr lang="en-US" sz="1400" dirty="0" err="1"/>
              <a:t>diacu</a:t>
            </a:r>
            <a:r>
              <a:rPr lang="en-US" sz="1400" dirty="0"/>
              <a:t> </a:t>
            </a:r>
            <a:r>
              <a:rPr lang="en-US" sz="1400" dirty="0" err="1"/>
              <a:t>oleh</a:t>
            </a:r>
            <a:r>
              <a:rPr lang="en-US" sz="1400" dirty="0"/>
              <a:t> </a:t>
            </a:r>
            <a:r>
              <a:rPr lang="en-US" sz="1400" dirty="0" err="1"/>
              <a:t>tanda</a:t>
            </a:r>
            <a:r>
              <a:rPr lang="en-US" sz="1400" dirty="0"/>
              <a:t> </a:t>
            </a:r>
            <a:r>
              <a:rPr lang="en-US" sz="1400" dirty="0" err="1" smtClean="0"/>
              <a:t>tersebut</a:t>
            </a:r>
            <a:r>
              <a:rPr lang="en-US" sz="1400" dirty="0" smtClean="0"/>
              <a:t>.</a:t>
            </a:r>
          </a:p>
          <a:p>
            <a:pPr marL="342900" indent="-342900" algn="just">
              <a:buFont typeface="+mj-lt"/>
              <a:buAutoNum type="arabicPeriod" startAt="2"/>
            </a:pPr>
            <a:r>
              <a:rPr lang="en-US" sz="1400" b="1" i="1" dirty="0" err="1" smtClean="0"/>
              <a:t>Sintaksis</a:t>
            </a:r>
            <a:r>
              <a:rPr lang="en-US" sz="1400" b="1" i="1" dirty="0" smtClean="0"/>
              <a:t> </a:t>
            </a:r>
          </a:p>
          <a:p>
            <a:pPr marL="338138" algn="just"/>
            <a:r>
              <a:rPr lang="en-US" sz="1400" dirty="0"/>
              <a:t>Kata </a:t>
            </a:r>
            <a:r>
              <a:rPr lang="en-US" sz="1400" dirty="0" err="1"/>
              <a:t>sintaksis</a:t>
            </a:r>
            <a:r>
              <a:rPr lang="en-US" sz="1400" dirty="0"/>
              <a:t> </a:t>
            </a:r>
            <a:r>
              <a:rPr lang="en-US" sz="1400" dirty="0" err="1"/>
              <a:t>berasaldari</a:t>
            </a:r>
            <a:r>
              <a:rPr lang="en-US" sz="1400" dirty="0"/>
              <a:t> kata </a:t>
            </a:r>
            <a:r>
              <a:rPr lang="en-US" sz="1400" dirty="0" err="1"/>
              <a:t>Yunani</a:t>
            </a:r>
            <a:r>
              <a:rPr lang="en-US" sz="1400" dirty="0"/>
              <a:t> (</a:t>
            </a:r>
            <a:r>
              <a:rPr lang="en-US" sz="1400" i="1" dirty="0"/>
              <a:t>sun = ‘</a:t>
            </a:r>
            <a:r>
              <a:rPr lang="en-US" sz="1400" dirty="0" err="1"/>
              <a:t>dengan</a:t>
            </a:r>
            <a:r>
              <a:rPr lang="en-US" sz="1400" dirty="0"/>
              <a:t>’ + </a:t>
            </a:r>
            <a:r>
              <a:rPr lang="en-US" sz="1400" i="1" dirty="0" err="1"/>
              <a:t>tattein</a:t>
            </a:r>
            <a:r>
              <a:rPr lang="en-US" sz="1400" i="1" dirty="0"/>
              <a:t> </a:t>
            </a:r>
            <a:r>
              <a:rPr lang="en-US" sz="1400" dirty="0"/>
              <a:t>‘</a:t>
            </a:r>
            <a:r>
              <a:rPr lang="en-US" sz="1400" dirty="0" err="1"/>
              <a:t>menempatkan</a:t>
            </a:r>
            <a:r>
              <a:rPr lang="en-US" sz="1400" dirty="0"/>
              <a:t>’. </a:t>
            </a:r>
            <a:r>
              <a:rPr lang="en-US" sz="1400" dirty="0" err="1"/>
              <a:t>Jadi</a:t>
            </a:r>
            <a:r>
              <a:rPr lang="en-US" sz="1400" dirty="0"/>
              <a:t> kata </a:t>
            </a:r>
            <a:r>
              <a:rPr lang="en-US" sz="1400" dirty="0" err="1"/>
              <a:t>sintaksis</a:t>
            </a:r>
            <a:r>
              <a:rPr lang="en-US" sz="1400" dirty="0"/>
              <a:t> </a:t>
            </a:r>
            <a:r>
              <a:rPr lang="en-US" sz="1400" dirty="0" err="1"/>
              <a:t>secara</a:t>
            </a:r>
            <a:r>
              <a:rPr lang="en-US" sz="1400" dirty="0"/>
              <a:t> </a:t>
            </a:r>
            <a:r>
              <a:rPr lang="en-US" sz="1400" dirty="0" err="1"/>
              <a:t>etimologis</a:t>
            </a:r>
            <a:r>
              <a:rPr lang="en-US" sz="1400" dirty="0"/>
              <a:t> </a:t>
            </a:r>
            <a:r>
              <a:rPr lang="en-US" sz="1400" dirty="0" err="1"/>
              <a:t>berarti</a:t>
            </a:r>
            <a:r>
              <a:rPr lang="en-US" sz="1400" dirty="0"/>
              <a:t> </a:t>
            </a:r>
            <a:r>
              <a:rPr lang="en-US" sz="1400" dirty="0" err="1"/>
              <a:t>menempatkan</a:t>
            </a:r>
            <a:r>
              <a:rPr lang="en-US" sz="1400" dirty="0"/>
              <a:t> </a:t>
            </a:r>
            <a:r>
              <a:rPr lang="en-US" sz="1400" dirty="0" err="1"/>
              <a:t>bersama-sama</a:t>
            </a:r>
            <a:r>
              <a:rPr lang="en-US" sz="1400" dirty="0"/>
              <a:t> kata-kata </a:t>
            </a:r>
            <a:r>
              <a:rPr lang="en-US" sz="1400" dirty="0" err="1"/>
              <a:t>menjadi</a:t>
            </a:r>
            <a:r>
              <a:rPr lang="en-US" sz="1400" dirty="0"/>
              <a:t> </a:t>
            </a:r>
            <a:r>
              <a:rPr lang="en-US" sz="1400" dirty="0" err="1"/>
              <a:t>kelompok</a:t>
            </a:r>
            <a:r>
              <a:rPr lang="en-US" sz="1400" dirty="0"/>
              <a:t> kata </a:t>
            </a:r>
            <a:r>
              <a:rPr lang="en-US" sz="1400" dirty="0" err="1"/>
              <a:t>atau</a:t>
            </a:r>
            <a:r>
              <a:rPr lang="en-US" sz="1400" dirty="0"/>
              <a:t> </a:t>
            </a:r>
            <a:r>
              <a:rPr lang="en-US" sz="1400" dirty="0" err="1"/>
              <a:t>kalimat</a:t>
            </a:r>
            <a:endParaRPr lang="en-US" sz="1400" dirty="0" smtClean="0"/>
          </a:p>
          <a:p>
            <a:pPr marL="342900" indent="-342900" algn="just">
              <a:buFont typeface="+mj-lt"/>
              <a:buAutoNum type="arabicPeriod" startAt="3"/>
            </a:pPr>
            <a:r>
              <a:rPr lang="en-US" sz="1400" b="1" i="1" dirty="0" err="1" smtClean="0"/>
              <a:t>Pragmatik</a:t>
            </a:r>
            <a:r>
              <a:rPr lang="en-US" sz="1400" b="1" i="1" dirty="0" smtClean="0"/>
              <a:t> </a:t>
            </a:r>
          </a:p>
          <a:p>
            <a:pPr marL="338138" algn="just"/>
            <a:r>
              <a:rPr lang="en-US" sz="1400" dirty="0" err="1" smtClean="0"/>
              <a:t>Kajian</a:t>
            </a:r>
            <a:r>
              <a:rPr lang="en-US" sz="1400" dirty="0" smtClean="0"/>
              <a:t> </a:t>
            </a:r>
            <a:r>
              <a:rPr lang="en-US" sz="1400" dirty="0" err="1"/>
              <a:t>mengenai</a:t>
            </a:r>
            <a:r>
              <a:rPr lang="en-US" sz="1400" dirty="0"/>
              <a:t> </a:t>
            </a:r>
            <a:r>
              <a:rPr lang="en-US" sz="1400" dirty="0" err="1"/>
              <a:t>hubungan</a:t>
            </a:r>
            <a:r>
              <a:rPr lang="en-US" sz="1400" dirty="0"/>
              <a:t> </a:t>
            </a:r>
            <a:r>
              <a:rPr lang="en-US" sz="1400" dirty="0" err="1"/>
              <a:t>antara</a:t>
            </a:r>
            <a:r>
              <a:rPr lang="en-US" sz="1400" dirty="0"/>
              <a:t> </a:t>
            </a:r>
            <a:r>
              <a:rPr lang="en-US" sz="1400" dirty="0" err="1"/>
              <a:t>tanda</a:t>
            </a:r>
            <a:r>
              <a:rPr lang="en-US" sz="1400" dirty="0"/>
              <a:t> (</a:t>
            </a:r>
            <a:r>
              <a:rPr lang="en-US" sz="1400" dirty="0" err="1"/>
              <a:t>lambang</a:t>
            </a:r>
            <a:r>
              <a:rPr lang="en-US" sz="1400" dirty="0"/>
              <a:t>)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penafsirannya</a:t>
            </a:r>
            <a:endParaRPr lang="en-US" sz="1400" dirty="0"/>
          </a:p>
          <a:p>
            <a:pPr marL="342900" indent="-342900">
              <a:buAutoNum type="arabicPeriod"/>
            </a:pPr>
            <a:endParaRPr lang="en-US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993" y="3488806"/>
            <a:ext cx="6678613" cy="3258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576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90600" y="4652803"/>
            <a:ext cx="76581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Menurut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teori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yang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dikembangkan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dari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pandangan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Ferdinand de Saussure,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setiap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tanda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(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linguistik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)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terdiri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dari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dua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unsur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yaitu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yang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diartikan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(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Perancis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: </a:t>
            </a:r>
            <a:r>
              <a:rPr kumimoji="0" lang="en-US" altLang="en-US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signifie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Inggris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: </a:t>
            </a:r>
            <a:r>
              <a: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signified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).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yang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mengartikan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(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Perancis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: </a:t>
            </a:r>
            <a:r>
              <a:rPr kumimoji="0" lang="en-US" altLang="en-US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signifiant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Inggris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: </a:t>
            </a:r>
            <a:r>
              <a: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signifier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).</a:t>
            </a:r>
            <a:endParaRPr kumimoji="0" lang="sv-SE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71800" y="838200"/>
            <a:ext cx="56769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Semantika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tokoh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r>
              <a:rPr lang="en-US" dirty="0" smtClean="0"/>
              <a:t> Ferdinand de Saussure (1857-1913) </a:t>
            </a:r>
            <a:r>
              <a:rPr lang="en-US" dirty="0" err="1" smtClean="0"/>
              <a:t>dan</a:t>
            </a:r>
            <a:r>
              <a:rPr lang="en-US" dirty="0" smtClean="0"/>
              <a:t> Charles Sander Peirce (1839-1914).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tokoh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semantika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terpisah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lain.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Saussure di </a:t>
            </a:r>
            <a:r>
              <a:rPr lang="en-US" dirty="0" err="1" smtClean="0"/>
              <a:t>Eropa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Peirce di </a:t>
            </a: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Serikat</a:t>
            </a:r>
            <a:r>
              <a:rPr lang="en-US" dirty="0" smtClean="0"/>
              <a:t>.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Saussure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linguistik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Peirce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r>
              <a:rPr lang="en-US" dirty="0" smtClean="0"/>
              <a:t>. Saussure </a:t>
            </a:r>
            <a:r>
              <a:rPr lang="en-US" dirty="0" err="1" smtClean="0"/>
              <a:t>menyebut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yang </a:t>
            </a:r>
            <a:r>
              <a:rPr lang="en-US" dirty="0" err="1" smtClean="0"/>
              <a:t>dikembangkannya</a:t>
            </a:r>
            <a:r>
              <a:rPr lang="en-US" dirty="0" smtClean="0"/>
              <a:t> </a:t>
            </a:r>
            <a:r>
              <a:rPr lang="en-US" dirty="0" err="1" smtClean="0"/>
              <a:t>semiologi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0" name="Picture 2" descr="http://pusatbahasaalazhar.files.wordpress.com/2010/07/saussure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833"/>
          <a:stretch/>
        </p:blipFill>
        <p:spPr bwMode="auto">
          <a:xfrm>
            <a:off x="1143000" y="969552"/>
            <a:ext cx="1676400" cy="2078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media-3.web.britannica.com/eb-media/04/127704-004-3163A0E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351" y="2754108"/>
            <a:ext cx="1691375" cy="1741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753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1295400"/>
            <a:ext cx="731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para </a:t>
            </a:r>
            <a:r>
              <a:rPr lang="en-US" dirty="0" err="1"/>
              <a:t>pakar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membahas</a:t>
            </a:r>
            <a:r>
              <a:rPr lang="en-US" dirty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membedakan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denotatif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konotatif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2300659"/>
            <a:ext cx="7239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Saussure </a:t>
            </a:r>
            <a:r>
              <a:rPr lang="en-US" dirty="0" err="1" smtClean="0"/>
              <a:t>mengidentifikasikan</a:t>
            </a:r>
            <a:r>
              <a:rPr lang="en-US" dirty="0" smtClean="0"/>
              <a:t> :</a:t>
            </a:r>
            <a:endParaRPr lang="en-US" dirty="0"/>
          </a:p>
          <a:p>
            <a:pPr algn="just"/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/>
              <a:t>denotatif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makna-makna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dipelajari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 smtClean="0"/>
              <a:t>benda-benda</a:t>
            </a:r>
            <a:r>
              <a:rPr lang="en-US" dirty="0" smtClean="0"/>
              <a:t> (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anatomis</a:t>
            </a:r>
            <a:r>
              <a:rPr lang="en-US" dirty="0"/>
              <a:t>, material, </a:t>
            </a:r>
            <a:r>
              <a:rPr lang="en-US" dirty="0" err="1"/>
              <a:t>fungsional</a:t>
            </a:r>
            <a:r>
              <a:rPr lang="en-US" dirty="0"/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3000" y="3352800"/>
            <a:ext cx="731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Saussure </a:t>
            </a:r>
            <a:r>
              <a:rPr lang="en-US" dirty="0" err="1"/>
              <a:t>menyebutkan</a:t>
            </a:r>
            <a:r>
              <a:rPr lang="en-US" dirty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:</a:t>
            </a:r>
          </a:p>
          <a:p>
            <a:pPr algn="just"/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/>
              <a:t>konotatif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makna-makna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(</a:t>
            </a:r>
            <a:r>
              <a:rPr lang="en-US" dirty="0" err="1"/>
              <a:t>idiologis</a:t>
            </a:r>
            <a:r>
              <a:rPr lang="en-US" dirty="0"/>
              <a:t>, </a:t>
            </a:r>
            <a:r>
              <a:rPr lang="en-US" dirty="0" err="1"/>
              <a:t>mitologis</a:t>
            </a:r>
            <a:r>
              <a:rPr lang="en-US" dirty="0"/>
              <a:t>, </a:t>
            </a:r>
            <a:r>
              <a:rPr lang="en-US" dirty="0" err="1" smtClean="0"/>
              <a:t>teologis</a:t>
            </a:r>
            <a:r>
              <a:rPr lang="en-US" dirty="0"/>
              <a:t>) </a:t>
            </a:r>
            <a:r>
              <a:rPr lang="en-US" dirty="0" smtClean="0"/>
              <a:t>yang </a:t>
            </a:r>
            <a:r>
              <a:rPr lang="en-US" dirty="0" err="1" smtClean="0"/>
              <a:t>melatari</a:t>
            </a:r>
            <a:r>
              <a:rPr lang="en-US" dirty="0" smtClean="0"/>
              <a:t> </a:t>
            </a:r>
            <a:r>
              <a:rPr lang="en-US" dirty="0" err="1"/>
              <a:t>bentuk-bentuk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991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4.bp.blogspot.com/-QKeIVrvgmvQ/TdJzvDCFZoI/AAAAAAAABsc/7n8f8Ej-4AA/s1600/semiotics-in-graphic-design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" y="1066800"/>
            <a:ext cx="7273823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248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specieslist.com/images/external/Mini4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45" y="4827310"/>
            <a:ext cx="2145881" cy="1348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specieslist.com/images/external/Mini1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37" y="796830"/>
            <a:ext cx="2145081" cy="134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specieslist.com/images/external/Mini19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37" y="2142698"/>
            <a:ext cx="2145081" cy="134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specieslist.com/images/external/Mini16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37" y="3473017"/>
            <a:ext cx="2156089" cy="1354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SAIC Leaf Concep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796830"/>
            <a:ext cx="3381375" cy="224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SAIC Leaf Concep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026212"/>
            <a:ext cx="3381375" cy="224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 descr="SAIC Leaf Concep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6" y="796831"/>
            <a:ext cx="2469310" cy="164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0" name="Picture 16" descr="SAIC Leaf Concept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277" y="2425892"/>
            <a:ext cx="2478410" cy="1647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84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i="1" dirty="0"/>
              <a:t>Objects and images not only signify</a:t>
            </a:r>
          </a:p>
          <a:p>
            <a:pPr algn="ctr"/>
            <a:r>
              <a:rPr lang="en-US" b="1" i="1" dirty="0"/>
              <a:t>their basic function, but they also</a:t>
            </a:r>
          </a:p>
          <a:p>
            <a:pPr algn="ctr"/>
            <a:r>
              <a:rPr lang="en-US" b="1" i="1" dirty="0"/>
              <a:t>connote meanings.</a:t>
            </a:r>
          </a:p>
          <a:p>
            <a:pPr algn="ctr"/>
            <a:r>
              <a:rPr lang="en-US" b="1" i="1" dirty="0"/>
              <a:t>Both is communicated by means of</a:t>
            </a:r>
          </a:p>
          <a:p>
            <a:pPr algn="ctr"/>
            <a:r>
              <a:rPr lang="en-US" b="1" i="1" dirty="0"/>
              <a:t>visual forms (2-d and 3-d shapes, lines,</a:t>
            </a:r>
          </a:p>
          <a:p>
            <a:pPr algn="ctr"/>
            <a:r>
              <a:rPr lang="en-US" b="1" i="1" dirty="0"/>
              <a:t>proportions etc.), colors, materials,</a:t>
            </a:r>
          </a:p>
          <a:p>
            <a:pPr algn="ctr"/>
            <a:r>
              <a:rPr lang="en-US" b="1" i="1" dirty="0"/>
              <a:t>textures, tones ...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5921514"/>
            <a:ext cx="8458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00" dirty="0" smtClean="0"/>
              <a:t>Reference 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000" dirty="0" err="1" smtClean="0"/>
              <a:t>Gros</a:t>
            </a:r>
            <a:r>
              <a:rPr lang="en-US" sz="1000" dirty="0"/>
              <a:t>, </a:t>
            </a:r>
            <a:r>
              <a:rPr lang="en-US" sz="1000" dirty="0" err="1"/>
              <a:t>Jochen</a:t>
            </a:r>
            <a:r>
              <a:rPr lang="en-US" sz="1000" dirty="0"/>
              <a:t> (1984): Progress by product language, in: innovation, </a:t>
            </a:r>
            <a:r>
              <a:rPr lang="en-US" sz="1000" dirty="0" smtClean="0"/>
              <a:t>The Journal </a:t>
            </a:r>
            <a:r>
              <a:rPr lang="en-US" sz="1000" dirty="0"/>
              <a:t>of the Industrial Designers Society of America, </a:t>
            </a:r>
            <a:r>
              <a:rPr lang="en-US" sz="1000" dirty="0" err="1"/>
              <a:t>Vol</a:t>
            </a:r>
            <a:r>
              <a:rPr lang="en-US" sz="1000" dirty="0"/>
              <a:t> 3, No 2.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000" dirty="0" smtClean="0"/>
              <a:t>Steffen</a:t>
            </a:r>
            <a:r>
              <a:rPr lang="en-US" sz="1000" dirty="0"/>
              <a:t>, Dagmar (1997): On a Theory of Product Language, Perspectives </a:t>
            </a:r>
            <a:r>
              <a:rPr lang="en-US" sz="1000" dirty="0" smtClean="0"/>
              <a:t>on the </a:t>
            </a:r>
            <a:r>
              <a:rPr lang="en-US" sz="1000" dirty="0"/>
              <a:t>hermeneutic interpretation of design objects, in: </a:t>
            </a:r>
            <a:r>
              <a:rPr lang="en-US" sz="1000" dirty="0" err="1"/>
              <a:t>formdiskurs</a:t>
            </a:r>
            <a:r>
              <a:rPr lang="en-US" sz="1000" dirty="0"/>
              <a:t>, Journal </a:t>
            </a:r>
            <a:r>
              <a:rPr lang="en-US" sz="1000" dirty="0" smtClean="0"/>
              <a:t>of Design </a:t>
            </a:r>
            <a:r>
              <a:rPr lang="en-US" sz="1000" dirty="0"/>
              <a:t>and Design Theory, Nr. 3, 2/ 1997</a:t>
            </a:r>
          </a:p>
        </p:txBody>
      </p:sp>
    </p:spTree>
    <p:extLst>
      <p:ext uri="{BB962C8B-B14F-4D97-AF65-F5344CB8AC3E}">
        <p14:creationId xmlns:p14="http://schemas.microsoft.com/office/powerpoint/2010/main" val="151925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eft-Right Arrow 7"/>
          <p:cNvSpPr/>
          <p:nvPr/>
        </p:nvSpPr>
        <p:spPr>
          <a:xfrm>
            <a:off x="2164876" y="1549316"/>
            <a:ext cx="2178524" cy="3693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488744" y="1535668"/>
            <a:ext cx="617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User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67000" y="1535668"/>
            <a:ext cx="1067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chemeClr val="bg1"/>
                </a:solidFill>
              </a:rPr>
              <a:t>functions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59476" y="1535668"/>
            <a:ext cx="9199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Product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11057" y="2602468"/>
            <a:ext cx="1907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practical functions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03582" y="2602468"/>
            <a:ext cx="2751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product semantic functions</a:t>
            </a:r>
          </a:p>
        </p:txBody>
      </p:sp>
      <p:cxnSp>
        <p:nvCxnSpPr>
          <p:cNvPr id="12" name="Straight Arrow Connector 11"/>
          <p:cNvCxnSpPr>
            <a:stCxn id="5" idx="2"/>
            <a:endCxn id="9" idx="0"/>
          </p:cNvCxnSpPr>
          <p:nvPr/>
        </p:nvCxnSpPr>
        <p:spPr>
          <a:xfrm flipH="1">
            <a:off x="2164876" y="1905000"/>
            <a:ext cx="1036085" cy="6974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10" idx="0"/>
          </p:cNvCxnSpPr>
          <p:nvPr/>
        </p:nvCxnSpPr>
        <p:spPr>
          <a:xfrm>
            <a:off x="3200961" y="1905000"/>
            <a:ext cx="2078447" cy="6974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685193" y="3484602"/>
            <a:ext cx="254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formal-esthetic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867400" y="3484602"/>
            <a:ext cx="1933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signaling functions</a:t>
            </a:r>
          </a:p>
        </p:txBody>
      </p:sp>
      <p:cxnSp>
        <p:nvCxnSpPr>
          <p:cNvPr id="18" name="Straight Arrow Connector 17"/>
          <p:cNvCxnSpPr>
            <a:stCxn id="10" idx="2"/>
            <a:endCxn id="16" idx="0"/>
          </p:cNvCxnSpPr>
          <p:nvPr/>
        </p:nvCxnSpPr>
        <p:spPr>
          <a:xfrm flipH="1">
            <a:off x="3958843" y="2971800"/>
            <a:ext cx="1320565" cy="5128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2"/>
            <a:endCxn id="17" idx="0"/>
          </p:cNvCxnSpPr>
          <p:nvPr/>
        </p:nvCxnSpPr>
        <p:spPr>
          <a:xfrm>
            <a:off x="5279408" y="2971800"/>
            <a:ext cx="1554764" cy="5128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005422" y="4507468"/>
            <a:ext cx="1649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signal functions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917840" y="4507468"/>
            <a:ext cx="1934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symbolic functions</a:t>
            </a:r>
          </a:p>
        </p:txBody>
      </p:sp>
      <p:cxnSp>
        <p:nvCxnSpPr>
          <p:cNvPr id="26" name="Straight Arrow Connector 25"/>
          <p:cNvCxnSpPr>
            <a:stCxn id="17" idx="2"/>
            <a:endCxn id="24" idx="0"/>
          </p:cNvCxnSpPr>
          <p:nvPr/>
        </p:nvCxnSpPr>
        <p:spPr>
          <a:xfrm flipH="1">
            <a:off x="5830328" y="3853934"/>
            <a:ext cx="1003844" cy="653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7" idx="2"/>
            <a:endCxn id="25" idx="0"/>
          </p:cNvCxnSpPr>
          <p:nvPr/>
        </p:nvCxnSpPr>
        <p:spPr>
          <a:xfrm>
            <a:off x="6834172" y="3853934"/>
            <a:ext cx="1050760" cy="653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19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471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dear.rina</cp:lastModifiedBy>
  <cp:revision>83</cp:revision>
  <dcterms:created xsi:type="dcterms:W3CDTF">2014-09-09T00:23:13Z</dcterms:created>
  <dcterms:modified xsi:type="dcterms:W3CDTF">2015-11-17T06:17:19Z</dcterms:modified>
</cp:coreProperties>
</file>