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40542152-270C-4BDD-93FB-C4A30A67724B}" type="datetimeFigureOut">
              <a:rPr lang="id-ID" smtClean="0"/>
              <a:t>19/01/2015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19BE3D-E571-44C3-B595-28BC16A46336}" type="slidenum">
              <a:rPr lang="id-ID" smtClean="0"/>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542152-270C-4BDD-93FB-C4A30A67724B}" type="datetimeFigureOut">
              <a:rPr lang="id-ID" smtClean="0"/>
              <a:t>19/01/2015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19BE3D-E571-44C3-B595-28BC16A4633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542152-270C-4BDD-93FB-C4A30A67724B}" type="datetimeFigureOut">
              <a:rPr lang="id-ID" smtClean="0"/>
              <a:t>19/01/2015</a:t>
            </a:fld>
            <a:endParaRPr lang="id-ID"/>
          </a:p>
        </p:txBody>
      </p:sp>
      <p:sp>
        <p:nvSpPr>
          <p:cNvPr id="5" name="Footer Placeholder 4"/>
          <p:cNvSpPr>
            <a:spLocks noGrp="1"/>
          </p:cNvSpPr>
          <p:nvPr>
            <p:ph type="ftr" sz="quarter" idx="11"/>
          </p:nvPr>
        </p:nvSpPr>
        <p:spPr>
          <a:xfrm>
            <a:off x="2640597" y="6377459"/>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6319BE3D-E571-44C3-B595-28BC16A46336}"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542152-270C-4BDD-93FB-C4A30A67724B}" type="datetimeFigureOut">
              <a:rPr lang="id-ID" smtClean="0"/>
              <a:t>19/01/2015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19BE3D-E571-44C3-B595-28BC16A46336}"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542152-270C-4BDD-93FB-C4A30A67724B}" type="datetimeFigureOut">
              <a:rPr lang="id-ID" smtClean="0"/>
              <a:t>19/01/2015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19BE3D-E571-44C3-B595-28BC16A46336}"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542152-270C-4BDD-93FB-C4A30A67724B}" type="datetimeFigureOut">
              <a:rPr lang="id-ID" smtClean="0"/>
              <a:t>19/01/2015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319BE3D-E571-44C3-B595-28BC16A46336}"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0542152-270C-4BDD-93FB-C4A30A67724B}" type="datetimeFigureOut">
              <a:rPr lang="id-ID" smtClean="0"/>
              <a:t>19/01/2015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319BE3D-E571-44C3-B595-28BC16A46336}"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542152-270C-4BDD-93FB-C4A30A67724B}" type="datetimeFigureOut">
              <a:rPr lang="id-ID" smtClean="0"/>
              <a:t>19/01/2015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319BE3D-E571-44C3-B595-28BC16A46336}"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542152-270C-4BDD-93FB-C4A30A67724B}" type="datetimeFigureOut">
              <a:rPr lang="id-ID" smtClean="0"/>
              <a:t>19/01/2015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319BE3D-E571-44C3-B595-28BC16A46336}"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542152-270C-4BDD-93FB-C4A30A67724B}" type="datetimeFigureOut">
              <a:rPr lang="id-ID" smtClean="0"/>
              <a:t>19/01/2015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319BE3D-E571-44C3-B595-28BC16A46336}" type="slidenum">
              <a:rPr lang="id-ID" smtClean="0"/>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0542152-270C-4BDD-93FB-C4A30A67724B}" type="datetimeFigureOut">
              <a:rPr lang="id-ID" smtClean="0"/>
              <a:t>19/01/2015</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6319BE3D-E571-44C3-B595-28BC16A46336}"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0542152-270C-4BDD-93FB-C4A30A67724B}" type="datetimeFigureOut">
              <a:rPr lang="id-ID" smtClean="0"/>
              <a:t>19/01/2015</a:t>
            </a:fld>
            <a:endParaRPr lang="id-ID"/>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319BE3D-E571-44C3-B595-28BC16A46336}"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lib.utexas.edu/engin/guides/anthropometry.html" TargetMode="External"/><Relationship Id="rId2" Type="http://schemas.openxmlformats.org/officeDocument/2006/relationships/hyperlink" Target="http://dictionary.cambridge.org/" TargetMode="Externa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Ergonomics &amp; Anthropometrics</a:t>
            </a:r>
            <a:endParaRPr lang="id-ID" dirty="0"/>
          </a:p>
        </p:txBody>
      </p:sp>
      <p:sp>
        <p:nvSpPr>
          <p:cNvPr id="3" name="Subtitle 2"/>
          <p:cNvSpPr>
            <a:spLocks noGrp="1"/>
          </p:cNvSpPr>
          <p:nvPr>
            <p:ph type="subTitle" idx="1"/>
          </p:nvPr>
        </p:nvSpPr>
        <p:spPr/>
        <p:txBody>
          <a:bodyPr/>
          <a:lstStyle/>
          <a:p>
            <a:r>
              <a:rPr lang="id-ID" dirty="0" smtClean="0"/>
              <a:t>MK PILIHAN</a:t>
            </a:r>
          </a:p>
          <a:p>
            <a:r>
              <a:rPr lang="id-ID" dirty="0" smtClean="0"/>
              <a:t>TRANSPORTATION DESIGN</a:t>
            </a:r>
            <a:endParaRPr lang="id-ID"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0247" y="116632"/>
            <a:ext cx="5143429"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0592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DEFINITION</a:t>
            </a:r>
            <a:endParaRPr lang="id-ID" dirty="0"/>
          </a:p>
        </p:txBody>
      </p:sp>
      <p:sp>
        <p:nvSpPr>
          <p:cNvPr id="3" name="Content Placeholder 2"/>
          <p:cNvSpPr>
            <a:spLocks noGrp="1"/>
          </p:cNvSpPr>
          <p:nvPr>
            <p:ph type="body" sz="half" idx="2"/>
          </p:nvPr>
        </p:nvSpPr>
        <p:spPr/>
        <p:txBody>
          <a:bodyPr>
            <a:normAutofit fontScale="92500" lnSpcReduction="20000"/>
          </a:bodyPr>
          <a:lstStyle/>
          <a:p>
            <a:r>
              <a:rPr lang="en-US" dirty="0"/>
              <a:t>ergonomics</a:t>
            </a:r>
            <a:br>
              <a:rPr lang="en-US" dirty="0"/>
            </a:br>
            <a:r>
              <a:rPr lang="en-US" i="1" dirty="0"/>
              <a:t>the scientific study of people and their working conditions, especially done in order to improve effectiveness</a:t>
            </a:r>
            <a:br>
              <a:rPr lang="en-US" i="1" dirty="0"/>
            </a:br>
            <a:r>
              <a:rPr lang="en-US" i="1" dirty="0"/>
              <a:t>(Source: </a:t>
            </a:r>
            <a:r>
              <a:rPr lang="en-US" i="1" dirty="0">
                <a:hlinkClick r:id="rId2"/>
              </a:rPr>
              <a:t>Cambridge Dictionary</a:t>
            </a:r>
            <a:r>
              <a:rPr lang="en-US" i="1" dirty="0"/>
              <a:t>)</a:t>
            </a:r>
            <a:endParaRPr lang="en-US" dirty="0"/>
          </a:p>
          <a:p>
            <a:r>
              <a:rPr lang="en-US" dirty="0"/>
              <a:t>anthropometrics</a:t>
            </a:r>
            <a:br>
              <a:rPr lang="en-US" dirty="0"/>
            </a:br>
            <a:r>
              <a:rPr lang="en-US" i="1" dirty="0" err="1"/>
              <a:t>Anthropometrics</a:t>
            </a:r>
            <a:r>
              <a:rPr lang="en-US" i="1" dirty="0"/>
              <a:t> is the comparative study of human body measurements and properties. </a:t>
            </a:r>
            <a:br>
              <a:rPr lang="en-US" i="1" dirty="0"/>
            </a:br>
            <a:r>
              <a:rPr lang="en-US" i="1" dirty="0"/>
              <a:t>(Source: </a:t>
            </a:r>
            <a:r>
              <a:rPr lang="en-US" i="1" dirty="0">
                <a:hlinkClick r:id="rId3"/>
              </a:rPr>
              <a:t>University of Texas Online</a:t>
            </a:r>
            <a:r>
              <a:rPr lang="en-US" i="1" dirty="0"/>
              <a:t>)</a:t>
            </a:r>
            <a:endParaRPr lang="en-US" dirty="0"/>
          </a:p>
          <a:p>
            <a:r>
              <a:rPr lang="en-US" dirty="0"/>
              <a:t>Ergonomics, or human factors engineering, is, loosely speaking, the science of designing for the human form and human </a:t>
            </a:r>
            <a:r>
              <a:rPr lang="en-US" dirty="0" err="1"/>
              <a:t>behaviour</a:t>
            </a:r>
            <a:r>
              <a:rPr lang="en-US" dirty="0"/>
              <a:t>. As a field, ergonomics covers everything from door handles and buttons to vehicle proportions and door apertures. With the increasing use of information technology within cars, ergonomics is becoming a major consideration in the design of user interfaces and information and entertainment systems.</a:t>
            </a:r>
          </a:p>
          <a:p>
            <a:endParaRPr lang="id-ID" dirty="0"/>
          </a:p>
        </p:txBody>
      </p:sp>
      <p:pic>
        <p:nvPicPr>
          <p:cNvPr id="2051" name="Picture 3"/>
          <p:cNvPicPr>
            <a:picLocks noGrp="1" noChangeAspect="1" noChangeArrowheads="1"/>
          </p:cNvPicPr>
          <p:nvPr>
            <p:ph type="pic" idx="1"/>
          </p:nvPr>
        </p:nvPicPr>
        <p:blipFill>
          <a:blip r:embed="rId4">
            <a:extLst>
              <a:ext uri="{28A0092B-C50C-407E-A947-70E740481C1C}">
                <a14:useLocalDpi xmlns:a14="http://schemas.microsoft.com/office/drawing/2010/main" val="0"/>
              </a:ext>
            </a:extLst>
          </a:blip>
          <a:srcRect l="12491" r="12491"/>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9934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Considering Humans</a:t>
            </a:r>
          </a:p>
        </p:txBody>
      </p:sp>
      <p:sp>
        <p:nvSpPr>
          <p:cNvPr id="3" name="Content Placeholder 2"/>
          <p:cNvSpPr>
            <a:spLocks noGrp="1"/>
          </p:cNvSpPr>
          <p:nvPr>
            <p:ph idx="1"/>
          </p:nvPr>
        </p:nvSpPr>
        <p:spPr/>
        <p:txBody>
          <a:bodyPr>
            <a:normAutofit fontScale="47500" lnSpcReduction="20000"/>
          </a:bodyPr>
          <a:lstStyle/>
          <a:p>
            <a:r>
              <a:rPr lang="en-US" dirty="0"/>
              <a:t>People vary dramatically in size and proportion around the world. Scandinavian men are amongst the tallest whilst far eastern women are among the shortest. Similar variations appear in other factors - width (at various points of the body), hand size, reach, weight and so on. Traditionally these factors have largely depended upon the geographical location of a person - and how humans have developed over thousands of years. However, lifestyle is increasingly affecting the physical attributes of people. A particular example is the increasing levels of obesity in western countries, especially the US. This dramatically affects average figures for dimensions such as width as well as movement and reach considerations.</a:t>
            </a:r>
          </a:p>
          <a:p>
            <a:endParaRPr lang="en-US" dirty="0"/>
          </a:p>
          <a:p>
            <a:r>
              <a:rPr lang="en-US" dirty="0"/>
              <a:t>Another very major issue affecting designers is the increasing life expectancy of people. This is particularly </a:t>
            </a:r>
            <a:r>
              <a:rPr lang="en-US" dirty="0" err="1"/>
              <a:t>pertinant</a:t>
            </a:r>
            <a:r>
              <a:rPr lang="en-US" dirty="0"/>
              <a:t> in developed countries but will increasingly affect all developing countries. As life expectancy increases, people perform tasks and activities for longer and later in life. At the same time, people may experience a deterioration in mobility and dexterity. Here lies another important ergonomic consideration - designing for people who may have trouble with awkward controls, openings and other features of a vehicle whilst still expecting to use the vehicle to its fullest. Changes in response to these concerns can be seen on almost every new car - exterior door handles are often larger, simpler and bolder than a decade or more previously.</a:t>
            </a:r>
            <a:endParaRPr lang="id-ID" dirty="0"/>
          </a:p>
        </p:txBody>
      </p:sp>
    </p:spTree>
    <p:extLst>
      <p:ext uri="{BB962C8B-B14F-4D97-AF65-F5344CB8AC3E}">
        <p14:creationId xmlns:p14="http://schemas.microsoft.com/office/powerpoint/2010/main" val="18173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a:t>Models and Mannequins</a:t>
            </a:r>
          </a:p>
        </p:txBody>
      </p:sp>
      <p:sp>
        <p:nvSpPr>
          <p:cNvPr id="9" name="Content Placeholder 8"/>
          <p:cNvSpPr>
            <a:spLocks noGrp="1"/>
          </p:cNvSpPr>
          <p:nvPr>
            <p:ph sz="half" idx="1"/>
          </p:nvPr>
        </p:nvSpPr>
        <p:spPr/>
        <p:txBody>
          <a:bodyPr>
            <a:normAutofit fontScale="70000" lnSpcReduction="20000"/>
          </a:bodyPr>
          <a:lstStyle/>
          <a:p>
            <a:r>
              <a:rPr lang="en-US" dirty="0"/>
              <a:t>Within the automotive industry, representative models and mannequins are used to form the basis for vehicle size and form. </a:t>
            </a:r>
            <a:r>
              <a:rPr lang="en-US" dirty="0" err="1"/>
              <a:t>Tradionally</a:t>
            </a:r>
            <a:r>
              <a:rPr lang="en-US" dirty="0"/>
              <a:t>, these would be simple, actual size 2D models based on the </a:t>
            </a:r>
            <a:r>
              <a:rPr lang="en-US" dirty="0" err="1"/>
              <a:t>Dreyfuss</a:t>
            </a:r>
            <a:r>
              <a:rPr lang="en-US" dirty="0"/>
              <a:t> human dimension data. Henry </a:t>
            </a:r>
            <a:r>
              <a:rPr lang="en-US" dirty="0" err="1"/>
              <a:t>Dreyfuss</a:t>
            </a:r>
            <a:r>
              <a:rPr lang="en-US" dirty="0"/>
              <a:t> was a pioneer of human measurement and captured the first significant data on human measurement. This method has been </a:t>
            </a:r>
            <a:r>
              <a:rPr lang="en-US" dirty="0" err="1"/>
              <a:t>superceded</a:t>
            </a:r>
            <a:r>
              <a:rPr lang="en-US" dirty="0"/>
              <a:t> by computer models which have been developed from more recent data. </a:t>
            </a:r>
            <a:endParaRPr lang="id-ID"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004048" y="2492896"/>
            <a:ext cx="3911716"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3690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TotalTime>
  <Words>341</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Module</vt:lpstr>
      <vt:lpstr>Ergonomics &amp; Anthropometrics</vt:lpstr>
      <vt:lpstr>DEFINITION</vt:lpstr>
      <vt:lpstr>Considering Humans</vt:lpstr>
      <vt:lpstr>Models and Mannequins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&amp; Anthropometrics</dc:title>
  <dc:creator>dear.rina</dc:creator>
  <cp:lastModifiedBy>dear.rina</cp:lastModifiedBy>
  <cp:revision>1</cp:revision>
  <dcterms:created xsi:type="dcterms:W3CDTF">2015-01-19T04:14:50Z</dcterms:created>
  <dcterms:modified xsi:type="dcterms:W3CDTF">2015-01-19T04:20:00Z</dcterms:modified>
</cp:coreProperties>
</file>