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9" r:id="rId14"/>
    <p:sldId id="268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4671-A46C-4BE7-A55F-7F438713160E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0F45-A11A-4795-85A5-9A0E3B14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4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4671-A46C-4BE7-A55F-7F438713160E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0F45-A11A-4795-85A5-9A0E3B14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2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4671-A46C-4BE7-A55F-7F438713160E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0F45-A11A-4795-85A5-9A0E3B14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9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4671-A46C-4BE7-A55F-7F438713160E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0F45-A11A-4795-85A5-9A0E3B14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4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4671-A46C-4BE7-A55F-7F438713160E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0F45-A11A-4795-85A5-9A0E3B14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4671-A46C-4BE7-A55F-7F438713160E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0F45-A11A-4795-85A5-9A0E3B14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5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4671-A46C-4BE7-A55F-7F438713160E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0F45-A11A-4795-85A5-9A0E3B14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6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4671-A46C-4BE7-A55F-7F438713160E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0F45-A11A-4795-85A5-9A0E3B14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4671-A46C-4BE7-A55F-7F438713160E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0F45-A11A-4795-85A5-9A0E3B14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0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4671-A46C-4BE7-A55F-7F438713160E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0F45-A11A-4795-85A5-9A0E3B14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4671-A46C-4BE7-A55F-7F438713160E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0F45-A11A-4795-85A5-9A0E3B14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9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4671-A46C-4BE7-A55F-7F438713160E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0F45-A11A-4795-85A5-9A0E3B14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5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110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-17628"/>
            <a:ext cx="9143999" cy="689325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3000">
                <a:schemeClr val="bg1">
                  <a:alpha val="82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4313" y="381000"/>
            <a:ext cx="253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DESAIN PRODUK 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313" y="1238577"/>
            <a:ext cx="2178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(FUTURE TREND)</a:t>
            </a:r>
            <a:endParaRPr lang="en-US" dirty="0"/>
          </a:p>
          <a:p>
            <a:r>
              <a:rPr lang="en-US" dirty="0" err="1"/>
              <a:t>Teknologi</a:t>
            </a:r>
            <a:r>
              <a:rPr lang="en-US" dirty="0"/>
              <a:t> &amp; Life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313" y="218412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POKOK BAHASAN UTAMA </a:t>
            </a:r>
            <a:r>
              <a:rPr lang="en-US" b="1" dirty="0" smtClean="0"/>
              <a:t>PRODI: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User-Market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Trend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teknologi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Sustainable </a:t>
            </a:r>
            <a:r>
              <a:rPr lang="en-US" dirty="0" err="1"/>
              <a:t>produk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Produksi</a:t>
            </a:r>
            <a:r>
              <a:rPr lang="en-US" dirty="0"/>
              <a:t> &amp; </a:t>
            </a:r>
            <a:r>
              <a:rPr lang="en-US" dirty="0" err="1"/>
              <a:t>manufaktur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4313" y="4237672"/>
            <a:ext cx="80408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HASIL LUARAN &amp; CAPAIAN PERKULIAHAN </a:t>
            </a:r>
            <a:r>
              <a:rPr lang="en-US" b="1" dirty="0" smtClean="0"/>
              <a:t>MAHASISWA:</a:t>
            </a:r>
            <a:endParaRPr lang="en-US" dirty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trend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kedepan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mockup </a:t>
            </a:r>
            <a:r>
              <a:rPr lang="en-US" dirty="0" err="1"/>
              <a:t>atau</a:t>
            </a:r>
            <a:r>
              <a:rPr lang="en-US" dirty="0"/>
              <a:t> prototype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yang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terkini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81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45" y="2514600"/>
            <a:ext cx="429123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86145"/>
            <a:ext cx="3870045" cy="3138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228" y="609600"/>
            <a:ext cx="528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Fungsi</a:t>
            </a:r>
            <a:r>
              <a:rPr lang="en-US" b="1" dirty="0" smtClean="0"/>
              <a:t> &amp; Material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83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" y="1295400"/>
            <a:ext cx="4684427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21" y="1458125"/>
            <a:ext cx="4251279" cy="3571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228" y="381000"/>
            <a:ext cx="528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Fungsi</a:t>
            </a:r>
            <a:r>
              <a:rPr lang="en-US" b="1" dirty="0" smtClean="0"/>
              <a:t> &amp; User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700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0"/>
            <a:ext cx="6839712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9144000" cy="68945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>
                  <a:alpha val="64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10800000" scaled="0"/>
          </a:gra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528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Mencarai</a:t>
            </a:r>
            <a:r>
              <a:rPr lang="en-US" b="1" dirty="0" smtClean="0"/>
              <a:t> </a:t>
            </a:r>
            <a:r>
              <a:rPr lang="en-US" b="1" dirty="0" err="1" smtClean="0"/>
              <a:t>permasalahan</a:t>
            </a:r>
            <a:r>
              <a:rPr lang="en-US" b="1" dirty="0" smtClean="0"/>
              <a:t> </a:t>
            </a:r>
            <a:r>
              <a:rPr lang="en-US" b="1" dirty="0" err="1" smtClean="0"/>
              <a:t>desain</a:t>
            </a:r>
            <a:endParaRPr lang="en-US" b="1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81000" y="4572000"/>
            <a:ext cx="6400800" cy="1752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Yang </a:t>
            </a:r>
            <a:r>
              <a:rPr lang="en-US" sz="1400" b="1" dirty="0" err="1" smtClean="0"/>
              <a:t>Harus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Diperhatikan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Melaksanakan</a:t>
            </a:r>
            <a:r>
              <a:rPr lang="en-US" sz="1400" b="1" dirty="0" smtClean="0"/>
              <a:t> Survey: </a:t>
            </a:r>
          </a:p>
          <a:p>
            <a:r>
              <a:rPr lang="en-US" sz="1400" dirty="0" smtClean="0"/>
              <a:t>Introduction</a:t>
            </a:r>
          </a:p>
          <a:p>
            <a:r>
              <a:rPr lang="id-ID" sz="1400" dirty="0" smtClean="0"/>
              <a:t>Kapan</a:t>
            </a:r>
            <a:r>
              <a:rPr lang="en-US" sz="1400" dirty="0" smtClean="0"/>
              <a:t>? </a:t>
            </a:r>
          </a:p>
          <a:p>
            <a:r>
              <a:rPr lang="id-ID" sz="1400" dirty="0" smtClean="0"/>
              <a:t>Apa </a:t>
            </a:r>
            <a:r>
              <a:rPr lang="id-ID" sz="1400" dirty="0"/>
              <a:t>yang harus </a:t>
            </a:r>
            <a:r>
              <a:rPr lang="id-ID" sz="1400" dirty="0" smtClean="0"/>
              <a:t>diperhatikan</a:t>
            </a:r>
            <a:endParaRPr lang="en-US" sz="1400" dirty="0" smtClean="0"/>
          </a:p>
          <a:p>
            <a:r>
              <a:rPr lang="id-ID" sz="1400" dirty="0" smtClean="0"/>
              <a:t>Membuat </a:t>
            </a:r>
            <a:r>
              <a:rPr lang="id-ID" sz="1400" dirty="0"/>
              <a:t>dan Mendistribusikan survei </a:t>
            </a:r>
            <a:endParaRPr lang="en-US" sz="1400" dirty="0" smtClean="0"/>
          </a:p>
          <a:p>
            <a:r>
              <a:rPr lang="id-ID" sz="1400" dirty="0" smtClean="0"/>
              <a:t>Analisis </a:t>
            </a:r>
            <a:r>
              <a:rPr lang="id-ID" sz="1400" dirty="0"/>
              <a:t>data dan </a:t>
            </a:r>
            <a:r>
              <a:rPr lang="id-ID" sz="1400" dirty="0" smtClean="0"/>
              <a:t>interpretasi</a:t>
            </a:r>
            <a:endParaRPr lang="en-US" sz="1400" dirty="0" smtClean="0"/>
          </a:p>
          <a:p>
            <a:r>
              <a:rPr lang="id-ID" sz="1400" dirty="0" smtClean="0"/>
              <a:t>Mengkomunikasikan </a:t>
            </a:r>
            <a:r>
              <a:rPr lang="id-ID" sz="1400" dirty="0"/>
              <a:t>temuan</a:t>
            </a:r>
            <a:endParaRPr lang="en-US" sz="1400" dirty="0" smtClean="0"/>
          </a:p>
          <a:p>
            <a:pPr>
              <a:buFontTx/>
              <a:buNone/>
            </a:pP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81000" y="609600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smtClean="0"/>
              <a:t>SURVEYS</a:t>
            </a:r>
            <a:endParaRPr lang="ca-ES" dirty="0" smtClean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81000" y="3276600"/>
            <a:ext cx="6400800" cy="1143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err="1" smtClean="0"/>
              <a:t>Kategori</a:t>
            </a:r>
            <a:r>
              <a:rPr lang="en-US" sz="1400" b="1" dirty="0" smtClean="0"/>
              <a:t> Survey: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Survey </a:t>
            </a:r>
            <a:r>
              <a:rPr lang="en-US" sz="1400" dirty="0" err="1" smtClean="0"/>
              <a:t>responden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quisioner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dirty="0" err="1" smtClean="0"/>
              <a:t>Observasi</a:t>
            </a:r>
            <a:r>
              <a:rPr lang="en-US" sz="1400" dirty="0" smtClean="0"/>
              <a:t> </a:t>
            </a:r>
            <a:r>
              <a:rPr lang="en-US" sz="1400" dirty="0" err="1" smtClean="0"/>
              <a:t>lapangan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Survey </a:t>
            </a:r>
            <a:r>
              <a:rPr lang="en-US" sz="1400" dirty="0" err="1" smtClean="0"/>
              <a:t>pengambilan</a:t>
            </a:r>
            <a:r>
              <a:rPr lang="en-US" sz="1400" dirty="0" smtClean="0"/>
              <a:t>  </a:t>
            </a:r>
            <a:r>
              <a:rPr lang="en-US" sz="1400" dirty="0" err="1" smtClean="0"/>
              <a:t>sampel</a:t>
            </a:r>
            <a:r>
              <a:rPr lang="en-US" sz="1400" dirty="0" smtClean="0"/>
              <a:t>/</a:t>
            </a:r>
            <a:r>
              <a:rPr lang="en-US" sz="1400" dirty="0" err="1" smtClean="0"/>
              <a:t>contoh</a:t>
            </a: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81000" y="1447800"/>
            <a:ext cx="5562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Kegunaan</a:t>
            </a:r>
            <a:r>
              <a:rPr lang="en-US" sz="1400" b="1" dirty="0"/>
              <a:t> </a:t>
            </a:r>
            <a:r>
              <a:rPr lang="en-US" sz="1400" b="1" dirty="0" err="1"/>
              <a:t>dari</a:t>
            </a:r>
            <a:r>
              <a:rPr lang="en-US" sz="1400" b="1" dirty="0"/>
              <a:t> </a:t>
            </a:r>
            <a:r>
              <a:rPr lang="en-US" sz="1400" b="1" dirty="0" err="1"/>
              <a:t>survei</a:t>
            </a:r>
            <a:r>
              <a:rPr lang="en-US" sz="1400" b="1" dirty="0"/>
              <a:t> </a:t>
            </a:r>
            <a:r>
              <a:rPr lang="en-US" sz="1400" b="1" dirty="0" err="1"/>
              <a:t>antara</a:t>
            </a:r>
            <a:r>
              <a:rPr lang="en-US" sz="1400" b="1" dirty="0"/>
              <a:t> lain: </a:t>
            </a:r>
            <a:endParaRPr lang="en-US" sz="1400" b="1" dirty="0" smtClean="0"/>
          </a:p>
          <a:p>
            <a:pPr marL="342900" indent="-342900">
              <a:buAutoNum type="arabicParenBoth"/>
            </a:pPr>
            <a:r>
              <a:rPr lang="en-US" sz="1400" dirty="0" err="1" smtClean="0"/>
              <a:t>Mendapatkan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memperoleh</a:t>
            </a:r>
            <a:r>
              <a:rPr lang="en-US" sz="1400" dirty="0" smtClean="0"/>
              <a:t> </a:t>
            </a:r>
            <a:r>
              <a:rPr lang="en-US" sz="1400" dirty="0" err="1"/>
              <a:t>fakta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 smtClean="0"/>
              <a:t>fenomena</a:t>
            </a:r>
            <a:r>
              <a:rPr lang="en-US" sz="1400" dirty="0" smtClean="0"/>
              <a:t> yang </a:t>
            </a:r>
            <a:r>
              <a:rPr lang="en-US" sz="1400" dirty="0" err="1" smtClean="0"/>
              <a:t>ada</a:t>
            </a:r>
            <a:r>
              <a:rPr lang="en-US" sz="1400" dirty="0" smtClean="0"/>
              <a:t>. </a:t>
            </a:r>
          </a:p>
          <a:p>
            <a:pPr marL="342900" indent="-342900">
              <a:buAutoNum type="arabicParenBoth"/>
            </a:pPr>
            <a:r>
              <a:rPr lang="en-US" sz="1400" dirty="0" err="1" smtClean="0"/>
              <a:t>Mendapatkan</a:t>
            </a:r>
            <a:r>
              <a:rPr lang="en-US" sz="1400" dirty="0" smtClean="0"/>
              <a:t> </a:t>
            </a:r>
            <a:r>
              <a:rPr lang="en-US" sz="1400" dirty="0" err="1" smtClean="0"/>
              <a:t>keterangan</a:t>
            </a:r>
            <a:r>
              <a:rPr lang="en-US" sz="1400" dirty="0" smtClean="0"/>
              <a:t> </a:t>
            </a:r>
            <a:r>
              <a:rPr lang="en-US" sz="1400" dirty="0" err="1" smtClean="0"/>
              <a:t>riil</a:t>
            </a:r>
            <a:r>
              <a:rPr lang="en-US" sz="1400" dirty="0" smtClean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 smtClean="0"/>
              <a:t>komunitas</a:t>
            </a:r>
            <a:r>
              <a:rPr lang="en-US" sz="1400" dirty="0" smtClean="0"/>
              <a:t>, group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wilayah</a:t>
            </a:r>
            <a:r>
              <a:rPr lang="en-US" sz="1400" dirty="0" smtClean="0"/>
              <a:t> .</a:t>
            </a:r>
          </a:p>
          <a:p>
            <a:pPr marL="342900" indent="-342900">
              <a:buAutoNum type="arabicParenBoth"/>
            </a:pP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kajian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evaluasi</a:t>
            </a:r>
            <a:r>
              <a:rPr lang="en-US" sz="1400" dirty="0" smtClean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 smtClean="0"/>
              <a:t>membandingakn</a:t>
            </a:r>
            <a:r>
              <a:rPr lang="en-US" sz="1400" dirty="0" smtClean="0"/>
              <a:t> </a:t>
            </a:r>
            <a:r>
              <a:rPr lang="en-US" sz="1400" dirty="0" err="1" smtClean="0"/>
              <a:t>kasus</a:t>
            </a:r>
            <a:r>
              <a:rPr lang="en-US" sz="1400" dirty="0" smtClean="0"/>
              <a:t>  </a:t>
            </a:r>
            <a:r>
              <a:rPr lang="en-US" sz="1400" dirty="0" err="1" smtClean="0"/>
              <a:t>serupa</a:t>
            </a:r>
            <a:r>
              <a:rPr lang="en-US" sz="1400" dirty="0" smtClean="0"/>
              <a:t>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orang </a:t>
            </a:r>
            <a:r>
              <a:rPr lang="en-US" sz="1400" dirty="0" smtClean="0"/>
              <a:t>lain. </a:t>
            </a:r>
          </a:p>
          <a:p>
            <a:pPr marL="342900" indent="-342900">
              <a:buAutoNum type="arabicParenBoth"/>
            </a:pPr>
            <a:r>
              <a:rPr lang="en-US" sz="1400" dirty="0" err="1" smtClean="0"/>
              <a:t>Hasil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didapat</a:t>
            </a:r>
            <a:r>
              <a:rPr lang="en-US" sz="1400" dirty="0" smtClean="0"/>
              <a:t> </a:t>
            </a:r>
            <a:r>
              <a:rPr lang="en-US" sz="1400" dirty="0" err="1" smtClean="0"/>
              <a:t>digunakan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penyusunan</a:t>
            </a:r>
            <a:r>
              <a:rPr lang="en-US" sz="1400" dirty="0" smtClean="0"/>
              <a:t> </a:t>
            </a:r>
            <a:r>
              <a:rPr lang="en-US" sz="1400" dirty="0" err="1" smtClean="0"/>
              <a:t>perencanaan</a:t>
            </a:r>
            <a:r>
              <a:rPr lang="en-US" sz="1400" dirty="0" smtClean="0"/>
              <a:t> 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 smtClean="0"/>
              <a:t>menetapkan</a:t>
            </a:r>
            <a:r>
              <a:rPr lang="en-US" sz="1400" dirty="0" smtClean="0"/>
              <a:t> </a:t>
            </a:r>
            <a:r>
              <a:rPr lang="en-US" sz="1400" dirty="0" err="1" smtClean="0"/>
              <a:t>keputusan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dilaksanakan</a:t>
            </a:r>
            <a:r>
              <a:rPr lang="en-US" sz="1400" dirty="0" smtClean="0"/>
              <a:t>/</a:t>
            </a:r>
            <a:r>
              <a:rPr lang="en-US" sz="1400" dirty="0" err="1" smtClean="0"/>
              <a:t>diambil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5432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" y="838200"/>
            <a:ext cx="8253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survey,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,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data/</a:t>
            </a:r>
            <a:r>
              <a:rPr lang="en-US" dirty="0" err="1" smtClean="0"/>
              <a:t>sampel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, </a:t>
            </a:r>
            <a:r>
              <a:rPr lang="en-US" dirty="0" err="1" smtClean="0"/>
              <a:t>responden</a:t>
            </a:r>
            <a:r>
              <a:rPr lang="en-US" dirty="0" smtClean="0"/>
              <a:t>/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disurvey</a:t>
            </a:r>
            <a:r>
              <a:rPr lang="en-US" dirty="0" smtClean="0"/>
              <a:t>,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melaksankan</a:t>
            </a:r>
            <a:r>
              <a:rPr lang="en-US" dirty="0" smtClean="0"/>
              <a:t> survey, timeline/</a:t>
            </a:r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survey.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81000"/>
            <a:ext cx="137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307" y="2057400"/>
            <a:ext cx="2119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Kapan</a:t>
            </a:r>
            <a:r>
              <a:rPr lang="en-US" b="1" dirty="0" smtClean="0"/>
              <a:t> Dan </a:t>
            </a:r>
            <a:r>
              <a:rPr lang="en-US" b="1" dirty="0" err="1" smtClean="0"/>
              <a:t>Dimana</a:t>
            </a:r>
            <a:r>
              <a:rPr lang="id-ID" b="1" dirty="0" smtClean="0"/>
              <a:t>?</a:t>
            </a:r>
            <a:endParaRPr lang="en-US" b="1" dirty="0"/>
          </a:p>
        </p:txBody>
      </p:sp>
      <p:sp>
        <p:nvSpPr>
          <p:cNvPr id="8" name="Contenidor de text 5"/>
          <p:cNvSpPr txBox="1">
            <a:spLocks/>
          </p:cNvSpPr>
          <p:nvPr/>
        </p:nvSpPr>
        <p:spPr>
          <a:xfrm>
            <a:off x="633483" y="2514600"/>
            <a:ext cx="8229600" cy="953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For a new product (or a new version), a survey can be a great way to start your user </a:t>
            </a:r>
            <a:r>
              <a:rPr lang="en-US" sz="1800" b="1" u="sng" dirty="0" smtClean="0"/>
              <a:t>requirements gathering</a:t>
            </a:r>
            <a:endParaRPr lang="en-US" sz="1800" b="1" u="sng" dirty="0"/>
          </a:p>
        </p:txBody>
      </p:sp>
      <p:sp>
        <p:nvSpPr>
          <p:cNvPr id="9" name="Contenidor de contingut 2"/>
          <p:cNvSpPr>
            <a:spLocks noGrp="1"/>
          </p:cNvSpPr>
          <p:nvPr>
            <p:ph sz="half" idx="4294967295"/>
          </p:nvPr>
        </p:nvSpPr>
        <p:spPr>
          <a:xfrm>
            <a:off x="709841" y="3200400"/>
            <a:ext cx="393192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For a </a:t>
            </a:r>
            <a:r>
              <a:rPr lang="en-US" sz="1800" b="1" u="sng" dirty="0" smtClean="0"/>
              <a:t>new</a:t>
            </a:r>
            <a:r>
              <a:rPr lang="en-US" sz="1800" dirty="0" smtClean="0"/>
              <a:t> product</a:t>
            </a:r>
          </a:p>
          <a:p>
            <a:r>
              <a:rPr lang="en-US" sz="1800" dirty="0" smtClean="0"/>
              <a:t>Help </a:t>
            </a:r>
            <a:r>
              <a:rPr lang="en-US" sz="1800" dirty="0"/>
              <a:t>you </a:t>
            </a:r>
            <a:r>
              <a:rPr lang="en-US" sz="1800" b="1" dirty="0"/>
              <a:t>identify</a:t>
            </a:r>
            <a:r>
              <a:rPr lang="en-US" sz="1800" dirty="0"/>
              <a:t> your potential user </a:t>
            </a:r>
            <a:r>
              <a:rPr lang="en-US" sz="1800" dirty="0" smtClean="0"/>
              <a:t>population</a:t>
            </a:r>
          </a:p>
          <a:p>
            <a:r>
              <a:rPr lang="en-US" sz="1800" dirty="0" smtClean="0"/>
              <a:t>Find </a:t>
            </a:r>
            <a:r>
              <a:rPr lang="en-US" sz="1800" dirty="0"/>
              <a:t>out </a:t>
            </a:r>
            <a:r>
              <a:rPr lang="en-US" sz="1800" b="1" dirty="0"/>
              <a:t>what they want and need</a:t>
            </a:r>
            <a:r>
              <a:rPr lang="en-US" sz="1800" dirty="0"/>
              <a:t> in the product you are </a:t>
            </a:r>
            <a:r>
              <a:rPr lang="en-US" sz="1800" dirty="0" smtClean="0"/>
              <a:t>proposing</a:t>
            </a:r>
          </a:p>
          <a:p>
            <a:r>
              <a:rPr lang="en-US" sz="1800" dirty="0" smtClean="0"/>
              <a:t>Find </a:t>
            </a:r>
            <a:r>
              <a:rPr lang="en-US" sz="1800" dirty="0"/>
              <a:t>out at a high level </a:t>
            </a:r>
            <a:r>
              <a:rPr lang="en-US" sz="1800" b="1" dirty="0"/>
              <a:t>how they are currently accomplishing their tasks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10" name="Contenidor de contingut 7"/>
          <p:cNvSpPr>
            <a:spLocks noGrp="1"/>
          </p:cNvSpPr>
          <p:nvPr>
            <p:ph sz="quarter" idx="4294967295"/>
          </p:nvPr>
        </p:nvSpPr>
        <p:spPr>
          <a:xfrm>
            <a:off x="4931163" y="3200400"/>
            <a:ext cx="3931920" cy="27997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For </a:t>
            </a:r>
            <a:r>
              <a:rPr lang="en-US" sz="1800" dirty="0"/>
              <a:t>an </a:t>
            </a:r>
            <a:r>
              <a:rPr lang="en-US" sz="1800" b="1" u="sng" dirty="0"/>
              <a:t>existing</a:t>
            </a:r>
            <a:r>
              <a:rPr lang="en-US" sz="1800" dirty="0"/>
              <a:t> </a:t>
            </a:r>
            <a:r>
              <a:rPr lang="en-US" sz="1800" dirty="0" smtClean="0"/>
              <a:t>product</a:t>
            </a:r>
          </a:p>
          <a:p>
            <a:r>
              <a:rPr lang="en-US" sz="1800" b="1" dirty="0" smtClean="0"/>
              <a:t>Learn</a:t>
            </a:r>
            <a:r>
              <a:rPr lang="en-US" sz="1800" dirty="0" smtClean="0"/>
              <a:t> </a:t>
            </a:r>
            <a:r>
              <a:rPr lang="en-US" sz="1800" dirty="0"/>
              <a:t>about the user population and their </a:t>
            </a:r>
            <a:r>
              <a:rPr lang="en-US" sz="1800" dirty="0" smtClean="0"/>
              <a:t>characteristics</a:t>
            </a:r>
          </a:p>
          <a:p>
            <a:r>
              <a:rPr lang="en-US" sz="1800" dirty="0" smtClean="0"/>
              <a:t>Find </a:t>
            </a:r>
            <a:r>
              <a:rPr lang="en-US" sz="1800" dirty="0"/>
              <a:t>out users’ </a:t>
            </a:r>
            <a:r>
              <a:rPr lang="en-US" sz="1800" b="1" dirty="0"/>
              <a:t>likes and dislikes </a:t>
            </a:r>
            <a:r>
              <a:rPr lang="en-US" sz="1800" dirty="0"/>
              <a:t>about the current </a:t>
            </a:r>
            <a:r>
              <a:rPr lang="en-US" sz="1800" dirty="0" smtClean="0"/>
              <a:t>product</a:t>
            </a:r>
          </a:p>
          <a:p>
            <a:r>
              <a:rPr lang="en-US" sz="1800" dirty="0" smtClean="0"/>
              <a:t>Learn </a:t>
            </a:r>
            <a:r>
              <a:rPr lang="en-US" sz="1800" b="1" dirty="0"/>
              <a:t>how users currently use the system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61972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86477"/>
            <a:ext cx="2966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Apa Yang Harus Diperhatikan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04800" y="721989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Response </a:t>
            </a:r>
            <a:r>
              <a:rPr lang="en-US" dirty="0" smtClean="0"/>
              <a:t>Bias, </a:t>
            </a:r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sebenarnya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survey </a:t>
            </a:r>
            <a:r>
              <a:rPr lang="en-US" dirty="0" err="1" smtClean="0"/>
              <a:t>dilakukan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/>
              <a:t>Cobalah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/</a:t>
            </a:r>
            <a:r>
              <a:rPr lang="en-US" dirty="0" err="1"/>
              <a:t>objek</a:t>
            </a:r>
            <a:r>
              <a:rPr lang="en-US" dirty="0"/>
              <a:t> survey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yang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Survey yang </a:t>
            </a:r>
            <a:r>
              <a:rPr lang="en-US" dirty="0" err="1" smtClean="0"/>
              <a:t>disertakan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kuisioner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r>
              <a:rPr lang="en-US" dirty="0" smtClean="0"/>
              <a:t>,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singkat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r>
              <a:rPr lang="en-US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631534"/>
            <a:ext cx="3984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Membuat</a:t>
            </a:r>
            <a:r>
              <a:rPr lang="en-US" b="1" dirty="0" smtClean="0"/>
              <a:t> Dan </a:t>
            </a:r>
            <a:r>
              <a:rPr lang="en-US" b="1" dirty="0" err="1" smtClean="0"/>
              <a:t>Mendistribusikan</a:t>
            </a:r>
            <a:r>
              <a:rPr lang="en-US" b="1" dirty="0" smtClean="0"/>
              <a:t> </a:t>
            </a:r>
            <a:r>
              <a:rPr lang="en-US" b="1" dirty="0" err="1" smtClean="0"/>
              <a:t>Survei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3053477"/>
            <a:ext cx="677063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Preparation </a:t>
            </a:r>
            <a:r>
              <a:rPr lang="en-US" dirty="0" smtClean="0"/>
              <a:t>timeline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Identify the Objectives of Your Study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/>
              <a:t>Who is the survey for?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/>
              <a:t>What information are you looking for?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/>
              <a:t>How will you distribute the survey and collect responses?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/>
              <a:t>How will you analyze the data?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/>
              <a:t>Who will be involved in the process</a:t>
            </a:r>
            <a:r>
              <a:rPr lang="en-US" dirty="0" smtClean="0"/>
              <a:t>?</a:t>
            </a:r>
          </a:p>
          <a:p>
            <a:pPr marL="342900" lvl="2" indent="-342900">
              <a:buFont typeface="+mj-lt"/>
              <a:buAutoNum type="arabicPeriod" startAt="3"/>
            </a:pPr>
            <a:r>
              <a:rPr lang="en-US" dirty="0"/>
              <a:t>Composing the </a:t>
            </a:r>
            <a:r>
              <a:rPr lang="en-US" dirty="0" smtClean="0"/>
              <a:t>Questions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5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304800"/>
            <a:ext cx="301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Analisis</a:t>
            </a:r>
            <a:r>
              <a:rPr lang="en-US" b="1" dirty="0" smtClean="0"/>
              <a:t> Data Dan </a:t>
            </a:r>
            <a:r>
              <a:rPr lang="en-US" b="1" dirty="0" err="1" smtClean="0"/>
              <a:t>Interpretasi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57200" y="824512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data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</a:t>
            </a:r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peringkat</a:t>
            </a:r>
            <a:r>
              <a:rPr lang="en-US" dirty="0" smtClean="0"/>
              <a:t>, %, </a:t>
            </a:r>
            <a:r>
              <a:rPr lang="en-US" dirty="0" err="1" smtClean="0"/>
              <a:t>atau</a:t>
            </a:r>
            <a:r>
              <a:rPr lang="en-US" dirty="0" smtClean="0"/>
              <a:t> rata-rata </a:t>
            </a:r>
            <a:r>
              <a:rPr lang="en-US" dirty="0" err="1" smtClean="0"/>
              <a:t>dari</a:t>
            </a:r>
            <a:r>
              <a:rPr lang="en-US" dirty="0" smtClean="0"/>
              <a:t> data yang </a:t>
            </a:r>
            <a:r>
              <a:rPr lang="en-US" dirty="0" err="1" smtClean="0"/>
              <a:t>didapat</a:t>
            </a:r>
            <a:endParaRPr lang="en-US" dirty="0" smtClean="0"/>
          </a:p>
          <a:p>
            <a:r>
              <a:rPr lang="en-US" dirty="0" err="1" smtClean="0"/>
              <a:t>Membuat</a:t>
            </a:r>
            <a:r>
              <a:rPr lang="en-US" dirty="0" smtClean="0"/>
              <a:t> diagram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 yang </a:t>
            </a:r>
            <a:r>
              <a:rPr lang="en-US" dirty="0" err="1" smtClean="0"/>
              <a:t>didapat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48101" y="2057400"/>
            <a:ext cx="3434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Mengkomunikasikan</a:t>
            </a:r>
            <a:r>
              <a:rPr lang="en-US" b="1" dirty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 Survey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25355" y="2514600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good report illuminates all the relevant data, provides a coherent story, and tells the stakeholders what to do next</a:t>
            </a:r>
          </a:p>
          <a:p>
            <a:r>
              <a:rPr lang="en-US" dirty="0" smtClean="0"/>
              <a:t>You </a:t>
            </a:r>
            <a:r>
              <a:rPr lang="en-US" dirty="0"/>
              <a:t>can use: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A poster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“Personas” and/or “Scenarios”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Identify follow-up activities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Table </a:t>
            </a:r>
            <a:r>
              <a:rPr lang="en-GB" dirty="0"/>
              <a:t>of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37965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1752600"/>
            <a:ext cx="571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GB" b="1" dirty="0"/>
              <a:t>Write a </a:t>
            </a:r>
            <a:r>
              <a:rPr lang="en-GB" b="1" dirty="0" smtClean="0"/>
              <a:t>survey :</a:t>
            </a:r>
            <a:endParaRPr lang="en-GB" b="1" dirty="0"/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n-GB" b="1" dirty="0"/>
              <a:t>Introduction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n-GB" b="1" dirty="0"/>
              <a:t>Questions (Minimum 25 questions)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n-GB" b="1" dirty="0"/>
              <a:t>Analysis of results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n-GB" b="1" dirty="0"/>
              <a:t>Communication of results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838200" y="879972"/>
            <a:ext cx="3036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CASE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829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228" y="381000"/>
            <a:ext cx="528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Minggu</a:t>
            </a:r>
            <a:r>
              <a:rPr lang="en-US" b="1" dirty="0" smtClean="0"/>
              <a:t> #2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74228" y="838200"/>
            <a:ext cx="169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what to do next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228" y="1143000"/>
            <a:ext cx="84887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/>
              <a:t>Desain</a:t>
            </a:r>
            <a:r>
              <a:rPr lang="en-US" b="1" dirty="0" smtClean="0"/>
              <a:t> Brief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Project </a:t>
            </a:r>
            <a:r>
              <a:rPr lang="en-US" dirty="0" smtClean="0"/>
              <a:t>Overview</a:t>
            </a:r>
          </a:p>
          <a:p>
            <a:pPr marL="287338" algn="just"/>
            <a:r>
              <a:rPr lang="en-US" dirty="0" smtClean="0"/>
              <a:t>What </a:t>
            </a:r>
            <a:r>
              <a:rPr lang="en-US" dirty="0"/>
              <a:t>is the final deliverable of this project and what problem does this deliverable solve?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Goals and Objectives</a:t>
            </a:r>
          </a:p>
          <a:p>
            <a:pPr marL="287338" algn="just"/>
            <a:r>
              <a:rPr lang="en-US" dirty="0"/>
              <a:t>In numbers or plain language, what are we trying to achieve with this project — and by what date do </a:t>
            </a:r>
            <a:r>
              <a:rPr lang="en-US" dirty="0" smtClean="0"/>
              <a:t>we want </a:t>
            </a:r>
            <a:r>
              <a:rPr lang="en-US" dirty="0"/>
              <a:t>to accomplish that objective?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Target Audience</a:t>
            </a:r>
          </a:p>
          <a:p>
            <a:pPr marL="287338" algn="just"/>
            <a:r>
              <a:rPr lang="en-US" dirty="0"/>
              <a:t>As specifically as possible, who are we talking to? What are their defining demographic and </a:t>
            </a:r>
            <a:r>
              <a:rPr lang="en-US" dirty="0" smtClean="0"/>
              <a:t>psychographic characteristics</a:t>
            </a:r>
            <a:r>
              <a:rPr lang="en-US" dirty="0"/>
              <a:t>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Design Requirements</a:t>
            </a:r>
          </a:p>
          <a:p>
            <a:pPr marL="287338" algn="just"/>
            <a:r>
              <a:rPr lang="en-US" dirty="0"/>
              <a:t>What additional design specifications are required for successful completion of this project? Outline </a:t>
            </a:r>
            <a:r>
              <a:rPr lang="en-US" dirty="0" smtClean="0"/>
              <a:t>all design </a:t>
            </a:r>
            <a:r>
              <a:rPr lang="en-US" dirty="0"/>
              <a:t>specs and include any relevant reference materials below.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Key Project Stakeholders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Budget </a:t>
            </a:r>
            <a:r>
              <a:rPr lang="en-US" dirty="0"/>
              <a:t>and Schedule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Data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referensi</a:t>
            </a:r>
            <a:endParaRPr lang="en-US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Mengumpulkan</a:t>
            </a:r>
            <a:r>
              <a:rPr lang="en-US" dirty="0" smtClean="0"/>
              <a:t> data &amp;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(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klebihannya</a:t>
            </a:r>
            <a:r>
              <a:rPr lang="en-US" dirty="0" smtClean="0"/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7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05600" y="3505200"/>
            <a:ext cx="220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Industrial Design</a:t>
            </a:r>
            <a:r>
              <a:rPr lang="en-US" sz="1200" dirty="0"/>
              <a:t> </a:t>
            </a:r>
            <a:r>
              <a:rPr lang="en-US" sz="1200" dirty="0" smtClean="0"/>
              <a:t>(Earl E. Hoyt </a:t>
            </a:r>
            <a:r>
              <a:rPr lang="en-US" sz="1200" dirty="0" err="1" smtClean="0"/>
              <a:t>Jr</a:t>
            </a:r>
            <a:r>
              <a:rPr lang="en-US" sz="12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0008" y="381000"/>
            <a:ext cx="21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REFERENSI PUSTAKA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53034" y="3505200"/>
            <a:ext cx="1819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The Fundamentals of Product Design (Richard Morris)</a:t>
            </a:r>
          </a:p>
        </p:txBody>
      </p:sp>
      <p:sp>
        <p:nvSpPr>
          <p:cNvPr id="10" name="AutoShape 4" descr="Image result"/>
          <p:cNvSpPr>
            <a:spLocks noChangeAspect="1" noChangeArrowheads="1"/>
          </p:cNvSpPr>
          <p:nvPr/>
        </p:nvSpPr>
        <p:spPr bwMode="auto">
          <a:xfrm>
            <a:off x="155575" y="-1698625"/>
            <a:ext cx="28479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23315" y="3495822"/>
            <a:ext cx="1943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Product Design and Development (</a:t>
            </a:r>
            <a:r>
              <a:rPr lang="en-US" sz="1200" dirty="0" err="1" smtClean="0"/>
              <a:t>Mc</a:t>
            </a:r>
            <a:r>
              <a:rPr lang="en-US" sz="1200" dirty="0" smtClean="0"/>
              <a:t> </a:t>
            </a:r>
            <a:r>
              <a:rPr lang="en-US" sz="1200" dirty="0" err="1" smtClean="0"/>
              <a:t>Graw</a:t>
            </a:r>
            <a:r>
              <a:rPr lang="en-US" sz="1200" dirty="0" smtClean="0"/>
              <a:t> Hill Karl T. </a:t>
            </a:r>
            <a:r>
              <a:rPr lang="en-US" sz="1200" dirty="0" err="1" smtClean="0"/>
              <a:t>Virich</a:t>
            </a:r>
            <a:r>
              <a:rPr lang="en-US" sz="1200" dirty="0" smtClean="0"/>
              <a:t>, Steven D. </a:t>
            </a:r>
            <a:r>
              <a:rPr lang="en-US" sz="1200" dirty="0" err="1" smtClean="0"/>
              <a:t>Eppinger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4267201" y="349582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New Product Design (</a:t>
            </a:r>
            <a:r>
              <a:rPr lang="en-US" sz="1200" dirty="0" err="1" smtClean="0"/>
              <a:t>Zeixs</a:t>
            </a:r>
            <a:r>
              <a:rPr lang="en-US" sz="1200" dirty="0" smtClean="0"/>
              <a:t>, Peter </a:t>
            </a:r>
            <a:r>
              <a:rPr lang="en-US" sz="1200" dirty="0" err="1" smtClean="0"/>
              <a:t>Feierebend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69747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6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466849" y="1278573"/>
            <a:ext cx="6353176" cy="3547745"/>
            <a:chOff x="1395412" y="1655128"/>
            <a:chExt cx="6353176" cy="3547745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1404937" y="1655128"/>
              <a:ext cx="6257925" cy="80962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>
                  <a:effectLst/>
                  <a:ea typeface="Calibri"/>
                  <a:cs typeface="Times New Roman"/>
                </a:rPr>
                <a:t>MATERI PENUNJANG PERKULIAHAN DP V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833812" y="2895283"/>
              <a:ext cx="1409700" cy="457835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100" b="1">
                  <a:effectLst/>
                  <a:ea typeface="Calibri"/>
                  <a:cs typeface="Times New Roman"/>
                </a:rPr>
                <a:t>DESAIN PRODUK </a:t>
              </a:r>
              <a:r>
                <a:rPr lang="id-ID" sz="1100" b="1">
                  <a:effectLst/>
                  <a:ea typeface="Calibri"/>
                  <a:cs typeface="Times New Roman"/>
                </a:rPr>
                <a:t>5</a:t>
              </a:r>
              <a:endParaRPr lang="en-US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100" b="1">
                  <a:effectLst/>
                  <a:ea typeface="Calibri"/>
                  <a:cs typeface="Times New Roman"/>
                </a:rPr>
                <a:t>(FUTURE DESIGN)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09712" y="1893253"/>
              <a:ext cx="6057900" cy="449580"/>
              <a:chOff x="0" y="0"/>
              <a:chExt cx="6057900" cy="449580"/>
            </a:xfrm>
          </p:grpSpPr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3333750" y="0"/>
                <a:ext cx="1085850" cy="449580"/>
              </a:xfrm>
              <a:prstGeom prst="rect">
                <a:avLst/>
              </a:prstGeom>
              <a:ln w="635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800">
                    <a:effectLst/>
                    <a:ea typeface="Calibri"/>
                    <a:cs typeface="Times New Roman"/>
                  </a:rPr>
                  <a:t>SUSTAINABLE PRODUK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2305050" y="0"/>
                <a:ext cx="1019175" cy="449580"/>
              </a:xfrm>
              <a:prstGeom prst="rect">
                <a:avLst/>
              </a:prstGeom>
              <a:ln w="635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800">
                    <a:effectLst/>
                    <a:ea typeface="Calibri"/>
                    <a:cs typeface="Times New Roman"/>
                  </a:rPr>
                  <a:t>SISTEM &amp; TEKNOLOGI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1133475" y="0"/>
                <a:ext cx="1162050" cy="449580"/>
              </a:xfrm>
              <a:prstGeom prst="rect">
                <a:avLst/>
              </a:prstGeom>
              <a:ln w="635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800">
                    <a:effectLst/>
                    <a:ea typeface="Calibri"/>
                    <a:cs typeface="Times New Roman"/>
                  </a:rPr>
                  <a:t>TREND BARU/ FUTURE TREND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123950" cy="448310"/>
              </a:xfrm>
              <a:prstGeom prst="rect">
                <a:avLst/>
              </a:prstGeom>
              <a:ln w="635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800">
                    <a:effectLst/>
                    <a:ea typeface="Calibri"/>
                    <a:cs typeface="Times New Roman"/>
                  </a:rPr>
                  <a:t>USER-MARKET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800">
                    <a:effectLst/>
                    <a:ea typeface="Calibri"/>
                    <a:cs typeface="Times New Roman"/>
                  </a:rPr>
                  <a:t>(Lokal-Global)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4429125" y="0"/>
                <a:ext cx="809625" cy="449580"/>
              </a:xfrm>
              <a:prstGeom prst="rect">
                <a:avLst/>
              </a:prstGeom>
              <a:ln w="635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800">
                    <a:effectLst/>
                    <a:ea typeface="Calibri"/>
                    <a:cs typeface="Times New Roman"/>
                  </a:rPr>
                  <a:t>FUNGSI PRODUK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5248275" y="0"/>
                <a:ext cx="809625" cy="449580"/>
              </a:xfrm>
              <a:prstGeom prst="rect">
                <a:avLst/>
              </a:prstGeom>
              <a:ln w="635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800">
                    <a:effectLst/>
                    <a:ea typeface="Calibri"/>
                    <a:cs typeface="Times New Roman"/>
                  </a:rPr>
                  <a:t>PRODUKSI - MANUFAKTUR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395412" y="3639503"/>
              <a:ext cx="6353176" cy="971550"/>
              <a:chOff x="-1" y="0"/>
              <a:chExt cx="6353176" cy="971550"/>
            </a:xfrm>
          </p:grpSpPr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-1" y="0"/>
                <a:ext cx="2238375" cy="96964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 b="1">
                    <a:effectLst/>
                    <a:ea typeface="Calibri"/>
                    <a:cs typeface="Times New Roman"/>
                  </a:rPr>
                  <a:t>MATA KULIAH PENUNJANG DP </a:t>
                </a:r>
                <a:r>
                  <a:rPr lang="id-ID" sz="1100" b="1">
                    <a:effectLst/>
                    <a:ea typeface="Calibri"/>
                    <a:cs typeface="Times New Roman"/>
                  </a:rPr>
                  <a:t>5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“MK PILIHAN 1” (MK KOTA  dari Fak Teknologi  dan desain : prodi TIF-SIF atau prodi lainnya yang berhubungan dengan DP </a:t>
                </a:r>
                <a:r>
                  <a:rPr lang="id-ID" sz="1100">
                    <a:effectLst/>
                    <a:ea typeface="Calibri"/>
                    <a:cs typeface="Times New Roman"/>
                  </a:rPr>
                  <a:t>5 </a:t>
                </a:r>
                <a:r>
                  <a:rPr lang="en-US" sz="1100">
                    <a:effectLst/>
                    <a:ea typeface="Calibri"/>
                    <a:cs typeface="Times New Roman"/>
                  </a:rPr>
                  <a:t>)</a:t>
                </a: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3971925" y="0"/>
                <a:ext cx="2381250" cy="9715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 b="1">
                    <a:effectLst/>
                    <a:ea typeface="Calibri"/>
                    <a:cs typeface="Times New Roman"/>
                  </a:rPr>
                  <a:t>MATA KULIAH PENUNJANG DP </a:t>
                </a:r>
                <a:r>
                  <a:rPr lang="id-ID" sz="1100" b="1">
                    <a:effectLst/>
                    <a:ea typeface="Calibri"/>
                    <a:cs typeface="Times New Roman"/>
                  </a:rPr>
                  <a:t>5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“MK PILIHAN 2” (MK KOTA Sosial Humaniora:  prodi Manajemen-Akuntansi atau prodi lainnya yang berhubungan dengan DP </a:t>
                </a:r>
                <a:r>
                  <a:rPr lang="id-ID" sz="1100">
                    <a:effectLst/>
                    <a:ea typeface="Calibri"/>
                    <a:cs typeface="Times New Roman"/>
                  </a:rPr>
                  <a:t>5</a:t>
                </a:r>
                <a:r>
                  <a:rPr lang="en-US" sz="1100">
                    <a:effectLst/>
                    <a:ea typeface="Calibri"/>
                    <a:cs typeface="Times New Roman"/>
                  </a:rPr>
                  <a:t>)</a:t>
                </a:r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3414712" y="4915218"/>
              <a:ext cx="2152650" cy="2876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100" b="1">
                  <a:effectLst/>
                  <a:ea typeface="Calibri"/>
                  <a:cs typeface="Times New Roman"/>
                </a:rPr>
                <a:t>MATAKULIAH SEMINAR DESAIN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4443412" y="2512378"/>
              <a:ext cx="200025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671887" y="3436938"/>
              <a:ext cx="1647190" cy="666750"/>
              <a:chOff x="0" y="0"/>
              <a:chExt cx="1647824" cy="666750"/>
            </a:xfrm>
          </p:grpSpPr>
          <p:sp>
            <p:nvSpPr>
              <p:cNvPr id="12" name="Bent-Up Arrow 11"/>
              <p:cNvSpPr/>
              <p:nvPr/>
            </p:nvSpPr>
            <p:spPr>
              <a:xfrm>
                <a:off x="0" y="0"/>
                <a:ext cx="733425" cy="666750"/>
              </a:xfrm>
              <a:prstGeom prst="bentUpArrow">
                <a:avLst>
                  <a:gd name="adj1" fmla="val 17857"/>
                  <a:gd name="adj2" fmla="val 22857"/>
                  <a:gd name="adj3" fmla="val 235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Bent-Up Arrow 12"/>
              <p:cNvSpPr/>
              <p:nvPr/>
            </p:nvSpPr>
            <p:spPr>
              <a:xfrm flipH="1">
                <a:off x="1009649" y="0"/>
                <a:ext cx="638175" cy="666750"/>
              </a:xfrm>
              <a:prstGeom prst="bentUpArrow">
                <a:avLst>
                  <a:gd name="adj1" fmla="val 17857"/>
                  <a:gd name="adj2" fmla="val 22857"/>
                  <a:gd name="adj3" fmla="val 235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" name="Down Arrow 10"/>
            <p:cNvSpPr/>
            <p:nvPr/>
          </p:nvSpPr>
          <p:spPr>
            <a:xfrm>
              <a:off x="4443412" y="3426143"/>
              <a:ext cx="237490" cy="14001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46392" y="381000"/>
            <a:ext cx="600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MATERI PENUNJANG &amp; KAITAN DENGAN MK PRODI LAINNYA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78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22777"/>
              </p:ext>
            </p:extLst>
          </p:nvPr>
        </p:nvGraphicFramePr>
        <p:xfrm>
          <a:off x="76204" y="899256"/>
          <a:ext cx="8991592" cy="1843944"/>
        </p:xfrm>
        <a:graphic>
          <a:graphicData uri="http://schemas.openxmlformats.org/drawingml/2006/table">
            <a:tbl>
              <a:tblPr/>
              <a:tblGrid>
                <a:gridCol w="226686"/>
                <a:gridCol w="466401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346985"/>
                <a:gridCol w="183647"/>
                <a:gridCol w="183647"/>
                <a:gridCol w="226025"/>
                <a:gridCol w="225143"/>
                <a:gridCol w="193358"/>
              </a:tblGrid>
              <a:tr h="504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Nama Mahasiswa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Nilai Akhir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hasil survey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Pencarian data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hasil data yang didapat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draft konsep &amp; data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Sketsa ide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sketsa ide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revisi idea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 idea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ide final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Gambar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detail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Gambar Part &amp; gambar kerja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UTS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Membentuk form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Bentuk dasar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bentuk dasar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Modeling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rencana dan tahapan pembuatan prototyping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progres 1 pembuatan prototyping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progres 2 pembuatan prototyping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progres 3 pembuatan prototyping (final)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UAS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Proses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UTS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UAS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Nilai</a:t>
                      </a:r>
                    </a:p>
                  </a:txBody>
                  <a:tcPr marL="2524" marR="2524" marT="2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Risang</a:t>
                      </a: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Banur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Stefanus</a:t>
                      </a: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Husein</a:t>
                      </a: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24" marR="2524" marT="2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71847"/>
              </p:ext>
            </p:extLst>
          </p:nvPr>
        </p:nvGraphicFramePr>
        <p:xfrm>
          <a:off x="228600" y="2937510"/>
          <a:ext cx="3429000" cy="3844290"/>
        </p:xfrm>
        <a:graphic>
          <a:graphicData uri="http://schemas.openxmlformats.org/drawingml/2006/table">
            <a:tbl>
              <a:tblPr/>
              <a:tblGrid>
                <a:gridCol w="424326"/>
                <a:gridCol w="1502337"/>
                <a:gridCol w="1502337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Penilaian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Acuan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penilaian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tugas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Lengkap dan detail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Lengkap kurang detail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Ada, kurang lengkap &amp;detail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Ada &amp; tidak jelas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Tidak ada hasil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Bobot Penilaian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85-100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70-84,9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60 -69.9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40 - 59.9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0-39.9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46028" y="381000"/>
            <a:ext cx="265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PENILAIAN PERKULIAHAN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05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08339"/>
              </p:ext>
            </p:extLst>
          </p:nvPr>
        </p:nvGraphicFramePr>
        <p:xfrm>
          <a:off x="76200" y="1295400"/>
          <a:ext cx="8991600" cy="3074155"/>
        </p:xfrm>
        <a:graphic>
          <a:graphicData uri="http://schemas.openxmlformats.org/drawingml/2006/table">
            <a:tbl>
              <a:tblPr/>
              <a:tblGrid>
                <a:gridCol w="570895"/>
                <a:gridCol w="563284"/>
                <a:gridCol w="578507"/>
                <a:gridCol w="700298"/>
                <a:gridCol w="647015"/>
                <a:gridCol w="593731"/>
                <a:gridCol w="588022"/>
                <a:gridCol w="677462"/>
                <a:gridCol w="610858"/>
                <a:gridCol w="542350"/>
                <a:gridCol w="588022"/>
                <a:gridCol w="593731"/>
                <a:gridCol w="542350"/>
                <a:gridCol w="639403"/>
                <a:gridCol w="555672"/>
              </a:tblGrid>
              <a:tr h="1046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PERTEMUAN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PEMBAHASAN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Survey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Hasil Survey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Konsep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Revisi konsep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Modeling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UTS/Desain Final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Desain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Gambar Kerja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Prototyping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UAS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14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1" marR="5231" marT="5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Pengantar perkuliahan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hasil survey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draft konsep &amp; data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revisi idea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Membentuk form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Revisi bentuk dasar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konsep, sketsa ide &amp; alternatif modeling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final ide  &amp; modeling 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Gambar Part &amp; gambar kerja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rencana dan tahapan pembuatan prototyping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progres 1 pembuatan prototyping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progres 2 pembuatan prototyping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progres 3 pembuatan prototyping (final)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konsep final, sketsa dan desain final, gambar kerja final, model, prototype &amp; kelengkapan lainnya (laporan)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Survey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Pencarian data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Sketsa ide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 idea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Modeling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Gambar detail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8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hasil data yang didapat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Presentasi sketsa ide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Bentuk dasar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</a:t>
                      </a:r>
                    </a:p>
                  </a:txBody>
                  <a:tcPr marL="5231" marR="5231" marT="5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7814" y="381000"/>
            <a:ext cx="528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TIMELINE &amp; TARGET CAPAIAN PERKULIAHAN DP 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726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7" y="1004596"/>
            <a:ext cx="4858139" cy="2805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228" y="381000"/>
            <a:ext cx="528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Minggu</a:t>
            </a:r>
            <a:r>
              <a:rPr lang="en-US" b="1" dirty="0" smtClean="0"/>
              <a:t> #1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69710" y="3028587"/>
            <a:ext cx="2608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&amp; TREND OF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254" y="4114800"/>
            <a:ext cx="5620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5, proses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:</a:t>
            </a:r>
          </a:p>
          <a:p>
            <a:pPr marL="342900" indent="-342900">
              <a:buAutoNum type="arabicPeriod"/>
            </a:pPr>
            <a:r>
              <a:rPr lang="en-US" dirty="0" smtClean="0"/>
              <a:t>Trend </a:t>
            </a:r>
            <a:r>
              <a:rPr lang="en-US" dirty="0" err="1" smtClean="0"/>
              <a:t>kedepan</a:t>
            </a:r>
            <a:r>
              <a:rPr lang="en-US" dirty="0" smtClean="0"/>
              <a:t>-New Market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Gaya </a:t>
            </a:r>
            <a:r>
              <a:rPr lang="en-US" dirty="0" err="1"/>
              <a:t>hidup</a:t>
            </a:r>
            <a:r>
              <a:rPr lang="en-US" dirty="0"/>
              <a:t> (life style)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terkini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Sustainable </a:t>
            </a:r>
            <a:r>
              <a:rPr lang="en-US" dirty="0" err="1" smtClean="0"/>
              <a:t>desain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89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983" y="381000"/>
            <a:ext cx="499621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Desain</a:t>
            </a:r>
            <a:r>
              <a:rPr lang="en-US" b="1" dirty="0" smtClean="0"/>
              <a:t> </a:t>
            </a:r>
            <a:r>
              <a:rPr lang="en-US" b="1" dirty="0" err="1" smtClean="0"/>
              <a:t>produk</a:t>
            </a:r>
            <a:r>
              <a:rPr lang="en-US" b="1" dirty="0" smtClean="0"/>
              <a:t> 5, proses </a:t>
            </a:r>
            <a:r>
              <a:rPr lang="en-US" b="1" dirty="0" err="1" smtClean="0"/>
              <a:t>perancangan</a:t>
            </a:r>
            <a:r>
              <a:rPr lang="en-US" b="1" dirty="0" smtClean="0"/>
              <a:t> </a:t>
            </a:r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aspek</a:t>
            </a:r>
            <a:r>
              <a:rPr lang="en-US" b="1" dirty="0" smtClean="0"/>
              <a:t> :</a:t>
            </a:r>
          </a:p>
          <a:p>
            <a:pPr algn="just"/>
            <a:endParaRPr lang="en-US" b="1" dirty="0" smtClean="0"/>
          </a:p>
          <a:p>
            <a:pPr marL="342900" indent="-342900" algn="just">
              <a:buAutoNum type="arabicPeriod"/>
            </a:pPr>
            <a:r>
              <a:rPr lang="en-US" sz="1400" b="1" dirty="0" smtClean="0"/>
              <a:t>Trend </a:t>
            </a:r>
            <a:r>
              <a:rPr lang="en-US" sz="1400" b="1" dirty="0" err="1" smtClean="0"/>
              <a:t>kedepan</a:t>
            </a:r>
            <a:r>
              <a:rPr lang="en-US" sz="1400" b="1" dirty="0" smtClean="0"/>
              <a:t> (Future Trend)</a:t>
            </a:r>
          </a:p>
          <a:p>
            <a:pPr marL="341313" algn="just"/>
            <a:r>
              <a:rPr lang="en-US" sz="1400" dirty="0" err="1" smtClean="0"/>
              <a:t>Kecenderungan</a:t>
            </a:r>
            <a:r>
              <a:rPr lang="en-US" sz="1400" dirty="0" smtClean="0"/>
              <a:t> </a:t>
            </a:r>
            <a:r>
              <a:rPr lang="en-US" sz="1400" dirty="0" err="1" smtClean="0"/>
              <a:t>sebagian</a:t>
            </a:r>
            <a:r>
              <a:rPr lang="en-US" sz="1400" dirty="0" smtClean="0"/>
              <a:t> </a:t>
            </a:r>
            <a:r>
              <a:rPr lang="en-US" sz="1400" dirty="0" err="1" smtClean="0"/>
              <a:t>besar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(</a:t>
            </a:r>
            <a:r>
              <a:rPr lang="en-US" sz="1400" dirty="0" err="1" smtClean="0"/>
              <a:t>lokal</a:t>
            </a:r>
            <a:r>
              <a:rPr lang="en-US" sz="1400" dirty="0" smtClean="0"/>
              <a:t> </a:t>
            </a:r>
            <a:r>
              <a:rPr lang="en-US" sz="1400" dirty="0" err="1" smtClean="0"/>
              <a:t>maupun</a:t>
            </a:r>
            <a:r>
              <a:rPr lang="en-US" sz="1400" dirty="0" smtClean="0"/>
              <a:t> global)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,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menggunakan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sesuatu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dihasilkan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alamiah</a:t>
            </a:r>
            <a:r>
              <a:rPr lang="en-US" sz="1400" dirty="0" smtClean="0"/>
              <a:t> </a:t>
            </a:r>
            <a:r>
              <a:rPr lang="en-US" sz="1400" dirty="0" err="1" smtClean="0"/>
              <a:t>ataupun</a:t>
            </a:r>
            <a:r>
              <a:rPr lang="en-US" sz="1400" dirty="0" smtClean="0"/>
              <a:t> </a:t>
            </a:r>
            <a:r>
              <a:rPr lang="en-US" sz="1400" dirty="0" err="1" smtClean="0"/>
              <a:t>hasil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penciptaan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kreasi</a:t>
            </a:r>
            <a:r>
              <a:rPr lang="en-US" sz="1400" dirty="0" smtClean="0"/>
              <a:t> </a:t>
            </a:r>
            <a:r>
              <a:rPr lang="en-US" sz="1400" dirty="0" err="1" smtClean="0"/>
              <a:t>manusia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rentang</a:t>
            </a:r>
            <a:r>
              <a:rPr lang="en-US" sz="1400" dirty="0" smtClean="0"/>
              <a:t> </a:t>
            </a:r>
            <a:r>
              <a:rPr lang="en-US" sz="1400" dirty="0" err="1" smtClean="0"/>
              <a:t>waktu</a:t>
            </a:r>
            <a:r>
              <a:rPr lang="en-US" sz="1400" dirty="0" smtClean="0"/>
              <a:t> </a:t>
            </a:r>
            <a:r>
              <a:rPr lang="en-US" sz="1400" dirty="0" err="1" smtClean="0"/>
              <a:t>tertentu</a:t>
            </a:r>
            <a:r>
              <a:rPr lang="en-US" sz="1400" dirty="0" smtClean="0"/>
              <a:t>. </a:t>
            </a:r>
          </a:p>
          <a:p>
            <a:pPr marL="341313" algn="just"/>
            <a:endParaRPr lang="en-US" sz="1400" dirty="0" smtClean="0"/>
          </a:p>
          <a:p>
            <a:pPr marL="342900" indent="-342900" algn="just">
              <a:buFont typeface="+mj-lt"/>
              <a:buAutoNum type="arabicPeriod" startAt="2"/>
            </a:pPr>
            <a:r>
              <a:rPr lang="en-US" sz="1400" b="1" dirty="0" smtClean="0"/>
              <a:t>Gaya </a:t>
            </a:r>
            <a:r>
              <a:rPr lang="en-US" sz="1400" b="1" dirty="0" err="1"/>
              <a:t>hidup</a:t>
            </a:r>
            <a:r>
              <a:rPr lang="en-US" sz="1400" b="1" dirty="0"/>
              <a:t> (life style</a:t>
            </a:r>
            <a:r>
              <a:rPr lang="en-US" sz="1400" b="1" dirty="0" smtClean="0"/>
              <a:t>)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pPr marL="341313" algn="just"/>
            <a:r>
              <a:rPr lang="en-US" sz="1400" dirty="0" err="1" smtClean="0"/>
              <a:t>Pola</a:t>
            </a:r>
            <a:r>
              <a:rPr lang="en-US" sz="1400" dirty="0" smtClean="0"/>
              <a:t>, </a:t>
            </a:r>
            <a:r>
              <a:rPr lang="en-US" sz="1400" dirty="0" err="1" smtClean="0"/>
              <a:t>kebiasaan</a:t>
            </a:r>
            <a:r>
              <a:rPr lang="en-US" sz="1400" dirty="0" smtClean="0"/>
              <a:t>, </a:t>
            </a:r>
            <a:r>
              <a:rPr lang="en-US" sz="1400" dirty="0" err="1" smtClean="0"/>
              <a:t>tingkah</a:t>
            </a:r>
            <a:r>
              <a:rPr lang="en-US" sz="1400" dirty="0" smtClean="0"/>
              <a:t> </a:t>
            </a:r>
            <a:r>
              <a:rPr lang="en-US" sz="1400" dirty="0" err="1" smtClean="0"/>
              <a:t>laku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cara</a:t>
            </a:r>
            <a:r>
              <a:rPr lang="en-US" sz="1400" dirty="0" smtClean="0"/>
              <a:t> </a:t>
            </a:r>
            <a:r>
              <a:rPr lang="en-US" sz="1400" dirty="0" err="1" smtClean="0"/>
              <a:t>hidup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dijalankan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manusia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individu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terbetuk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pengaruh</a:t>
            </a:r>
            <a:r>
              <a:rPr lang="en-US" sz="1400" dirty="0" smtClean="0"/>
              <a:t> </a:t>
            </a:r>
            <a:r>
              <a:rPr lang="en-US" sz="1400" dirty="0" err="1" smtClean="0"/>
              <a:t>interaksi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lingkungan</a:t>
            </a:r>
            <a:r>
              <a:rPr lang="en-US" sz="1400" dirty="0" smtClean="0"/>
              <a:t> </a:t>
            </a:r>
            <a:r>
              <a:rPr lang="en-US" sz="1400" dirty="0" err="1" smtClean="0"/>
              <a:t>sosial</a:t>
            </a:r>
            <a:r>
              <a:rPr lang="en-US" sz="1400" dirty="0" smtClean="0"/>
              <a:t> (</a:t>
            </a:r>
            <a:r>
              <a:rPr lang="en-US" sz="1400" dirty="0" err="1" smtClean="0"/>
              <a:t>lokal</a:t>
            </a:r>
            <a:r>
              <a:rPr lang="en-US" sz="1400" dirty="0" smtClean="0"/>
              <a:t> </a:t>
            </a:r>
            <a:r>
              <a:rPr lang="en-US" sz="1400" dirty="0" err="1" smtClean="0"/>
              <a:t>maupun</a:t>
            </a:r>
            <a:r>
              <a:rPr lang="en-US" sz="1400" dirty="0" smtClean="0"/>
              <a:t> global),  </a:t>
            </a:r>
            <a:r>
              <a:rPr lang="en-US" sz="1400" dirty="0" err="1" smtClean="0"/>
              <a:t>perkembangan</a:t>
            </a:r>
            <a:r>
              <a:rPr lang="en-US" sz="1400" dirty="0" smtClean="0"/>
              <a:t> </a:t>
            </a:r>
            <a:r>
              <a:rPr lang="en-US" sz="1400" dirty="0" err="1" smtClean="0"/>
              <a:t>zaman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teknologi</a:t>
            </a:r>
            <a:r>
              <a:rPr lang="en-US" sz="1400" dirty="0" smtClean="0"/>
              <a:t>.</a:t>
            </a:r>
          </a:p>
          <a:p>
            <a:pPr marL="341313" algn="just"/>
            <a:endParaRPr lang="en-US" sz="1400" dirty="0" smtClean="0"/>
          </a:p>
          <a:p>
            <a:pPr marL="342900" indent="-342900" algn="just">
              <a:buFont typeface="+mj-lt"/>
              <a:buAutoNum type="arabicPeriod" startAt="2"/>
            </a:pPr>
            <a:r>
              <a:rPr lang="en-US" sz="1400" b="1" dirty="0" err="1" smtClean="0"/>
              <a:t>Teknologi</a:t>
            </a:r>
            <a:r>
              <a:rPr lang="en-US" sz="1400" b="1" dirty="0" smtClean="0"/>
              <a:t> </a:t>
            </a:r>
            <a:r>
              <a:rPr lang="en-US" sz="1400" b="1" dirty="0" err="1"/>
              <a:t>terkini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pPr marL="341313" algn="just"/>
            <a:r>
              <a:rPr lang="en-US" sz="1400" dirty="0" err="1" smtClean="0"/>
              <a:t>Hasil</a:t>
            </a:r>
            <a:r>
              <a:rPr lang="en-US" sz="1400" dirty="0" smtClean="0"/>
              <a:t> </a:t>
            </a:r>
            <a:r>
              <a:rPr lang="en-US" sz="1400" dirty="0" err="1" smtClean="0"/>
              <a:t>pemikiran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pengetahuan</a:t>
            </a:r>
            <a:r>
              <a:rPr lang="en-US" sz="1400" dirty="0" smtClean="0"/>
              <a:t> </a:t>
            </a:r>
            <a:r>
              <a:rPr lang="en-US" sz="1400" dirty="0" err="1" smtClean="0"/>
              <a:t>manusia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diaplikasikan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menghasilkan</a:t>
            </a:r>
            <a:r>
              <a:rPr lang="en-US" sz="1400" dirty="0" smtClean="0"/>
              <a:t> </a:t>
            </a:r>
            <a:r>
              <a:rPr lang="en-US" sz="1400" dirty="0" err="1" smtClean="0"/>
              <a:t>penemuan</a:t>
            </a:r>
            <a:r>
              <a:rPr lang="en-US" sz="1400" dirty="0" smtClean="0"/>
              <a:t>, </a:t>
            </a:r>
            <a:r>
              <a:rPr lang="en-US" sz="1400" dirty="0" err="1" smtClean="0"/>
              <a:t>inovasi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modifikasi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diciptakan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terpadu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memenuhi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membantu</a:t>
            </a:r>
            <a:r>
              <a:rPr lang="en-US" sz="1400" dirty="0" smtClean="0"/>
              <a:t> </a:t>
            </a:r>
            <a:r>
              <a:rPr lang="en-US" sz="1400" dirty="0" err="1" smtClean="0"/>
              <a:t>kebutuhan</a:t>
            </a:r>
            <a:r>
              <a:rPr lang="en-US" sz="1400" dirty="0" smtClean="0"/>
              <a:t> </a:t>
            </a:r>
            <a:r>
              <a:rPr lang="en-US" sz="1400" dirty="0" err="1" smtClean="0"/>
              <a:t>hidup</a:t>
            </a:r>
            <a:r>
              <a:rPr lang="en-US" sz="1400" dirty="0" smtClean="0"/>
              <a:t> </a:t>
            </a:r>
            <a:r>
              <a:rPr lang="en-US" sz="1400" dirty="0" err="1" smtClean="0"/>
              <a:t>manusia</a:t>
            </a:r>
            <a:r>
              <a:rPr lang="en-US" sz="1400" dirty="0" smtClean="0"/>
              <a:t>.</a:t>
            </a:r>
          </a:p>
          <a:p>
            <a:pPr marL="341313" algn="just"/>
            <a:endParaRPr lang="en-US" sz="1400" dirty="0" smtClean="0"/>
          </a:p>
          <a:p>
            <a:pPr marL="342900" indent="-342900" algn="just">
              <a:buFont typeface="+mj-lt"/>
              <a:buAutoNum type="arabicPeriod" startAt="2"/>
            </a:pPr>
            <a:r>
              <a:rPr lang="en-US" sz="1400" b="1" dirty="0" smtClean="0"/>
              <a:t>Sustainable </a:t>
            </a:r>
            <a:r>
              <a:rPr lang="en-US" sz="1400" b="1" dirty="0" err="1"/>
              <a:t>desain</a:t>
            </a:r>
            <a:endParaRPr lang="en-US" sz="1400" b="1" dirty="0"/>
          </a:p>
          <a:p>
            <a:pPr marL="341313" algn="just"/>
            <a:r>
              <a:rPr lang="en-US" sz="1400" dirty="0" smtClean="0"/>
              <a:t>Sustainable </a:t>
            </a:r>
            <a:r>
              <a:rPr lang="en-US" sz="1400" dirty="0" err="1" smtClean="0"/>
              <a:t>desain</a:t>
            </a:r>
            <a:r>
              <a:rPr lang="en-US" sz="1400" dirty="0" smtClean="0"/>
              <a:t> (</a:t>
            </a:r>
            <a:r>
              <a:rPr lang="en-US" sz="1400" dirty="0" err="1" smtClean="0"/>
              <a:t>desain</a:t>
            </a:r>
            <a:r>
              <a:rPr lang="en-US" sz="1400" dirty="0" smtClean="0"/>
              <a:t> </a:t>
            </a:r>
            <a:r>
              <a:rPr lang="en-US" sz="1400" dirty="0" err="1" smtClean="0"/>
              <a:t>berkelanjutan</a:t>
            </a:r>
            <a:r>
              <a:rPr lang="en-US" sz="1400" dirty="0" smtClean="0"/>
              <a:t>), </a:t>
            </a:r>
            <a:r>
              <a:rPr lang="en-US" sz="1400" dirty="0" err="1" smtClean="0"/>
              <a:t>mengurangi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menghilangkan</a:t>
            </a:r>
            <a:r>
              <a:rPr lang="en-US" sz="1400" dirty="0" smtClean="0"/>
              <a:t> </a:t>
            </a:r>
            <a:r>
              <a:rPr lang="en-US" sz="1400" dirty="0" err="1" smtClean="0"/>
              <a:t>dampak</a:t>
            </a:r>
            <a:r>
              <a:rPr lang="en-US" sz="1400" dirty="0" smtClean="0"/>
              <a:t> </a:t>
            </a:r>
            <a:r>
              <a:rPr lang="en-US" sz="1400" dirty="0" err="1" smtClean="0"/>
              <a:t>negatif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lingkungan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manusia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meliputi</a:t>
            </a:r>
            <a:r>
              <a:rPr lang="en-US" sz="1400" dirty="0" smtClean="0"/>
              <a:t> :</a:t>
            </a:r>
          </a:p>
          <a:p>
            <a:pPr marL="341313" algn="just"/>
            <a:r>
              <a:rPr lang="en-US" sz="1400" dirty="0" err="1" smtClean="0"/>
              <a:t>Penggunaan</a:t>
            </a:r>
            <a:r>
              <a:rPr lang="en-US" sz="1400" dirty="0" smtClean="0"/>
              <a:t> material, </a:t>
            </a:r>
            <a:r>
              <a:rPr lang="en-US" sz="1400" dirty="0" err="1" smtClean="0"/>
              <a:t>Energi</a:t>
            </a:r>
            <a:r>
              <a:rPr lang="en-US" sz="1400" dirty="0" smtClean="0"/>
              <a:t>, </a:t>
            </a:r>
            <a:r>
              <a:rPr lang="en-US" sz="1400" dirty="0" err="1" smtClean="0"/>
              <a:t>daur</a:t>
            </a:r>
            <a:r>
              <a:rPr lang="en-US" sz="1400" dirty="0" smtClean="0"/>
              <a:t> </a:t>
            </a:r>
            <a:r>
              <a:rPr lang="en-US" sz="1400" dirty="0" err="1" smtClean="0"/>
              <a:t>ulang</a:t>
            </a:r>
            <a:r>
              <a:rPr lang="en-US" sz="1400" dirty="0" smtClean="0"/>
              <a:t> (recycle product), </a:t>
            </a:r>
            <a:r>
              <a:rPr lang="en-US" sz="1400" dirty="0" err="1" smtClean="0"/>
              <a:t>Umur</a:t>
            </a:r>
            <a:r>
              <a:rPr lang="en-US" sz="1400" dirty="0" smtClean="0"/>
              <a:t> </a:t>
            </a:r>
            <a:r>
              <a:rPr lang="en-US" sz="1400" dirty="0" err="1" smtClean="0"/>
              <a:t>pakai</a:t>
            </a:r>
            <a:r>
              <a:rPr lang="en-US" sz="1400" dirty="0" smtClean="0"/>
              <a:t> </a:t>
            </a:r>
            <a:r>
              <a:rPr lang="en-US" sz="1400" dirty="0" err="1" smtClean="0"/>
              <a:t>produk</a:t>
            </a:r>
            <a:r>
              <a:rPr lang="en-US" sz="1400" dirty="0" smtClean="0"/>
              <a:t> (life cycle product)</a:t>
            </a:r>
            <a:r>
              <a:rPr lang="en-US" sz="1400" dirty="0"/>
              <a:t>.</a:t>
            </a:r>
            <a:endParaRPr lang="en-US" sz="1400" dirty="0" smtClean="0"/>
          </a:p>
        </p:txBody>
      </p:sp>
      <p:sp>
        <p:nvSpPr>
          <p:cNvPr id="2" name="AutoShape 2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"/>
          <p:cNvSpPr>
            <a:spLocks noChangeAspect="1" noChangeArrowheads="1"/>
          </p:cNvSpPr>
          <p:nvPr/>
        </p:nvSpPr>
        <p:spPr bwMode="auto">
          <a:xfrm>
            <a:off x="63500" y="-136525"/>
            <a:ext cx="722947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5" y="679734"/>
            <a:ext cx="3200400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4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430916" cy="39357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228" y="838200"/>
            <a:ext cx="528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Fungsi</a:t>
            </a:r>
            <a:r>
              <a:rPr lang="en-US" b="1" dirty="0" smtClean="0"/>
              <a:t> &amp; </a:t>
            </a:r>
            <a:r>
              <a:rPr lang="en-US" b="1" dirty="0" err="1" smtClean="0"/>
              <a:t>Teknologi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74228" y="125442"/>
            <a:ext cx="7216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produk</a:t>
            </a:r>
            <a:r>
              <a:rPr lang="en-US" b="1" dirty="0"/>
              <a:t> 5, </a:t>
            </a:r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produk</a:t>
            </a:r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9935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" y="1295399"/>
            <a:ext cx="3719384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4351564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228" y="685799"/>
            <a:ext cx="528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Fungsi</a:t>
            </a:r>
            <a:r>
              <a:rPr lang="en-US" b="1" dirty="0" smtClean="0"/>
              <a:t> &amp; </a:t>
            </a:r>
            <a:r>
              <a:rPr lang="en-US" b="1" dirty="0" err="1" smtClean="0"/>
              <a:t>Energi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0968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1299</Words>
  <Application>Microsoft Office PowerPoint</Application>
  <PresentationFormat>On-screen Show (4:3)</PresentationFormat>
  <Paragraphs>301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hnr</dc:creator>
  <cp:lastModifiedBy>hnr</cp:lastModifiedBy>
  <cp:revision>60</cp:revision>
  <dcterms:created xsi:type="dcterms:W3CDTF">2016-09-13T06:13:21Z</dcterms:created>
  <dcterms:modified xsi:type="dcterms:W3CDTF">2016-09-14T09:57:57Z</dcterms:modified>
</cp:coreProperties>
</file>