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4" r:id="rId6"/>
    <p:sldId id="270" r:id="rId7"/>
    <p:sldId id="265" r:id="rId8"/>
    <p:sldId id="269" r:id="rId9"/>
    <p:sldId id="272" r:id="rId10"/>
    <p:sldId id="274" r:id="rId11"/>
    <p:sldId id="275" r:id="rId12"/>
    <p:sldId id="273" r:id="rId13"/>
    <p:sldId id="261" r:id="rId14"/>
    <p:sldId id="266" r:id="rId15"/>
    <p:sldId id="267" r:id="rId16"/>
    <p:sldId id="271" r:id="rId17"/>
    <p:sldId id="262" r:id="rId18"/>
    <p:sldId id="268" r:id="rId19"/>
    <p:sldId id="263" r:id="rId20"/>
    <p:sldId id="26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422CB2-B948-4EF1-9706-AB515316A0DC}" type="datetimeFigureOut">
              <a:rPr lang="en-US" smtClean="0"/>
              <a:pPr/>
              <a:t>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199943-0A6D-42D9-8964-E8DF0A7CB5A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dirty="0" smtClean="0"/>
              <a:t>Setelah UTS coba lamar ke tempat</a:t>
            </a:r>
            <a:r>
              <a:rPr lang="id-ID" baseline="0" dirty="0" smtClean="0"/>
              <a:t> KP, observasi tempat kerja dan presentasikan di tengah semester akhir, observasi absen dikelas lalu ke industri</a:t>
            </a:r>
            <a:endParaRPr lang="en-US" dirty="0"/>
          </a:p>
        </p:txBody>
      </p:sp>
      <p:sp>
        <p:nvSpPr>
          <p:cNvPr id="4" name="Slide Number Placeholder 3"/>
          <p:cNvSpPr>
            <a:spLocks noGrp="1"/>
          </p:cNvSpPr>
          <p:nvPr>
            <p:ph type="sldNum" sz="quarter" idx="10"/>
          </p:nvPr>
        </p:nvSpPr>
        <p:spPr/>
        <p:txBody>
          <a:bodyPr/>
          <a:lstStyle/>
          <a:p>
            <a:fld id="{15199943-0A6D-42D9-8964-E8DF0A7CB5AF}"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57FE51-43D8-4B88-AA9D-E0C8F097A611}" type="datetimeFigureOut">
              <a:rPr lang="en-US" smtClean="0"/>
              <a:pPr/>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71024-D2B6-43BA-A3A0-291F190A64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7FE51-43D8-4B88-AA9D-E0C8F097A611}" type="datetimeFigureOut">
              <a:rPr lang="en-US" smtClean="0"/>
              <a:pPr/>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71024-D2B6-43BA-A3A0-291F190A64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7FE51-43D8-4B88-AA9D-E0C8F097A611}" type="datetimeFigureOut">
              <a:rPr lang="en-US" smtClean="0"/>
              <a:pPr/>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71024-D2B6-43BA-A3A0-291F190A64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7FE51-43D8-4B88-AA9D-E0C8F097A611}" type="datetimeFigureOut">
              <a:rPr lang="en-US" smtClean="0"/>
              <a:pPr/>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71024-D2B6-43BA-A3A0-291F190A64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57FE51-43D8-4B88-AA9D-E0C8F097A611}" type="datetimeFigureOut">
              <a:rPr lang="en-US" smtClean="0"/>
              <a:pPr/>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71024-D2B6-43BA-A3A0-291F190A64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57FE51-43D8-4B88-AA9D-E0C8F097A611}" type="datetimeFigureOut">
              <a:rPr lang="en-US" smtClean="0"/>
              <a:pPr/>
              <a:t>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471024-D2B6-43BA-A3A0-291F190A64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57FE51-43D8-4B88-AA9D-E0C8F097A611}" type="datetimeFigureOut">
              <a:rPr lang="en-US" smtClean="0"/>
              <a:pPr/>
              <a:t>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471024-D2B6-43BA-A3A0-291F190A64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57FE51-43D8-4B88-AA9D-E0C8F097A611}" type="datetimeFigureOut">
              <a:rPr lang="en-US" smtClean="0"/>
              <a:pPr/>
              <a:t>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471024-D2B6-43BA-A3A0-291F190A64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7FE51-43D8-4B88-AA9D-E0C8F097A611}" type="datetimeFigureOut">
              <a:rPr lang="en-US" smtClean="0"/>
              <a:pPr/>
              <a:t>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471024-D2B6-43BA-A3A0-291F190A64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57FE51-43D8-4B88-AA9D-E0C8F097A611}" type="datetimeFigureOut">
              <a:rPr lang="en-US" smtClean="0"/>
              <a:pPr/>
              <a:t>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471024-D2B6-43BA-A3A0-291F190A64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57FE51-43D8-4B88-AA9D-E0C8F097A611}" type="datetimeFigureOut">
              <a:rPr lang="en-US" smtClean="0"/>
              <a:pPr/>
              <a:t>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471024-D2B6-43BA-A3A0-291F190A64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57FE51-43D8-4B88-AA9D-E0C8F097A611}" type="datetimeFigureOut">
              <a:rPr lang="en-US" smtClean="0"/>
              <a:pPr/>
              <a:t>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471024-D2B6-43BA-A3A0-291F190A64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81200"/>
            <a:ext cx="7391400" cy="48768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1000" y="2416175"/>
            <a:ext cx="7772400" cy="1470025"/>
          </a:xfrm>
        </p:spPr>
        <p:txBody>
          <a:bodyPr>
            <a:noAutofit/>
          </a:bodyPr>
          <a:lstStyle/>
          <a:p>
            <a:pPr algn="l"/>
            <a:r>
              <a:rPr lang="id-ID" sz="6000" dirty="0" smtClean="0">
                <a:solidFill>
                  <a:schemeClr val="bg1"/>
                </a:solidFill>
              </a:rPr>
              <a:t>KERJA PRAKTEK </a:t>
            </a:r>
            <a:br>
              <a:rPr lang="id-ID" sz="6000" dirty="0" smtClean="0">
                <a:solidFill>
                  <a:schemeClr val="bg1"/>
                </a:solidFill>
              </a:rPr>
            </a:br>
            <a:r>
              <a:rPr lang="id-ID" sz="6000" dirty="0" smtClean="0">
                <a:solidFill>
                  <a:schemeClr val="bg1"/>
                </a:solidFill>
              </a:rPr>
              <a:t>DESAIN PRODUK</a:t>
            </a:r>
            <a:endParaRPr lang="en-US" sz="6000" dirty="0">
              <a:solidFill>
                <a:schemeClr val="bg1"/>
              </a:solidFill>
            </a:endParaRPr>
          </a:p>
        </p:txBody>
      </p:sp>
      <p:cxnSp>
        <p:nvCxnSpPr>
          <p:cNvPr id="6" name="Straight Connector 5"/>
          <p:cNvCxnSpPr/>
          <p:nvPr/>
        </p:nvCxnSpPr>
        <p:spPr>
          <a:xfrm>
            <a:off x="-76200" y="3200400"/>
            <a:ext cx="75438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352006" y="4267200"/>
            <a:ext cx="5182394" cy="7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0" y="4189412"/>
            <a:ext cx="75438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6019800"/>
          </a:xfrm>
          <a:ln>
            <a:noFill/>
          </a:ln>
        </p:spPr>
        <p:style>
          <a:lnRef idx="1">
            <a:schemeClr val="accent6"/>
          </a:lnRef>
          <a:fillRef idx="2">
            <a:schemeClr val="accent6"/>
          </a:fillRef>
          <a:effectRef idx="1">
            <a:schemeClr val="accent6"/>
          </a:effectRef>
          <a:fontRef idx="minor">
            <a:schemeClr val="dk1"/>
          </a:fontRef>
        </p:style>
        <p:txBody>
          <a:bodyPr>
            <a:normAutofit fontScale="55000" lnSpcReduction="20000"/>
          </a:bodyPr>
          <a:lstStyle/>
          <a:p>
            <a:pPr>
              <a:buNone/>
            </a:pPr>
            <a:r>
              <a:rPr lang="en-US" b="1" dirty="0" smtClean="0"/>
              <a:t>3) Keep the number of projects in your portfolio to between 8-10. </a:t>
            </a:r>
          </a:p>
          <a:p>
            <a:r>
              <a:rPr lang="en-US" dirty="0" smtClean="0"/>
              <a:t>There </a:t>
            </a:r>
            <a:r>
              <a:rPr lang="en-US" dirty="0" smtClean="0"/>
              <a:t>is one caveat to this number, and that is the number of pages per project. If your portfolio tends to have more pages for each project, you should cut the total number of projects down. If you have fewer pages per project, then you may need to bump the total number of projects up.</a:t>
            </a:r>
          </a:p>
          <a:p>
            <a:pPr>
              <a:buNone/>
            </a:pPr>
            <a:endParaRPr lang="en-US" b="1" dirty="0" smtClean="0"/>
          </a:p>
          <a:p>
            <a:pPr>
              <a:buNone/>
            </a:pPr>
            <a:r>
              <a:rPr lang="en-US" b="1" dirty="0" smtClean="0"/>
              <a:t>4) Ensure that projects in your portfolio are no older than 3 years. </a:t>
            </a:r>
          </a:p>
          <a:p>
            <a:r>
              <a:rPr lang="en-US" dirty="0" smtClean="0"/>
              <a:t>To </a:t>
            </a:r>
            <a:r>
              <a:rPr lang="en-US" dirty="0" smtClean="0"/>
              <a:t>help make your selection process easier, consider removing projects that are older than 3. A big and extensive design project, could sit in your portfolio for up to 5 years as it probably took more than 2 years to complete, but try to avoid anything pass that timeframe as the work could start to look a little dated. When in doubt, prioritize commercial work over concept or schoolwork. </a:t>
            </a:r>
          </a:p>
          <a:p>
            <a:endParaRPr lang="en-US" dirty="0" smtClean="0"/>
          </a:p>
          <a:p>
            <a:pPr>
              <a:buNone/>
            </a:pPr>
            <a:r>
              <a:rPr lang="en-US" b="1" dirty="0" smtClean="0"/>
              <a:t>5) Know the purpose of each project in your portfolio. </a:t>
            </a:r>
          </a:p>
          <a:p>
            <a:r>
              <a:rPr lang="en-US" dirty="0" smtClean="0"/>
              <a:t>Every project in your portfolio should have a purpose, a reason for it to exist in your portfolio. That purpose should be somehow related to highlighting your strengths and ability as a designer. </a:t>
            </a:r>
            <a:endParaRPr lang="en-US" dirty="0" smtClean="0"/>
          </a:p>
          <a:p>
            <a:pPr>
              <a:buNone/>
            </a:pPr>
            <a:r>
              <a:rPr lang="en-US" dirty="0" smtClean="0"/>
              <a:t> </a:t>
            </a:r>
            <a:r>
              <a:rPr lang="en-US" dirty="0" smtClean="0"/>
              <a:t>      Does </a:t>
            </a:r>
            <a:r>
              <a:rPr lang="en-US" dirty="0" smtClean="0"/>
              <a:t>this project show your potential employer you can deliver award-winning designs? Is this project all about your 3D rendering skills? Or does this project share a little about your design process? In many cases designers tend to double up projects, for example show a lot of 3D work and as a result unknowingly make their portfolio very 3D heavy. Try to avoid repeating skills and be ruthless in your selection criteria.</a:t>
            </a:r>
          </a:p>
          <a:p>
            <a:pPr>
              <a:buNone/>
            </a:pPr>
            <a:endParaRPr lang="en-US" dirty="0"/>
          </a:p>
        </p:txBody>
      </p:sp>
      <p:sp>
        <p:nvSpPr>
          <p:cNvPr id="5" name="Rectangle 4"/>
          <p:cNvSpPr/>
          <p:nvPr/>
        </p:nvSpPr>
        <p:spPr>
          <a:xfrm>
            <a:off x="0" y="6550223"/>
            <a:ext cx="6934200" cy="307777"/>
          </a:xfrm>
          <a:prstGeom prst="rect">
            <a:avLst/>
          </a:prstGeom>
        </p:spPr>
        <p:txBody>
          <a:bodyPr wrap="square">
            <a:spAutoFit/>
          </a:bodyPr>
          <a:lstStyle/>
          <a:p>
            <a:r>
              <a:rPr lang="en-US" sz="1400" dirty="0" smtClean="0">
                <a:solidFill>
                  <a:schemeClr val="tx2"/>
                </a:solidFill>
              </a:rPr>
              <a:t>Source: http</a:t>
            </a:r>
            <a:r>
              <a:rPr lang="en-US" sz="1400" dirty="0" smtClean="0">
                <a:solidFill>
                  <a:schemeClr val="tx2"/>
                </a:solidFill>
              </a:rPr>
              <a:t>://www.designsojourn.com/10-essential-tips-for-creating-that-killer-portfolio</a:t>
            </a:r>
            <a:r>
              <a:rPr lang="en-US" sz="1400" dirty="0" smtClean="0"/>
              <a:t>/</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229600" cy="6172200"/>
          </a:xfrm>
          <a:ln>
            <a:noFill/>
          </a:ln>
        </p:spPr>
        <p:style>
          <a:lnRef idx="1">
            <a:schemeClr val="accent6"/>
          </a:lnRef>
          <a:fillRef idx="2">
            <a:schemeClr val="accent6"/>
          </a:fillRef>
          <a:effectRef idx="1">
            <a:schemeClr val="accent6"/>
          </a:effectRef>
          <a:fontRef idx="minor">
            <a:schemeClr val="dk1"/>
          </a:fontRef>
        </p:style>
        <p:txBody>
          <a:bodyPr>
            <a:normAutofit fontScale="40000" lnSpcReduction="20000"/>
          </a:bodyPr>
          <a:lstStyle/>
          <a:p>
            <a:endParaRPr lang="en-US" sz="4500" dirty="0" smtClean="0"/>
          </a:p>
          <a:p>
            <a:pPr>
              <a:buNone/>
            </a:pPr>
            <a:r>
              <a:rPr lang="en-US" sz="4500" b="1" dirty="0" smtClean="0"/>
              <a:t>6) Who did what? </a:t>
            </a:r>
          </a:p>
          <a:p>
            <a:r>
              <a:rPr lang="en-US" sz="4500" dirty="0" smtClean="0"/>
              <a:t>Always be crystal clear when a project you show was group work, and especially highlight your role in that project. Managers are always very happy to hear how designers can work as a team and produce great work. Not only that, as the design industry is small, many designers tend to vie for the same jobs which could put you into an awkward situation. </a:t>
            </a:r>
          </a:p>
          <a:p>
            <a:pPr>
              <a:buNone/>
            </a:pPr>
            <a:endParaRPr lang="en-US" sz="4500" dirty="0" smtClean="0"/>
          </a:p>
          <a:p>
            <a:pPr>
              <a:buNone/>
            </a:pPr>
            <a:r>
              <a:rPr lang="en-US" sz="4500" b="1" dirty="0" smtClean="0"/>
              <a:t>7) Create customized portfolios. </a:t>
            </a:r>
          </a:p>
          <a:p>
            <a:r>
              <a:rPr lang="en-US" sz="4500" dirty="0" smtClean="0"/>
              <a:t>Selecting and deciding on projects for your portfolio can be hard. On the flip side, having a lot of projects allows you the flexibility of customizing a portfolio suitable to the type of employer or client you will be showing your work to. Are you meeting a marketing guy, or a head of R&amp;D, or perhaps even a CEO? Having a variety of projects and presentation styles helps make your portfolio more relevant to that individual.</a:t>
            </a:r>
          </a:p>
          <a:p>
            <a:pPr>
              <a:buNone/>
            </a:pPr>
            <a:endParaRPr lang="en-US" sz="4500" dirty="0" smtClean="0"/>
          </a:p>
          <a:p>
            <a:pPr>
              <a:buNone/>
            </a:pPr>
            <a:r>
              <a:rPr lang="en-US" sz="4500" b="1" dirty="0" smtClean="0"/>
              <a:t>8) Know what you want to do as a designer. </a:t>
            </a:r>
          </a:p>
          <a:p>
            <a:r>
              <a:rPr lang="en-US" sz="4500" dirty="0" smtClean="0"/>
              <a:t>Knowing what type of design you want to do can help you build a more engaging portfolio. Do you want to work in a consultancy? What about in an in-house design team, or even in a cross disciplinary role that reports to the CEO?</a:t>
            </a:r>
            <a:br>
              <a:rPr lang="en-US" sz="4500" dirty="0" smtClean="0"/>
            </a:br>
            <a:r>
              <a:rPr lang="en-US" sz="4500" dirty="0" smtClean="0"/>
              <a:t>Knowing what you want in your design career can also help you shape the projects you yet to do. If you want to work in a consultancy, and you find you are weak in 3D rendering skills, this may prompt you to seek out more 3D rendering projects to shore up your portfolio content.</a:t>
            </a:r>
          </a:p>
          <a:p>
            <a:endParaRPr lang="en-US" dirty="0"/>
          </a:p>
        </p:txBody>
      </p:sp>
      <p:sp>
        <p:nvSpPr>
          <p:cNvPr id="4" name="Rectangle 3"/>
          <p:cNvSpPr/>
          <p:nvPr/>
        </p:nvSpPr>
        <p:spPr>
          <a:xfrm>
            <a:off x="0" y="6550223"/>
            <a:ext cx="6934200" cy="307777"/>
          </a:xfrm>
          <a:prstGeom prst="rect">
            <a:avLst/>
          </a:prstGeom>
        </p:spPr>
        <p:txBody>
          <a:bodyPr wrap="square">
            <a:spAutoFit/>
          </a:bodyPr>
          <a:lstStyle/>
          <a:p>
            <a:r>
              <a:rPr lang="en-US" sz="1400" dirty="0" smtClean="0">
                <a:solidFill>
                  <a:schemeClr val="tx2"/>
                </a:solidFill>
              </a:rPr>
              <a:t>Source: http</a:t>
            </a:r>
            <a:r>
              <a:rPr lang="en-US" sz="1400" dirty="0" smtClean="0">
                <a:solidFill>
                  <a:schemeClr val="tx2"/>
                </a:solidFill>
              </a:rPr>
              <a:t>://www.designsojourn.com/10-essential-tips-for-creating-that-killer-portfolio</a:t>
            </a:r>
            <a:r>
              <a:rPr lang="en-US" sz="1400" dirty="0" smtClean="0"/>
              <a:t>/</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229600" cy="6217920"/>
          </a:xfrm>
          <a:ln>
            <a:noFill/>
          </a:ln>
        </p:spPr>
        <p:style>
          <a:lnRef idx="1">
            <a:schemeClr val="accent6"/>
          </a:lnRef>
          <a:fillRef idx="2">
            <a:schemeClr val="accent6"/>
          </a:fillRef>
          <a:effectRef idx="1">
            <a:schemeClr val="accent6"/>
          </a:effectRef>
          <a:fontRef idx="minor">
            <a:schemeClr val="dk1"/>
          </a:fontRef>
        </p:style>
        <p:txBody>
          <a:bodyPr>
            <a:normAutofit fontScale="47500" lnSpcReduction="20000"/>
          </a:bodyPr>
          <a:lstStyle/>
          <a:p>
            <a:pPr>
              <a:buNone/>
            </a:pPr>
            <a:r>
              <a:rPr lang="en-US" sz="3800" dirty="0" smtClean="0"/>
              <a:t/>
            </a:r>
            <a:br>
              <a:rPr lang="en-US" sz="3800" dirty="0" smtClean="0"/>
            </a:br>
            <a:endParaRPr lang="en-US" sz="3800" dirty="0" smtClean="0"/>
          </a:p>
          <a:p>
            <a:pPr>
              <a:buNone/>
            </a:pPr>
            <a:r>
              <a:rPr lang="en-US" sz="3800" b="1" dirty="0" smtClean="0"/>
              <a:t>9) A portfolio is a living document. </a:t>
            </a:r>
          </a:p>
          <a:p>
            <a:r>
              <a:rPr lang="en-US" sz="3800" dirty="0" smtClean="0"/>
              <a:t>A portfolio should always be evolving and living in beta. My advice is to update your portfolio every 6 months, or at the very least, update it yearly. Waiting longer tends to allow for work or documentation to go missing. Not only that, a juicy job opportunity might just pop up that could leave you scrambling to get things organize before the submission dateline is over. The Scout’s motto applies here: “Be prepared.” </a:t>
            </a:r>
          </a:p>
          <a:p>
            <a:pPr>
              <a:buNone/>
            </a:pPr>
            <a:endParaRPr lang="en-US" sz="3800" dirty="0" smtClean="0"/>
          </a:p>
          <a:p>
            <a:pPr>
              <a:buNone/>
            </a:pPr>
            <a:r>
              <a:rPr lang="en-US" sz="3800" b="1" dirty="0" smtClean="0"/>
              <a:t>10) A killer portfolio is well designed. </a:t>
            </a:r>
          </a:p>
          <a:p>
            <a:r>
              <a:rPr lang="en-US" sz="3800" dirty="0" smtClean="0"/>
              <a:t>It is logical that as a designer, you should take every step to make sure that your portfolio is well designed and not just a bunch of images sitting in a plastic folder. Unfortunately, there are a lot of portfolios out there that are poorly designed, even though the content might be acceptable.</a:t>
            </a:r>
          </a:p>
          <a:p>
            <a:r>
              <a:rPr lang="en-US" sz="3800" dirty="0" smtClean="0"/>
              <a:t>Not only it is advisable to have a consistent portfolio layout, the flow and organization of the content should be designed to work in your favor. Do all of your projects start with a beauty shot of the design? What about ensuring a consistent landscape or portrait format? The industrial designers reading this may be forgiven for a poor layout, but the graphic designers will need to be extra careful to ensure their portfolio reflects their capabilities. </a:t>
            </a:r>
          </a:p>
          <a:p>
            <a:r>
              <a:rPr lang="en-US" sz="3800" dirty="0" smtClean="0"/>
              <a:t>A good way to get started is to create a template by using the grid technique (popular with graphic designers) and populate your design work from there. It is always tempting to over style your portfolio, especially if you have a high octane personal brand, but at the end of the day, the best thing to do is keep your layout des</a:t>
            </a:r>
            <a:r>
              <a:rPr lang="en-US" dirty="0" smtClean="0"/>
              <a:t>ign simple. You don’t want the background or portfolio layout to overshadow your design </a:t>
            </a:r>
            <a:r>
              <a:rPr lang="en-US" dirty="0" smtClean="0"/>
              <a:t>work.</a:t>
            </a:r>
            <a:endParaRPr lang="en-US" dirty="0" smtClean="0"/>
          </a:p>
        </p:txBody>
      </p:sp>
      <p:sp>
        <p:nvSpPr>
          <p:cNvPr id="5" name="Rectangle 4"/>
          <p:cNvSpPr/>
          <p:nvPr/>
        </p:nvSpPr>
        <p:spPr>
          <a:xfrm>
            <a:off x="0" y="6550223"/>
            <a:ext cx="6934200" cy="307777"/>
          </a:xfrm>
          <a:prstGeom prst="rect">
            <a:avLst/>
          </a:prstGeom>
        </p:spPr>
        <p:txBody>
          <a:bodyPr wrap="square">
            <a:spAutoFit/>
          </a:bodyPr>
          <a:lstStyle/>
          <a:p>
            <a:r>
              <a:rPr lang="en-US" sz="1400" dirty="0" smtClean="0">
                <a:solidFill>
                  <a:schemeClr val="tx2"/>
                </a:solidFill>
              </a:rPr>
              <a:t>Source: http</a:t>
            </a:r>
            <a:r>
              <a:rPr lang="en-US" sz="1400" dirty="0" smtClean="0">
                <a:solidFill>
                  <a:schemeClr val="tx2"/>
                </a:solidFill>
              </a:rPr>
              <a:t>://www.designsojourn.com/10-essential-tips-for-creating-that-killer-portfolio</a:t>
            </a:r>
            <a:r>
              <a:rPr lang="en-US" sz="1400" dirty="0" smtClean="0"/>
              <a:t>/</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2"/>
                </a:solidFill>
              </a:rPr>
              <a:t>Kesimpulan</a:t>
            </a:r>
            <a:r>
              <a:rPr lang="en-US" dirty="0" smtClean="0">
                <a:solidFill>
                  <a:schemeClr val="tx2"/>
                </a:solidFill>
              </a:rPr>
              <a:t> </a:t>
            </a:r>
            <a:endParaRPr lang="en-US" dirty="0">
              <a:solidFill>
                <a:schemeClr val="tx2"/>
              </a:solidFill>
            </a:endParaRPr>
          </a:p>
        </p:txBody>
      </p:sp>
      <p:sp>
        <p:nvSpPr>
          <p:cNvPr id="3" name="Content Placeholder 2"/>
          <p:cNvSpPr>
            <a:spLocks noGrp="1"/>
          </p:cNvSpPr>
          <p:nvPr>
            <p:ph idx="1"/>
          </p:nvPr>
        </p:nvSpPr>
        <p:spPr/>
        <p:txBody>
          <a:bodyPr>
            <a:normAutofit fontScale="92500"/>
          </a:bodyPr>
          <a:lstStyle/>
          <a:p>
            <a:r>
              <a:rPr lang="en-US" dirty="0" err="1" smtClean="0"/>
              <a:t>Wajib</a:t>
            </a:r>
            <a:r>
              <a:rPr lang="en-US" dirty="0" smtClean="0"/>
              <a:t> </a:t>
            </a:r>
            <a:r>
              <a:rPr lang="en-US" dirty="0" err="1" smtClean="0"/>
              <a:t>terdapat</a:t>
            </a:r>
            <a:r>
              <a:rPr lang="en-US" dirty="0" smtClean="0"/>
              <a:t> </a:t>
            </a:r>
            <a:r>
              <a:rPr lang="en-US" b="1" dirty="0" err="1" smtClean="0"/>
              <a:t>informasi</a:t>
            </a:r>
            <a:r>
              <a:rPr lang="en-US" b="1" dirty="0" smtClean="0"/>
              <a:t> d</a:t>
            </a:r>
            <a:r>
              <a:rPr lang="id-ID" b="1" dirty="0" smtClean="0"/>
              <a:t>ata </a:t>
            </a:r>
            <a:r>
              <a:rPr lang="id-ID" b="1" dirty="0" smtClean="0"/>
              <a:t>diri </a:t>
            </a:r>
            <a:r>
              <a:rPr lang="id-ID" dirty="0" smtClean="0"/>
              <a:t>(nama, alamat, pendidikan, pengalaman)</a:t>
            </a:r>
          </a:p>
          <a:p>
            <a:r>
              <a:rPr lang="id-ID" b="1" dirty="0" smtClean="0"/>
              <a:t>Karya </a:t>
            </a:r>
            <a:r>
              <a:rPr lang="id-ID" b="1" dirty="0" smtClean="0"/>
              <a:t>desain</a:t>
            </a:r>
            <a:r>
              <a:rPr lang="en-US" dirty="0" smtClean="0"/>
              <a:t>, </a:t>
            </a:r>
            <a:r>
              <a:rPr lang="en-US" dirty="0" err="1" smtClean="0"/>
              <a:t>termasuk</a:t>
            </a:r>
            <a:r>
              <a:rPr lang="en-US" dirty="0" smtClean="0"/>
              <a:t> </a:t>
            </a:r>
            <a:r>
              <a:rPr lang="en-US" dirty="0" err="1" smtClean="0"/>
              <a:t>proses</a:t>
            </a:r>
            <a:r>
              <a:rPr lang="en-US" dirty="0" smtClean="0"/>
              <a:t> </a:t>
            </a:r>
            <a:r>
              <a:rPr lang="en-US" dirty="0" err="1" smtClean="0"/>
              <a:t>dan</a:t>
            </a:r>
            <a:r>
              <a:rPr lang="en-US" dirty="0" smtClean="0"/>
              <a:t> </a:t>
            </a:r>
            <a:r>
              <a:rPr lang="en-US" dirty="0" err="1" smtClean="0"/>
              <a:t>penjelasan</a:t>
            </a:r>
            <a:r>
              <a:rPr lang="en-US" dirty="0" smtClean="0"/>
              <a:t>.</a:t>
            </a:r>
            <a:endParaRPr lang="id-ID" dirty="0" smtClean="0"/>
          </a:p>
          <a:p>
            <a:r>
              <a:rPr lang="id-ID" b="1" dirty="0" smtClean="0"/>
              <a:t>Kualitas visual </a:t>
            </a:r>
            <a:endParaRPr lang="id-ID" dirty="0" smtClean="0"/>
          </a:p>
          <a:p>
            <a:r>
              <a:rPr lang="id-ID" b="1" dirty="0" smtClean="0"/>
              <a:t>Informasi </a:t>
            </a:r>
            <a:r>
              <a:rPr lang="en-US" b="1" dirty="0" err="1" smtClean="0"/>
              <a:t>jujur</a:t>
            </a:r>
            <a:r>
              <a:rPr lang="en-US" b="1" dirty="0" smtClean="0"/>
              <a:t> </a:t>
            </a:r>
            <a:r>
              <a:rPr lang="en-US" b="1" dirty="0" err="1" smtClean="0"/>
              <a:t>dan</a:t>
            </a:r>
            <a:r>
              <a:rPr lang="en-US" b="1" dirty="0" smtClean="0"/>
              <a:t> </a:t>
            </a:r>
            <a:r>
              <a:rPr lang="en-US" b="1" dirty="0" err="1" smtClean="0"/>
              <a:t>tidak</a:t>
            </a:r>
            <a:r>
              <a:rPr lang="en-US" b="1" dirty="0" smtClean="0"/>
              <a:t> </a:t>
            </a:r>
            <a:r>
              <a:rPr lang="en-US" b="1" dirty="0" err="1" smtClean="0"/>
              <a:t>berlebihan,</a:t>
            </a:r>
            <a:r>
              <a:rPr lang="en-US" dirty="0" err="1" smtClean="0"/>
              <a:t>namun</a:t>
            </a:r>
            <a:r>
              <a:rPr lang="en-US" dirty="0" smtClean="0"/>
              <a:t> </a:t>
            </a:r>
            <a:r>
              <a:rPr lang="en-US" dirty="0" err="1" smtClean="0"/>
              <a:t>tetap</a:t>
            </a:r>
            <a:r>
              <a:rPr lang="en-US" dirty="0" smtClean="0"/>
              <a:t> </a:t>
            </a:r>
            <a:r>
              <a:rPr lang="id-ID" dirty="0" smtClean="0"/>
              <a:t>tersampaikan</a:t>
            </a:r>
            <a:endParaRPr lang="en-US" dirty="0" smtClean="0"/>
          </a:p>
          <a:p>
            <a:r>
              <a:rPr lang="en-US" dirty="0" err="1" smtClean="0"/>
              <a:t>Pemakaian</a:t>
            </a:r>
            <a:r>
              <a:rPr lang="en-US" dirty="0" smtClean="0"/>
              <a:t> </a:t>
            </a:r>
            <a:r>
              <a:rPr lang="en-US" b="1" dirty="0" err="1" smtClean="0"/>
              <a:t>bahasa</a:t>
            </a:r>
            <a:r>
              <a:rPr lang="en-US" b="1" dirty="0" smtClean="0"/>
              <a:t> yang </a:t>
            </a:r>
            <a:r>
              <a:rPr lang="en-US" b="1" dirty="0" err="1" smtClean="0"/>
              <a:t>baik</a:t>
            </a:r>
            <a:endParaRPr lang="en-US" b="1" dirty="0" smtClean="0"/>
          </a:p>
          <a:p>
            <a:r>
              <a:rPr lang="en-US" dirty="0" err="1" smtClean="0"/>
              <a:t>Mampu</a:t>
            </a:r>
            <a:r>
              <a:rPr lang="en-US" dirty="0" smtClean="0"/>
              <a:t> </a:t>
            </a:r>
            <a:r>
              <a:rPr lang="en-US" dirty="0" err="1" smtClean="0"/>
              <a:t>membuat</a:t>
            </a:r>
            <a:r>
              <a:rPr lang="en-US" dirty="0" smtClean="0"/>
              <a:t> 2 </a:t>
            </a:r>
            <a:r>
              <a:rPr lang="en-US" dirty="0" err="1" smtClean="0"/>
              <a:t>versi</a:t>
            </a:r>
            <a:r>
              <a:rPr lang="en-US" dirty="0" smtClean="0"/>
              <a:t>: </a:t>
            </a:r>
            <a:r>
              <a:rPr lang="en-US" b="1" dirty="0" smtClean="0"/>
              <a:t>printed </a:t>
            </a:r>
            <a:r>
              <a:rPr lang="en-US" b="1" dirty="0" err="1" smtClean="0"/>
              <a:t>dan</a:t>
            </a:r>
            <a:r>
              <a:rPr lang="en-US" b="1" dirty="0" smtClean="0"/>
              <a:t> digital</a:t>
            </a:r>
            <a:endParaRPr lang="en-US" b="1" dirty="0"/>
          </a:p>
        </p:txBody>
      </p:sp>
      <p:sp>
        <p:nvSpPr>
          <p:cNvPr id="4" name="Rectangle 3"/>
          <p:cNvSpPr/>
          <p:nvPr/>
        </p:nvSpPr>
        <p:spPr>
          <a:xfrm>
            <a:off x="0" y="0"/>
            <a:ext cx="3048000" cy="4572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2000" y="0"/>
            <a:ext cx="1337161" cy="461665"/>
          </a:xfrm>
          <a:prstGeom prst="rect">
            <a:avLst/>
          </a:prstGeom>
        </p:spPr>
        <p:txBody>
          <a:bodyPr wrap="none">
            <a:spAutoFit/>
          </a:bodyPr>
          <a:lstStyle/>
          <a:p>
            <a:r>
              <a:rPr lang="id-ID" sz="2400" dirty="0" smtClean="0">
                <a:solidFill>
                  <a:schemeClr val="bg1"/>
                </a:solidFill>
              </a:rPr>
              <a:t>Prasyarat</a:t>
            </a:r>
            <a:endParaRPr lang="en-US" sz="24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kgb.files.wordpress.com/2012/11/design-in-a-nutshell-portfolio-interior-product-graphic-design-4.jpg"/>
          <p:cNvPicPr>
            <a:picLocks noChangeAspect="1" noChangeArrowheads="1"/>
          </p:cNvPicPr>
          <p:nvPr/>
        </p:nvPicPr>
        <p:blipFill>
          <a:blip r:embed="rId2"/>
          <a:srcRect/>
          <a:stretch>
            <a:fillRect/>
          </a:stretch>
        </p:blipFill>
        <p:spPr bwMode="auto">
          <a:xfrm>
            <a:off x="0" y="228599"/>
            <a:ext cx="9144000" cy="646604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ukgb.files.wordpress.com/2012/11/design-in-a-nutshell-portfolio-interior-product-graphic-design-5.jpg"/>
          <p:cNvPicPr>
            <a:picLocks noChangeAspect="1" noChangeArrowheads="1"/>
          </p:cNvPicPr>
          <p:nvPr/>
        </p:nvPicPr>
        <p:blipFill>
          <a:blip r:embed="rId2"/>
          <a:srcRect/>
          <a:stretch>
            <a:fillRect/>
          </a:stretch>
        </p:blipFill>
        <p:spPr bwMode="auto">
          <a:xfrm>
            <a:off x="0" y="228599"/>
            <a:ext cx="9144000" cy="646604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orangeportstudios.com/images/portfolio/portfolio-print-CreativeAcademy.jpg"/>
          <p:cNvPicPr>
            <a:picLocks noChangeAspect="1" noChangeArrowheads="1"/>
          </p:cNvPicPr>
          <p:nvPr/>
        </p:nvPicPr>
        <p:blipFill>
          <a:blip r:embed="rId2"/>
          <a:srcRect/>
          <a:stretch>
            <a:fillRect/>
          </a:stretch>
        </p:blipFill>
        <p:spPr bwMode="auto">
          <a:xfrm>
            <a:off x="0" y="0"/>
            <a:ext cx="4400550" cy="3257550"/>
          </a:xfrm>
          <a:prstGeom prst="rect">
            <a:avLst/>
          </a:prstGeom>
          <a:noFill/>
        </p:spPr>
      </p:pic>
      <p:pic>
        <p:nvPicPr>
          <p:cNvPr id="2054" name="Picture 6" descr="http://static.squarespace.com/static/525ab4b9e4b0daa056d17a5c/525f0245e4b0e57bed17ab9b/525f02d9e4b0e57bed181ed7/1381958361444/SeanKane-FlauntOrangeBirdBox.jpg?format=original"/>
          <p:cNvPicPr>
            <a:picLocks noChangeAspect="1" noChangeArrowheads="1"/>
          </p:cNvPicPr>
          <p:nvPr/>
        </p:nvPicPr>
        <p:blipFill>
          <a:blip r:embed="rId3"/>
          <a:srcRect/>
          <a:stretch>
            <a:fillRect/>
          </a:stretch>
        </p:blipFill>
        <p:spPr bwMode="auto">
          <a:xfrm>
            <a:off x="304800" y="3352800"/>
            <a:ext cx="8665212" cy="3505200"/>
          </a:xfrm>
          <a:prstGeom prst="rect">
            <a:avLst/>
          </a:prstGeom>
          <a:noFill/>
        </p:spPr>
      </p:pic>
      <p:pic>
        <p:nvPicPr>
          <p:cNvPr id="2056" name="Picture 8" descr="http://hilecreative.com/wp-content/uploads/2012/07/portfolio-print-tata2-629x467.jpg"/>
          <p:cNvPicPr>
            <a:picLocks noChangeAspect="1" noChangeArrowheads="1"/>
          </p:cNvPicPr>
          <p:nvPr/>
        </p:nvPicPr>
        <p:blipFill>
          <a:blip r:embed="rId4"/>
          <a:srcRect/>
          <a:stretch>
            <a:fillRect/>
          </a:stretch>
        </p:blipFill>
        <p:spPr bwMode="auto">
          <a:xfrm>
            <a:off x="4648200" y="0"/>
            <a:ext cx="4286250" cy="318177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Format Lamaran kerja praktek</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0"/>
            <a:ext cx="8458200" cy="7371249"/>
          </a:xfrm>
          <a:prstGeom prst="rect">
            <a:avLst/>
          </a:prstGeom>
        </p:spPr>
        <p:txBody>
          <a:bodyPr wrap="square">
            <a:spAutoFit/>
          </a:bodyPr>
          <a:lstStyle/>
          <a:p>
            <a:r>
              <a:rPr lang="en-US" sz="1100" dirty="0" err="1" smtClean="0"/>
              <a:t>Pengajuan</a:t>
            </a:r>
            <a:r>
              <a:rPr lang="en-US" sz="1100" dirty="0" smtClean="0"/>
              <a:t> </a:t>
            </a:r>
            <a:r>
              <a:rPr lang="id-ID" sz="1100" dirty="0" smtClean="0"/>
              <a:t>Kerja Praktek</a:t>
            </a:r>
            <a:r>
              <a:rPr lang="en-US" sz="1100" dirty="0" smtClean="0"/>
              <a:t> </a:t>
            </a:r>
            <a:r>
              <a:rPr lang="en-US" sz="1100" dirty="0" err="1" smtClean="0"/>
              <a:t>di</a:t>
            </a:r>
            <a:r>
              <a:rPr lang="en-US" sz="1100" dirty="0" smtClean="0"/>
              <a:t> PT. </a:t>
            </a:r>
            <a:r>
              <a:rPr lang="en-US" sz="1100" dirty="0" err="1" smtClean="0"/>
              <a:t>Pertamina</a:t>
            </a:r>
            <a:r>
              <a:rPr lang="en-US" sz="1100" dirty="0" smtClean="0"/>
              <a:t> (</a:t>
            </a:r>
            <a:r>
              <a:rPr lang="en-US" sz="1100" dirty="0" err="1" smtClean="0"/>
              <a:t>Persero</a:t>
            </a:r>
            <a:r>
              <a:rPr lang="en-US" sz="1100" dirty="0" smtClean="0"/>
              <a:t>)</a:t>
            </a:r>
            <a:br>
              <a:rPr lang="en-US" sz="1100" dirty="0" smtClean="0"/>
            </a:br>
            <a:r>
              <a:rPr lang="en-US" sz="1100" dirty="0" smtClean="0"/>
              <a:t>JL. Medan </a:t>
            </a:r>
            <a:r>
              <a:rPr lang="en-US" sz="1100" dirty="0" err="1" smtClean="0"/>
              <a:t>Merdeka</a:t>
            </a:r>
            <a:r>
              <a:rPr lang="en-US" sz="1100" dirty="0" smtClean="0"/>
              <a:t/>
            </a:r>
            <a:br>
              <a:rPr lang="en-US" sz="1100" dirty="0" smtClean="0"/>
            </a:br>
            <a:r>
              <a:rPr lang="en-US" sz="1100" dirty="0" smtClean="0"/>
              <a:t>Jakarta</a:t>
            </a:r>
            <a:br>
              <a:rPr lang="en-US" sz="1100" dirty="0" smtClean="0"/>
            </a:br>
            <a:r>
              <a:rPr lang="en-US" sz="1100" dirty="0" smtClean="0"/>
              <a:t/>
            </a:r>
            <a:br>
              <a:rPr lang="en-US" sz="1100" dirty="0" smtClean="0"/>
            </a:br>
            <a:r>
              <a:rPr lang="en-US" sz="1100" dirty="0" smtClean="0"/>
              <a:t/>
            </a:r>
            <a:br>
              <a:rPr lang="en-US" sz="1100" dirty="0" smtClean="0"/>
            </a:br>
            <a:r>
              <a:rPr lang="en-US" sz="1100" dirty="0" err="1" smtClean="0"/>
              <a:t>Kepada</a:t>
            </a:r>
            <a:r>
              <a:rPr lang="en-US" sz="1100" dirty="0" smtClean="0"/>
              <a:t> </a:t>
            </a:r>
            <a:r>
              <a:rPr lang="en-US" sz="1100" dirty="0" err="1" smtClean="0"/>
              <a:t>Yth</a:t>
            </a:r>
            <a:r>
              <a:rPr lang="en-US" sz="1100" dirty="0" smtClean="0"/>
              <a:t>. </a:t>
            </a:r>
            <a:r>
              <a:rPr lang="en-US" sz="1100" dirty="0" err="1" smtClean="0"/>
              <a:t>Direktur</a:t>
            </a:r>
            <a:r>
              <a:rPr lang="en-US" sz="1100" dirty="0" smtClean="0"/>
              <a:t> </a:t>
            </a:r>
            <a:r>
              <a:rPr lang="en-US" sz="1100" dirty="0" err="1" smtClean="0"/>
              <a:t>Personalia</a:t>
            </a:r>
            <a:r>
              <a:rPr lang="en-US" sz="1100" dirty="0" smtClean="0"/>
              <a:t/>
            </a:r>
            <a:br>
              <a:rPr lang="en-US" sz="1100" dirty="0" smtClean="0"/>
            </a:br>
            <a:r>
              <a:rPr lang="en-US" sz="1100" dirty="0" smtClean="0"/>
              <a:t>PT. </a:t>
            </a:r>
            <a:r>
              <a:rPr lang="en-US" sz="1100" dirty="0" err="1" smtClean="0"/>
              <a:t>Pertamina</a:t>
            </a:r>
            <a:r>
              <a:rPr lang="en-US" sz="1100" dirty="0" smtClean="0"/>
              <a:t> (</a:t>
            </a:r>
            <a:r>
              <a:rPr lang="en-US" sz="1100" dirty="0" err="1" smtClean="0"/>
              <a:t>Persero</a:t>
            </a:r>
            <a:r>
              <a:rPr lang="en-US" sz="1100" dirty="0" smtClean="0"/>
              <a:t>)</a:t>
            </a:r>
            <a:br>
              <a:rPr lang="en-US" sz="1100" dirty="0" smtClean="0"/>
            </a:br>
            <a:r>
              <a:rPr lang="en-US" sz="1100" dirty="0" smtClean="0"/>
              <a:t>Jakarta</a:t>
            </a:r>
            <a:br>
              <a:rPr lang="en-US" sz="1100" dirty="0" smtClean="0"/>
            </a:br>
            <a:r>
              <a:rPr lang="en-US" sz="1100" dirty="0" smtClean="0"/>
              <a:t/>
            </a:r>
            <a:br>
              <a:rPr lang="en-US" sz="1100" dirty="0" smtClean="0"/>
            </a:br>
            <a:r>
              <a:rPr lang="en-US" sz="1100" dirty="0" smtClean="0"/>
              <a:t/>
            </a:r>
            <a:br>
              <a:rPr lang="en-US" sz="1100" dirty="0" smtClean="0"/>
            </a:br>
            <a:r>
              <a:rPr lang="en-US" sz="1100" dirty="0" smtClean="0"/>
              <a:t>Yang </a:t>
            </a:r>
            <a:r>
              <a:rPr lang="en-US" sz="1100" dirty="0" err="1" smtClean="0"/>
              <a:t>bertanda</a:t>
            </a:r>
            <a:r>
              <a:rPr lang="en-US" sz="1100" dirty="0" smtClean="0"/>
              <a:t> </a:t>
            </a:r>
            <a:r>
              <a:rPr lang="en-US" sz="1100" dirty="0" err="1" smtClean="0"/>
              <a:t>tangan</a:t>
            </a:r>
            <a:r>
              <a:rPr lang="en-US" sz="1100" dirty="0" smtClean="0"/>
              <a:t> </a:t>
            </a:r>
            <a:r>
              <a:rPr lang="en-US" sz="1100" dirty="0" err="1" smtClean="0"/>
              <a:t>di</a:t>
            </a:r>
            <a:r>
              <a:rPr lang="en-US" sz="1100" dirty="0" smtClean="0"/>
              <a:t> </a:t>
            </a:r>
            <a:r>
              <a:rPr lang="en-US" sz="1100" dirty="0" err="1" smtClean="0"/>
              <a:t>bawah</a:t>
            </a:r>
            <a:r>
              <a:rPr lang="en-US" sz="1100" dirty="0" smtClean="0"/>
              <a:t> </a:t>
            </a:r>
            <a:r>
              <a:rPr lang="en-US" sz="1100" dirty="0" err="1" smtClean="0"/>
              <a:t>ini</a:t>
            </a:r>
            <a:r>
              <a:rPr lang="en-US" sz="1100" dirty="0" smtClean="0"/>
              <a:t> </a:t>
            </a:r>
            <a:r>
              <a:rPr lang="en-US" sz="1100" dirty="0" err="1" smtClean="0"/>
              <a:t>saya</a:t>
            </a:r>
            <a:r>
              <a:rPr lang="en-US" sz="1100" dirty="0" smtClean="0"/>
              <a:t> :</a:t>
            </a:r>
            <a:br>
              <a:rPr lang="en-US" sz="1100" dirty="0" smtClean="0"/>
            </a:br>
            <a:r>
              <a:rPr lang="en-US" sz="1100" dirty="0" smtClean="0"/>
              <a:t/>
            </a:r>
            <a:br>
              <a:rPr lang="en-US" sz="1100" dirty="0" smtClean="0"/>
            </a:br>
            <a:r>
              <a:rPr lang="en-US" sz="1100" dirty="0" smtClean="0"/>
              <a:t/>
            </a:r>
            <a:br>
              <a:rPr lang="en-US" sz="1100" dirty="0" smtClean="0"/>
            </a:br>
            <a:r>
              <a:rPr lang="en-US" sz="1100" dirty="0" smtClean="0"/>
              <a:t>N a m a : ………………………………………………………………..</a:t>
            </a:r>
            <a:br>
              <a:rPr lang="en-US" sz="1100" dirty="0" smtClean="0"/>
            </a:br>
            <a:r>
              <a:rPr lang="en-US" sz="1100" dirty="0" smtClean="0"/>
              <a:t>N I M : …………………………………………………………….….</a:t>
            </a:r>
            <a:br>
              <a:rPr lang="en-US" sz="1100" dirty="0" smtClean="0"/>
            </a:br>
            <a:r>
              <a:rPr lang="en-US" sz="1100" dirty="0" smtClean="0"/>
              <a:t>Program </a:t>
            </a:r>
            <a:r>
              <a:rPr lang="en-US" sz="1100" dirty="0" err="1" smtClean="0"/>
              <a:t>Studi</a:t>
            </a:r>
            <a:r>
              <a:rPr lang="en-US" sz="1100" dirty="0" smtClean="0"/>
              <a:t>/ </a:t>
            </a:r>
            <a:r>
              <a:rPr lang="en-US" sz="1100" dirty="0" err="1" smtClean="0"/>
              <a:t>Jurusan</a:t>
            </a:r>
            <a:r>
              <a:rPr lang="en-US" sz="1100" dirty="0" smtClean="0"/>
              <a:t> : …………………………………………………………….….</a:t>
            </a:r>
            <a:br>
              <a:rPr lang="en-US" sz="1100" dirty="0" smtClean="0"/>
            </a:br>
            <a:r>
              <a:rPr lang="en-US" sz="1100" dirty="0" err="1" smtClean="0"/>
              <a:t>Fakultas</a:t>
            </a:r>
            <a:r>
              <a:rPr lang="en-US" sz="1100" dirty="0" smtClean="0"/>
              <a:t> : …………………………………………………………….….</a:t>
            </a:r>
            <a:br>
              <a:rPr lang="en-US" sz="1100" dirty="0" smtClean="0"/>
            </a:br>
            <a:r>
              <a:rPr lang="en-US" sz="1100" dirty="0" smtClean="0"/>
              <a:t>Semester : …………………………………………………………….….</a:t>
            </a:r>
            <a:br>
              <a:rPr lang="en-US" sz="1100" dirty="0" smtClean="0"/>
            </a:br>
            <a:r>
              <a:rPr lang="en-US" sz="1100" dirty="0" smtClean="0"/>
              <a:t/>
            </a:r>
            <a:br>
              <a:rPr lang="en-US" sz="1100" dirty="0" smtClean="0"/>
            </a:br>
            <a:r>
              <a:rPr lang="en-US" sz="1100" dirty="0" err="1" smtClean="0"/>
              <a:t>Mengajukan</a:t>
            </a:r>
            <a:r>
              <a:rPr lang="en-US" sz="1100" dirty="0" smtClean="0"/>
              <a:t> </a:t>
            </a:r>
            <a:r>
              <a:rPr lang="en-US" sz="1100" dirty="0" err="1" smtClean="0"/>
              <a:t>permohonan</a:t>
            </a:r>
            <a:r>
              <a:rPr lang="en-US" sz="1100" dirty="0" smtClean="0"/>
              <a:t> </a:t>
            </a:r>
            <a:r>
              <a:rPr lang="en-US" sz="1100" dirty="0" err="1" smtClean="0"/>
              <a:t>untuk</a:t>
            </a:r>
            <a:r>
              <a:rPr lang="en-US" sz="1100" dirty="0" smtClean="0"/>
              <a:t> </a:t>
            </a:r>
            <a:r>
              <a:rPr lang="en-US" sz="1100" dirty="0" err="1" smtClean="0"/>
              <a:t>kegiatan</a:t>
            </a:r>
            <a:r>
              <a:rPr lang="en-US" sz="1100" dirty="0" smtClean="0"/>
              <a:t> </a:t>
            </a:r>
            <a:r>
              <a:rPr lang="en-US" sz="1100" dirty="0" err="1" smtClean="0"/>
              <a:t>magang</a:t>
            </a:r>
            <a:r>
              <a:rPr lang="en-US" sz="1100" dirty="0" smtClean="0"/>
              <a:t> </a:t>
            </a:r>
            <a:r>
              <a:rPr lang="en-US" sz="1100" dirty="0" err="1" smtClean="0"/>
              <a:t>dalam</a:t>
            </a:r>
            <a:r>
              <a:rPr lang="en-US" sz="1100" dirty="0" smtClean="0"/>
              <a:t> </a:t>
            </a:r>
            <a:r>
              <a:rPr lang="en-US" sz="1100" dirty="0" err="1" smtClean="0"/>
              <a:t>bidang</a:t>
            </a:r>
            <a:r>
              <a:rPr lang="en-US" sz="1100" dirty="0" smtClean="0"/>
              <a:t> </a:t>
            </a:r>
            <a:r>
              <a:rPr lang="en-US" sz="1100" dirty="0" err="1" smtClean="0"/>
              <a:t>Teknologi</a:t>
            </a:r>
            <a:r>
              <a:rPr lang="en-US" sz="1100" dirty="0" smtClean="0"/>
              <a:t> </a:t>
            </a:r>
            <a:r>
              <a:rPr lang="en-US" sz="1100" dirty="0" err="1" smtClean="0"/>
              <a:t>Informasi</a:t>
            </a:r>
            <a:r>
              <a:rPr lang="en-US" sz="1100" dirty="0" smtClean="0"/>
              <a:t> yang </a:t>
            </a:r>
            <a:r>
              <a:rPr lang="en-US" sz="1100" dirty="0" err="1" smtClean="0"/>
              <a:t>dilaksanakan</a:t>
            </a:r>
            <a:r>
              <a:rPr lang="en-US" sz="1100" dirty="0" smtClean="0"/>
              <a:t> </a:t>
            </a:r>
            <a:r>
              <a:rPr lang="en-US" sz="1100" dirty="0" err="1" smtClean="0"/>
              <a:t>oleh</a:t>
            </a:r>
            <a:r>
              <a:rPr lang="en-US" sz="1100" dirty="0" smtClean="0"/>
              <a:t> PT. </a:t>
            </a:r>
            <a:r>
              <a:rPr lang="en-US" sz="1100" dirty="0" err="1" smtClean="0"/>
              <a:t>Pertamina</a:t>
            </a:r>
            <a:r>
              <a:rPr lang="en-US" sz="1100" dirty="0" smtClean="0"/>
              <a:t> (</a:t>
            </a:r>
            <a:r>
              <a:rPr lang="en-US" sz="1100" dirty="0" err="1" smtClean="0"/>
              <a:t>Persero</a:t>
            </a:r>
            <a:r>
              <a:rPr lang="en-US" sz="1100" dirty="0" smtClean="0"/>
              <a:t>).</a:t>
            </a:r>
            <a:br>
              <a:rPr lang="en-US" sz="1100" dirty="0" smtClean="0"/>
            </a:br>
            <a:r>
              <a:rPr lang="en-US" sz="1100" dirty="0" err="1" smtClean="0"/>
              <a:t>Sebagai</a:t>
            </a:r>
            <a:r>
              <a:rPr lang="en-US" sz="1100" dirty="0" smtClean="0"/>
              <a:t> </a:t>
            </a:r>
            <a:r>
              <a:rPr lang="en-US" sz="1100" dirty="0" err="1" smtClean="0"/>
              <a:t>bahan</a:t>
            </a:r>
            <a:r>
              <a:rPr lang="en-US" sz="1100" dirty="0" smtClean="0"/>
              <a:t> </a:t>
            </a:r>
            <a:r>
              <a:rPr lang="en-US" sz="1100" dirty="0" err="1" smtClean="0"/>
              <a:t>pertimbangan</a:t>
            </a:r>
            <a:r>
              <a:rPr lang="en-US" sz="1100" dirty="0" smtClean="0"/>
              <a:t>, </a:t>
            </a:r>
            <a:r>
              <a:rPr lang="en-US" sz="1100" dirty="0" err="1" smtClean="0"/>
              <a:t>dengan</a:t>
            </a:r>
            <a:r>
              <a:rPr lang="en-US" sz="1100" dirty="0" smtClean="0"/>
              <a:t> </a:t>
            </a:r>
            <a:r>
              <a:rPr lang="en-US" sz="1100" dirty="0" err="1" smtClean="0"/>
              <a:t>ini</a:t>
            </a:r>
            <a:r>
              <a:rPr lang="en-US" sz="1100" dirty="0" smtClean="0"/>
              <a:t> </a:t>
            </a:r>
            <a:r>
              <a:rPr lang="en-US" sz="1100" dirty="0" err="1" smtClean="0"/>
              <a:t>kami</a:t>
            </a:r>
            <a:r>
              <a:rPr lang="en-US" sz="1100" dirty="0" smtClean="0"/>
              <a:t> </a:t>
            </a:r>
            <a:r>
              <a:rPr lang="en-US" sz="1100" dirty="0" err="1" smtClean="0"/>
              <a:t>lampirkan</a:t>
            </a:r>
            <a:r>
              <a:rPr lang="en-US" sz="1100" dirty="0" smtClean="0"/>
              <a:t> :</a:t>
            </a:r>
            <a:br>
              <a:rPr lang="en-US" sz="1100" dirty="0" smtClean="0"/>
            </a:br>
            <a:r>
              <a:rPr lang="en-US" sz="1100" dirty="0" smtClean="0"/>
              <a:t/>
            </a:r>
            <a:br>
              <a:rPr lang="en-US" sz="1100" dirty="0" smtClean="0"/>
            </a:br>
            <a:r>
              <a:rPr lang="en-US" sz="1100" dirty="0" smtClean="0"/>
              <a:t>1. </a:t>
            </a:r>
            <a:r>
              <a:rPr lang="id-ID" sz="1100" dirty="0" smtClean="0"/>
              <a:t>Portofolio</a:t>
            </a:r>
            <a:r>
              <a:rPr lang="en-US" sz="1100" dirty="0" smtClean="0"/>
              <a:t/>
            </a:r>
            <a:br>
              <a:rPr lang="en-US" sz="1100" dirty="0" smtClean="0"/>
            </a:br>
            <a:r>
              <a:rPr lang="en-US" sz="1100" dirty="0" smtClean="0"/>
              <a:t>2. </a:t>
            </a:r>
            <a:r>
              <a:rPr lang="en-US" sz="1100" dirty="0" err="1" smtClean="0"/>
              <a:t>Foto</a:t>
            </a:r>
            <a:r>
              <a:rPr lang="en-US" sz="1100" dirty="0" smtClean="0"/>
              <a:t> copy </a:t>
            </a:r>
            <a:r>
              <a:rPr lang="en-US" sz="1100" dirty="0" err="1" smtClean="0"/>
              <a:t>Kartu</a:t>
            </a:r>
            <a:r>
              <a:rPr lang="en-US" sz="1100" dirty="0" smtClean="0"/>
              <a:t> </a:t>
            </a:r>
            <a:r>
              <a:rPr lang="en-US" sz="1100" dirty="0" err="1" smtClean="0"/>
              <a:t>Mahasiswa</a:t>
            </a:r>
            <a:r>
              <a:rPr lang="en-US" sz="1100" dirty="0" smtClean="0"/>
              <a:t/>
            </a:r>
            <a:br>
              <a:rPr lang="en-US" sz="1100" dirty="0" smtClean="0"/>
            </a:br>
            <a:r>
              <a:rPr lang="en-US" sz="1100" dirty="0" smtClean="0"/>
              <a:t>3. KHS </a:t>
            </a:r>
            <a:r>
              <a:rPr lang="en-US" sz="1100" dirty="0" err="1" smtClean="0"/>
              <a:t>terakhir</a:t>
            </a:r>
            <a:r>
              <a:rPr lang="en-US" sz="1100" dirty="0" smtClean="0"/>
              <a:t> </a:t>
            </a:r>
            <a:r>
              <a:rPr lang="en-US" sz="1100" dirty="0" err="1" smtClean="0"/>
              <a:t>dengan</a:t>
            </a:r>
            <a:r>
              <a:rPr lang="en-US" sz="1100" dirty="0" smtClean="0"/>
              <a:t> I P K : ………..</a:t>
            </a:r>
            <a:br>
              <a:rPr lang="en-US" sz="1100" dirty="0" smtClean="0"/>
            </a:br>
            <a:r>
              <a:rPr lang="en-US" sz="1100" dirty="0" smtClean="0"/>
              <a:t>4. Pas </a:t>
            </a:r>
            <a:r>
              <a:rPr lang="en-US" sz="1100" dirty="0" err="1" smtClean="0"/>
              <a:t>Foto</a:t>
            </a:r>
            <a:r>
              <a:rPr lang="en-US" sz="1100" dirty="0" smtClean="0"/>
              <a:t> </a:t>
            </a:r>
            <a:r>
              <a:rPr lang="en-US" sz="1100" dirty="0" err="1" smtClean="0"/>
              <a:t>ukuran</a:t>
            </a:r>
            <a:r>
              <a:rPr lang="en-US" sz="1100" dirty="0" smtClean="0"/>
              <a:t> 3 x 4 = 2 </a:t>
            </a:r>
            <a:r>
              <a:rPr lang="en-US" sz="1100" dirty="0" err="1" smtClean="0"/>
              <a:t>lembar</a:t>
            </a:r>
            <a:r>
              <a:rPr lang="en-US" sz="1100" dirty="0" smtClean="0"/>
              <a:t> (</a:t>
            </a:r>
            <a:r>
              <a:rPr lang="en-US" sz="1100" dirty="0" err="1" smtClean="0"/>
              <a:t>ditempel</a:t>
            </a:r>
            <a:r>
              <a:rPr lang="en-US" sz="1100" dirty="0" smtClean="0"/>
              <a:t>)</a:t>
            </a:r>
            <a:br>
              <a:rPr lang="en-US" sz="1100" dirty="0" smtClean="0"/>
            </a:br>
            <a:r>
              <a:rPr lang="en-US" sz="1100" dirty="0" smtClean="0"/>
              <a:t/>
            </a:r>
            <a:br>
              <a:rPr lang="en-US" sz="1100" dirty="0" smtClean="0"/>
            </a:br>
            <a:r>
              <a:rPr lang="en-US" sz="1100" dirty="0" err="1" smtClean="0"/>
              <a:t>Apabila</a:t>
            </a:r>
            <a:r>
              <a:rPr lang="en-US" sz="1100" dirty="0" smtClean="0"/>
              <a:t> </a:t>
            </a:r>
            <a:r>
              <a:rPr lang="en-US" sz="1100" dirty="0" err="1" smtClean="0"/>
              <a:t>diterima</a:t>
            </a:r>
            <a:r>
              <a:rPr lang="en-US" sz="1100" dirty="0" smtClean="0"/>
              <a:t> </a:t>
            </a:r>
            <a:r>
              <a:rPr lang="en-US" sz="1100" dirty="0" err="1" smtClean="0"/>
              <a:t>kami</a:t>
            </a:r>
            <a:r>
              <a:rPr lang="en-US" sz="1100" dirty="0" smtClean="0"/>
              <a:t> </a:t>
            </a:r>
            <a:r>
              <a:rPr lang="en-US" sz="1100" dirty="0" err="1" smtClean="0"/>
              <a:t>sanggup</a:t>
            </a:r>
            <a:r>
              <a:rPr lang="en-US" sz="1100" dirty="0" smtClean="0"/>
              <a:t> </a:t>
            </a:r>
            <a:r>
              <a:rPr lang="en-US" sz="1100" dirty="0" err="1" smtClean="0"/>
              <a:t>mentaati</a:t>
            </a:r>
            <a:r>
              <a:rPr lang="en-US" sz="1100" dirty="0" smtClean="0"/>
              <a:t> </a:t>
            </a:r>
            <a:r>
              <a:rPr lang="en-US" sz="1100" dirty="0" err="1" smtClean="0"/>
              <a:t>peraturan</a:t>
            </a:r>
            <a:r>
              <a:rPr lang="en-US" sz="1100" dirty="0" smtClean="0"/>
              <a:t> </a:t>
            </a:r>
            <a:r>
              <a:rPr lang="en-US" sz="1100" dirty="0" err="1" smtClean="0"/>
              <a:t>dan</a:t>
            </a:r>
            <a:r>
              <a:rPr lang="en-US" sz="1100" dirty="0" smtClean="0"/>
              <a:t> </a:t>
            </a:r>
            <a:r>
              <a:rPr lang="en-US" sz="1100" dirty="0" err="1" smtClean="0"/>
              <a:t>ketentuan</a:t>
            </a:r>
            <a:r>
              <a:rPr lang="en-US" sz="1100" dirty="0" smtClean="0"/>
              <a:t> yang </a:t>
            </a:r>
            <a:r>
              <a:rPr lang="en-US" sz="1100" dirty="0" err="1" smtClean="0"/>
              <a:t>berlaku</a:t>
            </a:r>
            <a:r>
              <a:rPr lang="en-US" sz="1100" dirty="0" smtClean="0"/>
              <a:t> </a:t>
            </a:r>
            <a:r>
              <a:rPr lang="en-US" sz="1100" dirty="0" err="1" smtClean="0"/>
              <a:t>di</a:t>
            </a:r>
            <a:r>
              <a:rPr lang="en-US" sz="1100" dirty="0" smtClean="0"/>
              <a:t> PT. </a:t>
            </a:r>
            <a:r>
              <a:rPr lang="en-US" sz="1100" dirty="0" err="1" smtClean="0"/>
              <a:t>Pertamina</a:t>
            </a:r>
            <a:r>
              <a:rPr lang="en-US" sz="1100" dirty="0" smtClean="0"/>
              <a:t> (</a:t>
            </a:r>
            <a:r>
              <a:rPr lang="en-US" sz="1100" dirty="0" err="1" smtClean="0"/>
              <a:t>Persero</a:t>
            </a:r>
            <a:r>
              <a:rPr lang="en-US" sz="1100" dirty="0" smtClean="0"/>
              <a:t>).</a:t>
            </a:r>
            <a:br>
              <a:rPr lang="en-US" sz="1100" dirty="0" smtClean="0"/>
            </a:br>
            <a:r>
              <a:rPr lang="en-US" sz="1100" dirty="0" smtClean="0"/>
              <a:t/>
            </a:r>
            <a:br>
              <a:rPr lang="en-US" sz="1100" dirty="0" smtClean="0"/>
            </a:br>
            <a:r>
              <a:rPr lang="en-US" sz="1100" dirty="0" err="1" smtClean="0"/>
              <a:t>Demikian</a:t>
            </a:r>
            <a:r>
              <a:rPr lang="en-US" sz="1100" dirty="0" smtClean="0"/>
              <a:t> </a:t>
            </a:r>
            <a:r>
              <a:rPr lang="en-US" sz="1100" dirty="0" err="1" smtClean="0"/>
              <a:t>permohonan</a:t>
            </a:r>
            <a:r>
              <a:rPr lang="en-US" sz="1100" dirty="0" smtClean="0"/>
              <a:t> </a:t>
            </a:r>
            <a:r>
              <a:rPr lang="en-US" sz="1100" dirty="0" err="1" smtClean="0"/>
              <a:t>ini</a:t>
            </a:r>
            <a:r>
              <a:rPr lang="en-US" sz="1100" dirty="0" smtClean="0"/>
              <a:t> </a:t>
            </a:r>
            <a:r>
              <a:rPr lang="en-US" sz="1100" dirty="0" err="1" smtClean="0"/>
              <a:t>kami</a:t>
            </a:r>
            <a:r>
              <a:rPr lang="en-US" sz="1100" dirty="0" smtClean="0"/>
              <a:t> </a:t>
            </a:r>
            <a:r>
              <a:rPr lang="en-US" sz="1100" dirty="0" err="1" smtClean="0"/>
              <a:t>ajukan</a:t>
            </a:r>
            <a:r>
              <a:rPr lang="en-US" sz="1100" dirty="0" smtClean="0"/>
              <a:t>, </a:t>
            </a:r>
            <a:r>
              <a:rPr lang="en-US" sz="1100" dirty="0" err="1" smtClean="0"/>
              <a:t>atas</a:t>
            </a:r>
            <a:r>
              <a:rPr lang="en-US" sz="1100" dirty="0" smtClean="0"/>
              <a:t> </a:t>
            </a:r>
            <a:r>
              <a:rPr lang="en-US" sz="1100" dirty="0" err="1" smtClean="0"/>
              <a:t>perhatiannya</a:t>
            </a:r>
            <a:r>
              <a:rPr lang="en-US" sz="1100" dirty="0" smtClean="0"/>
              <a:t> </a:t>
            </a:r>
            <a:r>
              <a:rPr lang="en-US" sz="1100" dirty="0" err="1" smtClean="0"/>
              <a:t>kami</a:t>
            </a:r>
            <a:r>
              <a:rPr lang="en-US" sz="1100" dirty="0" smtClean="0"/>
              <a:t> </a:t>
            </a:r>
            <a:r>
              <a:rPr lang="en-US" sz="1100" dirty="0" err="1" smtClean="0"/>
              <a:t>ucapkan</a:t>
            </a:r>
            <a:r>
              <a:rPr lang="en-US" sz="1100" dirty="0" smtClean="0"/>
              <a:t> </a:t>
            </a:r>
            <a:r>
              <a:rPr lang="en-US" sz="1100" dirty="0" err="1" smtClean="0"/>
              <a:t>terima</a:t>
            </a:r>
            <a:r>
              <a:rPr lang="en-US" sz="1100" dirty="0" smtClean="0"/>
              <a:t> </a:t>
            </a:r>
            <a:r>
              <a:rPr lang="en-US" sz="1100" dirty="0" err="1" smtClean="0"/>
              <a:t>kasih</a:t>
            </a:r>
            <a:r>
              <a:rPr lang="en-US" sz="1100" dirty="0" smtClean="0"/>
              <a:t>.</a:t>
            </a:r>
            <a:br>
              <a:rPr lang="en-US" sz="1100" dirty="0" smtClean="0"/>
            </a:br>
            <a:r>
              <a:rPr lang="en-US" sz="1100" dirty="0" smtClean="0"/>
              <a:t/>
            </a:r>
            <a:br>
              <a:rPr lang="en-US" sz="1100" dirty="0" smtClean="0"/>
            </a:br>
            <a:r>
              <a:rPr lang="en-US" sz="1100" dirty="0" smtClean="0"/>
              <a:t/>
            </a:r>
            <a:br>
              <a:rPr lang="en-US" sz="1100" dirty="0" smtClean="0"/>
            </a:br>
            <a:r>
              <a:rPr lang="en-US" sz="1100" dirty="0" smtClean="0"/>
              <a:t>Jakarta, …………………….</a:t>
            </a:r>
            <a:br>
              <a:rPr lang="en-US" sz="1100" dirty="0" smtClean="0"/>
            </a:br>
            <a:r>
              <a:rPr lang="en-US" sz="1100" dirty="0" smtClean="0"/>
              <a:t/>
            </a:r>
            <a:br>
              <a:rPr lang="en-US" sz="1100" dirty="0" smtClean="0"/>
            </a:br>
            <a:r>
              <a:rPr lang="en-US" sz="1100" dirty="0" smtClean="0"/>
              <a:t/>
            </a:r>
            <a:br>
              <a:rPr lang="en-US" sz="1100" dirty="0" smtClean="0"/>
            </a:br>
            <a:r>
              <a:rPr lang="en-US" sz="1100" dirty="0" smtClean="0"/>
              <a:t/>
            </a:r>
            <a:br>
              <a:rPr lang="en-US" sz="1100" dirty="0" smtClean="0"/>
            </a:br>
            <a:r>
              <a:rPr lang="en-US" sz="1100" dirty="0" err="1" smtClean="0"/>
              <a:t>Mengetahui</a:t>
            </a:r>
            <a:r>
              <a:rPr lang="en-US" sz="1100" dirty="0" smtClean="0"/>
              <a:t>: </a:t>
            </a:r>
            <a:r>
              <a:rPr lang="en-US" sz="1100" dirty="0" err="1" smtClean="0"/>
              <a:t>Hormat</a:t>
            </a:r>
            <a:r>
              <a:rPr lang="en-US" sz="1100" dirty="0" smtClean="0"/>
              <a:t> </a:t>
            </a:r>
            <a:r>
              <a:rPr lang="en-US" sz="1100" dirty="0" err="1" smtClean="0"/>
              <a:t>saya</a:t>
            </a:r>
            <a:r>
              <a:rPr lang="en-US" sz="1100" dirty="0" smtClean="0"/>
              <a:t>,</a:t>
            </a:r>
            <a:br>
              <a:rPr lang="en-US" sz="1100" dirty="0" smtClean="0"/>
            </a:br>
            <a:endParaRPr lang="en-US" sz="1100" dirty="0" smtClean="0"/>
          </a:p>
          <a:p>
            <a:r>
              <a:rPr lang="en-US" sz="1100" dirty="0" smtClean="0"/>
              <a:t/>
            </a:r>
            <a:br>
              <a:rPr lang="en-US" sz="1100" dirty="0" smtClean="0"/>
            </a:br>
            <a:r>
              <a:rPr lang="en-US" sz="1100" dirty="0" err="1" smtClean="0"/>
              <a:t>Ketua</a:t>
            </a:r>
            <a:r>
              <a:rPr lang="en-US" sz="1100" dirty="0" smtClean="0"/>
              <a:t> Program </a:t>
            </a:r>
            <a:r>
              <a:rPr lang="en-US" sz="1100" dirty="0" err="1" smtClean="0"/>
              <a:t>Studi</a:t>
            </a:r>
            <a:r>
              <a:rPr lang="en-US" sz="1100" dirty="0" smtClean="0"/>
              <a:t>/ </a:t>
            </a:r>
            <a:r>
              <a:rPr lang="en-US" sz="1100" dirty="0" err="1" smtClean="0"/>
              <a:t>Jurusan</a:t>
            </a:r>
            <a:r>
              <a:rPr lang="en-US" sz="1100" dirty="0" smtClean="0"/>
              <a:t/>
            </a:r>
            <a:br>
              <a:rPr lang="en-US" sz="1100" dirty="0" smtClean="0"/>
            </a:br>
            <a:r>
              <a:rPr lang="en-US" sz="1100" dirty="0" smtClean="0"/>
              <a:t/>
            </a:r>
            <a:br>
              <a:rPr lang="en-US" sz="1100" dirty="0" smtClean="0"/>
            </a:br>
            <a:r>
              <a:rPr lang="en-US" sz="1100" dirty="0" smtClean="0"/>
              <a:t/>
            </a:r>
            <a:br>
              <a:rPr lang="en-US" sz="1100" dirty="0" smtClean="0"/>
            </a:br>
            <a:r>
              <a:rPr lang="en-US" sz="1100" dirty="0" smtClean="0"/>
              <a:t>………………………….… ................................</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List target lokasi kerja praktek</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391400" y="2057400"/>
            <a:ext cx="1752600" cy="32766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057400"/>
            <a:ext cx="7391400" cy="32766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4800" y="2249031"/>
            <a:ext cx="7086600" cy="2862322"/>
          </a:xfrm>
          <a:prstGeom prst="rect">
            <a:avLst/>
          </a:prstGeom>
          <a:noFill/>
        </p:spPr>
        <p:txBody>
          <a:bodyPr wrap="square" rtlCol="0">
            <a:spAutoFit/>
          </a:bodyPr>
          <a:lstStyle/>
          <a:p>
            <a:r>
              <a:rPr lang="id-ID" sz="2000" dirty="0" smtClean="0">
                <a:solidFill>
                  <a:schemeClr val="bg1"/>
                </a:solidFill>
              </a:rPr>
              <a:t>Absensi	</a:t>
            </a:r>
          </a:p>
          <a:p>
            <a:r>
              <a:rPr lang="id-ID" sz="2000" dirty="0" smtClean="0">
                <a:solidFill>
                  <a:schemeClr val="bg1"/>
                </a:solidFill>
              </a:rPr>
              <a:t>						</a:t>
            </a:r>
          </a:p>
          <a:p>
            <a:r>
              <a:rPr lang="id-ID" sz="2000" dirty="0" smtClean="0">
                <a:solidFill>
                  <a:schemeClr val="bg1"/>
                </a:solidFill>
              </a:rPr>
              <a:t>Tugas 1 (portofolio, referensi tempat kerja praktek, surat lamaran)</a:t>
            </a:r>
          </a:p>
          <a:p>
            <a:endParaRPr lang="id-ID" sz="2000" dirty="0" smtClean="0">
              <a:solidFill>
                <a:schemeClr val="bg1"/>
              </a:solidFill>
            </a:endParaRPr>
          </a:p>
          <a:p>
            <a:r>
              <a:rPr lang="id-ID" sz="2000" b="1" dirty="0" smtClean="0">
                <a:solidFill>
                  <a:schemeClr val="bg1"/>
                </a:solidFill>
              </a:rPr>
              <a:t>UTS </a:t>
            </a:r>
            <a:r>
              <a:rPr lang="id-ID" sz="2000" dirty="0" smtClean="0">
                <a:solidFill>
                  <a:schemeClr val="bg1"/>
                </a:solidFill>
              </a:rPr>
              <a:t>: portofolio final</a:t>
            </a:r>
          </a:p>
          <a:p>
            <a:endParaRPr lang="id-ID" sz="2000" dirty="0">
              <a:solidFill>
                <a:schemeClr val="bg1"/>
              </a:solidFill>
            </a:endParaRPr>
          </a:p>
          <a:p>
            <a:r>
              <a:rPr lang="id-ID" sz="2000" dirty="0" smtClean="0">
                <a:solidFill>
                  <a:schemeClr val="bg1"/>
                </a:solidFill>
              </a:rPr>
              <a:t>Tugas 2 : laporan kerja praktek</a:t>
            </a:r>
          </a:p>
          <a:p>
            <a:endParaRPr lang="id-ID" sz="2000" dirty="0" smtClean="0">
              <a:solidFill>
                <a:schemeClr val="bg1"/>
              </a:solidFill>
            </a:endParaRPr>
          </a:p>
          <a:p>
            <a:r>
              <a:rPr lang="id-ID" sz="2000" b="1" dirty="0" smtClean="0">
                <a:solidFill>
                  <a:schemeClr val="bg1"/>
                </a:solidFill>
              </a:rPr>
              <a:t>UAS</a:t>
            </a:r>
            <a:r>
              <a:rPr lang="id-ID" sz="2000" dirty="0" smtClean="0">
                <a:solidFill>
                  <a:schemeClr val="bg1"/>
                </a:solidFill>
              </a:rPr>
              <a:t> : Presentasi kerja praktek &amp; penilaian supervisi kerja praktek</a:t>
            </a:r>
            <a:endParaRPr lang="en-US" sz="2000" dirty="0">
              <a:solidFill>
                <a:schemeClr val="bg1"/>
              </a:solidFill>
            </a:endParaRPr>
          </a:p>
        </p:txBody>
      </p:sp>
      <p:sp>
        <p:nvSpPr>
          <p:cNvPr id="8" name="TextBox 7"/>
          <p:cNvSpPr txBox="1"/>
          <p:nvPr/>
        </p:nvSpPr>
        <p:spPr>
          <a:xfrm>
            <a:off x="7924800" y="2471678"/>
            <a:ext cx="990600" cy="2862322"/>
          </a:xfrm>
          <a:prstGeom prst="rect">
            <a:avLst/>
          </a:prstGeom>
          <a:noFill/>
        </p:spPr>
        <p:txBody>
          <a:bodyPr wrap="square" rtlCol="0">
            <a:spAutoFit/>
          </a:bodyPr>
          <a:lstStyle/>
          <a:p>
            <a:r>
              <a:rPr lang="id-ID" dirty="0" smtClean="0">
                <a:solidFill>
                  <a:schemeClr val="bg1"/>
                </a:solidFill>
              </a:rPr>
              <a:t>10 %</a:t>
            </a:r>
          </a:p>
          <a:p>
            <a:endParaRPr lang="id-ID" dirty="0">
              <a:solidFill>
                <a:schemeClr val="bg1"/>
              </a:solidFill>
            </a:endParaRPr>
          </a:p>
          <a:p>
            <a:r>
              <a:rPr lang="id-ID" dirty="0" smtClean="0">
                <a:solidFill>
                  <a:schemeClr val="bg1"/>
                </a:solidFill>
              </a:rPr>
              <a:t>10 %</a:t>
            </a:r>
          </a:p>
          <a:p>
            <a:endParaRPr lang="id-ID" dirty="0">
              <a:solidFill>
                <a:schemeClr val="bg1"/>
              </a:solidFill>
            </a:endParaRPr>
          </a:p>
          <a:p>
            <a:r>
              <a:rPr lang="id-ID" dirty="0" smtClean="0">
                <a:solidFill>
                  <a:schemeClr val="bg1"/>
                </a:solidFill>
              </a:rPr>
              <a:t>20 %</a:t>
            </a:r>
          </a:p>
          <a:p>
            <a:endParaRPr lang="id-ID" dirty="0">
              <a:solidFill>
                <a:schemeClr val="bg1"/>
              </a:solidFill>
            </a:endParaRPr>
          </a:p>
          <a:p>
            <a:r>
              <a:rPr lang="id-ID" dirty="0" smtClean="0">
                <a:solidFill>
                  <a:schemeClr val="bg1"/>
                </a:solidFill>
              </a:rPr>
              <a:t>20 %</a:t>
            </a:r>
          </a:p>
          <a:p>
            <a:endParaRPr lang="id-ID" dirty="0">
              <a:solidFill>
                <a:schemeClr val="bg1"/>
              </a:solidFill>
            </a:endParaRPr>
          </a:p>
          <a:p>
            <a:r>
              <a:rPr lang="id-ID" dirty="0">
                <a:solidFill>
                  <a:schemeClr val="bg1"/>
                </a:solidFill>
              </a:rPr>
              <a:t>4</a:t>
            </a:r>
            <a:r>
              <a:rPr lang="id-ID" dirty="0" smtClean="0">
                <a:solidFill>
                  <a:schemeClr val="bg1"/>
                </a:solidFill>
              </a:rPr>
              <a:t>0 %</a:t>
            </a:r>
          </a:p>
          <a:p>
            <a:endParaRPr lang="en-US" dirty="0">
              <a:solidFill>
                <a:schemeClr val="bg1"/>
              </a:solidFill>
            </a:endParaRPr>
          </a:p>
        </p:txBody>
      </p:sp>
      <p:cxnSp>
        <p:nvCxnSpPr>
          <p:cNvPr id="17" name="Straight Connector 16"/>
          <p:cNvCxnSpPr/>
          <p:nvPr/>
        </p:nvCxnSpPr>
        <p:spPr>
          <a:xfrm>
            <a:off x="-76200" y="2819400"/>
            <a:ext cx="93726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200" y="3427412"/>
            <a:ext cx="93726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6200" y="4037012"/>
            <a:ext cx="93726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52400" y="4648200"/>
            <a:ext cx="93726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800600" y="3276600"/>
            <a:ext cx="5182394" cy="7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228600"/>
            <a:ext cx="3358662"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400" dirty="0" err="1" smtClean="0">
                <a:solidFill>
                  <a:schemeClr val="bg1"/>
                </a:solidFill>
              </a:rPr>
              <a:t>Presentasi</a:t>
            </a:r>
            <a:r>
              <a:rPr lang="en-US" sz="2400" dirty="0" smtClean="0">
                <a:solidFill>
                  <a:schemeClr val="bg1"/>
                </a:solidFill>
              </a:rPr>
              <a:t> </a:t>
            </a:r>
            <a:r>
              <a:rPr lang="en-US" sz="2400" dirty="0" err="1" smtClean="0">
                <a:solidFill>
                  <a:schemeClr val="bg1"/>
                </a:solidFill>
              </a:rPr>
              <a:t>Penilaian</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id-ID" dirty="0" smtClean="0"/>
              <a:t>Buat portofolio</a:t>
            </a:r>
          </a:p>
          <a:p>
            <a:r>
              <a:rPr lang="id-ID" dirty="0" smtClean="0"/>
              <a:t>Buat format lamaran</a:t>
            </a:r>
          </a:p>
          <a:p>
            <a:r>
              <a:rPr lang="id-ID" dirty="0" smtClean="0"/>
              <a:t>Buat list target tempat kerja</a:t>
            </a:r>
          </a:p>
          <a:p>
            <a:r>
              <a:rPr lang="id-ID" dirty="0" smtClean="0"/>
              <a:t>Buat gambaran kerja</a:t>
            </a:r>
          </a:p>
          <a:p>
            <a:r>
              <a:rPr lang="id-ID" dirty="0" smtClean="0"/>
              <a:t>Buat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648200"/>
          </a:xfrm>
        </p:spPr>
        <p:txBody>
          <a:bodyPr>
            <a:normAutofit/>
          </a:bodyPr>
          <a:lstStyle/>
          <a:p>
            <a:r>
              <a:rPr lang="id-ID" dirty="0" smtClean="0"/>
              <a:t>Tujuan pendidikan tinggi desain </a:t>
            </a:r>
            <a:r>
              <a:rPr lang="en-US" dirty="0" err="1" smtClean="0"/>
              <a:t>adalah</a:t>
            </a:r>
            <a:r>
              <a:rPr lang="en-US" dirty="0" smtClean="0"/>
              <a:t> </a:t>
            </a:r>
            <a:r>
              <a:rPr lang="id-ID" b="1" dirty="0" smtClean="0"/>
              <a:t>simulasi</a:t>
            </a:r>
            <a:r>
              <a:rPr lang="en-US" b="1" dirty="0" smtClean="0"/>
              <a:t> </a:t>
            </a:r>
            <a:r>
              <a:rPr lang="en-US" b="1" dirty="0" err="1" smtClean="0"/>
              <a:t>dan</a:t>
            </a:r>
            <a:r>
              <a:rPr lang="en-US" b="1" dirty="0" smtClean="0"/>
              <a:t> </a:t>
            </a:r>
            <a:r>
              <a:rPr lang="en-US" b="1" dirty="0" err="1" smtClean="0"/>
              <a:t>latihan</a:t>
            </a:r>
            <a:r>
              <a:rPr lang="en-US" b="1" dirty="0" smtClean="0"/>
              <a:t> </a:t>
            </a:r>
            <a:endParaRPr lang="id-ID" b="1" dirty="0" smtClean="0"/>
          </a:p>
          <a:p>
            <a:r>
              <a:rPr lang="id-ID" dirty="0" smtClean="0"/>
              <a:t>Belum memiliki jam kerja profesional</a:t>
            </a:r>
          </a:p>
          <a:p>
            <a:r>
              <a:rPr lang="id-ID" dirty="0" smtClean="0"/>
              <a:t>Uji coba penerapan ilmu </a:t>
            </a:r>
            <a:r>
              <a:rPr lang="id-ID" dirty="0" smtClean="0"/>
              <a:t>mahasiswa</a:t>
            </a:r>
            <a:r>
              <a:rPr lang="en-US" dirty="0" smtClean="0"/>
              <a:t>       </a:t>
            </a:r>
          </a:p>
          <a:p>
            <a:pPr>
              <a:buNone/>
            </a:pPr>
            <a:r>
              <a:rPr lang="en-US" dirty="0" smtClean="0"/>
              <a:t> </a:t>
            </a:r>
            <a:r>
              <a:rPr lang="en-US" dirty="0" smtClean="0"/>
              <a:t>                 </a:t>
            </a:r>
            <a:r>
              <a:rPr lang="en-US" i="1" dirty="0" smtClean="0"/>
              <a:t>Prototype</a:t>
            </a:r>
            <a:r>
              <a:rPr lang="en-US" dirty="0" smtClean="0"/>
              <a:t> </a:t>
            </a:r>
            <a:r>
              <a:rPr lang="en-US" dirty="0" err="1" smtClean="0"/>
              <a:t>dan</a:t>
            </a:r>
            <a:r>
              <a:rPr lang="en-US" dirty="0" smtClean="0"/>
              <a:t> </a:t>
            </a:r>
            <a:r>
              <a:rPr lang="en-US" dirty="0" err="1" smtClean="0"/>
              <a:t>Laporan</a:t>
            </a:r>
            <a:r>
              <a:rPr lang="en-US" dirty="0" smtClean="0"/>
              <a:t> </a:t>
            </a:r>
            <a:r>
              <a:rPr lang="en-US" dirty="0" err="1" smtClean="0"/>
              <a:t>dari</a:t>
            </a:r>
            <a:r>
              <a:rPr lang="en-US" dirty="0" smtClean="0"/>
              <a:t> </a:t>
            </a:r>
            <a:r>
              <a:rPr lang="en-US" dirty="0" err="1" smtClean="0"/>
              <a:t>proses</a:t>
            </a:r>
            <a:r>
              <a:rPr lang="en-US" dirty="0" smtClean="0"/>
              <a:t> </a:t>
            </a:r>
            <a:r>
              <a:rPr lang="en-US" dirty="0" err="1" smtClean="0"/>
              <a:t>kerja</a:t>
            </a:r>
            <a:r>
              <a:rPr lang="en-US" dirty="0" smtClean="0"/>
              <a:t>.</a:t>
            </a:r>
            <a:endParaRPr lang="id-ID" dirty="0" smtClean="0"/>
          </a:p>
          <a:p>
            <a:r>
              <a:rPr lang="en-US" dirty="0" err="1" smtClean="0"/>
              <a:t>Etika</a:t>
            </a:r>
            <a:r>
              <a:rPr lang="en-US" dirty="0" smtClean="0"/>
              <a:t> </a:t>
            </a:r>
            <a:r>
              <a:rPr lang="en-US" dirty="0" err="1" smtClean="0"/>
              <a:t>bersosialisasi</a:t>
            </a:r>
            <a:r>
              <a:rPr lang="en-US" dirty="0" smtClean="0"/>
              <a:t> </a:t>
            </a:r>
            <a:r>
              <a:rPr lang="en-US" dirty="0" err="1" smtClean="0"/>
              <a:t>masih</a:t>
            </a:r>
            <a:r>
              <a:rPr lang="en-US" dirty="0" smtClean="0"/>
              <a:t> </a:t>
            </a:r>
            <a:r>
              <a:rPr lang="en-US" dirty="0" err="1" smtClean="0"/>
              <a:t>dalam</a:t>
            </a:r>
            <a:r>
              <a:rPr lang="en-US" dirty="0" smtClean="0"/>
              <a:t> </a:t>
            </a:r>
            <a:r>
              <a:rPr lang="en-US" dirty="0" err="1" smtClean="0"/>
              <a:t>lingkup</a:t>
            </a:r>
            <a:r>
              <a:rPr lang="en-US" dirty="0" smtClean="0"/>
              <a:t> </a:t>
            </a:r>
            <a:r>
              <a:rPr lang="en-US" dirty="0" err="1" smtClean="0"/>
              <a:t>akademik</a:t>
            </a:r>
            <a:endParaRPr lang="en-US" dirty="0" smtClean="0"/>
          </a:p>
          <a:p>
            <a:endParaRPr lang="en-US" dirty="0"/>
          </a:p>
        </p:txBody>
      </p:sp>
      <p:sp>
        <p:nvSpPr>
          <p:cNvPr id="4" name="Rectangle 3"/>
          <p:cNvSpPr/>
          <p:nvPr/>
        </p:nvSpPr>
        <p:spPr>
          <a:xfrm>
            <a:off x="533400" y="0"/>
            <a:ext cx="3429000" cy="4572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0"/>
            <a:ext cx="533400" cy="4572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0338" y="0"/>
            <a:ext cx="3358662" cy="461665"/>
          </a:xfrm>
          <a:prstGeom prst="rect">
            <a:avLst/>
          </a:prstGeom>
          <a:noFill/>
        </p:spPr>
        <p:txBody>
          <a:bodyPr wrap="square" rtlCol="0">
            <a:spAutoFit/>
          </a:bodyPr>
          <a:lstStyle/>
          <a:p>
            <a:r>
              <a:rPr lang="id-ID" sz="2400" dirty="0" smtClean="0">
                <a:solidFill>
                  <a:schemeClr val="bg1"/>
                </a:solidFill>
              </a:rPr>
              <a:t>1	Latar Belakang</a:t>
            </a:r>
            <a:endParaRPr lang="en-US" sz="2400" dirty="0">
              <a:solidFill>
                <a:schemeClr val="bg1"/>
              </a:solidFill>
            </a:endParaRPr>
          </a:p>
        </p:txBody>
      </p:sp>
      <p:cxnSp>
        <p:nvCxnSpPr>
          <p:cNvPr id="8" name="Straight Connector 7"/>
          <p:cNvCxnSpPr/>
          <p:nvPr/>
        </p:nvCxnSpPr>
        <p:spPr>
          <a:xfrm rot="5400000">
            <a:off x="76597" y="304403"/>
            <a:ext cx="914400" cy="7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ight Arrow 6"/>
          <p:cNvSpPr/>
          <p:nvPr/>
        </p:nvSpPr>
        <p:spPr>
          <a:xfrm>
            <a:off x="1447800" y="3505200"/>
            <a:ext cx="609600" cy="408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noFill/>
          </a:ln>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r>
              <a:rPr lang="id-ID" dirty="0" smtClean="0"/>
              <a:t>Memperluas wawasan bidang desain dan kegiatan profesinya</a:t>
            </a:r>
          </a:p>
          <a:p>
            <a:r>
              <a:rPr lang="id-ID" dirty="0" smtClean="0"/>
              <a:t>Memahami proses kerjasama antar disiplin</a:t>
            </a:r>
          </a:p>
          <a:p>
            <a:r>
              <a:rPr lang="id-ID" dirty="0" smtClean="0"/>
              <a:t>Mengerti dan yakin akan manfaat profesi desain dalam masyarakat</a:t>
            </a:r>
          </a:p>
          <a:p>
            <a:r>
              <a:rPr lang="id-ID" dirty="0" smtClean="0"/>
              <a:t>Mendidik mental profesional dalam diri masing-masing</a:t>
            </a:r>
          </a:p>
          <a:p>
            <a:r>
              <a:rPr lang="id-ID" dirty="0" smtClean="0"/>
              <a:t>Mempelajari peralatan atau sistem baru dalam dunia profesinya</a:t>
            </a:r>
          </a:p>
          <a:p>
            <a:r>
              <a:rPr lang="id-ID" dirty="0" smtClean="0"/>
              <a:t>Menumbuhkan rasa percaya diri terhadap profesinya</a:t>
            </a:r>
          </a:p>
          <a:p>
            <a:r>
              <a:rPr lang="id-ID" dirty="0" smtClean="0"/>
              <a:t>Mempelajari kemampuan emosional kerja di lapangan</a:t>
            </a:r>
          </a:p>
          <a:p>
            <a:endParaRPr lang="id-ID" dirty="0"/>
          </a:p>
          <a:p>
            <a:endParaRPr lang="id-ID" dirty="0" smtClean="0"/>
          </a:p>
        </p:txBody>
      </p:sp>
      <p:sp>
        <p:nvSpPr>
          <p:cNvPr id="4" name="Rectangle 3"/>
          <p:cNvSpPr/>
          <p:nvPr/>
        </p:nvSpPr>
        <p:spPr>
          <a:xfrm>
            <a:off x="533400" y="0"/>
            <a:ext cx="3429000" cy="4572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0"/>
            <a:ext cx="533400" cy="4572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0338" y="0"/>
            <a:ext cx="3358662" cy="461665"/>
          </a:xfrm>
          <a:prstGeom prst="rect">
            <a:avLst/>
          </a:prstGeom>
          <a:noFill/>
        </p:spPr>
        <p:txBody>
          <a:bodyPr wrap="square" rtlCol="0">
            <a:spAutoFit/>
          </a:bodyPr>
          <a:lstStyle/>
          <a:p>
            <a:r>
              <a:rPr lang="id-ID" sz="2400" dirty="0" smtClean="0">
                <a:solidFill>
                  <a:schemeClr val="bg1"/>
                </a:solidFill>
              </a:rPr>
              <a:t>2	Tujuan</a:t>
            </a:r>
            <a:endParaRPr lang="en-US" sz="2400" dirty="0">
              <a:solidFill>
                <a:schemeClr val="bg1"/>
              </a:solidFill>
            </a:endParaRPr>
          </a:p>
        </p:txBody>
      </p:sp>
      <p:cxnSp>
        <p:nvCxnSpPr>
          <p:cNvPr id="8" name="Straight Connector 7"/>
          <p:cNvCxnSpPr/>
          <p:nvPr/>
        </p:nvCxnSpPr>
        <p:spPr>
          <a:xfrm rot="5400000">
            <a:off x="76597" y="304403"/>
            <a:ext cx="914400" cy="7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181600"/>
          </a:xfrm>
          <a:ln w="19050">
            <a:noFill/>
          </a:ln>
        </p:spPr>
        <p:style>
          <a:lnRef idx="1">
            <a:schemeClr val="accent1"/>
          </a:lnRef>
          <a:fillRef idx="2">
            <a:schemeClr val="accent1"/>
          </a:fillRef>
          <a:effectRef idx="1">
            <a:schemeClr val="accent1"/>
          </a:effectRef>
          <a:fontRef idx="minor">
            <a:schemeClr val="dk1"/>
          </a:fontRef>
        </p:style>
        <p:txBody>
          <a:bodyPr>
            <a:noAutofit/>
          </a:bodyPr>
          <a:lstStyle/>
          <a:p>
            <a:r>
              <a:rPr lang="id-ID" sz="2400" dirty="0" smtClean="0"/>
              <a:t>Mengenalkan mahasiswa pada kegiatan profesi secara nyata</a:t>
            </a:r>
          </a:p>
          <a:p>
            <a:r>
              <a:rPr lang="id-ID" sz="2400" dirty="0" smtClean="0"/>
              <a:t>Mengembangkan kemampuan profesional dalam bidang desain produk</a:t>
            </a:r>
          </a:p>
          <a:p>
            <a:r>
              <a:rPr lang="id-ID" sz="2400" dirty="0" smtClean="0"/>
              <a:t>Terlibat secara langsung dalam satu proyek desain</a:t>
            </a:r>
          </a:p>
          <a:p>
            <a:r>
              <a:rPr lang="id-ID" sz="2400" dirty="0" smtClean="0"/>
              <a:t>Memahami seluk beluk organisasi industri atau pusat R&amp;D</a:t>
            </a:r>
          </a:p>
          <a:p>
            <a:r>
              <a:rPr lang="id-ID" sz="2400" dirty="0" smtClean="0"/>
              <a:t>Mengenal secara nyata kegiatan desain dan proses industri</a:t>
            </a:r>
          </a:p>
          <a:p>
            <a:r>
              <a:rPr lang="id-ID" sz="2400" dirty="0" smtClean="0"/>
              <a:t>Mengembangkan kemampuan membuat laporan proyek desain</a:t>
            </a:r>
          </a:p>
          <a:p>
            <a:r>
              <a:rPr lang="id-ID" sz="2400" dirty="0" smtClean="0"/>
              <a:t>Mengembangkan kemampuan mempresentasikan karya desain</a:t>
            </a:r>
          </a:p>
          <a:p>
            <a:r>
              <a:rPr lang="id-ID" sz="2400" dirty="0" smtClean="0"/>
              <a:t>Mengembangkan kemampuan berkomunikasi dengan dunia nyata</a:t>
            </a:r>
            <a:endParaRPr lang="en-US" sz="2400" dirty="0"/>
          </a:p>
        </p:txBody>
      </p:sp>
      <p:sp>
        <p:nvSpPr>
          <p:cNvPr id="4" name="Rectangle 3"/>
          <p:cNvSpPr/>
          <p:nvPr/>
        </p:nvSpPr>
        <p:spPr>
          <a:xfrm>
            <a:off x="533400" y="0"/>
            <a:ext cx="3429000" cy="4572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0"/>
            <a:ext cx="533400" cy="4572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0338" y="0"/>
            <a:ext cx="3358662" cy="461665"/>
          </a:xfrm>
          <a:prstGeom prst="rect">
            <a:avLst/>
          </a:prstGeom>
          <a:noFill/>
        </p:spPr>
        <p:txBody>
          <a:bodyPr wrap="square" rtlCol="0">
            <a:spAutoFit/>
          </a:bodyPr>
          <a:lstStyle/>
          <a:p>
            <a:r>
              <a:rPr lang="id-ID" sz="2400" dirty="0" smtClean="0">
                <a:solidFill>
                  <a:schemeClr val="bg1"/>
                </a:solidFill>
              </a:rPr>
              <a:t>3	Tujuan Khusus</a:t>
            </a:r>
            <a:endParaRPr lang="en-US" sz="2400" dirty="0">
              <a:solidFill>
                <a:schemeClr val="bg1"/>
              </a:solidFill>
            </a:endParaRPr>
          </a:p>
        </p:txBody>
      </p:sp>
      <p:cxnSp>
        <p:nvCxnSpPr>
          <p:cNvPr id="8" name="Straight Connector 7"/>
          <p:cNvCxnSpPr/>
          <p:nvPr/>
        </p:nvCxnSpPr>
        <p:spPr>
          <a:xfrm rot="5400000">
            <a:off x="76597" y="304403"/>
            <a:ext cx="914400" cy="7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Tx/>
              <a:buChar char="-"/>
            </a:pPr>
            <a:r>
              <a:rPr lang="en-US" dirty="0" err="1" smtClean="0"/>
              <a:t>Teknik</a:t>
            </a:r>
            <a:r>
              <a:rPr lang="en-US" dirty="0" smtClean="0"/>
              <a:t> </a:t>
            </a:r>
            <a:r>
              <a:rPr lang="en-US" dirty="0" err="1" smtClean="0"/>
              <a:t>Presentasi</a:t>
            </a:r>
            <a:endParaRPr lang="en-US" dirty="0" smtClean="0"/>
          </a:p>
          <a:p>
            <a:pPr>
              <a:buFontTx/>
              <a:buChar char="-"/>
            </a:pPr>
            <a:endParaRPr lang="en-US" dirty="0"/>
          </a:p>
        </p:txBody>
      </p:sp>
      <p:sp>
        <p:nvSpPr>
          <p:cNvPr id="4" name="Rectangle 3"/>
          <p:cNvSpPr/>
          <p:nvPr/>
        </p:nvSpPr>
        <p:spPr>
          <a:xfrm>
            <a:off x="533400" y="0"/>
            <a:ext cx="3429000" cy="4572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0"/>
            <a:ext cx="533400" cy="4572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0338" y="0"/>
            <a:ext cx="3815862" cy="461665"/>
          </a:xfrm>
          <a:prstGeom prst="rect">
            <a:avLst/>
          </a:prstGeom>
          <a:noFill/>
        </p:spPr>
        <p:txBody>
          <a:bodyPr wrap="square" rtlCol="0">
            <a:spAutoFit/>
          </a:bodyPr>
          <a:lstStyle/>
          <a:p>
            <a:r>
              <a:rPr lang="en-US" sz="2400" dirty="0" smtClean="0">
                <a:solidFill>
                  <a:schemeClr val="bg1"/>
                </a:solidFill>
              </a:rPr>
              <a:t>4</a:t>
            </a:r>
            <a:r>
              <a:rPr lang="id-ID" sz="2400" dirty="0" smtClean="0">
                <a:solidFill>
                  <a:schemeClr val="bg1"/>
                </a:solidFill>
              </a:rPr>
              <a:t>	</a:t>
            </a:r>
            <a:r>
              <a:rPr lang="en-US" sz="2400" dirty="0" smtClean="0">
                <a:solidFill>
                  <a:schemeClr val="bg1"/>
                </a:solidFill>
              </a:rPr>
              <a:t>Mata </a:t>
            </a:r>
            <a:r>
              <a:rPr lang="en-US" sz="2400" dirty="0" err="1" smtClean="0">
                <a:solidFill>
                  <a:schemeClr val="bg1"/>
                </a:solidFill>
              </a:rPr>
              <a:t>kuliah</a:t>
            </a:r>
            <a:r>
              <a:rPr lang="en-US" sz="2400" dirty="0" smtClean="0">
                <a:solidFill>
                  <a:schemeClr val="bg1"/>
                </a:solidFill>
              </a:rPr>
              <a:t> </a:t>
            </a:r>
            <a:r>
              <a:rPr lang="en-US" sz="2400" dirty="0" err="1" smtClean="0">
                <a:solidFill>
                  <a:schemeClr val="bg1"/>
                </a:solidFill>
              </a:rPr>
              <a:t>terkait</a:t>
            </a:r>
            <a:endParaRPr 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smtClean="0"/>
              <a:t>Portofolio</a:t>
            </a:r>
          </a:p>
          <a:p>
            <a:r>
              <a:rPr lang="id-ID" dirty="0" smtClean="0"/>
              <a:t>Lokasi kerja praktek</a:t>
            </a:r>
          </a:p>
          <a:p>
            <a:r>
              <a:rPr lang="id-ID" dirty="0" smtClean="0"/>
              <a:t>Kontak dan alamat lokasi kerja praktek</a:t>
            </a:r>
          </a:p>
          <a:p>
            <a:r>
              <a:rPr lang="id-ID" dirty="0" smtClean="0"/>
              <a:t>Lamaran posisi kerja praktek</a:t>
            </a:r>
            <a:endParaRPr lang="en-US" dirty="0"/>
          </a:p>
        </p:txBody>
      </p:sp>
      <p:sp>
        <p:nvSpPr>
          <p:cNvPr id="4" name="Rectangle 3"/>
          <p:cNvSpPr/>
          <p:nvPr/>
        </p:nvSpPr>
        <p:spPr>
          <a:xfrm>
            <a:off x="533400" y="0"/>
            <a:ext cx="3429000" cy="4572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0"/>
            <a:ext cx="533400" cy="4572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0338" y="0"/>
            <a:ext cx="3358662" cy="461665"/>
          </a:xfrm>
          <a:prstGeom prst="rect">
            <a:avLst/>
          </a:prstGeom>
          <a:noFill/>
        </p:spPr>
        <p:txBody>
          <a:bodyPr wrap="square" rtlCol="0">
            <a:spAutoFit/>
          </a:bodyPr>
          <a:lstStyle/>
          <a:p>
            <a:r>
              <a:rPr lang="id-ID" sz="2400" dirty="0" smtClean="0">
                <a:solidFill>
                  <a:schemeClr val="bg1"/>
                </a:solidFill>
              </a:rPr>
              <a:t>4	Prasyarat</a:t>
            </a:r>
            <a:endParaRPr lang="en-US" sz="2400" dirty="0">
              <a:solidFill>
                <a:schemeClr val="bg1"/>
              </a:solidFill>
            </a:endParaRPr>
          </a:p>
        </p:txBody>
      </p:sp>
      <p:cxnSp>
        <p:nvCxnSpPr>
          <p:cNvPr id="8" name="Straight Connector 7"/>
          <p:cNvCxnSpPr/>
          <p:nvPr/>
        </p:nvCxnSpPr>
        <p:spPr>
          <a:xfrm rot="5400000">
            <a:off x="76597" y="304403"/>
            <a:ext cx="914400" cy="7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Creative </a:t>
            </a:r>
            <a:r>
              <a:rPr lang="en-US" dirty="0" err="1" smtClean="0">
                <a:solidFill>
                  <a:schemeClr val="tx2"/>
                </a:solidFill>
              </a:rPr>
              <a:t>Portofolio</a:t>
            </a:r>
            <a:endParaRPr lang="en-US" dirty="0">
              <a:solidFill>
                <a:schemeClr val="tx2"/>
              </a:solidFill>
            </a:endParaRPr>
          </a:p>
        </p:txBody>
      </p:sp>
      <p:sp>
        <p:nvSpPr>
          <p:cNvPr id="4" name="Rectangle 3"/>
          <p:cNvSpPr/>
          <p:nvPr/>
        </p:nvSpPr>
        <p:spPr>
          <a:xfrm>
            <a:off x="228600" y="1371600"/>
            <a:ext cx="8153400" cy="1015663"/>
          </a:xfrm>
          <a:prstGeom prst="rect">
            <a:avLst/>
          </a:prstGeom>
        </p:spPr>
        <p:txBody>
          <a:bodyPr wrap="square">
            <a:spAutoFit/>
          </a:bodyPr>
          <a:lstStyle/>
          <a:p>
            <a:r>
              <a:rPr lang="en-US" sz="2000" i="1" dirty="0" smtClean="0"/>
              <a:t>“A </a:t>
            </a:r>
            <a:r>
              <a:rPr lang="en-US" sz="2000" i="1" dirty="0" smtClean="0"/>
              <a:t>design portfolio is a collection of work samples, created for the purpose of presenting it to customers, clients, prospective employers and the like as an example of the type and quality of work they are to expect from the </a:t>
            </a:r>
            <a:r>
              <a:rPr lang="en-US" sz="2000" i="1" dirty="0" smtClean="0"/>
              <a:t>designer.</a:t>
            </a:r>
            <a:endParaRPr lang="en-US" sz="2000" i="1" dirty="0"/>
          </a:p>
        </p:txBody>
      </p:sp>
      <p:sp>
        <p:nvSpPr>
          <p:cNvPr id="5" name="Rectangle 4"/>
          <p:cNvSpPr/>
          <p:nvPr/>
        </p:nvSpPr>
        <p:spPr>
          <a:xfrm>
            <a:off x="0" y="0"/>
            <a:ext cx="3048000" cy="4572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0" y="0"/>
            <a:ext cx="1337161" cy="461665"/>
          </a:xfrm>
          <a:prstGeom prst="rect">
            <a:avLst/>
          </a:prstGeom>
        </p:spPr>
        <p:txBody>
          <a:bodyPr wrap="none">
            <a:spAutoFit/>
          </a:bodyPr>
          <a:lstStyle/>
          <a:p>
            <a:r>
              <a:rPr lang="id-ID" sz="2400" dirty="0" smtClean="0">
                <a:solidFill>
                  <a:schemeClr val="bg1"/>
                </a:solidFill>
              </a:rPr>
              <a:t>Prasyarat</a:t>
            </a:r>
            <a:endParaRPr lang="en-US" sz="2400" dirty="0">
              <a:solidFill>
                <a:schemeClr val="bg1"/>
              </a:solidFill>
            </a:endParaRPr>
          </a:p>
        </p:txBody>
      </p:sp>
      <p:sp>
        <p:nvSpPr>
          <p:cNvPr id="7" name="Rectangle 6"/>
          <p:cNvSpPr/>
          <p:nvPr/>
        </p:nvSpPr>
        <p:spPr>
          <a:xfrm>
            <a:off x="304800" y="2438400"/>
            <a:ext cx="6400800" cy="707886"/>
          </a:xfrm>
          <a:prstGeom prst="rect">
            <a:avLst/>
          </a:prstGeom>
        </p:spPr>
        <p:txBody>
          <a:bodyPr wrap="square">
            <a:spAutoFit/>
          </a:bodyPr>
          <a:lstStyle/>
          <a:p>
            <a:r>
              <a:rPr lang="en-US" sz="2000" i="1" dirty="0" smtClean="0"/>
              <a:t>A well-made design </a:t>
            </a:r>
            <a:r>
              <a:rPr lang="en-US" sz="2000" i="1" dirty="0" smtClean="0"/>
              <a:t>portfolio </a:t>
            </a:r>
            <a:r>
              <a:rPr lang="en-US" sz="2000" i="1" dirty="0" smtClean="0"/>
              <a:t>can mean the difference between winning or missing out on an </a:t>
            </a:r>
            <a:r>
              <a:rPr lang="en-US" sz="2000" i="1" dirty="0" smtClean="0"/>
              <a:t>opportunity “</a:t>
            </a:r>
            <a:endParaRPr lang="en-US" sz="2000" i="1" dirty="0"/>
          </a:p>
        </p:txBody>
      </p:sp>
      <p:sp>
        <p:nvSpPr>
          <p:cNvPr id="8" name="Rectangle 7"/>
          <p:cNvSpPr/>
          <p:nvPr/>
        </p:nvSpPr>
        <p:spPr>
          <a:xfrm>
            <a:off x="304800" y="3200400"/>
            <a:ext cx="4572000" cy="307777"/>
          </a:xfrm>
          <a:prstGeom prst="rect">
            <a:avLst/>
          </a:prstGeom>
        </p:spPr>
        <p:txBody>
          <a:bodyPr wrap="square">
            <a:spAutoFit/>
          </a:bodyPr>
          <a:lstStyle/>
          <a:p>
            <a:r>
              <a:rPr lang="en-US" sz="1400" dirty="0" smtClean="0"/>
              <a:t>Source: http</a:t>
            </a:r>
            <a:r>
              <a:rPr lang="en-US" sz="1400" dirty="0" smtClean="0"/>
              <a:t>://www.wikihow.com/Create-a-Design-Portfolio</a:t>
            </a:r>
            <a:endParaRPr lang="en-US" sz="1400" dirty="0"/>
          </a:p>
        </p:txBody>
      </p:sp>
      <p:sp>
        <p:nvSpPr>
          <p:cNvPr id="9" name="Rectangle 8"/>
          <p:cNvSpPr/>
          <p:nvPr/>
        </p:nvSpPr>
        <p:spPr>
          <a:xfrm>
            <a:off x="457200" y="3276600"/>
            <a:ext cx="8458200" cy="2246769"/>
          </a:xfrm>
          <a:prstGeom prst="rect">
            <a:avLst/>
          </a:prstGeom>
        </p:spPr>
        <p:txBody>
          <a:bodyPr wrap="square">
            <a:spAutoFit/>
          </a:bodyPr>
          <a:lstStyle/>
          <a:p>
            <a:pPr marL="457200" indent="-457200"/>
            <a:endParaRPr lang="en-US" sz="2800" dirty="0" smtClean="0"/>
          </a:p>
          <a:p>
            <a:pPr marL="457200" indent="-457200"/>
            <a:r>
              <a:rPr lang="en-US" sz="2800" dirty="0" smtClean="0"/>
              <a:t>      </a:t>
            </a:r>
            <a:r>
              <a:rPr lang="en-US" sz="2800" dirty="0" err="1" smtClean="0"/>
              <a:t>Pembuatan</a:t>
            </a:r>
            <a:r>
              <a:rPr lang="en-US" sz="2800" dirty="0" smtClean="0"/>
              <a:t> </a:t>
            </a:r>
            <a:r>
              <a:rPr lang="en-US" sz="2800" dirty="0" err="1" smtClean="0"/>
              <a:t>portofolio</a:t>
            </a:r>
            <a:r>
              <a:rPr lang="en-US" sz="2800" dirty="0" smtClean="0"/>
              <a:t> </a:t>
            </a:r>
            <a:r>
              <a:rPr lang="en-US" sz="2800" dirty="0" err="1" smtClean="0"/>
              <a:t>sangatlah</a:t>
            </a:r>
            <a:r>
              <a:rPr lang="en-US" sz="2800" dirty="0" smtClean="0"/>
              <a:t> </a:t>
            </a:r>
            <a:r>
              <a:rPr lang="en-US" sz="2800" dirty="0" err="1" smtClean="0"/>
              <a:t>penting</a:t>
            </a:r>
            <a:r>
              <a:rPr lang="en-US" sz="2800" dirty="0" smtClean="0"/>
              <a:t>, </a:t>
            </a:r>
            <a:r>
              <a:rPr lang="en-US" sz="2800" dirty="0" err="1" smtClean="0"/>
              <a:t>portofolio</a:t>
            </a:r>
            <a:r>
              <a:rPr lang="en-US" sz="2800" dirty="0" smtClean="0"/>
              <a:t> </a:t>
            </a:r>
            <a:r>
              <a:rPr lang="en-US" sz="2800" dirty="0" err="1" smtClean="0"/>
              <a:t>harus</a:t>
            </a:r>
            <a:r>
              <a:rPr lang="en-US" sz="2800" dirty="0" smtClean="0"/>
              <a:t> </a:t>
            </a:r>
            <a:r>
              <a:rPr lang="en-US" sz="2800" dirty="0" err="1" smtClean="0"/>
              <a:t>dibuat</a:t>
            </a:r>
            <a:r>
              <a:rPr lang="en-US" sz="2800" dirty="0" smtClean="0"/>
              <a:t> </a:t>
            </a:r>
            <a:r>
              <a:rPr lang="en-US" sz="2800" dirty="0" err="1" smtClean="0"/>
              <a:t>semenarik</a:t>
            </a:r>
            <a:r>
              <a:rPr lang="en-US" sz="2800" dirty="0" smtClean="0"/>
              <a:t> </a:t>
            </a:r>
            <a:r>
              <a:rPr lang="en-US" sz="2800" dirty="0" err="1" smtClean="0"/>
              <a:t>mungkin</a:t>
            </a:r>
            <a:r>
              <a:rPr lang="en-US" sz="2800" dirty="0" smtClean="0"/>
              <a:t> </a:t>
            </a:r>
            <a:r>
              <a:rPr lang="en-US" sz="2800" dirty="0" err="1" smtClean="0"/>
              <a:t>namun</a:t>
            </a:r>
            <a:r>
              <a:rPr lang="en-US" sz="2800" dirty="0" smtClean="0"/>
              <a:t> </a:t>
            </a:r>
            <a:r>
              <a:rPr lang="en-US" sz="2800" dirty="0" err="1" smtClean="0"/>
              <a:t>tetap</a:t>
            </a:r>
            <a:r>
              <a:rPr lang="en-US" sz="2800" dirty="0" smtClean="0"/>
              <a:t> </a:t>
            </a:r>
            <a:r>
              <a:rPr lang="en-US" sz="2800" dirty="0" err="1" smtClean="0"/>
              <a:t>informatif</a:t>
            </a:r>
            <a:r>
              <a:rPr lang="en-US" sz="2800" dirty="0" smtClean="0"/>
              <a:t>.</a:t>
            </a:r>
          </a:p>
          <a:p>
            <a:pPr marL="457200" indent="-457200"/>
            <a:endParaRPr lang="en-US" sz="2800" dirty="0" smtClean="0"/>
          </a:p>
        </p:txBody>
      </p:sp>
      <p:sp>
        <p:nvSpPr>
          <p:cNvPr id="10" name="Rectangle 9"/>
          <p:cNvSpPr/>
          <p:nvPr/>
        </p:nvSpPr>
        <p:spPr>
          <a:xfrm>
            <a:off x="990600" y="5181600"/>
            <a:ext cx="3581400" cy="1384995"/>
          </a:xfrm>
          <a:prstGeom prst="rect">
            <a:avLst/>
          </a:prstGeom>
        </p:spPr>
        <p:txBody>
          <a:bodyPr wrap="square">
            <a:spAutoFit/>
          </a:bodyPr>
          <a:lstStyle/>
          <a:p>
            <a:r>
              <a:rPr lang="en-US" sz="2800" dirty="0" err="1" smtClean="0"/>
              <a:t>Jenis</a:t>
            </a:r>
            <a:r>
              <a:rPr lang="en-US" sz="2800" dirty="0" smtClean="0"/>
              <a:t> </a:t>
            </a:r>
            <a:r>
              <a:rPr lang="en-US" sz="2800" dirty="0" err="1" smtClean="0"/>
              <a:t>Portofolio</a:t>
            </a:r>
            <a:r>
              <a:rPr lang="en-US" sz="2800" dirty="0" smtClean="0"/>
              <a:t> </a:t>
            </a:r>
          </a:p>
          <a:p>
            <a:pPr marL="457200" indent="-457200">
              <a:buAutoNum type="arabicPeriod"/>
            </a:pPr>
            <a:r>
              <a:rPr lang="en-US" sz="2800" dirty="0" smtClean="0"/>
              <a:t>Soft copy / Digital</a:t>
            </a:r>
          </a:p>
          <a:p>
            <a:pPr marL="457200" indent="-457200">
              <a:buAutoNum type="arabicPeriod"/>
            </a:pPr>
            <a:r>
              <a:rPr lang="en-US" sz="2800" dirty="0" smtClean="0"/>
              <a:t>Hardcopy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a:bodyPr>
          <a:lstStyle/>
          <a:p>
            <a:r>
              <a:rPr lang="en-US" dirty="0" err="1" smtClean="0">
                <a:solidFill>
                  <a:schemeClr val="tx2"/>
                </a:solidFill>
              </a:rPr>
              <a:t>Portofolio</a:t>
            </a:r>
            <a:r>
              <a:rPr lang="en-US" dirty="0" smtClean="0">
                <a:solidFill>
                  <a:schemeClr val="tx2"/>
                </a:solidFill>
              </a:rPr>
              <a:t> content</a:t>
            </a:r>
            <a:endParaRPr lang="en-US" dirty="0">
              <a:solidFill>
                <a:schemeClr val="tx2"/>
              </a:solidFill>
            </a:endParaRPr>
          </a:p>
        </p:txBody>
      </p:sp>
      <p:sp>
        <p:nvSpPr>
          <p:cNvPr id="3" name="Content Placeholder 2"/>
          <p:cNvSpPr>
            <a:spLocks noGrp="1"/>
          </p:cNvSpPr>
          <p:nvPr>
            <p:ph idx="1"/>
          </p:nvPr>
        </p:nvSpPr>
        <p:spPr>
          <a:xfrm>
            <a:off x="304800" y="1524000"/>
            <a:ext cx="8458200" cy="4495800"/>
          </a:xfrm>
          <a:ln>
            <a:noFill/>
          </a:ln>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pPr>
              <a:buNone/>
            </a:pPr>
            <a:r>
              <a:rPr lang="en-US" b="1" dirty="0" smtClean="0"/>
              <a:t>1</a:t>
            </a:r>
            <a:r>
              <a:rPr lang="en-US" b="1" dirty="0" smtClean="0"/>
              <a:t>) A portfolio is a story about you.</a:t>
            </a:r>
          </a:p>
          <a:p>
            <a:r>
              <a:rPr lang="en-US" dirty="0" smtClean="0"/>
              <a:t>A lot people say a portfolio is a selling tool. I fully agree. But a portfolio is more than that. If you think of your portfolio as a sales tool, you tend to just focus on execution skills or how many pieces of software you can use. A portfolio should instead tell an engaging story about you. It should show, through your projects, where you are in design, your passions, your goals, and your strengths. A good way to start your portfolio story is to have a 2-sentence summary about who and what you are all about.</a:t>
            </a:r>
          </a:p>
          <a:p>
            <a:endParaRPr lang="en-US" dirty="0" smtClean="0"/>
          </a:p>
          <a:p>
            <a:pPr>
              <a:buNone/>
            </a:pPr>
            <a:r>
              <a:rPr lang="en-US" b="1" dirty="0" smtClean="0"/>
              <a:t>2) </a:t>
            </a:r>
            <a:r>
              <a:rPr lang="en-US" b="1" dirty="0" smtClean="0"/>
              <a:t>Have an intro page. </a:t>
            </a:r>
          </a:p>
          <a:p>
            <a:r>
              <a:rPr lang="en-US" dirty="0" smtClean="0"/>
              <a:t>This might be a no brainer, but a well-designed introduction page sets the tonality of your portfolio presentation. Many designers just have a title page at the start that says: “Jack’s portfolio.” That’s not good enough. Expanding from the first point you need to share a little about your background to give your portfolio story more depth. Keep it light though; you are summarizing your design career not writing a biography. </a:t>
            </a:r>
          </a:p>
          <a:p>
            <a:endParaRPr lang="en-US" dirty="0" smtClean="0"/>
          </a:p>
        </p:txBody>
      </p:sp>
      <p:sp>
        <p:nvSpPr>
          <p:cNvPr id="6" name="Rectangle 5"/>
          <p:cNvSpPr/>
          <p:nvPr/>
        </p:nvSpPr>
        <p:spPr>
          <a:xfrm>
            <a:off x="0" y="6550223"/>
            <a:ext cx="6934200" cy="307777"/>
          </a:xfrm>
          <a:prstGeom prst="rect">
            <a:avLst/>
          </a:prstGeom>
        </p:spPr>
        <p:txBody>
          <a:bodyPr wrap="square">
            <a:spAutoFit/>
          </a:bodyPr>
          <a:lstStyle/>
          <a:p>
            <a:r>
              <a:rPr lang="en-US" sz="1400" dirty="0" smtClean="0">
                <a:solidFill>
                  <a:schemeClr val="tx2"/>
                </a:solidFill>
              </a:rPr>
              <a:t>Source: http</a:t>
            </a:r>
            <a:r>
              <a:rPr lang="en-US" sz="1400" dirty="0" smtClean="0">
                <a:solidFill>
                  <a:schemeClr val="tx2"/>
                </a:solidFill>
              </a:rPr>
              <a:t>://www.designsojourn.com/10-essential-tips-for-creating-that-killer-portfolio</a:t>
            </a:r>
            <a:r>
              <a:rPr lang="en-US" sz="1400" dirty="0" smtClean="0"/>
              <a:t>/</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1118</Words>
  <Application>Microsoft Office PowerPoint</Application>
  <PresentationFormat>On-screen Show (4:3)</PresentationFormat>
  <Paragraphs>115</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KERJA PRAKTEK  DESAIN PRODUK</vt:lpstr>
      <vt:lpstr>Slide 2</vt:lpstr>
      <vt:lpstr>Slide 3</vt:lpstr>
      <vt:lpstr>Slide 4</vt:lpstr>
      <vt:lpstr>Slide 5</vt:lpstr>
      <vt:lpstr>Slide 6</vt:lpstr>
      <vt:lpstr>Slide 7</vt:lpstr>
      <vt:lpstr>Creative Portofolio</vt:lpstr>
      <vt:lpstr>Portofolio content</vt:lpstr>
      <vt:lpstr>Slide 10</vt:lpstr>
      <vt:lpstr>Slide 11</vt:lpstr>
      <vt:lpstr>Slide 12</vt:lpstr>
      <vt:lpstr>Kesimpulan </vt:lpstr>
      <vt:lpstr>Slide 14</vt:lpstr>
      <vt:lpstr>Slide 15</vt:lpstr>
      <vt:lpstr>Slide 16</vt:lpstr>
      <vt:lpstr>Format Lamaran kerja praktek</vt:lpstr>
      <vt:lpstr>Slide 18</vt:lpstr>
      <vt:lpstr>List target lokasi kerja praktek</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KERJA PRAKTEK DESAIN PRODUK</dc:title>
  <dc:creator>Pandu</dc:creator>
  <cp:lastModifiedBy>Toufiq Panji Wisesa</cp:lastModifiedBy>
  <cp:revision>19</cp:revision>
  <dcterms:created xsi:type="dcterms:W3CDTF">2014-02-05T01:28:58Z</dcterms:created>
  <dcterms:modified xsi:type="dcterms:W3CDTF">2015-02-03T03:10:59Z</dcterms:modified>
</cp:coreProperties>
</file>