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3" r:id="rId9"/>
    <p:sldId id="264" r:id="rId10"/>
    <p:sldId id="266" r:id="rId11"/>
    <p:sldId id="265" r:id="rId12"/>
  </p:sldIdLst>
  <p:sldSz cx="9144000" cy="5143500" type="screen16x9"/>
  <p:notesSz cx="6858000" cy="9144000"/>
  <p:embeddedFontLst>
    <p:embeddedFont>
      <p:font typeface="Oswald" panose="020B0604020202020204" charset="0"/>
      <p:regular r:id="rId14"/>
      <p:bold r:id="rId15"/>
    </p:embeddedFont>
    <p:embeddedFont>
      <p:font typeface="Playfair Display" panose="020B0604020202020204" charset="0"/>
      <p:regular r:id="rId16"/>
      <p:bold r:id="rId17"/>
      <p:italic r:id="rId18"/>
      <p:boldItalic r:id="rId19"/>
    </p:embeddedFont>
    <p:embeddedFont>
      <p:font typeface="Montserrat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35069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304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cc90082dc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cc90082dc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122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c90082dc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cc90082dc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340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cc90082dc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cc90082dc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078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cc90082dc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cc90082dc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532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f033ab08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f033ab08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2656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cc90082dc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cc90082dc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3384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cc9a9c4e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cc9a9c4e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49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HaKI: Hukum Rahasia Dagang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86425" y="3771975"/>
            <a:ext cx="1925260" cy="3479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/>
              <a:t>T</a:t>
            </a:r>
            <a:r>
              <a:rPr lang="id-ID" sz="1200" dirty="0" smtClean="0"/>
              <a:t>eddy M Darajat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Pertanyaan: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id-ID" sz="2400" dirty="0" smtClean="0"/>
              <a:t>Apa perbedaan HaKI rahasia dagang dengan HaKI lainnya?</a:t>
            </a:r>
          </a:p>
          <a:p>
            <a:pPr>
              <a:buFont typeface="+mj-lt"/>
              <a:buAutoNum type="arabicPeriod"/>
            </a:pPr>
            <a:r>
              <a:rPr lang="id-ID" sz="2400" dirty="0" smtClean="0"/>
              <a:t>HaKI rahasia dagang dilindungi oleh UU nomor berapa dan tahun berapa?</a:t>
            </a:r>
          </a:p>
          <a:p>
            <a:pPr>
              <a:buFont typeface="+mj-lt"/>
              <a:buAutoNum type="arabicPeriod"/>
            </a:pPr>
            <a:r>
              <a:rPr lang="id-ID" sz="2400" dirty="0" smtClean="0"/>
              <a:t>Berikan contoh HaKI rahasia dagang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3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159208" y="199772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 You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Apa itu rahasia dagang?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Informasi yang tidak diketahui umum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Dalam bidang teknologi dan bisnis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Mempunyai nilai ekonomis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Sifat kerahasiaannya terjaga dengan baik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Perbedaan Rahasia Dagang dengan HaKI lain: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HaKI lain tidak bersifat rahasia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HaKI lain bentuknya dapat ditulis, digambar, dicatat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HaKI Rahasia Dagang dilindungi meskipun bukan temuan baru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Gunanya HaKI Rahasia Dagang?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Menjamin investor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2400" dirty="0"/>
              <a:t>Mencegah penggunaan informasi tanpa izin</a:t>
            </a:r>
            <a:endParaRPr sz="2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HaKI Rahasia Dagang dilindungi UU No.30 Tahun 2000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Rahasia dagang adalah informasi yang tidak diketahui oleh umum di bidang teknologi atau bisnis, mempunyai nilai ekonomi karena berguna dalam kegiatan usaha, dan dijaga kerahasiaannya oleh pemilik Rahasia Dagang.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Lingkup perlindungan rahasia dagang meliputi:</a:t>
            </a:r>
            <a:endParaRPr/>
          </a:p>
          <a:p>
            <a:pPr marL="457200" lvl="0" indent="-342900" algn="just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Metode produksi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Metode pengolahan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Metode penjualan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Informasi lain di bidang teknologi dan/atau bisnis yang memiliki nilai ekonomi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Pengalihan Hak dan Lisensi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" dirty="0"/>
              <a:t>Hak atas Rahasia Dagang seperti hak atas kekayaan intelektual yang lain, merupakan benda bergerak tidak berwujud oleh karenanya dapat </a:t>
            </a:r>
            <a:r>
              <a:rPr lang="en" dirty="0" smtClean="0"/>
              <a:t>beralih</a:t>
            </a:r>
            <a:r>
              <a:rPr lang="id-ID" dirty="0" smtClean="0"/>
              <a:t> atau dialihkan dengan:</a:t>
            </a:r>
          </a:p>
          <a:p>
            <a:pPr algn="just">
              <a:buFont typeface="+mj-lt"/>
              <a:buAutoNum type="alphaLcPeriod"/>
            </a:pPr>
            <a:r>
              <a:rPr lang="id-ID" dirty="0" smtClean="0"/>
              <a:t>Pewarisan </a:t>
            </a:r>
          </a:p>
          <a:p>
            <a:pPr algn="just">
              <a:buFont typeface="+mj-lt"/>
              <a:buAutoNum type="alphaLcPeriod"/>
            </a:pPr>
            <a:r>
              <a:rPr lang="id-ID" dirty="0" smtClean="0"/>
              <a:t>Hibah </a:t>
            </a:r>
          </a:p>
          <a:p>
            <a:pPr algn="just">
              <a:buFont typeface="+mj-lt"/>
              <a:buAutoNum type="alphaLcPeriod"/>
            </a:pPr>
            <a:r>
              <a:rPr lang="id-ID" dirty="0" smtClean="0"/>
              <a:t>Wasiat </a:t>
            </a:r>
          </a:p>
          <a:p>
            <a:pPr algn="just">
              <a:buFont typeface="+mj-lt"/>
              <a:buAutoNum type="alphaLcPeriod"/>
            </a:pPr>
            <a:r>
              <a:rPr lang="id-ID" dirty="0" smtClean="0"/>
              <a:t>Perjanjian tertulis</a:t>
            </a:r>
          </a:p>
          <a:p>
            <a:pPr algn="just">
              <a:buFont typeface="+mj-lt"/>
              <a:buAutoNum type="alphaLcPeriod"/>
            </a:pPr>
            <a:r>
              <a:rPr lang="id-ID" dirty="0" smtClean="0"/>
              <a:t>Sebab-sebab lain yang dibenarkan oleh peraturan perundang-undangan</a:t>
            </a:r>
          </a:p>
          <a:p>
            <a:pPr marL="114300" indent="0" algn="just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51849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88171"/>
            <a:ext cx="8520600" cy="572700"/>
          </a:xfrm>
        </p:spPr>
        <p:txBody>
          <a:bodyPr/>
          <a:lstStyle/>
          <a:p>
            <a:r>
              <a:rPr lang="en" dirty="0"/>
              <a:t>Pemilik rahasia dagang dapat memberikan lisensi bagi pihak lain.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429284"/>
            <a:ext cx="8520600" cy="3334800"/>
          </a:xfrm>
        </p:spPr>
        <p:txBody>
          <a:bodyPr/>
          <a:lstStyle/>
          <a:p>
            <a:pPr marL="114300" lvl="0" indent="0" algn="just">
              <a:buNone/>
            </a:pPr>
            <a:r>
              <a:rPr lang="en-US" sz="1600" dirty="0" err="1"/>
              <a:t>Lisensi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izin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perjanjian</a:t>
            </a:r>
            <a:r>
              <a:rPr lang="en-US" sz="1600" dirty="0"/>
              <a:t> </a:t>
            </a:r>
            <a:r>
              <a:rPr lang="en-US" sz="1600" dirty="0" err="1"/>
              <a:t>berdasarkan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pemberian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(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pengalihan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)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menikmati</a:t>
            </a:r>
            <a:r>
              <a:rPr lang="en-US" sz="1600" dirty="0"/>
              <a:t> </a:t>
            </a:r>
            <a:r>
              <a:rPr lang="en-US" sz="1600" dirty="0" err="1"/>
              <a:t>manfaat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rahasia</a:t>
            </a:r>
            <a:r>
              <a:rPr lang="en-US" sz="1600" dirty="0"/>
              <a:t> </a:t>
            </a:r>
            <a:r>
              <a:rPr lang="en-US" sz="1600" dirty="0" err="1"/>
              <a:t>dagang</a:t>
            </a:r>
            <a:r>
              <a:rPr lang="en-US" sz="1600" dirty="0"/>
              <a:t> yang </a:t>
            </a:r>
            <a:r>
              <a:rPr lang="en-US" sz="1600" dirty="0" err="1"/>
              <a:t>diberikan</a:t>
            </a:r>
            <a:r>
              <a:rPr lang="en-US" sz="1600" dirty="0"/>
              <a:t> </a:t>
            </a:r>
            <a:r>
              <a:rPr lang="en-US" sz="1600" dirty="0" err="1"/>
              <a:t>perlindungan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jangka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syarat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</a:t>
            </a:r>
          </a:p>
          <a:p>
            <a:pPr marL="114300" indent="0">
              <a:buNone/>
            </a:pPr>
            <a:endParaRPr lang="id-ID" sz="1600" dirty="0" smtClean="0"/>
          </a:p>
          <a:p>
            <a:pPr marL="114300" indent="0" algn="just">
              <a:buNone/>
            </a:pPr>
            <a:r>
              <a:rPr lang="en" sz="1600" dirty="0"/>
              <a:t>Tidak dianggap sebagai pelanggaran rahasia dagang apabila:</a:t>
            </a:r>
            <a:br>
              <a:rPr lang="en" sz="1600" dirty="0"/>
            </a:br>
            <a:r>
              <a:rPr lang="id-ID" sz="1600" dirty="0" smtClean="0"/>
              <a:t>a. Mengungkap untuk kepentingan hankam, kesehatan, atau keselamatan masyarakat.</a:t>
            </a:r>
          </a:p>
          <a:p>
            <a:pPr marL="114300" indent="0" algn="just">
              <a:buNone/>
            </a:pPr>
            <a:r>
              <a:rPr lang="id-ID" sz="1600" dirty="0" smtClean="0"/>
              <a:t>b. </a:t>
            </a:r>
            <a:r>
              <a:rPr lang="en" sz="1600" dirty="0" smtClean="0"/>
              <a:t>Rekayasa </a:t>
            </a:r>
            <a:r>
              <a:rPr lang="en" sz="1600" dirty="0"/>
              <a:t>ulang atas produk yang dihasilkan oleh penggunaan rahasia dagan milik orang lain yang dilakukan semata-mata untuk kepentingan </a:t>
            </a:r>
            <a:r>
              <a:rPr lang="en" sz="1600" dirty="0" smtClean="0"/>
              <a:t>pengembangan</a:t>
            </a:r>
            <a:r>
              <a:rPr lang="id-ID" sz="1600" dirty="0" smtClean="0"/>
              <a:t> lebih lanjut produk yang bersangkutan.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232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204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Rahasia dagang mendapat perlindungan apabila informasi itu?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•   Bersifat rahasia hanya diketahui oleh pihak tertentu bukan secara umum oleh masyarakat.</a:t>
            </a:r>
            <a:br>
              <a:rPr lang="en" dirty="0"/>
            </a:br>
            <a:r>
              <a:rPr lang="en" dirty="0"/>
              <a:t>•    Memiliki nilai ekonomi apabila dapat digunakan untuk menjalankan kegiatan atau usaha yang bersifat komersial atau dapat meningkatkan keuntungan ekonomi.</a:t>
            </a:r>
            <a:br>
              <a:rPr lang="en" dirty="0"/>
            </a:br>
            <a:r>
              <a:rPr lang="en" dirty="0"/>
              <a:t>•    Dijaga kerahasiaannya apabila pemilik atau para pihak yang menguasainya telah melakukan langkah-langkah yang layak dan patut.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Contoh HaKI Rahasia Dagang</a:t>
            </a:r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Resep atau metode membuat makanan di restoran </a:t>
            </a:r>
            <a:r>
              <a:rPr lang="en" i="1"/>
              <a:t>franchise</a:t>
            </a:r>
            <a:r>
              <a:rPr lang="en"/>
              <a:t>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8" name="Google Shape;108;p21"/>
          <p:cNvSpPr/>
          <p:nvPr/>
        </p:nvSpPr>
        <p:spPr>
          <a:xfrm>
            <a:off x="1759263" y="1929975"/>
            <a:ext cx="4845526" cy="2907325"/>
          </a:xfrm>
          <a:prstGeom prst="rect">
            <a:avLst/>
          </a:prstGeom>
          <a:noFill/>
          <a:ln>
            <a:noFill/>
          </a:ln>
        </p:spPr>
      </p:sp>
      <p:pic>
        <p:nvPicPr>
          <p:cNvPr id="1026" name="Picture 2" descr="Image result for logo fast fo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263" y="2012476"/>
            <a:ext cx="4570537" cy="274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On-screen Show (16:9)</PresentationFormat>
  <Paragraphs>42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Oswald</vt:lpstr>
      <vt:lpstr>Arial</vt:lpstr>
      <vt:lpstr>Playfair Display</vt:lpstr>
      <vt:lpstr>Montserrat</vt:lpstr>
      <vt:lpstr>Pop</vt:lpstr>
      <vt:lpstr>HaKI: Hukum Rahasia Dagang</vt:lpstr>
      <vt:lpstr>Apa itu rahasia dagang?</vt:lpstr>
      <vt:lpstr>Perbedaan Rahasia Dagang dengan HaKI lain:</vt:lpstr>
      <vt:lpstr>Gunanya HaKI Rahasia Dagang?</vt:lpstr>
      <vt:lpstr>HaKI Rahasia Dagang dilindungi UU No.30 Tahun 2000</vt:lpstr>
      <vt:lpstr>Pengalihan Hak dan Lisensi</vt:lpstr>
      <vt:lpstr>Pemilik rahasia dagang dapat memberikan lisensi bagi pihak lain.</vt:lpstr>
      <vt:lpstr>Rahasia dagang mendapat perlindungan apabila informasi itu?</vt:lpstr>
      <vt:lpstr>Contoh HaKI Rahasia Dagang</vt:lpstr>
      <vt:lpstr>Pertanyaan: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HaKI: Hukum Rahasia Dagang</dc:title>
  <cp:lastModifiedBy>User</cp:lastModifiedBy>
  <cp:revision>5</cp:revision>
  <dcterms:modified xsi:type="dcterms:W3CDTF">2019-08-28T10:42:31Z</dcterms:modified>
</cp:coreProperties>
</file>