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9ADD78-9091-C68C-73D3-AF4A4508A0C0}" v="156" dt="2018-09-26T21:59:47.9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74" d="100"/>
          <a:sy n="74" d="100"/>
        </p:scale>
        <p:origin x="3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8/28/2019</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8/28/2019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8/28/2019</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62399" y="1116003"/>
            <a:ext cx="7197726" cy="3284105"/>
          </a:xfrm>
        </p:spPr>
        <p:txBody>
          <a:bodyPr>
            <a:normAutofit fontScale="90000"/>
          </a:bodyPr>
          <a:lstStyle/>
          <a:p>
            <a:r>
              <a:rPr lang="en-US" dirty="0" err="1">
                <a:cs typeface="Calibri Light"/>
              </a:rPr>
              <a:t>Kelompok</a:t>
            </a:r>
            <a:r>
              <a:rPr lang="en-US" dirty="0">
                <a:cs typeface="Calibri Light"/>
              </a:rPr>
              <a:t> 4 </a:t>
            </a:r>
            <a:br>
              <a:rPr lang="en-US" dirty="0">
                <a:cs typeface="Calibri Light"/>
              </a:rPr>
            </a:br>
            <a:r>
              <a:rPr lang="en-US" dirty="0">
                <a:cs typeface="Calibri Light"/>
              </a:rPr>
              <a:t>tata </a:t>
            </a:r>
            <a:r>
              <a:rPr lang="en-US" dirty="0" err="1">
                <a:cs typeface="Calibri Light"/>
              </a:rPr>
              <a:t>letak</a:t>
            </a:r>
            <a:r>
              <a:rPr lang="en-US" dirty="0">
                <a:cs typeface="Calibri Light"/>
              </a:rPr>
              <a:t> </a:t>
            </a:r>
            <a:r>
              <a:rPr lang="en-US" dirty="0" err="1">
                <a:cs typeface="Calibri Light"/>
              </a:rPr>
              <a:t>sirkuit</a:t>
            </a:r>
            <a:r>
              <a:rPr lang="en-US" dirty="0">
                <a:cs typeface="Calibri Light"/>
              </a:rPr>
              <a:t> </a:t>
            </a:r>
            <a:r>
              <a:rPr lang="en-US" dirty="0" err="1">
                <a:cs typeface="Calibri Light"/>
              </a:rPr>
              <a:t>terpadu</a:t>
            </a:r>
            <a:r>
              <a:rPr lang="en-US" dirty="0">
                <a:cs typeface="Calibri Light"/>
              </a:rPr>
              <a:t> dan </a:t>
            </a:r>
            <a:r>
              <a:rPr lang="en-US" dirty="0" err="1">
                <a:cs typeface="Calibri Light"/>
              </a:rPr>
              <a:t>perlindungan</a:t>
            </a:r>
            <a:r>
              <a:rPr lang="en-US" dirty="0">
                <a:cs typeface="Calibri Light"/>
              </a:rPr>
              <a:t> </a:t>
            </a:r>
            <a:r>
              <a:rPr lang="en-US" dirty="0" err="1">
                <a:cs typeface="Calibri Light"/>
              </a:rPr>
              <a:t>varietas</a:t>
            </a:r>
            <a:r>
              <a:rPr lang="en-US" dirty="0">
                <a:cs typeface="Calibri Light"/>
              </a:rPr>
              <a:t> </a:t>
            </a:r>
            <a:r>
              <a:rPr lang="en-US" dirty="0" err="1">
                <a:cs typeface="Calibri Light"/>
              </a:rPr>
              <a:t>tanaman</a:t>
            </a:r>
            <a:endParaRPr lang="en-US" dirty="0" err="1"/>
          </a:p>
        </p:txBody>
      </p:sp>
      <p:sp>
        <p:nvSpPr>
          <p:cNvPr id="3" name="Subtitle 2"/>
          <p:cNvSpPr>
            <a:spLocks noGrp="1"/>
          </p:cNvSpPr>
          <p:nvPr>
            <p:ph type="subTitle" idx="1"/>
          </p:nvPr>
        </p:nvSpPr>
        <p:spPr/>
        <p:txBody>
          <a:bodyPr>
            <a:normAutofit/>
          </a:bodyPr>
          <a:lstStyle/>
          <a:p>
            <a:r>
              <a:rPr lang="id-ID" dirty="0" smtClean="0">
                <a:cs typeface="Calibri"/>
              </a:rPr>
              <a:t>Teddy m darajat</a:t>
            </a:r>
            <a:endParaRPr lang="en-US" dirty="0">
              <a:cs typeface="Calibri"/>
            </a:endParaRPr>
          </a:p>
        </p:txBody>
      </p:sp>
    </p:spTree>
    <p:extLst>
      <p:ext uri="{BB962C8B-B14F-4D97-AF65-F5344CB8AC3E}">
        <p14:creationId xmlns:p14="http://schemas.microsoft.com/office/powerpoint/2010/main" val="25265936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AB289E2-6C1D-4C64-8F8A-2D4234DCA3EC}"/>
              </a:ext>
            </a:extLst>
          </p:cNvPr>
          <p:cNvSpPr>
            <a:spLocks noGrp="1"/>
          </p:cNvSpPr>
          <p:nvPr>
            <p:ph idx="1"/>
          </p:nvPr>
        </p:nvSpPr>
        <p:spPr>
          <a:xfrm>
            <a:off x="685801" y="790596"/>
            <a:ext cx="10131425" cy="5000604"/>
          </a:xfrm>
        </p:spPr>
        <p:txBody>
          <a:bodyPr vert="horz" lIns="91440" tIns="45720" rIns="91440" bIns="45720" rtlCol="0" anchor="t">
            <a:normAutofit/>
          </a:bodyPr>
          <a:lstStyle/>
          <a:p>
            <a:pPr marL="0" indent="0">
              <a:buNone/>
            </a:pPr>
            <a:r>
              <a:rPr lang="en-US" sz="3200">
                <a:latin typeface="Arial Nova Light"/>
                <a:cs typeface="Calibri"/>
              </a:rPr>
              <a:t>Pemeriksaan permohonan:</a:t>
            </a:r>
            <a:endParaRPr lang="en-US">
              <a:latin typeface="Calibri"/>
              <a:cs typeface="Calibri"/>
            </a:endParaRPr>
          </a:p>
          <a:p>
            <a:pPr marL="0" indent="0">
              <a:buNone/>
            </a:pPr>
            <a:endParaRPr lang="en-US" sz="2800" dirty="0">
              <a:latin typeface="Arial Nova Light"/>
              <a:cs typeface="Calibri"/>
            </a:endParaRPr>
          </a:p>
          <a:p>
            <a:pPr marL="0" indent="0">
              <a:buNone/>
            </a:pPr>
            <a:r>
              <a:rPr lang="en-US" sz="2800">
                <a:latin typeface="Arial Nova Light"/>
                <a:cs typeface="Calibri"/>
              </a:rPr>
              <a:t>Berkas permohonan yang sudah memenuhi syarat sebagaimana </a:t>
            </a:r>
            <a:r>
              <a:rPr lang="en-US" sz="2800" dirty="0">
                <a:latin typeface="Arial Nova Light"/>
                <a:cs typeface="Calibri"/>
              </a:rPr>
              <a:t>selanjutnya diperiksa untuk diproses lebih lanjut. Asas yang digunakan adalah asas orisinalitas. Kadar orisinalitas ditentukan berdasarkan patokan bahwa hasil upaya intelektual pendesain. Jika desain tersebut memenuhi syarat maka dikeluarkanlah sertifikat dengan </a:t>
            </a:r>
            <a:r>
              <a:rPr lang="en-US" sz="2800">
                <a:latin typeface="Arial Nova Light"/>
                <a:cs typeface="Calibri"/>
              </a:rPr>
              <a:t>masa perlindungan 10 tahun. Jika waktu perlindungan sudah selesai maka desain tersebut jadi milik umum.</a:t>
            </a:r>
            <a:endParaRPr lang="en-US" sz="2800" dirty="0">
              <a:latin typeface="Arial Nova Light"/>
              <a:cs typeface="Calibri"/>
            </a:endParaRPr>
          </a:p>
        </p:txBody>
      </p:sp>
    </p:spTree>
    <p:extLst>
      <p:ext uri="{BB962C8B-B14F-4D97-AF65-F5344CB8AC3E}">
        <p14:creationId xmlns:p14="http://schemas.microsoft.com/office/powerpoint/2010/main" val="3897613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0.70"/>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0BCC76-47A2-4E38-A5F9-000A44494C7F}"/>
              </a:ext>
            </a:extLst>
          </p:cNvPr>
          <p:cNvSpPr>
            <a:spLocks noGrp="1"/>
          </p:cNvSpPr>
          <p:nvPr>
            <p:ph type="title"/>
          </p:nvPr>
        </p:nvSpPr>
        <p:spPr/>
        <p:txBody>
          <a:bodyPr/>
          <a:lstStyle/>
          <a:p>
            <a:pPr algn="ctr"/>
            <a:r>
              <a:rPr lang="en-US">
                <a:latin typeface="High Tower Text"/>
                <a:cs typeface="Calibri Light"/>
              </a:rPr>
              <a:t>Lingkup hak</a:t>
            </a:r>
            <a:endParaRPr lang="en-US">
              <a:latin typeface="High Tower Text"/>
            </a:endParaRPr>
          </a:p>
        </p:txBody>
      </p:sp>
      <p:sp>
        <p:nvSpPr>
          <p:cNvPr id="3" name="Content Placeholder 2">
            <a:extLst>
              <a:ext uri="{FF2B5EF4-FFF2-40B4-BE49-F238E27FC236}">
                <a16:creationId xmlns:a16="http://schemas.microsoft.com/office/drawing/2014/main" xmlns="" id="{9A7A1BB8-BFE7-4ED1-8FA1-1FE594D80737}"/>
              </a:ext>
            </a:extLst>
          </p:cNvPr>
          <p:cNvSpPr>
            <a:spLocks noGrp="1"/>
          </p:cNvSpPr>
          <p:nvPr>
            <p:ph idx="1"/>
          </p:nvPr>
        </p:nvSpPr>
        <p:spPr/>
        <p:txBody>
          <a:bodyPr vert="horz" lIns="91440" tIns="45720" rIns="91440" bIns="45720" rtlCol="0" anchor="t">
            <a:normAutofit/>
          </a:bodyPr>
          <a:lstStyle/>
          <a:p>
            <a:pPr marL="0" indent="0">
              <a:buNone/>
            </a:pPr>
            <a:r>
              <a:rPr lang="en-US" sz="2800">
                <a:cs typeface="Calibri"/>
              </a:rPr>
              <a:t>Ada hak-hak eksekutif yang dimiliki pemegang desain tata letak sirkuit terpadu yaitu:</a:t>
            </a:r>
          </a:p>
          <a:p>
            <a:pPr marL="342900" indent="-342900">
              <a:buAutoNum type="arabicPeriod"/>
            </a:pPr>
            <a:r>
              <a:rPr lang="en-US" sz="2800">
                <a:cs typeface="Calibri"/>
              </a:rPr>
              <a:t>Hak melaksanakan desain yang dimiliki</a:t>
            </a:r>
          </a:p>
          <a:p>
            <a:pPr marL="342900" indent="-342900">
              <a:buAutoNum type="arabicPeriod"/>
            </a:pPr>
            <a:r>
              <a:rPr lang="en-US" sz="2800">
                <a:cs typeface="Calibri"/>
              </a:rPr>
              <a:t>Hak untuk melarang pihak lain yang tanpa persetujuannya membuat,,memakai,menjual,mengimpor, dan mengedarkan barang yang berhubungan dengan desain tata letak sirkuit terpadu tersebut.</a:t>
            </a:r>
            <a:endParaRPr lang="en-US" sz="2800" dirty="0">
              <a:cs typeface="Calibri"/>
            </a:endParaRPr>
          </a:p>
        </p:txBody>
      </p:sp>
    </p:spTree>
    <p:extLst>
      <p:ext uri="{BB962C8B-B14F-4D97-AF65-F5344CB8AC3E}">
        <p14:creationId xmlns:p14="http://schemas.microsoft.com/office/powerpoint/2010/main" val="1442886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316EB1-B733-4CB0-A4AB-7A04C72FBF18}"/>
              </a:ext>
            </a:extLst>
          </p:cNvPr>
          <p:cNvSpPr>
            <a:spLocks noGrp="1"/>
          </p:cNvSpPr>
          <p:nvPr>
            <p:ph type="title"/>
          </p:nvPr>
        </p:nvSpPr>
        <p:spPr>
          <a:xfrm>
            <a:off x="685801" y="609600"/>
            <a:ext cx="10131425" cy="967437"/>
          </a:xfrm>
        </p:spPr>
        <p:txBody>
          <a:bodyPr>
            <a:normAutofit/>
          </a:bodyPr>
          <a:lstStyle/>
          <a:p>
            <a:pPr algn="ctr"/>
            <a:r>
              <a:rPr lang="en-US" sz="4400">
                <a:latin typeface="Felix Titling"/>
                <a:cs typeface="Calibri Light"/>
              </a:rPr>
              <a:t>chip</a:t>
            </a:r>
          </a:p>
        </p:txBody>
      </p:sp>
      <p:sp>
        <p:nvSpPr>
          <p:cNvPr id="3" name="Content Placeholder 2">
            <a:extLst>
              <a:ext uri="{FF2B5EF4-FFF2-40B4-BE49-F238E27FC236}">
                <a16:creationId xmlns:a16="http://schemas.microsoft.com/office/drawing/2014/main" xmlns="" id="{CA2488D6-C260-45C5-84E3-1236AD4E9BE4}"/>
              </a:ext>
            </a:extLst>
          </p:cNvPr>
          <p:cNvSpPr>
            <a:spLocks noGrp="1"/>
          </p:cNvSpPr>
          <p:nvPr>
            <p:ph idx="1"/>
          </p:nvPr>
        </p:nvSpPr>
        <p:spPr/>
        <p:txBody>
          <a:bodyPr vert="horz" lIns="91440" tIns="45720" rIns="91440" bIns="45720" rtlCol="0" anchor="t">
            <a:normAutofit/>
          </a:bodyPr>
          <a:lstStyle/>
          <a:p>
            <a:pPr marL="0" indent="0">
              <a:buNone/>
            </a:pPr>
            <a:r>
              <a:rPr lang="en-US" sz="2000" dirty="0">
                <a:latin typeface="Copperplate Gothic Bold"/>
                <a:cs typeface="Calibri"/>
              </a:rPr>
              <a:t>Chip adalah komponen paling penting dari sirkuit terpadu. Undang-undang desain tata letak sirkuit terpadu bertujuan melindungi "silicon chips" atau "sirkuit terpadu" yang merupakan penggerak utama kemajuan teknologi dalam dua dekade terakhir, khususnya industri komputer dan teknologi terkait. Chip (Circuit House In a Platform) merupakan kumpulan dari sejumlah transistor, diode, dan kapasitor, yakni unsur-</a:t>
            </a:r>
            <a:r>
              <a:rPr lang="en-US" sz="2000">
                <a:latin typeface="Copperplate Gothic Bold"/>
                <a:cs typeface="Calibri"/>
              </a:rPr>
              <a:t>unsur penghubung atau pengubah aliran listrik.</a:t>
            </a:r>
            <a:endParaRPr lang="en-US" sz="2000" dirty="0">
              <a:latin typeface="Copperplate Gothic Bold"/>
              <a:cs typeface="Calibri"/>
            </a:endParaRPr>
          </a:p>
          <a:p>
            <a:pPr marL="0" indent="0">
              <a:buNone/>
            </a:pPr>
            <a:endParaRPr lang="en-US" dirty="0">
              <a:cs typeface="Calibri"/>
            </a:endParaRPr>
          </a:p>
        </p:txBody>
      </p:sp>
    </p:spTree>
    <p:extLst>
      <p:ext uri="{BB962C8B-B14F-4D97-AF65-F5344CB8AC3E}">
        <p14:creationId xmlns:p14="http://schemas.microsoft.com/office/powerpoint/2010/main" val="370960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052F7C-E071-40E9-A36A-B05A44702874}"/>
              </a:ext>
            </a:extLst>
          </p:cNvPr>
          <p:cNvSpPr>
            <a:spLocks noGrp="1"/>
          </p:cNvSpPr>
          <p:nvPr>
            <p:ph type="title"/>
          </p:nvPr>
        </p:nvSpPr>
        <p:spPr>
          <a:xfrm>
            <a:off x="1160254" y="2493034"/>
            <a:ext cx="10131425" cy="1456267"/>
          </a:xfrm>
        </p:spPr>
        <p:txBody>
          <a:bodyPr/>
          <a:lstStyle/>
          <a:p>
            <a:pPr algn="ctr"/>
            <a:r>
              <a:rPr lang="en-US">
                <a:latin typeface="Lucida Calligraphy"/>
                <a:cs typeface="Calibri Light"/>
              </a:rPr>
              <a:t>Perlindungan varietas tanaman </a:t>
            </a:r>
          </a:p>
        </p:txBody>
      </p:sp>
    </p:spTree>
    <p:extLst>
      <p:ext uri="{BB962C8B-B14F-4D97-AF65-F5344CB8AC3E}">
        <p14:creationId xmlns:p14="http://schemas.microsoft.com/office/powerpoint/2010/main" val="2601850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44DF49-8DC0-4FD1-9C53-BE25292E0164}"/>
              </a:ext>
            </a:extLst>
          </p:cNvPr>
          <p:cNvSpPr>
            <a:spLocks noGrp="1"/>
          </p:cNvSpPr>
          <p:nvPr>
            <p:ph type="title"/>
          </p:nvPr>
        </p:nvSpPr>
        <p:spPr/>
        <p:txBody>
          <a:bodyPr/>
          <a:lstStyle/>
          <a:p>
            <a:pPr algn="ctr"/>
            <a:r>
              <a:rPr lang="en-US">
                <a:cs typeface="Calibri Light"/>
              </a:rPr>
              <a:t>pendahuluan</a:t>
            </a:r>
          </a:p>
        </p:txBody>
      </p:sp>
      <p:sp>
        <p:nvSpPr>
          <p:cNvPr id="3" name="Content Placeholder 2">
            <a:extLst>
              <a:ext uri="{FF2B5EF4-FFF2-40B4-BE49-F238E27FC236}">
                <a16:creationId xmlns:a16="http://schemas.microsoft.com/office/drawing/2014/main" xmlns="" id="{C082F783-58AB-4256-9358-E36BA16FF926}"/>
              </a:ext>
            </a:extLst>
          </p:cNvPr>
          <p:cNvSpPr>
            <a:spLocks noGrp="1"/>
          </p:cNvSpPr>
          <p:nvPr>
            <p:ph idx="1"/>
          </p:nvPr>
        </p:nvSpPr>
        <p:spPr/>
        <p:txBody>
          <a:bodyPr vert="horz" lIns="91440" tIns="45720" rIns="91440" bIns="45720" rtlCol="0" anchor="t">
            <a:normAutofit/>
          </a:bodyPr>
          <a:lstStyle/>
          <a:p>
            <a:pPr marL="0" indent="0" algn="ctr">
              <a:buNone/>
            </a:pPr>
            <a:r>
              <a:rPr lang="en-US" sz="2400">
                <a:latin typeface="Times New Roman"/>
                <a:cs typeface="Times New Roman"/>
              </a:rPr>
              <a:t>Sepertihalnya perlindungan desain dan paten, peraturan mengenai perlindungan varietas tanaman bertujuan untuk menciptakan keseimbangan antara kepentingan para pemulia tanaman yang telah menemukan varietas tanaman baru dengan produksi dan keamanan dari jenis tanaman varietas tersebut.</a:t>
            </a:r>
            <a:endParaRPr lang="en-US" sz="2400">
              <a:cs typeface="Calibri"/>
            </a:endParaRPr>
          </a:p>
        </p:txBody>
      </p:sp>
    </p:spTree>
    <p:extLst>
      <p:ext uri="{BB962C8B-B14F-4D97-AF65-F5344CB8AC3E}">
        <p14:creationId xmlns:p14="http://schemas.microsoft.com/office/powerpoint/2010/main" val="1463569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B75C6-BA10-4415-B00F-6E59C9C8C413}"/>
              </a:ext>
            </a:extLst>
          </p:cNvPr>
          <p:cNvSpPr>
            <a:spLocks noGrp="1"/>
          </p:cNvSpPr>
          <p:nvPr>
            <p:ph type="title"/>
          </p:nvPr>
        </p:nvSpPr>
        <p:spPr/>
        <p:txBody>
          <a:bodyPr/>
          <a:lstStyle/>
          <a:p>
            <a:pPr algn="ctr"/>
            <a:r>
              <a:rPr lang="en-US">
                <a:latin typeface="Lucida Calligraphy"/>
                <a:cs typeface="Calibri Light"/>
              </a:rPr>
              <a:t>Hak pemulia tanaman</a:t>
            </a:r>
            <a:endParaRPr lang="en-US">
              <a:latin typeface="Lucida Calligraphy"/>
            </a:endParaRPr>
          </a:p>
        </p:txBody>
      </p:sp>
      <p:sp>
        <p:nvSpPr>
          <p:cNvPr id="3" name="Content Placeholder 2">
            <a:extLst>
              <a:ext uri="{FF2B5EF4-FFF2-40B4-BE49-F238E27FC236}">
                <a16:creationId xmlns:a16="http://schemas.microsoft.com/office/drawing/2014/main" xmlns="" id="{15E4D2A1-D8DD-40E8-AF98-6C983C53E27E}"/>
              </a:ext>
            </a:extLst>
          </p:cNvPr>
          <p:cNvSpPr>
            <a:spLocks noGrp="1"/>
          </p:cNvSpPr>
          <p:nvPr>
            <p:ph idx="1"/>
          </p:nvPr>
        </p:nvSpPr>
        <p:spPr/>
        <p:txBody>
          <a:bodyPr vert="horz" lIns="91440" tIns="45720" rIns="91440" bIns="45720" rtlCol="0" anchor="t">
            <a:noAutofit/>
          </a:bodyPr>
          <a:lstStyle/>
          <a:p>
            <a:pPr marL="0" indent="0" algn="ctr">
              <a:buNone/>
            </a:pPr>
            <a:r>
              <a:rPr lang="en-US" sz="2800" dirty="0">
                <a:latin typeface="High Tower Text"/>
                <a:cs typeface="Calibri"/>
              </a:rPr>
              <a:t>Perlindungan varietas tanaman atau hak pemulia tanaman yang diberikan kepada pihak pemulia tanaman atau pemegang PVT untuk memegang kendali secara eksekutif terhadap bahan perbanyakan (mencakup benih, stek, anakan, atau jaringan biakan) dan material yang di panen (bunga potong, buah, potongan </a:t>
            </a:r>
            <a:r>
              <a:rPr lang="en-US" sz="2800">
                <a:latin typeface="High Tower Text"/>
                <a:cs typeface="Calibri"/>
              </a:rPr>
              <a:t>daun) dari suatu varietas tanaman baru untuk digunakan dalam jangka waktu yang telah ditentukan.</a:t>
            </a:r>
            <a:endParaRPr lang="en-US" sz="2800" dirty="0">
              <a:latin typeface="High Tower Text"/>
              <a:cs typeface="Calibri"/>
            </a:endParaRPr>
          </a:p>
        </p:txBody>
      </p:sp>
    </p:spTree>
    <p:extLst>
      <p:ext uri="{BB962C8B-B14F-4D97-AF65-F5344CB8AC3E}">
        <p14:creationId xmlns:p14="http://schemas.microsoft.com/office/powerpoint/2010/main" val="3567304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C5142E-24AB-4ACA-ADC6-6ED5DC373720}"/>
              </a:ext>
            </a:extLst>
          </p:cNvPr>
          <p:cNvSpPr>
            <a:spLocks noGrp="1"/>
          </p:cNvSpPr>
          <p:nvPr>
            <p:ph type="title"/>
          </p:nvPr>
        </p:nvSpPr>
        <p:spPr/>
        <p:txBody>
          <a:bodyPr/>
          <a:lstStyle/>
          <a:p>
            <a:pPr algn="ctr"/>
            <a:r>
              <a:rPr lang="en-US">
                <a:latin typeface="Times New Roman"/>
                <a:cs typeface="Times New Roman"/>
              </a:rPr>
              <a:t>Syarat-syarat pvt</a:t>
            </a:r>
          </a:p>
        </p:txBody>
      </p:sp>
      <p:sp>
        <p:nvSpPr>
          <p:cNvPr id="3" name="Content Placeholder 2">
            <a:extLst>
              <a:ext uri="{FF2B5EF4-FFF2-40B4-BE49-F238E27FC236}">
                <a16:creationId xmlns:a16="http://schemas.microsoft.com/office/drawing/2014/main" xmlns="" id="{CB3F9BA6-2BCD-4D73-979A-AA0868123A73}"/>
              </a:ext>
            </a:extLst>
          </p:cNvPr>
          <p:cNvSpPr>
            <a:spLocks noGrp="1"/>
          </p:cNvSpPr>
          <p:nvPr>
            <p:ph idx="1"/>
          </p:nvPr>
        </p:nvSpPr>
        <p:spPr/>
        <p:txBody>
          <a:bodyPr vert="horz" lIns="91440" tIns="45720" rIns="91440" bIns="45720" rtlCol="0" anchor="t">
            <a:normAutofit/>
          </a:bodyPr>
          <a:lstStyle/>
          <a:p>
            <a:pPr marL="0" indent="0">
              <a:buNone/>
            </a:pPr>
            <a:r>
              <a:rPr lang="en-US" sz="2400" dirty="0">
                <a:cs typeface="Calibri"/>
              </a:rPr>
              <a:t>Varietas tanaman yang dilindungi di Indonesia adalah varietas tanaman yang memenuhi syarat-syarat </a:t>
            </a:r>
            <a:r>
              <a:rPr lang="en-US" sz="2400">
                <a:cs typeface="Calibri"/>
              </a:rPr>
              <a:t>seperti: </a:t>
            </a:r>
            <a:endParaRPr lang="en-US" sz="2400" dirty="0">
              <a:cs typeface="Calibri"/>
            </a:endParaRPr>
          </a:p>
          <a:p>
            <a:r>
              <a:rPr lang="en-US" sz="2400">
                <a:cs typeface="Calibri"/>
              </a:rPr>
              <a:t>Baru</a:t>
            </a:r>
            <a:endParaRPr lang="en-US" sz="2400" dirty="0">
              <a:cs typeface="Calibri"/>
            </a:endParaRPr>
          </a:p>
          <a:p>
            <a:r>
              <a:rPr lang="en-US" sz="2400">
                <a:cs typeface="Calibri"/>
              </a:rPr>
              <a:t>Unik </a:t>
            </a:r>
            <a:endParaRPr lang="en-US" sz="2400" dirty="0">
              <a:cs typeface="Calibri"/>
            </a:endParaRPr>
          </a:p>
          <a:p>
            <a:r>
              <a:rPr lang="en-US" sz="2400">
                <a:cs typeface="Calibri"/>
              </a:rPr>
              <a:t>Keragaman </a:t>
            </a:r>
            <a:endParaRPr lang="en-US" sz="2400" dirty="0">
              <a:cs typeface="Calibri"/>
            </a:endParaRPr>
          </a:p>
          <a:p>
            <a:r>
              <a:rPr lang="en-US" sz="2400">
                <a:cs typeface="Calibri"/>
              </a:rPr>
              <a:t>Stabil</a:t>
            </a:r>
            <a:endParaRPr lang="en-US" sz="2400" dirty="0">
              <a:cs typeface="Calibri"/>
            </a:endParaRPr>
          </a:p>
          <a:p>
            <a:r>
              <a:rPr lang="en-US" sz="2400">
                <a:cs typeface="Calibri"/>
              </a:rPr>
              <a:t>Diberi nama</a:t>
            </a:r>
            <a:endParaRPr lang="en-US" sz="2400" dirty="0">
              <a:cs typeface="Calibri"/>
            </a:endParaRPr>
          </a:p>
        </p:txBody>
      </p:sp>
    </p:spTree>
    <p:extLst>
      <p:ext uri="{BB962C8B-B14F-4D97-AF65-F5344CB8AC3E}">
        <p14:creationId xmlns:p14="http://schemas.microsoft.com/office/powerpoint/2010/main" val="10267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639FC2A-D40F-4FF5-958B-6B113EBD9256}"/>
              </a:ext>
            </a:extLst>
          </p:cNvPr>
          <p:cNvSpPr>
            <a:spLocks noGrp="1"/>
          </p:cNvSpPr>
          <p:nvPr>
            <p:ph idx="1"/>
          </p:nvPr>
        </p:nvSpPr>
        <p:spPr>
          <a:xfrm>
            <a:off x="685801" y="1207538"/>
            <a:ext cx="10131425" cy="4842454"/>
          </a:xfrm>
        </p:spPr>
        <p:txBody>
          <a:bodyPr vert="horz" lIns="91440" tIns="45720" rIns="91440" bIns="45720" rtlCol="0" anchor="t">
            <a:normAutofit/>
          </a:bodyPr>
          <a:lstStyle/>
          <a:p>
            <a:pPr marL="0" indent="0">
              <a:buNone/>
            </a:pPr>
            <a:r>
              <a:rPr lang="en-US" sz="2000">
                <a:latin typeface="Calibri"/>
                <a:cs typeface="Calibri"/>
              </a:rPr>
              <a:t>Baru </a:t>
            </a:r>
            <a:endParaRPr lang="en-US" sz="2000" dirty="0">
              <a:latin typeface="Calibri"/>
              <a:cs typeface="Calibri"/>
            </a:endParaRPr>
          </a:p>
          <a:p>
            <a:pPr marL="0" indent="0">
              <a:buNone/>
            </a:pPr>
            <a:r>
              <a:rPr lang="en-US" sz="2000" dirty="0">
                <a:latin typeface="Calibri"/>
                <a:cs typeface="Calibri"/>
              </a:rPr>
              <a:t>Varietas tanaman dianggap baru bila waktu yang ditentukan tanaman tersebut belum diperdagangkan  atau jika sudah diperdagangkan peraturannya ada di Indonesia selama 1 tahun atau di </a:t>
            </a:r>
            <a:r>
              <a:rPr lang="en-US" sz="2000">
                <a:latin typeface="Calibri"/>
                <a:cs typeface="Calibri"/>
              </a:rPr>
              <a:t>luar negeri yang musiman 4 tahun atau yang tahunan 6 tahun seperti yang tertera pada pasal 2 ayat 2 UU perlindungan.</a:t>
            </a:r>
            <a:endParaRPr lang="en-US" sz="2000" dirty="0">
              <a:latin typeface="Calibri"/>
              <a:cs typeface="Calibri"/>
            </a:endParaRPr>
          </a:p>
          <a:p>
            <a:pPr marL="0" indent="0">
              <a:buNone/>
            </a:pPr>
            <a:r>
              <a:rPr lang="en-US" sz="2000">
                <a:latin typeface="Calibri"/>
                <a:cs typeface="Calibri"/>
              </a:rPr>
              <a:t>Unik</a:t>
            </a:r>
            <a:endParaRPr lang="en-US" sz="2000" dirty="0">
              <a:latin typeface="Calibri"/>
              <a:cs typeface="Calibri"/>
            </a:endParaRPr>
          </a:p>
          <a:p>
            <a:pPr marL="0" indent="0">
              <a:buNone/>
            </a:pPr>
            <a:r>
              <a:rPr lang="en-US" sz="2000" dirty="0">
                <a:latin typeface="Calibri"/>
                <a:cs typeface="Calibri"/>
              </a:rPr>
              <a:t>Varietas tanaman akan dianggap unik apabila tanaman tersebut dapat dibedakan dari varietas yang ada </a:t>
            </a:r>
            <a:r>
              <a:rPr lang="en-US" sz="2000">
                <a:latin typeface="Calibri"/>
                <a:cs typeface="Calibri"/>
              </a:rPr>
              <a:t>seperti dikatakan pada pasal 2 ayat 3 UU perlindungan.</a:t>
            </a:r>
            <a:endParaRPr lang="en-US" sz="2000" dirty="0">
              <a:latin typeface="Calibri"/>
              <a:cs typeface="Calibri"/>
            </a:endParaRPr>
          </a:p>
          <a:p>
            <a:pPr marL="0" indent="0">
              <a:buNone/>
            </a:pPr>
            <a:r>
              <a:rPr lang="en-US" sz="2000">
                <a:latin typeface="Calibri"/>
                <a:cs typeface="Calibri"/>
              </a:rPr>
              <a:t>Keragaman</a:t>
            </a:r>
            <a:endParaRPr lang="en-US" sz="2000" dirty="0">
              <a:latin typeface="Calibri"/>
              <a:cs typeface="Calibri"/>
            </a:endParaRPr>
          </a:p>
          <a:p>
            <a:pPr marL="0" indent="0">
              <a:buNone/>
            </a:pPr>
            <a:r>
              <a:rPr lang="en-US" sz="2000" dirty="0">
                <a:latin typeface="Calibri"/>
                <a:cs typeface="Calibri"/>
              </a:rPr>
              <a:t>Untuk memenuhi syarat keragaman, unsur-unsur pembeda harus ada didalam semua atau kebanyakan </a:t>
            </a:r>
            <a:r>
              <a:rPr lang="en-US" sz="2000">
                <a:latin typeface="Calibri"/>
                <a:cs typeface="Calibri"/>
              </a:rPr>
              <a:t>dari tanaman varietas baru.</a:t>
            </a:r>
            <a:endParaRPr lang="en-US" sz="2000" dirty="0">
              <a:latin typeface="Calibri"/>
              <a:cs typeface="Calibri"/>
            </a:endParaRPr>
          </a:p>
          <a:p>
            <a:pPr marL="0" indent="0">
              <a:buNone/>
            </a:pPr>
            <a:endParaRPr lang="en-US" dirty="0">
              <a:cs typeface="Calibri"/>
            </a:endParaRPr>
          </a:p>
          <a:p>
            <a:pPr marL="0" indent="0">
              <a:buNone/>
            </a:pPr>
            <a:endParaRPr lang="en-US" dirty="0">
              <a:cs typeface="Calibri"/>
            </a:endParaRPr>
          </a:p>
        </p:txBody>
      </p:sp>
    </p:spTree>
    <p:extLst>
      <p:ext uri="{BB962C8B-B14F-4D97-AF65-F5344CB8AC3E}">
        <p14:creationId xmlns:p14="http://schemas.microsoft.com/office/powerpoint/2010/main" val="790192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D98E875-F7B4-4757-AFA3-E712802DE76D}"/>
              </a:ext>
            </a:extLst>
          </p:cNvPr>
          <p:cNvSpPr>
            <a:spLocks noGrp="1"/>
          </p:cNvSpPr>
          <p:nvPr>
            <p:ph idx="1"/>
          </p:nvPr>
        </p:nvSpPr>
        <p:spPr>
          <a:xfrm>
            <a:off x="685801" y="963124"/>
            <a:ext cx="10131425" cy="5029359"/>
          </a:xfrm>
        </p:spPr>
        <p:txBody>
          <a:bodyPr vert="horz" lIns="91440" tIns="45720" rIns="91440" bIns="45720" rtlCol="0" anchor="t">
            <a:normAutofit/>
          </a:bodyPr>
          <a:lstStyle/>
          <a:p>
            <a:pPr marL="0" indent="0">
              <a:buNone/>
            </a:pPr>
            <a:r>
              <a:rPr lang="en-US" sz="2000" dirty="0">
                <a:cs typeface="Calibri"/>
              </a:rPr>
              <a:t>Stabil</a:t>
            </a:r>
            <a:endParaRPr lang="en-US" dirty="0">
              <a:cs typeface="Calibri"/>
            </a:endParaRPr>
          </a:p>
          <a:p>
            <a:pPr marL="0" indent="0">
              <a:buNone/>
            </a:pPr>
            <a:r>
              <a:rPr lang="en-US" sz="2000" dirty="0" err="1">
                <a:cs typeface="Calibri"/>
              </a:rPr>
              <a:t>Varietas</a:t>
            </a:r>
            <a:r>
              <a:rPr lang="en-US" sz="2000" dirty="0">
                <a:cs typeface="Calibri"/>
              </a:rPr>
              <a:t> </a:t>
            </a:r>
            <a:r>
              <a:rPr lang="en-US" sz="2000" dirty="0" err="1">
                <a:cs typeface="Calibri"/>
              </a:rPr>
              <a:t>dianggap</a:t>
            </a:r>
            <a:r>
              <a:rPr lang="en-US" sz="2000" dirty="0">
                <a:cs typeface="Calibri"/>
              </a:rPr>
              <a:t> </a:t>
            </a:r>
            <a:r>
              <a:rPr lang="en-US" sz="2000" dirty="0" err="1">
                <a:cs typeface="Calibri"/>
              </a:rPr>
              <a:t>stabil</a:t>
            </a:r>
            <a:r>
              <a:rPr lang="en-US" sz="2000" dirty="0">
                <a:cs typeface="Calibri"/>
              </a:rPr>
              <a:t> </a:t>
            </a:r>
            <a:r>
              <a:rPr lang="en-US" sz="2000" dirty="0" err="1">
                <a:cs typeface="Calibri"/>
              </a:rPr>
              <a:t>apabila</a:t>
            </a:r>
            <a:r>
              <a:rPr lang="en-US" sz="2000" dirty="0">
                <a:cs typeface="Calibri"/>
              </a:rPr>
              <a:t> </a:t>
            </a:r>
            <a:r>
              <a:rPr lang="en-US" sz="2000" dirty="0" err="1">
                <a:cs typeface="Calibri"/>
              </a:rPr>
              <a:t>ciri</a:t>
            </a:r>
            <a:r>
              <a:rPr lang="en-US" sz="2000" dirty="0">
                <a:cs typeface="Calibri"/>
              </a:rPr>
              <a:t> </a:t>
            </a:r>
            <a:r>
              <a:rPr lang="en-US" sz="2000" dirty="0" err="1">
                <a:cs typeface="Calibri"/>
              </a:rPr>
              <a:t>khasnya</a:t>
            </a:r>
            <a:r>
              <a:rPr lang="en-US" sz="2000" dirty="0">
                <a:cs typeface="Calibri"/>
              </a:rPr>
              <a:t> </a:t>
            </a:r>
            <a:r>
              <a:rPr lang="en-US" sz="2000" dirty="0" err="1">
                <a:cs typeface="Calibri"/>
              </a:rPr>
              <a:t>tidak</a:t>
            </a:r>
            <a:r>
              <a:rPr lang="en-US" sz="2000" dirty="0">
                <a:cs typeface="Calibri"/>
              </a:rPr>
              <a:t> </a:t>
            </a:r>
            <a:r>
              <a:rPr lang="en-US" sz="2000" dirty="0" err="1">
                <a:cs typeface="Calibri"/>
              </a:rPr>
              <a:t>hilang</a:t>
            </a:r>
            <a:r>
              <a:rPr lang="en-US" sz="2000" dirty="0">
                <a:cs typeface="Calibri"/>
              </a:rPr>
              <a:t> </a:t>
            </a:r>
            <a:r>
              <a:rPr lang="en-US" sz="2000" dirty="0" err="1">
                <a:cs typeface="Calibri"/>
              </a:rPr>
              <a:t>setelah</a:t>
            </a:r>
            <a:r>
              <a:rPr lang="en-US" sz="2000" dirty="0">
                <a:cs typeface="Calibri"/>
              </a:rPr>
              <a:t> </a:t>
            </a:r>
            <a:r>
              <a:rPr lang="en-US" sz="2000" dirty="0" err="1">
                <a:cs typeface="Calibri"/>
              </a:rPr>
              <a:t>ditanam</a:t>
            </a:r>
            <a:r>
              <a:rPr lang="en-US" sz="2000" dirty="0">
                <a:cs typeface="Calibri"/>
              </a:rPr>
              <a:t> </a:t>
            </a:r>
            <a:r>
              <a:rPr lang="en-US" sz="2000" dirty="0" err="1">
                <a:cs typeface="Calibri"/>
              </a:rPr>
              <a:t>berkali</a:t>
            </a:r>
            <a:r>
              <a:rPr lang="en-US" sz="2000" dirty="0">
                <a:cs typeface="Calibri"/>
              </a:rPr>
              <a:t>-kali.</a:t>
            </a:r>
          </a:p>
          <a:p>
            <a:pPr marL="0" indent="0">
              <a:buNone/>
            </a:pPr>
            <a:endParaRPr lang="en-US" sz="2000" dirty="0">
              <a:cs typeface="Calibri"/>
            </a:endParaRPr>
          </a:p>
          <a:p>
            <a:pPr marL="0" indent="0">
              <a:buNone/>
            </a:pPr>
            <a:r>
              <a:rPr lang="en-US" sz="2000" dirty="0" err="1">
                <a:cs typeface="Calibri"/>
              </a:rPr>
              <a:t>Pemberian</a:t>
            </a:r>
            <a:r>
              <a:rPr lang="en-US" sz="2000" dirty="0">
                <a:cs typeface="Calibri"/>
              </a:rPr>
              <a:t> </a:t>
            </a:r>
            <a:r>
              <a:rPr lang="en-US" sz="2000" dirty="0" err="1">
                <a:cs typeface="Calibri"/>
              </a:rPr>
              <a:t>nama</a:t>
            </a:r>
            <a:endParaRPr lang="en-US" dirty="0" err="1"/>
          </a:p>
          <a:p>
            <a:pPr marL="0" indent="0">
              <a:buNone/>
            </a:pPr>
            <a:r>
              <a:rPr lang="en-US" sz="2000" dirty="0">
                <a:cs typeface="Calibri"/>
              </a:rPr>
              <a:t>Tanaman yang sudah memenuhi syarat-syarat tersebut harus diberi nama dan </a:t>
            </a:r>
            <a:r>
              <a:rPr lang="en-US" sz="2000" dirty="0" err="1">
                <a:cs typeface="Calibri"/>
              </a:rPr>
              <a:t>pemberian</a:t>
            </a:r>
            <a:r>
              <a:rPr lang="en-US" sz="2000" dirty="0">
                <a:cs typeface="Calibri"/>
              </a:rPr>
              <a:t> </a:t>
            </a:r>
            <a:r>
              <a:rPr lang="en-US" sz="2000" dirty="0" err="1">
                <a:cs typeface="Calibri"/>
              </a:rPr>
              <a:t>nama</a:t>
            </a:r>
            <a:r>
              <a:rPr lang="en-US" sz="2000" dirty="0">
                <a:cs typeface="Calibri"/>
              </a:rPr>
              <a:t> </a:t>
            </a:r>
            <a:r>
              <a:rPr lang="en-US" sz="2000" dirty="0" err="1">
                <a:cs typeface="Calibri"/>
              </a:rPr>
              <a:t>dilakukan</a:t>
            </a:r>
            <a:r>
              <a:rPr lang="en-US" sz="2000" dirty="0">
                <a:cs typeface="Calibri"/>
              </a:rPr>
              <a:t> </a:t>
            </a:r>
            <a:r>
              <a:rPr lang="en-US" sz="2000" dirty="0" err="1">
                <a:cs typeface="Calibri"/>
              </a:rPr>
              <a:t>berdasarkan</a:t>
            </a:r>
            <a:r>
              <a:rPr lang="en-US" sz="2000" dirty="0">
                <a:cs typeface="Calibri"/>
              </a:rPr>
              <a:t> </a:t>
            </a:r>
            <a:r>
              <a:rPr lang="en-US" sz="2000" dirty="0" err="1">
                <a:cs typeface="Calibri"/>
              </a:rPr>
              <a:t>aturan</a:t>
            </a:r>
            <a:r>
              <a:rPr lang="en-US" sz="2000" dirty="0">
                <a:cs typeface="Calibri"/>
              </a:rPr>
              <a:t> </a:t>
            </a:r>
            <a:r>
              <a:rPr lang="en-US" sz="2000" dirty="0" err="1">
                <a:cs typeface="Calibri"/>
              </a:rPr>
              <a:t>dalam</a:t>
            </a:r>
            <a:r>
              <a:rPr lang="en-US" sz="2000" dirty="0">
                <a:cs typeface="Calibri"/>
              </a:rPr>
              <a:t> </a:t>
            </a:r>
            <a:r>
              <a:rPr lang="en-US" sz="2000" dirty="0" err="1">
                <a:cs typeface="Calibri"/>
              </a:rPr>
              <a:t>ilmu</a:t>
            </a:r>
            <a:r>
              <a:rPr lang="en-US" sz="2000" dirty="0">
                <a:cs typeface="Calibri"/>
              </a:rPr>
              <a:t> </a:t>
            </a:r>
            <a:r>
              <a:rPr lang="en-US" sz="2000" dirty="0" err="1">
                <a:cs typeface="Calibri"/>
              </a:rPr>
              <a:t>biologi</a:t>
            </a:r>
            <a:r>
              <a:rPr lang="en-US" sz="2000" dirty="0">
                <a:cs typeface="Calibri"/>
              </a:rPr>
              <a:t>, </a:t>
            </a:r>
            <a:r>
              <a:rPr lang="en-US" sz="2000" dirty="0" err="1">
                <a:cs typeface="Calibri"/>
              </a:rPr>
              <a:t>pertanian</a:t>
            </a:r>
            <a:r>
              <a:rPr lang="en-US" sz="2000" dirty="0">
                <a:cs typeface="Calibri"/>
              </a:rPr>
              <a:t>, </a:t>
            </a:r>
            <a:r>
              <a:rPr lang="en-US" sz="2000" dirty="0" err="1">
                <a:cs typeface="Calibri"/>
              </a:rPr>
              <a:t>atau</a:t>
            </a:r>
            <a:r>
              <a:rPr lang="en-US" sz="2000" dirty="0">
                <a:cs typeface="Calibri"/>
              </a:rPr>
              <a:t> </a:t>
            </a:r>
            <a:r>
              <a:rPr lang="en-US" sz="2000" dirty="0" err="1">
                <a:cs typeface="Calibri"/>
              </a:rPr>
              <a:t>kehutanan</a:t>
            </a:r>
            <a:r>
              <a:rPr lang="en-US" sz="2000" dirty="0">
                <a:cs typeface="Calibri"/>
              </a:rPr>
              <a:t>.</a:t>
            </a:r>
          </a:p>
        </p:txBody>
      </p:sp>
    </p:spTree>
    <p:extLst>
      <p:ext uri="{BB962C8B-B14F-4D97-AF65-F5344CB8AC3E}">
        <p14:creationId xmlns:p14="http://schemas.microsoft.com/office/powerpoint/2010/main" val="1018983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99757C-E4F0-4B51-9A8D-9FD6DBB20C5A}"/>
              </a:ext>
            </a:extLst>
          </p:cNvPr>
          <p:cNvSpPr>
            <a:spLocks noGrp="1"/>
          </p:cNvSpPr>
          <p:nvPr>
            <p:ph type="title"/>
          </p:nvPr>
        </p:nvSpPr>
        <p:spPr>
          <a:xfrm>
            <a:off x="887083" y="1266997"/>
            <a:ext cx="10131427" cy="2130158"/>
          </a:xfrm>
        </p:spPr>
        <p:txBody>
          <a:bodyPr/>
          <a:lstStyle/>
          <a:p>
            <a:pPr algn="ctr"/>
            <a:r>
              <a:rPr lang="en-US" dirty="0">
                <a:latin typeface="Rockwell Extra Bold"/>
                <a:cs typeface="Calibri Light"/>
              </a:rPr>
              <a:t>DESAIN TATA LETAK SIRKUIT TERPADU</a:t>
            </a:r>
          </a:p>
          <a:p>
            <a:endParaRPr lang="en-US" dirty="0">
              <a:cs typeface="Calibri Light"/>
            </a:endParaRPr>
          </a:p>
        </p:txBody>
      </p:sp>
      <p:sp>
        <p:nvSpPr>
          <p:cNvPr id="3" name="Text Placeholder 2">
            <a:extLst>
              <a:ext uri="{FF2B5EF4-FFF2-40B4-BE49-F238E27FC236}">
                <a16:creationId xmlns:a16="http://schemas.microsoft.com/office/drawing/2014/main" xmlns="" id="{52A2A9F6-33D2-4191-87C1-4F687F805387}"/>
              </a:ext>
            </a:extLst>
          </p:cNvPr>
          <p:cNvSpPr>
            <a:spLocks noGrp="1"/>
          </p:cNvSpPr>
          <p:nvPr>
            <p:ph type="body" idx="1"/>
          </p:nvPr>
        </p:nvSpPr>
        <p:spPr>
          <a:xfrm>
            <a:off x="685799" y="4288551"/>
            <a:ext cx="10131428" cy="1349230"/>
          </a:xfrm>
        </p:spPr>
        <p:txBody>
          <a:bodyPr vert="horz" lIns="91440" tIns="45720" rIns="91440" bIns="45720" rtlCol="0" anchor="t">
            <a:noAutofit/>
          </a:bodyPr>
          <a:lstStyle/>
          <a:p>
            <a:pPr algn="ctr"/>
            <a:r>
              <a:rPr lang="en-US" sz="2800" b="1" dirty="0">
                <a:latin typeface="Comic Sans MS"/>
                <a:cs typeface="EucrosiaUPC"/>
              </a:rPr>
              <a:t>APA ITU DESAIN TATA LETAK SIRKUIT TERPADU?</a:t>
            </a:r>
          </a:p>
          <a:p>
            <a:endParaRPr lang="en-US" dirty="0">
              <a:cs typeface="Calibri"/>
            </a:endParaRPr>
          </a:p>
        </p:txBody>
      </p:sp>
    </p:spTree>
    <p:extLst>
      <p:ext uri="{BB962C8B-B14F-4D97-AF65-F5344CB8AC3E}">
        <p14:creationId xmlns:p14="http://schemas.microsoft.com/office/powerpoint/2010/main" val="3362143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8AA25C-9C06-4F9F-8005-D167AFDE7494}"/>
              </a:ext>
            </a:extLst>
          </p:cNvPr>
          <p:cNvSpPr>
            <a:spLocks noGrp="1"/>
          </p:cNvSpPr>
          <p:nvPr>
            <p:ph type="title"/>
          </p:nvPr>
        </p:nvSpPr>
        <p:spPr>
          <a:xfrm>
            <a:off x="1088367" y="2392393"/>
            <a:ext cx="10131425" cy="2592077"/>
          </a:xfrm>
        </p:spPr>
        <p:txBody>
          <a:bodyPr vert="horz" lIns="91440" tIns="45720" rIns="91440" bIns="45720" rtlCol="0" anchor="ctr">
            <a:noAutofit/>
          </a:bodyPr>
          <a:lstStyle/>
          <a:p>
            <a:pPr algn="ctr"/>
            <a:r>
              <a:rPr lang="en-US" sz="4400">
                <a:latin typeface="Jokerman"/>
                <a:cs typeface="Calibri Light"/>
              </a:rPr>
              <a:t>Artinya terbagi 2 yaitu:</a:t>
            </a:r>
            <a:r>
              <a:rPr lang="en-US" sz="4400" dirty="0">
                <a:latin typeface="Jokerman"/>
                <a:cs typeface="Calibri Light"/>
              </a:rPr>
              <a:t/>
            </a:r>
            <a:br>
              <a:rPr lang="en-US" sz="4400" dirty="0">
                <a:latin typeface="Jokerman"/>
                <a:cs typeface="Calibri Light"/>
              </a:rPr>
            </a:br>
            <a:r>
              <a:rPr lang="en-US" sz="4400">
                <a:latin typeface="Jokerman"/>
                <a:cs typeface="Calibri Light"/>
              </a:rPr>
              <a:t> DESAIN TATA LETAK DAN </a:t>
            </a:r>
            <a:r>
              <a:rPr lang="en-US" sz="4400" dirty="0">
                <a:latin typeface="Jokerman"/>
                <a:cs typeface="Calibri Light"/>
              </a:rPr>
              <a:t>SIRKUIT TERPADU</a:t>
            </a:r>
          </a:p>
          <a:p>
            <a:pPr algn="ctr"/>
            <a:endParaRPr lang="en-US" dirty="0">
              <a:cs typeface="Calibri Light"/>
            </a:endParaRPr>
          </a:p>
        </p:txBody>
      </p:sp>
    </p:spTree>
    <p:extLst>
      <p:ext uri="{BB962C8B-B14F-4D97-AF65-F5344CB8AC3E}">
        <p14:creationId xmlns:p14="http://schemas.microsoft.com/office/powerpoint/2010/main" val="115983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B9F504-0DB1-4100-85F3-4210F9D146AF}"/>
              </a:ext>
            </a:extLst>
          </p:cNvPr>
          <p:cNvSpPr>
            <a:spLocks noGrp="1"/>
          </p:cNvSpPr>
          <p:nvPr>
            <p:ph type="title"/>
          </p:nvPr>
        </p:nvSpPr>
        <p:spPr/>
        <p:txBody>
          <a:bodyPr/>
          <a:lstStyle/>
          <a:p>
            <a:pPr algn="ctr"/>
            <a:r>
              <a:rPr lang="en-US" dirty="0">
                <a:latin typeface="Copperplate Gothic Bold"/>
                <a:cs typeface="Calibri Light"/>
              </a:rPr>
              <a:t>APA ITU DESAIN TATA LETAK?</a:t>
            </a:r>
          </a:p>
        </p:txBody>
      </p:sp>
      <p:sp>
        <p:nvSpPr>
          <p:cNvPr id="3" name="Content Placeholder 2">
            <a:extLst>
              <a:ext uri="{FF2B5EF4-FFF2-40B4-BE49-F238E27FC236}">
                <a16:creationId xmlns:a16="http://schemas.microsoft.com/office/drawing/2014/main" xmlns="" id="{E2358A11-B6AD-41F5-B371-E083F67751AE}"/>
              </a:ext>
            </a:extLst>
          </p:cNvPr>
          <p:cNvSpPr>
            <a:spLocks noGrp="1"/>
          </p:cNvSpPr>
          <p:nvPr>
            <p:ph idx="1"/>
          </p:nvPr>
        </p:nvSpPr>
        <p:spPr>
          <a:xfrm>
            <a:off x="542028" y="2142067"/>
            <a:ext cx="9786367" cy="3649133"/>
          </a:xfrm>
        </p:spPr>
        <p:txBody>
          <a:bodyPr vert="horz" lIns="91440" tIns="45720" rIns="91440" bIns="45720" rtlCol="0" anchor="t">
            <a:normAutofit/>
          </a:bodyPr>
          <a:lstStyle/>
          <a:p>
            <a:pPr marL="0" indent="0" algn="just">
              <a:lnSpc>
                <a:spcPct val="150000"/>
              </a:lnSpc>
              <a:buNone/>
            </a:pPr>
            <a:r>
              <a:rPr lang="en-US" sz="2000" dirty="0">
                <a:latin typeface="High Tower Text"/>
                <a:cs typeface="Calibri"/>
              </a:rPr>
              <a:t>Desain tata letak adalah Kreasi berupa rancangan peletakan tiga dimensi dari berbagai Elemen, sekuran- kurangnya satu dari Elemen tersebut adalah elemen aktif, serta sebagian atau semua  interkoneksi dalam suatu sirkuit terpadu dan peletakan tiga dimensi tersebut dimaksudkan untuk persiapan pembuatan sirkuit terpadu.</a:t>
            </a:r>
          </a:p>
          <a:p>
            <a:pPr marL="0" indent="0" algn="ctr">
              <a:buNone/>
            </a:pPr>
            <a:endParaRPr lang="en-US" dirty="0">
              <a:cs typeface="Calibri"/>
            </a:endParaRPr>
          </a:p>
        </p:txBody>
      </p:sp>
    </p:spTree>
    <p:extLst>
      <p:ext uri="{BB962C8B-B14F-4D97-AF65-F5344CB8AC3E}">
        <p14:creationId xmlns:p14="http://schemas.microsoft.com/office/powerpoint/2010/main" val="13144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149BBF-1D54-47F5-8670-8701B5A16977}"/>
              </a:ext>
            </a:extLst>
          </p:cNvPr>
          <p:cNvSpPr>
            <a:spLocks noGrp="1"/>
          </p:cNvSpPr>
          <p:nvPr>
            <p:ph type="title"/>
          </p:nvPr>
        </p:nvSpPr>
        <p:spPr/>
        <p:txBody>
          <a:bodyPr/>
          <a:lstStyle/>
          <a:p>
            <a:pPr algn="ctr"/>
            <a:r>
              <a:rPr lang="en-US" dirty="0">
                <a:latin typeface="Copperplate Gothic Bold"/>
                <a:cs typeface="Aparajita"/>
              </a:rPr>
              <a:t>KALAU SIRKUIT TERPADU?</a:t>
            </a:r>
            <a:endParaRPr lang="en-US">
              <a:latin typeface="Copperplate Gothic Bold"/>
              <a:cs typeface="Aparajita"/>
            </a:endParaRPr>
          </a:p>
          <a:p>
            <a:endParaRPr lang="en-US" dirty="0">
              <a:cs typeface="Calibri Light"/>
            </a:endParaRPr>
          </a:p>
        </p:txBody>
      </p:sp>
      <p:sp>
        <p:nvSpPr>
          <p:cNvPr id="3" name="Content Placeholder 2">
            <a:extLst>
              <a:ext uri="{FF2B5EF4-FFF2-40B4-BE49-F238E27FC236}">
                <a16:creationId xmlns:a16="http://schemas.microsoft.com/office/drawing/2014/main" xmlns="" id="{13201808-848C-41DD-9D38-F7FEA9975FAD}"/>
              </a:ext>
            </a:extLst>
          </p:cNvPr>
          <p:cNvSpPr>
            <a:spLocks noGrp="1"/>
          </p:cNvSpPr>
          <p:nvPr>
            <p:ph idx="1"/>
          </p:nvPr>
        </p:nvSpPr>
        <p:spPr>
          <a:xfrm>
            <a:off x="340745" y="2142067"/>
            <a:ext cx="11540405" cy="3649133"/>
          </a:xfrm>
        </p:spPr>
        <p:txBody>
          <a:bodyPr vert="horz" lIns="91440" tIns="45720" rIns="91440" bIns="45720" rtlCol="0" anchor="t">
            <a:normAutofit/>
          </a:bodyPr>
          <a:lstStyle/>
          <a:p>
            <a:pPr algn="just">
              <a:buNone/>
            </a:pPr>
            <a:r>
              <a:rPr lang="en-US" sz="2800" dirty="0" err="1">
                <a:cs typeface="Calibri"/>
              </a:rPr>
              <a:t>Sirkuit</a:t>
            </a:r>
            <a:r>
              <a:rPr lang="en-US" sz="2800" dirty="0">
                <a:cs typeface="Calibri"/>
              </a:rPr>
              <a:t> </a:t>
            </a:r>
            <a:r>
              <a:rPr lang="en-US" sz="2800" dirty="0" err="1">
                <a:cs typeface="Calibri"/>
              </a:rPr>
              <a:t>terpadu</a:t>
            </a:r>
            <a:r>
              <a:rPr lang="en-US" sz="2800" dirty="0">
                <a:cs typeface="Calibri"/>
              </a:rPr>
              <a:t> </a:t>
            </a:r>
            <a:r>
              <a:rPr lang="en-US" sz="2800" dirty="0" err="1">
                <a:cs typeface="Calibri"/>
              </a:rPr>
              <a:t>adalah</a:t>
            </a:r>
            <a:r>
              <a:rPr lang="en-US" sz="2800" dirty="0">
                <a:cs typeface="Calibri"/>
              </a:rPr>
              <a:t> </a:t>
            </a:r>
            <a:r>
              <a:rPr lang="en-US" sz="2800" dirty="0" err="1">
                <a:cs typeface="Calibri"/>
              </a:rPr>
              <a:t>suatu</a:t>
            </a:r>
            <a:r>
              <a:rPr lang="en-US" sz="2800" dirty="0">
                <a:cs typeface="Calibri"/>
              </a:rPr>
              <a:t> </a:t>
            </a:r>
            <a:r>
              <a:rPr lang="en-US" sz="2800" dirty="0" err="1">
                <a:cs typeface="Calibri"/>
              </a:rPr>
              <a:t>produk</a:t>
            </a:r>
            <a:r>
              <a:rPr lang="en-US" sz="2800" dirty="0">
                <a:cs typeface="Calibri"/>
              </a:rPr>
              <a:t> </a:t>
            </a:r>
            <a:r>
              <a:rPr lang="en-US" sz="2800" dirty="0" err="1">
                <a:cs typeface="Calibri"/>
              </a:rPr>
              <a:t>dalam</a:t>
            </a:r>
            <a:r>
              <a:rPr lang="en-US" sz="2800" dirty="0">
                <a:cs typeface="Calibri"/>
              </a:rPr>
              <a:t> </a:t>
            </a:r>
            <a:r>
              <a:rPr lang="en-US" sz="2800" dirty="0" err="1">
                <a:cs typeface="Calibri"/>
              </a:rPr>
              <a:t>bentuk</a:t>
            </a:r>
            <a:r>
              <a:rPr lang="en-US" sz="2800" dirty="0">
                <a:cs typeface="Calibri"/>
              </a:rPr>
              <a:t> </a:t>
            </a:r>
            <a:r>
              <a:rPr lang="en-US" sz="2800" dirty="0" err="1">
                <a:cs typeface="Calibri"/>
              </a:rPr>
              <a:t>jadi</a:t>
            </a:r>
            <a:r>
              <a:rPr lang="en-US" sz="2800" dirty="0">
                <a:cs typeface="Calibri"/>
              </a:rPr>
              <a:t> </a:t>
            </a:r>
            <a:r>
              <a:rPr lang="en-US" sz="2800" dirty="0" err="1">
                <a:cs typeface="Calibri"/>
              </a:rPr>
              <a:t>atau</a:t>
            </a:r>
            <a:r>
              <a:rPr lang="en-US" sz="2800" dirty="0">
                <a:cs typeface="Calibri"/>
              </a:rPr>
              <a:t> </a:t>
            </a:r>
            <a:r>
              <a:rPr lang="en-US" sz="2800" dirty="0" err="1">
                <a:cs typeface="Calibri"/>
              </a:rPr>
              <a:t>setengah</a:t>
            </a:r>
            <a:r>
              <a:rPr lang="en-US" sz="2800" dirty="0">
                <a:cs typeface="Calibri"/>
              </a:rPr>
              <a:t> </a:t>
            </a:r>
            <a:r>
              <a:rPr lang="en-US" sz="2800" dirty="0" err="1">
                <a:cs typeface="Calibri"/>
              </a:rPr>
              <a:t>jadi</a:t>
            </a:r>
            <a:r>
              <a:rPr lang="en-US" sz="2800" dirty="0">
                <a:cs typeface="Calibri"/>
              </a:rPr>
              <a:t>, yang </a:t>
            </a:r>
            <a:r>
              <a:rPr lang="en-US" sz="2800" dirty="0" err="1">
                <a:cs typeface="Calibri"/>
              </a:rPr>
              <a:t>didalamnya</a:t>
            </a:r>
            <a:r>
              <a:rPr lang="en-US" sz="2800" dirty="0">
                <a:cs typeface="Calibri"/>
              </a:rPr>
              <a:t> </a:t>
            </a:r>
            <a:r>
              <a:rPr lang="en-US" sz="2800" dirty="0" err="1">
                <a:cs typeface="Calibri"/>
              </a:rPr>
              <a:t>terdapat</a:t>
            </a:r>
            <a:r>
              <a:rPr lang="en-US" sz="2800" dirty="0">
                <a:cs typeface="Calibri"/>
              </a:rPr>
              <a:t> berbagai elemen dan sekurang-kurangnya satu dari elemen aktif, yang sebagian atau seluruhnya saling berkaitan serta dibentuk secara terpadu di dalam sebuah bahan semikonduktor yang dimaksudkan untuk menghasilkan fungsi elektronik.</a:t>
            </a:r>
            <a:endParaRPr lang="en-US">
              <a:cs typeface="Calibri"/>
            </a:endParaRPr>
          </a:p>
        </p:txBody>
      </p:sp>
    </p:spTree>
    <p:extLst>
      <p:ext uri="{BB962C8B-B14F-4D97-AF65-F5344CB8AC3E}">
        <p14:creationId xmlns:p14="http://schemas.microsoft.com/office/powerpoint/2010/main" val="318431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500" fill="hold"/>
                                        <p:tgtEl>
                                          <p:spTgt spid="3"/>
                                        </p:tgtEl>
                                        <p:attrNameLst>
                                          <p:attrName>ppt_w</p:attrName>
                                        </p:attrNameLst>
                                      </p:cBhvr>
                                      <p:tavLst>
                                        <p:tav tm="0">
                                          <p:val>
                                            <p:fltVal val="0"/>
                                          </p:val>
                                        </p:tav>
                                        <p:tav tm="100000">
                                          <p:val>
                                            <p:strVal val="#ppt_w"/>
                                          </p:val>
                                        </p:tav>
                                      </p:tavLst>
                                    </p:anim>
                                    <p:anim calcmode="lin" valueType="num">
                                      <p:cBhvr>
                                        <p:cTn id="16" dur="500" fill="hold"/>
                                        <p:tgtEl>
                                          <p:spTgt spid="3"/>
                                        </p:tgtEl>
                                        <p:attrNameLst>
                                          <p:attrName>ppt_h</p:attrName>
                                        </p:attrNameLst>
                                      </p:cBhvr>
                                      <p:tavLst>
                                        <p:tav tm="0">
                                          <p:val>
                                            <p:fltVal val="0"/>
                                          </p:val>
                                        </p:tav>
                                        <p:tav tm="100000">
                                          <p:val>
                                            <p:strVal val="#ppt_h"/>
                                          </p:val>
                                        </p:tav>
                                      </p:tavLst>
                                    </p:anim>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F2C4AB-3CF4-45F4-97D2-578D91B4CEAD}"/>
              </a:ext>
            </a:extLst>
          </p:cNvPr>
          <p:cNvSpPr>
            <a:spLocks noGrp="1"/>
          </p:cNvSpPr>
          <p:nvPr>
            <p:ph type="title"/>
          </p:nvPr>
        </p:nvSpPr>
        <p:spPr/>
        <p:txBody>
          <a:bodyPr/>
          <a:lstStyle/>
          <a:p>
            <a:pPr algn="ctr"/>
            <a:r>
              <a:rPr lang="en-US" sz="4000" b="1">
                <a:latin typeface="High Tower Text"/>
              </a:rPr>
              <a:t>Hak tata letak sirkuit terpadu</a:t>
            </a:r>
          </a:p>
        </p:txBody>
      </p:sp>
      <p:sp>
        <p:nvSpPr>
          <p:cNvPr id="3" name="Content Placeholder 2">
            <a:extLst>
              <a:ext uri="{FF2B5EF4-FFF2-40B4-BE49-F238E27FC236}">
                <a16:creationId xmlns:a16="http://schemas.microsoft.com/office/drawing/2014/main" xmlns="" id="{AB343A12-1985-4C15-B9CF-8B68DF3C668A}"/>
              </a:ext>
            </a:extLst>
          </p:cNvPr>
          <p:cNvSpPr>
            <a:spLocks noGrp="1"/>
          </p:cNvSpPr>
          <p:nvPr>
            <p:ph idx="1"/>
          </p:nvPr>
        </p:nvSpPr>
        <p:spPr/>
        <p:txBody>
          <a:bodyPr vert="horz" lIns="91440" tIns="45720" rIns="91440" bIns="45720" rtlCol="0" anchor="t">
            <a:normAutofit/>
          </a:bodyPr>
          <a:lstStyle/>
          <a:p>
            <a:pPr marL="0" indent="0" algn="ctr">
              <a:buNone/>
            </a:pPr>
            <a:r>
              <a:rPr lang="en-US" sz="2800" dirty="0">
                <a:latin typeface="High Tower Text"/>
                <a:cs typeface="Calibri"/>
              </a:rPr>
              <a:t>Hak tata letak sirkuit terpadu adalah hak eksklusif yang diberikan oleh negara republik Indonesia terhadap pendesain atas hasil kreasinya, untuk selama waktu tertentu melaksanakan sendiri, atau memberikan </a:t>
            </a:r>
            <a:r>
              <a:rPr lang="en-US" sz="2800">
                <a:latin typeface="High Tower Text"/>
                <a:cs typeface="Calibri"/>
              </a:rPr>
              <a:t>persetujuannya kepada pihak lain untuk melaksanakan hak tersebut.</a:t>
            </a:r>
            <a:endParaRPr lang="en-US" sz="2800" dirty="0">
              <a:latin typeface="High Tower Text"/>
              <a:cs typeface="Calibri"/>
            </a:endParaRPr>
          </a:p>
        </p:txBody>
      </p:sp>
    </p:spTree>
    <p:extLst>
      <p:ext uri="{BB962C8B-B14F-4D97-AF65-F5344CB8AC3E}">
        <p14:creationId xmlns:p14="http://schemas.microsoft.com/office/powerpoint/2010/main" val="1404881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29C4C3-C4B3-497E-B2D7-4FB3D8C8EAE4}"/>
              </a:ext>
            </a:extLst>
          </p:cNvPr>
          <p:cNvSpPr>
            <a:spLocks noGrp="1"/>
          </p:cNvSpPr>
          <p:nvPr>
            <p:ph type="title"/>
          </p:nvPr>
        </p:nvSpPr>
        <p:spPr/>
        <p:txBody>
          <a:bodyPr/>
          <a:lstStyle/>
          <a:p>
            <a:pPr algn="ctr"/>
            <a:r>
              <a:rPr lang="en-US" b="1">
                <a:latin typeface="Aparajita"/>
                <a:cs typeface="Aparajita"/>
              </a:rPr>
              <a:t>Cara membuat sirkuit terpadu</a:t>
            </a:r>
          </a:p>
        </p:txBody>
      </p:sp>
      <p:sp>
        <p:nvSpPr>
          <p:cNvPr id="3" name="Content Placeholder 2">
            <a:extLst>
              <a:ext uri="{FF2B5EF4-FFF2-40B4-BE49-F238E27FC236}">
                <a16:creationId xmlns:a16="http://schemas.microsoft.com/office/drawing/2014/main" xmlns="" id="{49C5BC39-21A3-4053-AEEF-83149C04690E}"/>
              </a:ext>
            </a:extLst>
          </p:cNvPr>
          <p:cNvSpPr>
            <a:spLocks noGrp="1"/>
          </p:cNvSpPr>
          <p:nvPr>
            <p:ph idx="1"/>
          </p:nvPr>
        </p:nvSpPr>
        <p:spPr/>
        <p:txBody>
          <a:bodyPr vert="horz" lIns="91440" tIns="45720" rIns="91440" bIns="45720" rtlCol="0" anchor="t">
            <a:normAutofit fontScale="92500"/>
          </a:bodyPr>
          <a:lstStyle/>
          <a:p>
            <a:pPr marL="0" indent="0">
              <a:buNone/>
            </a:pPr>
            <a:r>
              <a:rPr lang="en-US">
                <a:cs typeface="Calibri"/>
              </a:rPr>
              <a:t>Peletakan kawat-kawat yang akan digunakan untuk rangkaian sirkuit harus sesuai dengan fungsi-fungsi elektronik.</a:t>
            </a:r>
          </a:p>
          <a:p>
            <a:pPr marL="342900" indent="-342900">
              <a:buAutoNum type="arabicPeriod"/>
            </a:pPr>
            <a:r>
              <a:rPr lang="en-US">
                <a:cs typeface="Calibri"/>
              </a:rPr>
              <a:t>Pendesain membuat pola dasar pembuatan chip.Pada dasar pembuatan chip membutuhkan keahlian khusus, oleh karena itu desain tersebut perlu dilindungi oleh hukum.</a:t>
            </a:r>
          </a:p>
          <a:p>
            <a:pPr marL="342900" indent="-342900">
              <a:buAutoNum type="arabicPeriod"/>
            </a:pPr>
            <a:r>
              <a:rPr lang="en-US">
                <a:cs typeface="Calibri"/>
              </a:rPr>
              <a:t>Menentukan fungsi alat elektronika yang akan dibuat. Kemudian ahli elektronika menentukan susunan dari unsur-unsur transistor, diode, dan kapasitor yang diperlukan untuk melaksanakan fungsi-fungsi tersebut. Tahap ini merupakan tahap yang penting dimana pendesain membuat desain yang terinci. Oleh karena itu, tahap untuk merealisasikan sebuah desain tata letak sirkuit membutuhkan waktu yang lama.</a:t>
            </a:r>
            <a:endParaRPr lang="en-US" dirty="0">
              <a:cs typeface="Calibri"/>
            </a:endParaRPr>
          </a:p>
          <a:p>
            <a:pPr marL="342900" indent="-342900">
              <a:buAutoNum type="arabicPeriod"/>
            </a:pPr>
            <a:r>
              <a:rPr lang="en-US">
                <a:cs typeface="Calibri"/>
              </a:rPr>
              <a:t>Papan silikon yang akan dipergunakan untuk pembuatan sirkuit terpadu terpadu dahulu dicetakan dengan komposisi yang peka cahaya. Kemudian dipotret ke papan silicon ,setelah itu dicuci dan dicetakan sesuai pada proses fotografi, papan silicon tersebut memuat gambar yang terdiri dari garis-garis kawat yang dijadikan sebagai dasar untuk menentukan posisi transistor,diode, dan kapasitor.</a:t>
            </a:r>
            <a:endParaRPr lang="en-US" dirty="0">
              <a:cs typeface="Calibri"/>
            </a:endParaRPr>
          </a:p>
          <a:p>
            <a:pPr marL="342900" indent="-342900">
              <a:buAutoNum type="arabicPeriod"/>
            </a:pPr>
            <a:endParaRPr lang="en-US" dirty="0">
              <a:cs typeface="Calibri"/>
            </a:endParaRPr>
          </a:p>
        </p:txBody>
      </p:sp>
    </p:spTree>
    <p:extLst>
      <p:ext uri="{BB962C8B-B14F-4D97-AF65-F5344CB8AC3E}">
        <p14:creationId xmlns:p14="http://schemas.microsoft.com/office/powerpoint/2010/main" val="2714903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linds(horizont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918652-0483-4BFE-925B-E1F768F71C34}"/>
              </a:ext>
            </a:extLst>
          </p:cNvPr>
          <p:cNvSpPr>
            <a:spLocks noGrp="1"/>
          </p:cNvSpPr>
          <p:nvPr>
            <p:ph type="title"/>
          </p:nvPr>
        </p:nvSpPr>
        <p:spPr/>
        <p:txBody>
          <a:bodyPr/>
          <a:lstStyle/>
          <a:p>
            <a:pPr algn="ctr"/>
            <a:r>
              <a:rPr lang="en-US">
                <a:latin typeface="High Tower Text"/>
                <a:cs typeface="Calibri Light"/>
              </a:rPr>
              <a:t>UU Desain tata letak sirkuit terpadu</a:t>
            </a:r>
          </a:p>
        </p:txBody>
      </p:sp>
      <p:sp>
        <p:nvSpPr>
          <p:cNvPr id="3" name="Content Placeholder 2">
            <a:extLst>
              <a:ext uri="{FF2B5EF4-FFF2-40B4-BE49-F238E27FC236}">
                <a16:creationId xmlns:a16="http://schemas.microsoft.com/office/drawing/2014/main" xmlns="" id="{6CC3E820-4EB6-4B4A-A012-D2F75A4133E4}"/>
              </a:ext>
            </a:extLst>
          </p:cNvPr>
          <p:cNvSpPr>
            <a:spLocks noGrp="1"/>
          </p:cNvSpPr>
          <p:nvPr>
            <p:ph idx="1"/>
          </p:nvPr>
        </p:nvSpPr>
        <p:spPr/>
        <p:txBody>
          <a:bodyPr vert="horz" lIns="91440" tIns="45720" rIns="91440" bIns="45720" rtlCol="0" anchor="t">
            <a:normAutofit/>
          </a:bodyPr>
          <a:lstStyle/>
          <a:p>
            <a:pPr marL="0" indent="0">
              <a:buNone/>
            </a:pPr>
            <a:r>
              <a:rPr lang="en-US" sz="2000" dirty="0">
                <a:latin typeface="High Tower Text"/>
                <a:cs typeface="Calibri"/>
              </a:rPr>
              <a:t>Bersamaan dengan dibuatnya UU Desain Industri, pada tanggal 20 desember tahun 2000, pemerintah juga telah mengundangkan UU Desain Tata Letak Sirkuit Terpadu. Alasan dibuatnya UU tersebut untuk memenuhi syarat minimum yang terdapat pada perjanjian TRIPS yang menghendaki agar setiap negara </a:t>
            </a:r>
            <a:r>
              <a:rPr lang="en-US" sz="2000">
                <a:latin typeface="High Tower Text"/>
                <a:cs typeface="Calibri"/>
              </a:rPr>
              <a:t>anggota WTO yang telah meratifikasi perjanjian tersebut untuk membuat peraturan tersendiri tentang desain tata letak sirkuit terpadu.</a:t>
            </a:r>
            <a:endParaRPr lang="en-US" sz="2000" dirty="0">
              <a:latin typeface="High Tower Text"/>
              <a:cs typeface="Calibri"/>
            </a:endParaRPr>
          </a:p>
          <a:p>
            <a:pPr marL="0" indent="0">
              <a:buNone/>
            </a:pPr>
            <a:r>
              <a:rPr lang="en-US" dirty="0">
                <a:cs typeface="Calibri"/>
              </a:rPr>
              <a:t>Catatan: definisi tersebut ternyata tidak hanya mencakup sirkuit dalam bentuk jadi, tetapi juga mencakup </a:t>
            </a:r>
            <a:r>
              <a:rPr lang="en-US">
                <a:cs typeface="Calibri"/>
              </a:rPr>
              <a:t>bentuk setengah jadi dengan pertimbangan dapat berfungsi secara elektronis.</a:t>
            </a:r>
            <a:endParaRPr lang="en-US" dirty="0">
              <a:cs typeface="Calibri"/>
            </a:endParaRPr>
          </a:p>
        </p:txBody>
      </p:sp>
    </p:spTree>
    <p:extLst>
      <p:ext uri="{BB962C8B-B14F-4D97-AF65-F5344CB8AC3E}">
        <p14:creationId xmlns:p14="http://schemas.microsoft.com/office/powerpoint/2010/main" val="3568539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p:tgtEl>
                                          <p:spTgt spid="3"/>
                                        </p:tgtEl>
                                        <p:attrNameLst>
                                          <p:attrName>ppt_y</p:attrName>
                                        </p:attrNameLst>
                                      </p:cBhvr>
                                      <p:tavLst>
                                        <p:tav tm="0">
                                          <p:val>
                                            <p:strVal val="#ppt_y+#ppt_h*1.125000"/>
                                          </p:val>
                                        </p:tav>
                                        <p:tav tm="100000">
                                          <p:val>
                                            <p:strVal val="#ppt_y"/>
                                          </p:val>
                                        </p:tav>
                                      </p:tavLst>
                                    </p:anim>
                                    <p:animEffect transition="in" filter="wipe(up)">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1DE327-5D8A-4A10-A2A7-A7712DAEA190}"/>
              </a:ext>
            </a:extLst>
          </p:cNvPr>
          <p:cNvSpPr>
            <a:spLocks noGrp="1"/>
          </p:cNvSpPr>
          <p:nvPr>
            <p:ph type="title"/>
          </p:nvPr>
        </p:nvSpPr>
        <p:spPr/>
        <p:txBody>
          <a:bodyPr/>
          <a:lstStyle/>
          <a:p>
            <a:pPr algn="ctr"/>
            <a:r>
              <a:rPr lang="en-US">
                <a:latin typeface="Copperplate Gothic Bold"/>
                <a:cs typeface="Calibri Light"/>
              </a:rPr>
              <a:t>Cara </a:t>
            </a:r>
            <a:r>
              <a:rPr lang="en-US">
                <a:latin typeface="Copperplate Gothic Bold"/>
              </a:rPr>
              <a:t>mengajukan hak tata letak sirkuit</a:t>
            </a:r>
          </a:p>
        </p:txBody>
      </p:sp>
      <p:sp>
        <p:nvSpPr>
          <p:cNvPr id="3" name="Content Placeholder 2">
            <a:extLst>
              <a:ext uri="{FF2B5EF4-FFF2-40B4-BE49-F238E27FC236}">
                <a16:creationId xmlns:a16="http://schemas.microsoft.com/office/drawing/2014/main" xmlns="" id="{B9B4432B-558E-4DE1-B9A8-D0E5154700DF}"/>
              </a:ext>
            </a:extLst>
          </p:cNvPr>
          <p:cNvSpPr>
            <a:spLocks noGrp="1"/>
          </p:cNvSpPr>
          <p:nvPr>
            <p:ph idx="1"/>
          </p:nvPr>
        </p:nvSpPr>
        <p:spPr/>
        <p:txBody>
          <a:bodyPr vert="horz" lIns="91440" tIns="45720" rIns="91440" bIns="45720" rtlCol="0" anchor="t">
            <a:normAutofit fontScale="92500"/>
          </a:bodyPr>
          <a:lstStyle/>
          <a:p>
            <a:pPr marL="0" indent="0">
              <a:buNone/>
            </a:pPr>
            <a:r>
              <a:rPr lang="en-US" sz="3200">
                <a:latin typeface="Arial Nova Light"/>
                <a:cs typeface="Aldhabi"/>
              </a:rPr>
              <a:t>Pendaftaran:</a:t>
            </a:r>
            <a:endParaRPr lang="en-US" sz="3200" dirty="0">
              <a:latin typeface="Arial Nova Light"/>
              <a:cs typeface="Aldhabi"/>
            </a:endParaRPr>
          </a:p>
          <a:p>
            <a:pPr marL="0" indent="0">
              <a:buNone/>
            </a:pPr>
            <a:r>
              <a:rPr lang="en-US" sz="3200">
                <a:latin typeface="Arial Nova Light"/>
                <a:cs typeface="Aldhabi"/>
              </a:rPr>
              <a:t>Sama halnya Desain Industri, agar dapat dilindungi </a:t>
            </a:r>
            <a:r>
              <a:rPr lang="en-US" sz="3200" dirty="0">
                <a:latin typeface="Arial Nova Light"/>
                <a:cs typeface="Aldhabi"/>
              </a:rPr>
              <a:t>sebuah desain harus di daftarkan terlebih dahulu. Kewenangan untuk memeriksa permohonan dan mengeluarkan sertifikat ada pada kantor HAKI. Para </a:t>
            </a:r>
            <a:r>
              <a:rPr lang="en-US" sz="3200">
                <a:latin typeface="Arial Nova Light"/>
                <a:cs typeface="Aldhabi"/>
              </a:rPr>
              <a:t>pemohon wajib mengisi formulir dengan menyertakan beberapa lampiran serta pembayaran biaya permohonan.</a:t>
            </a:r>
            <a:endParaRPr lang="en-US"/>
          </a:p>
        </p:txBody>
      </p:sp>
    </p:spTree>
    <p:extLst>
      <p:ext uri="{BB962C8B-B14F-4D97-AF65-F5344CB8AC3E}">
        <p14:creationId xmlns:p14="http://schemas.microsoft.com/office/powerpoint/2010/main" val="4226612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0</TotalTime>
  <Words>724</Words>
  <Application>Microsoft Office PowerPoint</Application>
  <PresentationFormat>Widescreen</PresentationFormat>
  <Paragraphs>54</Paragraphs>
  <Slides>18</Slides>
  <Notes>0</Notes>
  <HiddenSlides>0</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18</vt:i4>
      </vt:variant>
    </vt:vector>
  </HeadingPairs>
  <TitlesOfParts>
    <vt:vector size="34" baseType="lpstr">
      <vt:lpstr>Aldhabi</vt:lpstr>
      <vt:lpstr>Aparajita</vt:lpstr>
      <vt:lpstr>Arial</vt:lpstr>
      <vt:lpstr>Arial Nova Light</vt:lpstr>
      <vt:lpstr>Calibri</vt:lpstr>
      <vt:lpstr>Calibri Light</vt:lpstr>
      <vt:lpstr>Comic Sans MS</vt:lpstr>
      <vt:lpstr>Copperplate Gothic Bold</vt:lpstr>
      <vt:lpstr>EucrosiaUPC</vt:lpstr>
      <vt:lpstr>Felix Titling</vt:lpstr>
      <vt:lpstr>High Tower Text</vt:lpstr>
      <vt:lpstr>Jokerman</vt:lpstr>
      <vt:lpstr>Lucida Calligraphy</vt:lpstr>
      <vt:lpstr>Rockwell Extra Bold</vt:lpstr>
      <vt:lpstr>Times New Roman</vt:lpstr>
      <vt:lpstr>Celestial</vt:lpstr>
      <vt:lpstr>Kelompok 4  tata letak sirkuit terpadu dan perlindungan varietas tanaman</vt:lpstr>
      <vt:lpstr>DESAIN TATA LETAK SIRKUIT TERPADU </vt:lpstr>
      <vt:lpstr>Artinya terbagi 2 yaitu:  DESAIN TATA LETAK DAN SIRKUIT TERPADU </vt:lpstr>
      <vt:lpstr>APA ITU DESAIN TATA LETAK?</vt:lpstr>
      <vt:lpstr>KALAU SIRKUIT TERPADU? </vt:lpstr>
      <vt:lpstr>Hak tata letak sirkuit terpadu</vt:lpstr>
      <vt:lpstr>Cara membuat sirkuit terpadu</vt:lpstr>
      <vt:lpstr>UU Desain tata letak sirkuit terpadu</vt:lpstr>
      <vt:lpstr>Cara mengajukan hak tata letak sirkuit</vt:lpstr>
      <vt:lpstr>PowerPoint Presentation</vt:lpstr>
      <vt:lpstr>Lingkup hak</vt:lpstr>
      <vt:lpstr>chip</vt:lpstr>
      <vt:lpstr>Perlindungan varietas tanaman </vt:lpstr>
      <vt:lpstr>pendahuluan</vt:lpstr>
      <vt:lpstr>Hak pemulia tanaman</vt:lpstr>
      <vt:lpstr>Syarat-syarat pvt</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dc:creator>
  <cp:lastModifiedBy>User</cp:lastModifiedBy>
  <cp:revision>1194</cp:revision>
  <dcterms:created xsi:type="dcterms:W3CDTF">2014-09-12T02:08:24Z</dcterms:created>
  <dcterms:modified xsi:type="dcterms:W3CDTF">2019-08-28T10:31:39Z</dcterms:modified>
</cp:coreProperties>
</file>