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3" r:id="rId7"/>
    <p:sldId id="264" r:id="rId8"/>
    <p:sldId id="265" r:id="rId9"/>
    <p:sldId id="260" r:id="rId10"/>
    <p:sldId id="261" r:id="rId11"/>
    <p:sldId id="262" r:id="rId12"/>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4660"/>
  </p:normalViewPr>
  <p:slideViewPr>
    <p:cSldViewPr snapToGrid="0">
      <p:cViewPr varScale="1">
        <p:scale>
          <a:sx n="74" d="100"/>
          <a:sy n="74"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9D14F76-47DB-4B42-AE2D-7D09183656FD}" type="datetimeFigureOut">
              <a:rPr lang="id-ID" smtClean="0"/>
              <a:t>28/08/2019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242888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D14F76-47DB-4B42-AE2D-7D09183656FD}" type="datetimeFigureOut">
              <a:rPr lang="id-ID" smtClean="0"/>
              <a:t>28/08/2019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1483416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D14F76-47DB-4B42-AE2D-7D09183656FD}" type="datetimeFigureOut">
              <a:rPr lang="id-ID" smtClean="0"/>
              <a:t>28/08/2019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134725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D14F76-47DB-4B42-AE2D-7D09183656FD}" type="datetimeFigureOut">
              <a:rPr lang="id-ID" smtClean="0"/>
              <a:t>28/08/2019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415616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9D14F76-47DB-4B42-AE2D-7D09183656FD}" type="datetimeFigureOut">
              <a:rPr lang="id-ID" smtClean="0"/>
              <a:t>28/08/2019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3288808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9D14F76-47DB-4B42-AE2D-7D09183656FD}" type="datetimeFigureOut">
              <a:rPr lang="id-ID" smtClean="0"/>
              <a:t>28/08/2019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217557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9D14F76-47DB-4B42-AE2D-7D09183656FD}" type="datetimeFigureOut">
              <a:rPr lang="id-ID" smtClean="0"/>
              <a:t>28/08/2019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396607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9D14F76-47DB-4B42-AE2D-7D09183656FD}" type="datetimeFigureOut">
              <a:rPr lang="id-ID" smtClean="0"/>
              <a:t>28/08/2019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1593782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D14F76-47DB-4B42-AE2D-7D09183656FD}" type="datetimeFigureOut">
              <a:rPr lang="id-ID" smtClean="0"/>
              <a:t>28/08/2019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2295450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D14F76-47DB-4B42-AE2D-7D09183656FD}" type="datetimeFigureOut">
              <a:rPr lang="id-ID" smtClean="0"/>
              <a:t>28/08/2019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28938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9D14F76-47DB-4B42-AE2D-7D09183656FD}" type="datetimeFigureOut">
              <a:rPr lang="id-ID" smtClean="0"/>
              <a:t>28/08/2019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5362188F-7EC1-409D-81B1-9EBF318C3F27}" type="slidenum">
              <a:rPr lang="id-ID" smtClean="0"/>
              <a:t>‹#›</a:t>
            </a:fld>
            <a:endParaRPr lang="id-ID"/>
          </a:p>
        </p:txBody>
      </p:sp>
    </p:spTree>
    <p:extLst>
      <p:ext uri="{BB962C8B-B14F-4D97-AF65-F5344CB8AC3E}">
        <p14:creationId xmlns:p14="http://schemas.microsoft.com/office/powerpoint/2010/main" val="837309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14F76-47DB-4B42-AE2D-7D09183656FD}" type="datetimeFigureOut">
              <a:rPr lang="id-ID" smtClean="0"/>
              <a:t>28/08/2019</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2188F-7EC1-409D-81B1-9EBF318C3F27}" type="slidenum">
              <a:rPr lang="id-ID" smtClean="0"/>
              <a:t>‹#›</a:t>
            </a:fld>
            <a:endParaRPr lang="id-ID"/>
          </a:p>
        </p:txBody>
      </p:sp>
    </p:spTree>
    <p:extLst>
      <p:ext uri="{BB962C8B-B14F-4D97-AF65-F5344CB8AC3E}">
        <p14:creationId xmlns:p14="http://schemas.microsoft.com/office/powerpoint/2010/main" val="2110848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10.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9.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10440"/>
            <a:ext cx="11669422" cy="5999045"/>
          </a:xfrm>
          <a:prstGeom prst="rect">
            <a:avLst/>
          </a:prstGeom>
        </p:spPr>
      </p:pic>
      <p:sp>
        <p:nvSpPr>
          <p:cNvPr id="2" name="Title 1"/>
          <p:cNvSpPr>
            <a:spLocks noGrp="1"/>
          </p:cNvSpPr>
          <p:nvPr>
            <p:ph type="ctrTitle"/>
          </p:nvPr>
        </p:nvSpPr>
        <p:spPr/>
        <p:txBody>
          <a:bodyPr anchor="t">
            <a:normAutofit/>
          </a:bodyPr>
          <a:lstStyle/>
          <a:p>
            <a:r>
              <a:rPr lang="id-ID" sz="2800" b="1" dirty="0" smtClean="0">
                <a:effectLst>
                  <a:outerShdw blurRad="38100" dist="38100" dir="2700000" algn="tl">
                    <a:srgbClr val="000000">
                      <a:alpha val="43137"/>
                    </a:srgbClr>
                  </a:outerShdw>
                </a:effectLst>
                <a:latin typeface="Tekton Pro" panose="020F0603020208020904" pitchFamily="34" charset="0"/>
              </a:rPr>
              <a:t>HAKI DESAIN</a:t>
            </a:r>
            <a:br>
              <a:rPr lang="id-ID" sz="2800" b="1" dirty="0" smtClean="0">
                <a:effectLst>
                  <a:outerShdw blurRad="38100" dist="38100" dir="2700000" algn="tl">
                    <a:srgbClr val="000000">
                      <a:alpha val="43137"/>
                    </a:srgbClr>
                  </a:outerShdw>
                </a:effectLst>
                <a:latin typeface="Tekton Pro" panose="020F0603020208020904" pitchFamily="34" charset="0"/>
              </a:rPr>
            </a:br>
            <a:r>
              <a:rPr lang="id-ID" sz="2800" b="1" dirty="0" smtClean="0">
                <a:effectLst>
                  <a:outerShdw blurRad="38100" dist="38100" dir="2700000" algn="tl">
                    <a:srgbClr val="000000">
                      <a:alpha val="43137"/>
                    </a:srgbClr>
                  </a:outerShdw>
                </a:effectLst>
                <a:latin typeface="Tekton Pro" panose="020F0603020208020904" pitchFamily="34" charset="0"/>
              </a:rPr>
              <a:t/>
            </a:r>
            <a:br>
              <a:rPr lang="id-ID" sz="2800" b="1" dirty="0" smtClean="0">
                <a:effectLst>
                  <a:outerShdw blurRad="38100" dist="38100" dir="2700000" algn="tl">
                    <a:srgbClr val="000000">
                      <a:alpha val="43137"/>
                    </a:srgbClr>
                  </a:outerShdw>
                </a:effectLst>
                <a:latin typeface="Tekton Pro" panose="020F0603020208020904" pitchFamily="34" charset="0"/>
              </a:rPr>
            </a:br>
            <a:r>
              <a:rPr lang="id-ID" sz="2800" b="1" dirty="0" smtClean="0">
                <a:effectLst>
                  <a:outerShdw blurRad="38100" dist="38100" dir="2700000" algn="tl">
                    <a:srgbClr val="000000">
                      <a:alpha val="43137"/>
                    </a:srgbClr>
                  </a:outerShdw>
                </a:effectLst>
                <a:latin typeface="Tekton Pro" panose="020F0603020208020904" pitchFamily="34" charset="0"/>
              </a:rPr>
              <a:t>JUDUL ; HAK KEKAYAAN INTELEKTUAL SUATU PENGANTAR</a:t>
            </a:r>
            <a:br>
              <a:rPr lang="id-ID" sz="2800" b="1" dirty="0" smtClean="0">
                <a:effectLst>
                  <a:outerShdw blurRad="38100" dist="38100" dir="2700000" algn="tl">
                    <a:srgbClr val="000000">
                      <a:alpha val="43137"/>
                    </a:srgbClr>
                  </a:outerShdw>
                </a:effectLst>
                <a:latin typeface="Tekton Pro" panose="020F0603020208020904" pitchFamily="34" charset="0"/>
              </a:rPr>
            </a:br>
            <a:r>
              <a:rPr lang="id-ID" sz="2800" b="1" dirty="0" smtClean="0">
                <a:effectLst>
                  <a:outerShdw blurRad="38100" dist="38100" dir="2700000" algn="tl">
                    <a:srgbClr val="000000">
                      <a:alpha val="43137"/>
                    </a:srgbClr>
                  </a:outerShdw>
                </a:effectLst>
                <a:latin typeface="Tekton Pro" panose="020F0603020208020904" pitchFamily="34" charset="0"/>
              </a:rPr>
              <a:t>Bab 13, dengan Judul Sub Bab “ PENEGAKAN HAKI DI INDONESIA”</a:t>
            </a:r>
            <a:endParaRPr lang="id-ID" sz="2800" b="1" dirty="0">
              <a:effectLst>
                <a:outerShdw blurRad="38100" dist="38100" dir="2700000" algn="tl">
                  <a:srgbClr val="000000">
                    <a:alpha val="43137"/>
                  </a:srgbClr>
                </a:outerShdw>
              </a:effectLst>
              <a:latin typeface="Tekton Pro" panose="020F0603020208020904" pitchFamily="34" charset="0"/>
            </a:endParaRPr>
          </a:p>
        </p:txBody>
      </p:sp>
      <p:sp>
        <p:nvSpPr>
          <p:cNvPr id="3" name="Subtitle 2"/>
          <p:cNvSpPr>
            <a:spLocks noGrp="1"/>
          </p:cNvSpPr>
          <p:nvPr>
            <p:ph type="subTitle" idx="1"/>
          </p:nvPr>
        </p:nvSpPr>
        <p:spPr>
          <a:xfrm>
            <a:off x="1524000" y="5023407"/>
            <a:ext cx="9144000" cy="411478"/>
          </a:xfrm>
        </p:spPr>
        <p:txBody>
          <a:bodyPr>
            <a:noAutofit/>
          </a:bodyPr>
          <a:lstStyle/>
          <a:p>
            <a:r>
              <a:rPr lang="id-ID" sz="1600" dirty="0" smtClean="0">
                <a:effectLst>
                  <a:outerShdw blurRad="38100" dist="38100" dir="2700000" algn="tl">
                    <a:srgbClr val="000000">
                      <a:alpha val="43137"/>
                    </a:srgbClr>
                  </a:outerShdw>
                </a:effectLst>
              </a:rPr>
              <a:t>Teddy M Darajat</a:t>
            </a:r>
            <a:endParaRPr lang="id-ID"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82455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354093"/>
            <a:ext cx="11668755" cy="5998984"/>
          </a:xfrm>
          <a:prstGeom prst="rect">
            <a:avLst/>
          </a:prstGeom>
        </p:spPr>
      </p:pic>
      <p:sp>
        <p:nvSpPr>
          <p:cNvPr id="2" name="Title 1"/>
          <p:cNvSpPr>
            <a:spLocks noGrp="1"/>
          </p:cNvSpPr>
          <p:nvPr>
            <p:ph type="title"/>
          </p:nvPr>
        </p:nvSpPr>
        <p:spPr/>
        <p:txBody>
          <a:bodyPr>
            <a:normAutofit/>
          </a:bodyPr>
          <a:lstStyle/>
          <a:p>
            <a:pPr algn="ctr"/>
            <a:r>
              <a:rPr lang="id-ID" sz="3600" b="1" dirty="0" smtClean="0">
                <a:effectLst>
                  <a:outerShdw blurRad="38100" dist="38100" dir="2700000" algn="tl">
                    <a:srgbClr val="000000">
                      <a:alpha val="43137"/>
                    </a:srgbClr>
                  </a:outerShdw>
                </a:effectLst>
                <a:latin typeface="Tekton Pro" panose="020F0603020208020904" pitchFamily="34" charset="0"/>
              </a:rPr>
              <a:t>Pedoman Bagi Pelaksanaan HAKI </a:t>
            </a:r>
            <a:endParaRPr lang="id-ID" sz="3600" b="1"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200" y="-688157"/>
            <a:ext cx="10515600" cy="6865120"/>
          </a:xfrm>
        </p:spPr>
        <p:txBody>
          <a:bodyPr anchor="ctr"/>
          <a:lstStyle/>
          <a:p>
            <a:pPr marL="0" indent="0" algn="just">
              <a:buNone/>
            </a:pPr>
            <a:r>
              <a:rPr lang="id-ID" dirty="0" smtClean="0"/>
              <a:t>	</a:t>
            </a:r>
            <a:r>
              <a:rPr lang="id-ID" sz="2400" dirty="0" smtClean="0">
                <a:latin typeface="Times New Roman" panose="02020603050405020304" pitchFamily="18" charset="0"/>
                <a:cs typeface="Times New Roman" panose="02020603050405020304" pitchFamily="18" charset="0"/>
              </a:rPr>
              <a:t>Penegakkan hukum secara pidana bergantung kepada kerja sama orginasasi profesi pada tataran kebijakan. Pembuatan pedoman bagi setiap instansi pemerintahan seharusnya ditujukan kepada penyelesaian tugas penegakkan hukum yang efektif. Jika pedoman tersebut dikembangkan, proses penetuan pelanggaran HAKI baik yang akan ditangani oleh negara ataupun perdata akan jauh lebih muda.</a:t>
            </a:r>
            <a:endParaRPr lang="id-ID" sz="2400" dirty="0">
              <a:latin typeface="Times New Roman" panose="02020603050405020304" pitchFamily="18" charset="0"/>
              <a:cs typeface="Times New Roman" panose="02020603050405020304" pitchFamily="18" charset="0"/>
            </a:endParaRPr>
          </a:p>
        </p:txBody>
      </p:sp>
      <p:sp>
        <p:nvSpPr>
          <p:cNvPr id="6" name="Striped Right Arrow 5">
            <a:hlinkClick r:id="rId3" action="ppaction://hlinksldjump"/>
          </p:cNvPr>
          <p:cNvSpPr/>
          <p:nvPr/>
        </p:nvSpPr>
        <p:spPr>
          <a:xfrm>
            <a:off x="10329449" y="5877906"/>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3369951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3482" y="1431901"/>
            <a:ext cx="5282779" cy="4554120"/>
          </a:xfrm>
        </p:spPr>
      </p:pic>
    </p:spTree>
    <p:extLst>
      <p:ext uri="{BB962C8B-B14F-4D97-AF65-F5344CB8AC3E}">
        <p14:creationId xmlns:p14="http://schemas.microsoft.com/office/powerpoint/2010/main" val="2711280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9682" y="95218"/>
            <a:ext cx="11668755" cy="6277663"/>
          </a:xfrm>
          <a:prstGeom prst="rect">
            <a:avLst/>
          </a:prstGeom>
        </p:spPr>
      </p:pic>
      <p:sp>
        <p:nvSpPr>
          <p:cNvPr id="6" name="Round Diagonal Corner Rectangle 5">
            <a:hlinkClick r:id="rId3" action="ppaction://hlinksldjump"/>
          </p:cNvPr>
          <p:cNvSpPr/>
          <p:nvPr/>
        </p:nvSpPr>
        <p:spPr>
          <a:xfrm>
            <a:off x="866480" y="2017945"/>
            <a:ext cx="4553932" cy="769358"/>
          </a:xfrm>
          <a:prstGeom prst="round2DiagRect">
            <a:avLst>
              <a:gd name="adj1" fmla="val 50000"/>
              <a:gd name="adj2" fmla="val 0"/>
            </a:avLst>
          </a:prstGeom>
        </p:spPr>
        <p:style>
          <a:lnRef idx="1">
            <a:schemeClr val="accent4"/>
          </a:lnRef>
          <a:fillRef idx="2">
            <a:schemeClr val="accent4"/>
          </a:fillRef>
          <a:effectRef idx="1">
            <a:schemeClr val="accent4"/>
          </a:effectRef>
          <a:fontRef idx="minor">
            <a:schemeClr val="dk1"/>
          </a:fontRef>
        </p:style>
        <p:txBody>
          <a:bodyPr rtlCol="0" anchor="ctr"/>
          <a:lstStyle/>
          <a:p>
            <a:r>
              <a:rPr lang="id-ID" b="1" dirty="0" smtClean="0"/>
              <a:t>4 </a:t>
            </a:r>
            <a:r>
              <a:rPr lang="id-ID" b="1" dirty="0"/>
              <a:t>HAL UTAMA YANG </a:t>
            </a:r>
            <a:r>
              <a:rPr lang="id-ID" b="1" dirty="0" smtClean="0"/>
              <a:t>MENDORONG </a:t>
            </a:r>
            <a:r>
              <a:rPr lang="id-ID" b="1" dirty="0"/>
              <a:t>PESATNYA PERKEMBANGAN PRODUK-PRODUK HAKI</a:t>
            </a:r>
          </a:p>
        </p:txBody>
      </p:sp>
      <p:sp>
        <p:nvSpPr>
          <p:cNvPr id="8" name="Round Diagonal Corner Rectangle 7">
            <a:hlinkClick r:id="rId4" action="ppaction://hlinksldjump"/>
          </p:cNvPr>
          <p:cNvSpPr/>
          <p:nvPr/>
        </p:nvSpPr>
        <p:spPr>
          <a:xfrm>
            <a:off x="2488675" y="2948897"/>
            <a:ext cx="4469533" cy="742068"/>
          </a:xfrm>
          <a:prstGeom prst="round2DiagRect">
            <a:avLst>
              <a:gd name="adj1" fmla="val 50000"/>
              <a:gd name="adj2"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d-ID" b="1" dirty="0"/>
              <a:t>PENEGAKAN HAKI BIASANYA DILAKUKAN DENGAN CARA</a:t>
            </a:r>
          </a:p>
        </p:txBody>
      </p:sp>
      <p:sp>
        <p:nvSpPr>
          <p:cNvPr id="11" name="Round Diagonal Corner Rectangle 10">
            <a:hlinkClick r:id="rId5" action="ppaction://hlinksldjump"/>
          </p:cNvPr>
          <p:cNvSpPr/>
          <p:nvPr/>
        </p:nvSpPr>
        <p:spPr>
          <a:xfrm>
            <a:off x="5580668" y="4583488"/>
            <a:ext cx="4440782" cy="875663"/>
          </a:xfrm>
          <a:prstGeom prst="round2DiagRect">
            <a:avLst>
              <a:gd name="adj1" fmla="val 50000"/>
              <a:gd name="adj2"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d-ID" b="1" dirty="0"/>
              <a:t>MASALAH PENEGAKKAN HUKUM LAIN DAN USULAN PERUBAHAN DI INDONESIA</a:t>
            </a:r>
          </a:p>
        </p:txBody>
      </p:sp>
      <p:sp>
        <p:nvSpPr>
          <p:cNvPr id="13" name="Round Diagonal Corner Rectangle 12">
            <a:hlinkClick r:id="rId6" action="ppaction://hlinksldjump"/>
          </p:cNvPr>
          <p:cNvSpPr/>
          <p:nvPr/>
        </p:nvSpPr>
        <p:spPr>
          <a:xfrm>
            <a:off x="4081806" y="3852559"/>
            <a:ext cx="4460420" cy="569335"/>
          </a:xfrm>
          <a:prstGeom prst="round2DiagRect">
            <a:avLst>
              <a:gd name="adj1" fmla="val 50000"/>
              <a:gd name="adj2" fmla="val 0"/>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b="1" dirty="0"/>
              <a:t>TRIPS DAN PENEGAKAN HUKUM DI INDONESIA</a:t>
            </a:r>
          </a:p>
        </p:txBody>
      </p:sp>
      <p:sp>
        <p:nvSpPr>
          <p:cNvPr id="14" name="Round Diagonal Corner Rectangle 13">
            <a:hlinkClick r:id="rId7" action="ppaction://hlinksldjump"/>
          </p:cNvPr>
          <p:cNvSpPr/>
          <p:nvPr/>
        </p:nvSpPr>
        <p:spPr>
          <a:xfrm>
            <a:off x="7344711" y="5629783"/>
            <a:ext cx="4022060" cy="818512"/>
          </a:xfrm>
          <a:prstGeom prst="round2DiagRect">
            <a:avLst>
              <a:gd name="adj1" fmla="val 50000"/>
              <a:gd name="adj2" fmla="val 0"/>
            </a:avLst>
          </a:prstGeom>
        </p:spPr>
        <p:style>
          <a:lnRef idx="1">
            <a:schemeClr val="accent4"/>
          </a:lnRef>
          <a:fillRef idx="2">
            <a:schemeClr val="accent4"/>
          </a:fillRef>
          <a:effectRef idx="1">
            <a:schemeClr val="accent4"/>
          </a:effectRef>
          <a:fontRef idx="minor">
            <a:schemeClr val="dk1"/>
          </a:fontRef>
        </p:style>
        <p:txBody>
          <a:bodyPr rtlCol="0" anchor="ctr"/>
          <a:lstStyle/>
          <a:p>
            <a:r>
              <a:rPr lang="id-ID" dirty="0" smtClean="0">
                <a:effectLst>
                  <a:outerShdw blurRad="38100" dist="38100" dir="2700000" algn="tl">
                    <a:srgbClr val="000000">
                      <a:alpha val="43137"/>
                    </a:srgbClr>
                  </a:outerShdw>
                </a:effectLst>
              </a:rPr>
              <a:t>PEDOMAN BAGI PENEGAKAN HAKI</a:t>
            </a:r>
            <a:endParaRPr lang="id-ID" dirty="0">
              <a:effectLst>
                <a:outerShdw blurRad="38100" dist="38100" dir="2700000" algn="tl">
                  <a:srgbClr val="000000">
                    <a:alpha val="43137"/>
                  </a:srgbClr>
                </a:outerShdw>
              </a:effectLst>
            </a:endParaRPr>
          </a:p>
        </p:txBody>
      </p:sp>
      <p:sp>
        <p:nvSpPr>
          <p:cNvPr id="17" name="Rectangle 16"/>
          <p:cNvSpPr/>
          <p:nvPr/>
        </p:nvSpPr>
        <p:spPr>
          <a:xfrm>
            <a:off x="1687398" y="261839"/>
            <a:ext cx="9068464" cy="2031325"/>
          </a:xfrm>
          <a:prstGeom prst="rect">
            <a:avLst/>
          </a:prstGeom>
          <a:noFill/>
        </p:spPr>
        <p:txBody>
          <a:bodyPr wrap="square" lIns="91440" tIns="45720" rIns="91440" bIns="45720">
            <a:spAutoFit/>
          </a:bodyPr>
          <a:lstStyle/>
          <a:p>
            <a:pPr algn="ctr"/>
            <a:r>
              <a:rPr lang="id-ID" sz="3600" dirty="0">
                <a:ln w="0"/>
                <a:effectLst>
                  <a:outerShdw blurRad="38100" dist="19050" dir="2700000" algn="tl" rotWithShape="0">
                    <a:schemeClr val="dk1">
                      <a:alpha val="40000"/>
                    </a:schemeClr>
                  </a:outerShdw>
                </a:effectLst>
              </a:rPr>
              <a:t>MATERI BAB 13</a:t>
            </a:r>
          </a:p>
          <a:p>
            <a:pPr algn="ctr"/>
            <a:r>
              <a:rPr lang="id-ID" sz="3600" dirty="0">
                <a:ln w="0"/>
                <a:effectLst>
                  <a:outerShdw blurRad="38100" dist="19050" dir="2700000" algn="tl" rotWithShape="0">
                    <a:schemeClr val="dk1">
                      <a:alpha val="40000"/>
                    </a:schemeClr>
                  </a:outerShdw>
                </a:effectLst>
              </a:rPr>
              <a:t>PENEGAKAN HAKI DI INDONESIA</a:t>
            </a:r>
            <a:endParaRPr lang="en-US" sz="3600" dirty="0">
              <a:ln w="0"/>
              <a:effectLst>
                <a:outerShdw blurRad="38100" dist="19050" dir="2700000" algn="tl" rotWithShape="0">
                  <a:schemeClr val="dk1">
                    <a:alpha val="40000"/>
                  </a:schemeClr>
                </a:outerShdw>
              </a:effectLst>
            </a:endParaRPr>
          </a:p>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742652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429508"/>
            <a:ext cx="11668755" cy="5998984"/>
          </a:xfrm>
          <a:prstGeom prst="rect">
            <a:avLst/>
          </a:prstGeom>
        </p:spPr>
      </p:pic>
      <p:sp>
        <p:nvSpPr>
          <p:cNvPr id="2" name="Title 1"/>
          <p:cNvSpPr>
            <a:spLocks noGrp="1"/>
          </p:cNvSpPr>
          <p:nvPr>
            <p:ph type="title"/>
          </p:nvPr>
        </p:nvSpPr>
        <p:spPr/>
        <p:txBody>
          <a:bodyPr>
            <a:normAutofit/>
          </a:bodyPr>
          <a:lstStyle/>
          <a:p>
            <a:pPr algn="ctr"/>
            <a:r>
              <a:rPr lang="id-ID" sz="2800" b="1" dirty="0" smtClean="0">
                <a:effectLst>
                  <a:outerShdw blurRad="38100" dist="38100" dir="2700000" algn="tl">
                    <a:srgbClr val="000000">
                      <a:alpha val="43137"/>
                    </a:srgbClr>
                  </a:outerShdw>
                </a:effectLst>
                <a:latin typeface="Tekton Pro" panose="020F0603020208020904" pitchFamily="34" charset="0"/>
              </a:rPr>
              <a:t>4 Hal utama yang mendorong pesatnya perkembangan produk-produk HAKI</a:t>
            </a:r>
            <a:endParaRPr lang="id-ID" sz="2800" b="1"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1007882" y="1039018"/>
            <a:ext cx="10515600" cy="4351338"/>
          </a:xfrm>
        </p:spPr>
        <p:txBody>
          <a:bodyPr anchor="ctr"/>
          <a:lstStyle/>
          <a:p>
            <a:pPr marL="514350" indent="-514350" algn="just">
              <a:buFont typeface="+mj-lt"/>
              <a:buAutoNum type="arabicPeriod"/>
            </a:pPr>
            <a:r>
              <a:rPr lang="id-ID" dirty="0" smtClean="0">
                <a:latin typeface="Times New Roman" panose="02020603050405020304" pitchFamily="18" charset="0"/>
                <a:cs typeface="Times New Roman" panose="02020603050405020304" pitchFamily="18" charset="0"/>
              </a:rPr>
              <a:t>Upaya penerapan Hukum terhadap pelanggaran </a:t>
            </a:r>
            <a:r>
              <a:rPr lang="id-ID" dirty="0">
                <a:latin typeface="Times New Roman" panose="02020603050405020304" pitchFamily="18" charset="0"/>
                <a:cs typeface="Times New Roman" panose="02020603050405020304" pitchFamily="18" charset="0"/>
              </a:rPr>
              <a:t> </a:t>
            </a:r>
            <a:r>
              <a:rPr lang="id-ID" dirty="0" smtClean="0">
                <a:latin typeface="Times New Roman" panose="02020603050405020304" pitchFamily="18" charset="0"/>
                <a:cs typeface="Times New Roman" panose="02020603050405020304" pitchFamily="18" charset="0"/>
              </a:rPr>
              <a:t>HAKI masih lemah.</a:t>
            </a:r>
          </a:p>
          <a:p>
            <a:pPr marL="514350" indent="-514350" algn="just">
              <a:buFont typeface="+mj-lt"/>
              <a:buAutoNum type="arabicPeriod"/>
            </a:pPr>
            <a:r>
              <a:rPr lang="id-ID" dirty="0" smtClean="0">
                <a:latin typeface="Times New Roman" panose="02020603050405020304" pitchFamily="18" charset="0"/>
                <a:cs typeface="Times New Roman" panose="02020603050405020304" pitchFamily="18" charset="0"/>
              </a:rPr>
              <a:t>Sulitnya pengawasan.</a:t>
            </a:r>
          </a:p>
          <a:p>
            <a:pPr marL="514350" indent="-514350" algn="just">
              <a:buFont typeface="+mj-lt"/>
              <a:buAutoNum type="arabicPeriod"/>
            </a:pPr>
            <a:r>
              <a:rPr lang="id-ID" dirty="0" smtClean="0">
                <a:latin typeface="Times New Roman" panose="02020603050405020304" pitchFamily="18" charset="0"/>
                <a:cs typeface="Times New Roman" panose="02020603050405020304" pitchFamily="18" charset="0"/>
              </a:rPr>
              <a:t>Rendahnya biaya produksi produk-produk haki bajakan.</a:t>
            </a:r>
          </a:p>
          <a:p>
            <a:pPr marL="514350" indent="-514350" algn="just">
              <a:buFont typeface="+mj-lt"/>
              <a:buAutoNum type="arabicPeriod"/>
            </a:pPr>
            <a:r>
              <a:rPr lang="id-ID" dirty="0" smtClean="0">
                <a:latin typeface="Times New Roman" panose="02020603050405020304" pitchFamily="18" charset="0"/>
                <a:cs typeface="Times New Roman" panose="02020603050405020304" pitchFamily="18" charset="0"/>
              </a:rPr>
              <a:t>Biaya Promosi.</a:t>
            </a:r>
          </a:p>
          <a:p>
            <a:endParaRPr lang="id-ID" dirty="0" smtClean="0"/>
          </a:p>
        </p:txBody>
      </p:sp>
      <p:sp>
        <p:nvSpPr>
          <p:cNvPr id="5" name="Striped Right Arrow 4">
            <a:hlinkClick r:id="rId3" action="ppaction://hlinksldjump"/>
          </p:cNvPr>
          <p:cNvSpPr/>
          <p:nvPr/>
        </p:nvSpPr>
        <p:spPr>
          <a:xfrm rot="10800000">
            <a:off x="261622" y="5830484"/>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4241528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429508"/>
            <a:ext cx="11668755" cy="5998984"/>
          </a:xfrm>
          <a:prstGeom prst="rect">
            <a:avLst/>
          </a:prstGeom>
        </p:spPr>
      </p:pic>
      <p:sp>
        <p:nvSpPr>
          <p:cNvPr id="2" name="Title 1"/>
          <p:cNvSpPr>
            <a:spLocks noGrp="1"/>
          </p:cNvSpPr>
          <p:nvPr>
            <p:ph type="title"/>
          </p:nvPr>
        </p:nvSpPr>
        <p:spPr>
          <a:xfrm>
            <a:off x="838200" y="365125"/>
            <a:ext cx="10515600" cy="2019856"/>
          </a:xfrm>
        </p:spPr>
        <p:txBody>
          <a:bodyPr anchor="t">
            <a:normAutofit/>
          </a:bodyPr>
          <a:lstStyle/>
          <a:p>
            <a:pPr algn="ctr"/>
            <a:r>
              <a:rPr lang="id-ID" sz="4000" dirty="0" smtClean="0"/>
              <a:t/>
            </a:r>
            <a:br>
              <a:rPr lang="id-ID" sz="4000" dirty="0" smtClean="0"/>
            </a:br>
            <a:r>
              <a:rPr lang="id-ID" sz="3200" dirty="0" smtClean="0">
                <a:effectLst>
                  <a:outerShdw blurRad="38100" dist="38100" dir="2700000" algn="tl">
                    <a:srgbClr val="000000">
                      <a:alpha val="43137"/>
                    </a:srgbClr>
                  </a:outerShdw>
                </a:effectLst>
                <a:latin typeface="Tekton Pro" panose="020F0603020208020904" pitchFamily="34" charset="0"/>
              </a:rPr>
              <a:t>Penegakan HAKI biasanya </a:t>
            </a:r>
            <a:br>
              <a:rPr lang="id-ID" sz="3200" dirty="0" smtClean="0">
                <a:effectLst>
                  <a:outerShdw blurRad="38100" dist="38100" dir="2700000" algn="tl">
                    <a:srgbClr val="000000">
                      <a:alpha val="43137"/>
                    </a:srgbClr>
                  </a:outerShdw>
                </a:effectLst>
                <a:latin typeface="Tekton Pro" panose="020F0603020208020904" pitchFamily="34" charset="0"/>
              </a:rPr>
            </a:br>
            <a:r>
              <a:rPr lang="id-ID" sz="3200" dirty="0" smtClean="0">
                <a:effectLst>
                  <a:outerShdw blurRad="38100" dist="38100" dir="2700000" algn="tl">
                    <a:srgbClr val="000000">
                      <a:alpha val="43137"/>
                    </a:srgbClr>
                  </a:outerShdw>
                </a:effectLst>
                <a:latin typeface="Tekton Pro" panose="020F0603020208020904" pitchFamily="34" charset="0"/>
              </a:rPr>
              <a:t>dilakukan dengan cara</a:t>
            </a:r>
            <a:endParaRPr lang="id-ID" sz="3200"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200" y="2384981"/>
            <a:ext cx="10515600" cy="4157220"/>
          </a:xfrm>
        </p:spPr>
        <p:txBody>
          <a:bodyPr/>
          <a:lstStyle/>
          <a:p>
            <a:pPr marL="914400" lvl="1" indent="-457200">
              <a:buAutoNum type="arabicPeriod"/>
            </a:pPr>
            <a:r>
              <a:rPr lang="id-ID" dirty="0" smtClean="0">
                <a:latin typeface="Times New Roman" panose="02020603050405020304" pitchFamily="18" charset="0"/>
                <a:cs typeface="Times New Roman" panose="02020603050405020304" pitchFamily="18" charset="0"/>
              </a:rPr>
              <a:t>Orang perorangan berhak menggugat pelanggaran ke pengadilan</a:t>
            </a:r>
          </a:p>
          <a:p>
            <a:pPr marL="457200" lvl="1" indent="0">
              <a:buNone/>
            </a:pPr>
            <a:r>
              <a:rPr lang="id-ID" dirty="0">
                <a:latin typeface="Times New Roman" panose="02020603050405020304" pitchFamily="18" charset="0"/>
                <a:cs typeface="Times New Roman" panose="02020603050405020304" pitchFamily="18" charset="0"/>
              </a:rPr>
              <a:t> </a:t>
            </a:r>
            <a:r>
              <a:rPr lang="id-ID" dirty="0" smtClean="0">
                <a:latin typeface="Times New Roman" panose="02020603050405020304" pitchFamily="18" charset="0"/>
                <a:cs typeface="Times New Roman" panose="02020603050405020304" pitchFamily="18" charset="0"/>
              </a:rPr>
              <a:t>      atau lembaga yang berfungsi sebagai pengadilan atas pelanggaran HAKI.</a:t>
            </a:r>
            <a:endParaRPr lang="id-ID" dirty="0">
              <a:latin typeface="Times New Roman" panose="02020603050405020304" pitchFamily="18" charset="0"/>
              <a:cs typeface="Times New Roman" panose="02020603050405020304" pitchFamily="18" charset="0"/>
            </a:endParaRPr>
          </a:p>
          <a:p>
            <a:pPr marL="457200" lvl="1" indent="0">
              <a:buNone/>
            </a:pPr>
            <a:endParaRPr lang="id-ID" dirty="0" smtClean="0">
              <a:latin typeface="Times New Roman" panose="02020603050405020304" pitchFamily="18" charset="0"/>
              <a:cs typeface="Times New Roman" panose="02020603050405020304" pitchFamily="18" charset="0"/>
            </a:endParaRPr>
          </a:p>
          <a:p>
            <a:pPr marL="457200" lvl="1" indent="0">
              <a:buNone/>
            </a:pPr>
            <a:r>
              <a:rPr lang="id-ID" dirty="0" smtClean="0">
                <a:latin typeface="Times New Roman" panose="02020603050405020304" pitchFamily="18" charset="0"/>
                <a:cs typeface="Times New Roman" panose="02020603050405020304" pitchFamily="18" charset="0"/>
              </a:rPr>
              <a:t>2.   </a:t>
            </a:r>
            <a:r>
              <a:rPr lang="id-ID" dirty="0">
                <a:latin typeface="Times New Roman" panose="02020603050405020304" pitchFamily="18" charset="0"/>
                <a:cs typeface="Times New Roman" panose="02020603050405020304" pitchFamily="18" charset="0"/>
              </a:rPr>
              <a:t>B</a:t>
            </a:r>
            <a:r>
              <a:rPr lang="id-ID" dirty="0" smtClean="0">
                <a:latin typeface="Times New Roman" panose="02020603050405020304" pitchFamily="18" charset="0"/>
                <a:cs typeface="Times New Roman" panose="02020603050405020304" pitchFamily="18" charset="0"/>
              </a:rPr>
              <a:t>iasanya dipakai untuk memaksa orang supaya mentaati HAKI dengan    </a:t>
            </a:r>
          </a:p>
          <a:p>
            <a:pPr marL="457200" lvl="1" indent="0">
              <a:buNone/>
            </a:pPr>
            <a:r>
              <a:rPr lang="id-ID" dirty="0">
                <a:latin typeface="Times New Roman" panose="02020603050405020304" pitchFamily="18" charset="0"/>
                <a:cs typeface="Times New Roman" panose="02020603050405020304" pitchFamily="18" charset="0"/>
              </a:rPr>
              <a:t> </a:t>
            </a:r>
            <a:r>
              <a:rPr lang="id-ID" dirty="0" smtClean="0">
                <a:latin typeface="Times New Roman" panose="02020603050405020304" pitchFamily="18" charset="0"/>
                <a:cs typeface="Times New Roman" panose="02020603050405020304" pitchFamily="18" charset="0"/>
              </a:rPr>
              <a:t>     melalui para penegak hukum negara.</a:t>
            </a:r>
          </a:p>
          <a:p>
            <a:pPr marL="457200" lvl="1" indent="0">
              <a:buNone/>
            </a:pPr>
            <a:endParaRPr lang="id-ID" dirty="0"/>
          </a:p>
        </p:txBody>
      </p:sp>
      <p:sp>
        <p:nvSpPr>
          <p:cNvPr id="5" name="Striped Right Arrow 4">
            <a:hlinkClick r:id="rId3" action="ppaction://hlinksldjump"/>
          </p:cNvPr>
          <p:cNvSpPr/>
          <p:nvPr/>
        </p:nvSpPr>
        <p:spPr>
          <a:xfrm>
            <a:off x="10329449" y="5877906"/>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687282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429508"/>
            <a:ext cx="11668755" cy="5998984"/>
          </a:xfrm>
          <a:prstGeom prst="rect">
            <a:avLst/>
          </a:prstGeom>
        </p:spPr>
      </p:pic>
      <p:sp>
        <p:nvSpPr>
          <p:cNvPr id="2" name="Title 1"/>
          <p:cNvSpPr>
            <a:spLocks noGrp="1"/>
          </p:cNvSpPr>
          <p:nvPr>
            <p:ph type="title"/>
          </p:nvPr>
        </p:nvSpPr>
        <p:spPr/>
        <p:txBody>
          <a:bodyPr>
            <a:normAutofit/>
          </a:bodyPr>
          <a:lstStyle/>
          <a:p>
            <a:pPr algn="ctr"/>
            <a:r>
              <a:rPr lang="id-ID" sz="3200" dirty="0" smtClean="0">
                <a:effectLst>
                  <a:outerShdw blurRad="38100" dist="38100" dir="2700000" algn="tl">
                    <a:srgbClr val="000000">
                      <a:alpha val="43137"/>
                    </a:srgbClr>
                  </a:outerShdw>
                </a:effectLst>
                <a:latin typeface="Tekton Pro" panose="020F0603020208020904" pitchFamily="34" charset="0"/>
              </a:rPr>
              <a:t>Dibawah ini beberapa contoh cara penegakan</a:t>
            </a:r>
            <a:endParaRPr lang="id-ID" sz="3200"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200" y="612742"/>
            <a:ext cx="10515600" cy="5564221"/>
          </a:xfrm>
        </p:spPr>
        <p:txBody>
          <a:bodyPr anchor="ctr"/>
          <a:lstStyle/>
          <a:p>
            <a:pPr marL="0" indent="0">
              <a:buNone/>
            </a:pPr>
            <a:r>
              <a:rPr lang="id-ID" dirty="0" smtClean="0"/>
              <a:t> </a:t>
            </a:r>
            <a:r>
              <a:rPr lang="id-ID" sz="2400" dirty="0" smtClean="0">
                <a:latin typeface="Times New Roman" panose="02020603050405020304" pitchFamily="18" charset="0"/>
                <a:cs typeface="Times New Roman" panose="02020603050405020304" pitchFamily="18" charset="0"/>
              </a:rPr>
              <a:t>1. pemegang hak memakai upaya hukum perdata untuk</a:t>
            </a:r>
          </a:p>
          <a:p>
            <a:pPr marL="0" indent="0">
              <a:buNone/>
            </a:pPr>
            <a:r>
              <a:rPr lang="id-ID" sz="2400" dirty="0" smtClean="0">
                <a:latin typeface="Times New Roman" panose="02020603050405020304" pitchFamily="18" charset="0"/>
                <a:cs typeface="Times New Roman" panose="02020603050405020304" pitchFamily="18" charset="0"/>
              </a:rPr>
              <a:t>     menuntut si pelanggar</a:t>
            </a:r>
          </a:p>
          <a:p>
            <a:pPr marL="0"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2. pemegang hak melaksanakan haknya dimanapun kepada yang   </a:t>
            </a:r>
          </a:p>
          <a:p>
            <a:pPr marL="0"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berwenang </a:t>
            </a:r>
          </a:p>
          <a:p>
            <a:pPr marL="0"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3. aparatur negara</a:t>
            </a:r>
          </a:p>
          <a:p>
            <a:pPr marL="0"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4. pemegang hak asing mengajukan keberatan kepada    </a:t>
            </a:r>
          </a:p>
          <a:p>
            <a:pPr marL="0" indent="0">
              <a:buNone/>
            </a:pPr>
            <a:r>
              <a:rPr lang="id-ID" sz="2400" dirty="0">
                <a:latin typeface="Times New Roman" panose="02020603050405020304" pitchFamily="18" charset="0"/>
                <a:cs typeface="Times New Roman" panose="02020603050405020304" pitchFamily="18" charset="0"/>
              </a:rPr>
              <a:t> </a:t>
            </a:r>
            <a:r>
              <a:rPr lang="id-ID" sz="2400" dirty="0" smtClean="0">
                <a:latin typeface="Times New Roman" panose="02020603050405020304" pitchFamily="18" charset="0"/>
                <a:cs typeface="Times New Roman" panose="02020603050405020304" pitchFamily="18" charset="0"/>
              </a:rPr>
              <a:t>    pemerintahannya sendiri tentang pelanggaran HAKI di negara lain</a:t>
            </a:r>
            <a:endParaRPr lang="id-ID" sz="2400" dirty="0">
              <a:latin typeface="Times New Roman" panose="02020603050405020304" pitchFamily="18" charset="0"/>
              <a:cs typeface="Times New Roman" panose="02020603050405020304" pitchFamily="18" charset="0"/>
            </a:endParaRPr>
          </a:p>
        </p:txBody>
      </p:sp>
      <p:sp>
        <p:nvSpPr>
          <p:cNvPr id="5" name="Striped Right Arrow 4">
            <a:hlinkClick r:id="rId3" action="ppaction://hlinksldjump"/>
          </p:cNvPr>
          <p:cNvSpPr/>
          <p:nvPr/>
        </p:nvSpPr>
        <p:spPr>
          <a:xfrm rot="10800000">
            <a:off x="261622" y="5930369"/>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9759821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278678"/>
            <a:ext cx="11668755" cy="5998984"/>
          </a:xfrm>
          <a:prstGeom prst="rect">
            <a:avLst/>
          </a:prstGeom>
        </p:spPr>
      </p:pic>
      <p:sp>
        <p:nvSpPr>
          <p:cNvPr id="2" name="Title 1"/>
          <p:cNvSpPr>
            <a:spLocks noGrp="1"/>
          </p:cNvSpPr>
          <p:nvPr>
            <p:ph type="title"/>
          </p:nvPr>
        </p:nvSpPr>
        <p:spPr/>
        <p:txBody>
          <a:bodyPr>
            <a:normAutofit/>
          </a:bodyPr>
          <a:lstStyle/>
          <a:p>
            <a:pPr algn="ctr"/>
            <a:r>
              <a:rPr lang="id-ID" sz="3200" b="1" dirty="0" smtClean="0">
                <a:effectLst>
                  <a:outerShdw blurRad="38100" dist="38100" dir="2700000" algn="tl">
                    <a:srgbClr val="000000">
                      <a:alpha val="43137"/>
                    </a:srgbClr>
                  </a:outerShdw>
                </a:effectLst>
                <a:latin typeface="Tekton Pro" panose="020F0603020208020904" pitchFamily="34" charset="0"/>
              </a:rPr>
              <a:t>TRIPS DAN PENEGAKAN HUKUM DI INDONESIA</a:t>
            </a:r>
            <a:endParaRPr lang="id-ID" sz="3200" b="1"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200" y="-197963"/>
            <a:ext cx="10515600" cy="7456013"/>
          </a:xfrm>
        </p:spPr>
        <p:txBody>
          <a:bodyPr anchor="ctr">
            <a:normAutofit/>
          </a:bodyPr>
          <a:lstStyle/>
          <a:p>
            <a:pPr marL="0" indent="0">
              <a:lnSpc>
                <a:spcPct val="150000"/>
              </a:lnSpc>
              <a:buNone/>
            </a:pPr>
            <a:r>
              <a:rPr lang="id-ID" sz="3200" dirty="0" smtClean="0">
                <a:latin typeface="Times New Roman" panose="02020603050405020304" pitchFamily="18" charset="0"/>
                <a:cs typeface="Times New Roman" panose="02020603050405020304" pitchFamily="18" charset="0"/>
              </a:rPr>
              <a:t>Perjanjian trips menjanjikan dengan negara yang sudah menanda tanganinya untuk melapor kepada WTO informasi terinci tentang seperangkat kaidah-kaidah hukum yang telah menjadi hukum nasionalnya. Salah satu bidang yang diutamakan TRIPS adalah Penegakan Hukum.</a:t>
            </a:r>
            <a:endParaRPr lang="id-ID" sz="3200" dirty="0">
              <a:latin typeface="Times New Roman" panose="02020603050405020304" pitchFamily="18" charset="0"/>
              <a:cs typeface="Times New Roman" panose="02020603050405020304" pitchFamily="18" charset="0"/>
            </a:endParaRPr>
          </a:p>
        </p:txBody>
      </p:sp>
      <p:sp>
        <p:nvSpPr>
          <p:cNvPr id="5" name="Striped Right Arrow 4">
            <a:hlinkClick r:id="rId3" action="ppaction://hlinksldjump"/>
          </p:cNvPr>
          <p:cNvSpPr/>
          <p:nvPr/>
        </p:nvSpPr>
        <p:spPr>
          <a:xfrm>
            <a:off x="10329449" y="5877906"/>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8996582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354093"/>
            <a:ext cx="11668755" cy="5998984"/>
          </a:xfrm>
          <a:prstGeom prst="rect">
            <a:avLst/>
          </a:prstGeom>
        </p:spPr>
      </p:pic>
      <p:sp>
        <p:nvSpPr>
          <p:cNvPr id="2" name="Title 1"/>
          <p:cNvSpPr>
            <a:spLocks noGrp="1"/>
          </p:cNvSpPr>
          <p:nvPr>
            <p:ph type="title"/>
          </p:nvPr>
        </p:nvSpPr>
        <p:spPr/>
        <p:txBody>
          <a:bodyPr>
            <a:normAutofit/>
          </a:bodyPr>
          <a:lstStyle/>
          <a:p>
            <a:pPr algn="ctr"/>
            <a:r>
              <a:rPr lang="id-ID" sz="3200" b="1" dirty="0" smtClean="0">
                <a:effectLst>
                  <a:outerShdw blurRad="38100" dist="38100" dir="2700000" algn="tl">
                    <a:srgbClr val="000000">
                      <a:alpha val="43137"/>
                    </a:srgbClr>
                  </a:outerShdw>
                </a:effectLst>
                <a:latin typeface="Tekton Pro" panose="020F0603020208020904" pitchFamily="34" charset="0"/>
              </a:rPr>
              <a:t>PROSEDUR &amp; UPAYA HUKUM PENDATA DAN ADMINISTRATIF</a:t>
            </a:r>
            <a:endParaRPr lang="id-ID" sz="3200" b="1"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199" y="1701720"/>
            <a:ext cx="10515600" cy="4548251"/>
          </a:xfrm>
        </p:spPr>
        <p:txBody>
          <a:bodyPr>
            <a:normAutofit fontScale="85000" lnSpcReduction="20000"/>
          </a:bodyPr>
          <a:lstStyle/>
          <a:p>
            <a:pPr marL="0" indent="0">
              <a:lnSpc>
                <a:spcPct val="150000"/>
              </a:lnSpc>
              <a:buNone/>
            </a:pPr>
            <a:r>
              <a:rPr lang="id-ID" dirty="0" smtClean="0">
                <a:latin typeface="Times New Roman" panose="02020603050405020304" pitchFamily="18" charset="0"/>
                <a:cs typeface="Times New Roman" panose="02020603050405020304" pitchFamily="18" charset="0"/>
              </a:rPr>
              <a:t>1. pengadilan-pengadilan yang mempunyai hak wewenang untuk mengadili kasus pelanggaran haki.</a:t>
            </a:r>
          </a:p>
          <a:p>
            <a:pPr marL="0" indent="0">
              <a:lnSpc>
                <a:spcPct val="150000"/>
              </a:lnSpc>
              <a:buNone/>
            </a:pPr>
            <a:r>
              <a:rPr lang="id-ID" dirty="0" smtClean="0">
                <a:latin typeface="Times New Roman" panose="02020603050405020304" pitchFamily="18" charset="0"/>
                <a:cs typeface="Times New Roman" panose="02020603050405020304" pitchFamily="18" charset="0"/>
              </a:rPr>
              <a:t>2. pemegang hak berhak mengajukan gugatan di pengadilan niaga kalau hakinya di langgar.</a:t>
            </a:r>
          </a:p>
          <a:p>
            <a:pPr marL="0" indent="0">
              <a:lnSpc>
                <a:spcPct val="150000"/>
              </a:lnSpc>
              <a:buNone/>
            </a:pPr>
            <a:r>
              <a:rPr lang="id-ID" dirty="0" smtClean="0">
                <a:latin typeface="Times New Roman" panose="02020603050405020304" pitchFamily="18" charset="0"/>
                <a:cs typeface="Times New Roman" panose="02020603050405020304" pitchFamily="18" charset="0"/>
              </a:rPr>
              <a:t>3. para pihak wajib mengajukan semua barang bukti yang diperlukan untuk meyakinkan pengadilan akan tuntutannya.</a:t>
            </a:r>
          </a:p>
          <a:p>
            <a:pPr marL="0" indent="0">
              <a:lnSpc>
                <a:spcPct val="150000"/>
              </a:lnSpc>
              <a:buNone/>
            </a:pPr>
            <a:r>
              <a:rPr lang="id-ID" dirty="0" smtClean="0">
                <a:latin typeface="Times New Roman" panose="02020603050405020304" pitchFamily="18" charset="0"/>
                <a:cs typeface="Times New Roman" panose="02020603050405020304" pitchFamily="18" charset="0"/>
              </a:rPr>
              <a:t>4. upaya hukum yang dapat dipakai untuk melindungi informasi rahasia yang dipakai sebagai barang bukti.</a:t>
            </a:r>
            <a:endParaRPr lang="id-ID" dirty="0">
              <a:latin typeface="Times New Roman" panose="02020603050405020304" pitchFamily="18" charset="0"/>
              <a:cs typeface="Times New Roman" panose="02020603050405020304" pitchFamily="18" charset="0"/>
            </a:endParaRPr>
          </a:p>
        </p:txBody>
      </p:sp>
      <p:sp>
        <p:nvSpPr>
          <p:cNvPr id="6" name="Striped Right Arrow 5">
            <a:hlinkClick r:id="rId3" action="ppaction://hlinksldjump"/>
          </p:cNvPr>
          <p:cNvSpPr/>
          <p:nvPr/>
        </p:nvSpPr>
        <p:spPr>
          <a:xfrm>
            <a:off x="10329449" y="5877906"/>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980986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1" y="278678"/>
            <a:ext cx="11668755" cy="5998984"/>
          </a:xfrm>
          <a:prstGeom prst="rect">
            <a:avLst/>
          </a:prstGeom>
        </p:spPr>
      </p:pic>
      <p:sp>
        <p:nvSpPr>
          <p:cNvPr id="3" name="Content Placeholder 2"/>
          <p:cNvSpPr>
            <a:spLocks noGrp="1"/>
          </p:cNvSpPr>
          <p:nvPr>
            <p:ph idx="1"/>
          </p:nvPr>
        </p:nvSpPr>
        <p:spPr>
          <a:xfrm>
            <a:off x="838198" y="581287"/>
            <a:ext cx="10515600" cy="5602108"/>
          </a:xfrm>
        </p:spPr>
        <p:txBody>
          <a:bodyPr>
            <a:normAutofit/>
          </a:bodyPr>
          <a:lstStyle/>
          <a:p>
            <a:pPr marL="0" indent="0">
              <a:lnSpc>
                <a:spcPct val="150000"/>
              </a:lnSpc>
              <a:buNone/>
            </a:pPr>
            <a:r>
              <a:rPr lang="id-ID" dirty="0" smtClean="0">
                <a:latin typeface="Times New Roman" panose="02020603050405020304" pitchFamily="18" charset="0"/>
                <a:cs typeface="Times New Roman" panose="02020603050405020304" pitchFamily="18" charset="0"/>
              </a:rPr>
              <a:t>5. Ganti kerugian terbatas pada apa yang diminta oleh penggugat  &amp; tidak ada ganti kerugian yang melebihi apa yang diderita oleh penggugat.</a:t>
            </a:r>
          </a:p>
          <a:p>
            <a:pPr marL="0" indent="0">
              <a:lnSpc>
                <a:spcPct val="150000"/>
              </a:lnSpc>
              <a:buNone/>
            </a:pPr>
            <a:r>
              <a:rPr lang="id-ID" dirty="0" smtClean="0">
                <a:latin typeface="Times New Roman" panose="02020603050405020304" pitchFamily="18" charset="0"/>
                <a:cs typeface="Times New Roman" panose="02020603050405020304" pitchFamily="18" charset="0"/>
              </a:rPr>
              <a:t>6. Hakim berwenang untuk memerintahkan tergugat.</a:t>
            </a:r>
          </a:p>
          <a:p>
            <a:pPr marL="0" indent="0">
              <a:lnSpc>
                <a:spcPct val="150000"/>
              </a:lnSpc>
              <a:buNone/>
            </a:pPr>
            <a:r>
              <a:rPr lang="id-ID" dirty="0" smtClean="0">
                <a:latin typeface="Times New Roman" panose="02020603050405020304" pitchFamily="18" charset="0"/>
                <a:cs typeface="Times New Roman" panose="02020603050405020304" pitchFamily="18" charset="0"/>
              </a:rPr>
              <a:t>7. Para pihak yang dijadikan tergugat dapat memperoleh ganti rugi.</a:t>
            </a:r>
          </a:p>
          <a:p>
            <a:pPr marL="0" indent="0">
              <a:lnSpc>
                <a:spcPct val="150000"/>
              </a:lnSpc>
              <a:buNone/>
            </a:pPr>
            <a:r>
              <a:rPr lang="id-ID" dirty="0" smtClean="0">
                <a:latin typeface="Times New Roman" panose="02020603050405020304" pitchFamily="18" charset="0"/>
                <a:cs typeface="Times New Roman" panose="02020603050405020304" pitchFamily="18" charset="0"/>
              </a:rPr>
              <a:t>8. Pasal-pasal yang mengatur tentang jangka waktu proses berperkara dan ongkos perkara.</a:t>
            </a:r>
            <a:endParaRPr lang="id-ID" dirty="0">
              <a:latin typeface="Times New Roman" panose="02020603050405020304" pitchFamily="18" charset="0"/>
              <a:cs typeface="Times New Roman" panose="02020603050405020304" pitchFamily="18" charset="0"/>
            </a:endParaRPr>
          </a:p>
        </p:txBody>
      </p:sp>
      <p:sp>
        <p:nvSpPr>
          <p:cNvPr id="6" name="Striped Right Arrow 5">
            <a:hlinkClick r:id="rId3" action="ppaction://hlinksldjump"/>
          </p:cNvPr>
          <p:cNvSpPr/>
          <p:nvPr/>
        </p:nvSpPr>
        <p:spPr>
          <a:xfrm rot="10800000">
            <a:off x="261622" y="5830484"/>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4780681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61622" y="429508"/>
            <a:ext cx="11668755" cy="5998984"/>
          </a:xfrm>
          <a:prstGeom prst="rect">
            <a:avLst/>
          </a:prstGeom>
        </p:spPr>
      </p:pic>
      <p:sp>
        <p:nvSpPr>
          <p:cNvPr id="2" name="Title 1"/>
          <p:cNvSpPr>
            <a:spLocks noGrp="1"/>
          </p:cNvSpPr>
          <p:nvPr>
            <p:ph type="title"/>
          </p:nvPr>
        </p:nvSpPr>
        <p:spPr/>
        <p:txBody>
          <a:bodyPr>
            <a:normAutofit/>
          </a:bodyPr>
          <a:lstStyle/>
          <a:p>
            <a:pPr algn="ctr"/>
            <a:r>
              <a:rPr lang="id-ID" sz="2800" b="1" dirty="0" smtClean="0">
                <a:effectLst>
                  <a:outerShdw blurRad="38100" dist="38100" dir="2700000" algn="tl">
                    <a:srgbClr val="000000">
                      <a:alpha val="43137"/>
                    </a:srgbClr>
                  </a:outerShdw>
                </a:effectLst>
                <a:latin typeface="Tekton Pro" panose="020F0603020208020904" pitchFamily="34" charset="0"/>
              </a:rPr>
              <a:t>Masalah Penegakkan Hukum lain dan Usulan Perubahan Di Indonesia</a:t>
            </a:r>
            <a:endParaRPr lang="id-ID" sz="2800" b="1" dirty="0">
              <a:effectLst>
                <a:outerShdw blurRad="38100" dist="38100" dir="2700000" algn="tl">
                  <a:srgbClr val="000000">
                    <a:alpha val="43137"/>
                  </a:srgbClr>
                </a:outerShdw>
              </a:effectLst>
              <a:latin typeface="Tekton Pro" panose="020F0603020208020904" pitchFamily="34" charset="0"/>
            </a:endParaRPr>
          </a:p>
        </p:txBody>
      </p:sp>
      <p:sp>
        <p:nvSpPr>
          <p:cNvPr id="3" name="Content Placeholder 2"/>
          <p:cNvSpPr>
            <a:spLocks noGrp="1"/>
          </p:cNvSpPr>
          <p:nvPr>
            <p:ph idx="1"/>
          </p:nvPr>
        </p:nvSpPr>
        <p:spPr>
          <a:xfrm>
            <a:off x="838200" y="365125"/>
            <a:ext cx="10515600" cy="5811838"/>
          </a:xfrm>
        </p:spPr>
        <p:txBody>
          <a:bodyPr anchor="ctr">
            <a:normAutofit/>
          </a:bodyPr>
          <a:lstStyle/>
          <a:p>
            <a:pPr marL="0" indent="0" algn="just">
              <a:buNone/>
            </a:pPr>
            <a:r>
              <a:rPr lang="id-ID" sz="2400" dirty="0" smtClean="0"/>
              <a:t>	</a:t>
            </a:r>
            <a:r>
              <a:rPr lang="id-ID" sz="2400" dirty="0" smtClean="0">
                <a:latin typeface="Times New Roman" panose="02020603050405020304" pitchFamily="18" charset="0"/>
                <a:cs typeface="Times New Roman" panose="02020603050405020304" pitchFamily="18" charset="0"/>
              </a:rPr>
              <a:t>Laporan di atas menunjukan bahwa hukum Indonesia sehubungan dengan penegakkan hukum HAKI cukup baik, paling tidak secara teoritis.</a:t>
            </a:r>
          </a:p>
          <a:p>
            <a:pPr marL="0" indent="0" algn="just">
              <a:buNone/>
            </a:pPr>
            <a:r>
              <a:rPr lang="id-ID" sz="2400" dirty="0" smtClean="0">
                <a:latin typeface="Times New Roman" panose="02020603050405020304" pitchFamily="18" charset="0"/>
                <a:cs typeface="Times New Roman" panose="02020603050405020304" pitchFamily="18" charset="0"/>
              </a:rPr>
              <a:t>	Akan tetapi, kenyataan adalah seringkali sulit untuk menegakkan HAKI di Indonesia.Pihak kepolisian sering kurang mempunyai waktu untuk menyelidiki kasus pembajakan HAKI, oleh karena mereka banyak menangani tindak kejahatan lain. Beberapa pemilik HAKI juga mengeluhkan tentang hakim-hakim yang kurang tegas dalam menghukum pelanggar HAKI.</a:t>
            </a:r>
            <a:endParaRPr lang="id-ID" sz="2400" dirty="0">
              <a:latin typeface="Times New Roman" panose="02020603050405020304" pitchFamily="18" charset="0"/>
              <a:cs typeface="Times New Roman" panose="02020603050405020304" pitchFamily="18" charset="0"/>
            </a:endParaRPr>
          </a:p>
        </p:txBody>
      </p:sp>
      <p:sp>
        <p:nvSpPr>
          <p:cNvPr id="5" name="Striped Right Arrow 4">
            <a:hlinkClick r:id="rId3" action="ppaction://hlinksldjump"/>
          </p:cNvPr>
          <p:cNvSpPr/>
          <p:nvPr/>
        </p:nvSpPr>
        <p:spPr>
          <a:xfrm rot="10800000">
            <a:off x="261622" y="5830484"/>
            <a:ext cx="1527142" cy="744717"/>
          </a:xfrm>
          <a:prstGeom prst="stripedRightArrow">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2443636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349</Words>
  <Application>Microsoft Office PowerPoint</Application>
  <PresentationFormat>Widescreen</PresentationFormat>
  <Paragraphs>44</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Tekton Pro</vt:lpstr>
      <vt:lpstr>Times New Roman</vt:lpstr>
      <vt:lpstr>Office Theme</vt:lpstr>
      <vt:lpstr>HAKI DESAIN  JUDUL ; HAK KEKAYAAN INTELEKTUAL SUATU PENGANTAR Bab 13, dengan Judul Sub Bab “ PENEGAKAN HAKI DI INDONESIA”</vt:lpstr>
      <vt:lpstr>PowerPoint Presentation</vt:lpstr>
      <vt:lpstr>4 Hal utama yang mendorong pesatnya perkembangan produk-produk HAKI</vt:lpstr>
      <vt:lpstr> Penegakan HAKI biasanya  dilakukan dengan cara</vt:lpstr>
      <vt:lpstr>Dibawah ini beberapa contoh cara penegakan</vt:lpstr>
      <vt:lpstr>TRIPS DAN PENEGAKAN HUKUM DI INDONESIA</vt:lpstr>
      <vt:lpstr>PROSEDUR &amp; UPAYA HUKUM PENDATA DAN ADMINISTRATIF</vt:lpstr>
      <vt:lpstr>PowerPoint Presentation</vt:lpstr>
      <vt:lpstr>Masalah Penegakkan Hukum lain dan Usulan Perubahan Di Indonesia</vt:lpstr>
      <vt:lpstr>Pedoman Bagi Pelaksanaan HAKI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HAKI DESAIN  JUDUL ; HAK KEKAYAAN INTELEKTUAL SUATU PENGANTAR Bab 13, dengan Judul Sub Bab “ PENEGAKAN HAKI DI INDONESIA”</dc:title>
  <dc:creator>USER</dc:creator>
  <cp:lastModifiedBy>User</cp:lastModifiedBy>
  <cp:revision>23</cp:revision>
  <dcterms:created xsi:type="dcterms:W3CDTF">2018-09-25T08:39:35Z</dcterms:created>
  <dcterms:modified xsi:type="dcterms:W3CDTF">2019-08-28T10:29:49Z</dcterms:modified>
</cp:coreProperties>
</file>