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5" r:id="rId2"/>
    <p:sldId id="273" r:id="rId3"/>
    <p:sldId id="274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91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1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5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0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66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89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04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4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8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1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0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6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C760DC-3D8B-4A26-9B01-09163926674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D0909D-5A6A-40D4-BCE3-E52B0F2A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8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444" y="5387885"/>
            <a:ext cx="10515600" cy="85836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515154"/>
            <a:ext cx="11289406" cy="5859888"/>
          </a:xfrm>
        </p:spPr>
      </p:pic>
    </p:spTree>
    <p:extLst>
      <p:ext uri="{BB962C8B-B14F-4D97-AF65-F5344CB8AC3E}">
        <p14:creationId xmlns:p14="http://schemas.microsoft.com/office/powerpoint/2010/main" val="1487848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 err="1" smtClean="0">
                <a:latin typeface="Anna" panose="02000400000000000000" pitchFamily="2" charset="0"/>
              </a:rPr>
              <a:t>Objek</a:t>
            </a:r>
            <a:r>
              <a:rPr lang="en-US" sz="5800" dirty="0" smtClean="0">
                <a:latin typeface="Anna" panose="02000400000000000000" pitchFamily="2" charset="0"/>
              </a:rPr>
              <a:t> </a:t>
            </a:r>
            <a:r>
              <a:rPr lang="en-US" sz="5800" dirty="0" err="1" smtClean="0">
                <a:latin typeface="Anna" panose="02000400000000000000" pitchFamily="2" charset="0"/>
              </a:rPr>
              <a:t>Hak</a:t>
            </a:r>
            <a:r>
              <a:rPr lang="en-US" sz="5800" dirty="0" smtClean="0">
                <a:latin typeface="Anna" panose="02000400000000000000" pitchFamily="2" charset="0"/>
              </a:rPr>
              <a:t> Cipta</a:t>
            </a:r>
            <a:endParaRPr lang="en-US" sz="5800" dirty="0">
              <a:latin typeface="Anna" panose="020004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21" y="2434108"/>
            <a:ext cx="2800350" cy="231334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2434108"/>
            <a:ext cx="1951015" cy="2313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87" y="2434108"/>
            <a:ext cx="1622065" cy="23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 err="1" smtClean="0">
                <a:latin typeface="Ciao" panose="00000400000000000000" pitchFamily="2" charset="0"/>
              </a:rPr>
              <a:t>Pendaftaran</a:t>
            </a:r>
            <a:r>
              <a:rPr lang="en-US" sz="5800" dirty="0" smtClean="0">
                <a:latin typeface="Ciao" panose="00000400000000000000" pitchFamily="2" charset="0"/>
              </a:rPr>
              <a:t> </a:t>
            </a:r>
            <a:r>
              <a:rPr lang="en-US" sz="5800" dirty="0" err="1" smtClean="0">
                <a:latin typeface="Ciao" panose="00000400000000000000" pitchFamily="2" charset="0"/>
              </a:rPr>
              <a:t>Hak</a:t>
            </a:r>
            <a:r>
              <a:rPr lang="en-US" sz="5800" dirty="0" smtClean="0">
                <a:latin typeface="Ciao" panose="00000400000000000000" pitchFamily="2" charset="0"/>
              </a:rPr>
              <a:t> </a:t>
            </a:r>
            <a:r>
              <a:rPr lang="en-US" sz="5800" dirty="0" err="1" smtClean="0">
                <a:latin typeface="Ciao" panose="00000400000000000000" pitchFamily="2" charset="0"/>
              </a:rPr>
              <a:t>cipta</a:t>
            </a:r>
            <a:endParaRPr lang="en-US" sz="5800" dirty="0">
              <a:latin typeface="Ciao" panose="000004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39" y="2562896"/>
            <a:ext cx="2693032" cy="2021983"/>
          </a:xfrm>
        </p:spPr>
      </p:pic>
      <p:sp>
        <p:nvSpPr>
          <p:cNvPr id="3" name="TextBox 2"/>
          <p:cNvSpPr txBox="1"/>
          <p:nvPr/>
        </p:nvSpPr>
        <p:spPr>
          <a:xfrm>
            <a:off x="1295402" y="2936382"/>
            <a:ext cx="658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37 UUHC 2002 </a:t>
            </a:r>
            <a:r>
              <a:rPr lang="en-US" dirty="0" err="1" smtClean="0"/>
              <a:t>pendaftaran</a:t>
            </a:r>
            <a:r>
              <a:rPr lang="en-US" dirty="0" smtClean="0"/>
              <a:t> ha Cipta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di </a:t>
            </a:r>
            <a:r>
              <a:rPr lang="en-US" dirty="0" err="1" smtClean="0"/>
              <a:t>direktora</a:t>
            </a:r>
            <a:r>
              <a:rPr lang="en-US" dirty="0" smtClean="0"/>
              <a:t> </a:t>
            </a:r>
            <a:r>
              <a:rPr lang="en-US" dirty="0" err="1" smtClean="0"/>
              <a:t>jenderal</a:t>
            </a:r>
            <a:r>
              <a:rPr lang="en-US" dirty="0" smtClean="0"/>
              <a:t> </a:t>
            </a:r>
            <a:r>
              <a:rPr lang="en-US" dirty="0" err="1" smtClean="0"/>
              <a:t>haki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disertakan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ciptaan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Perlisensian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9" y="2640940"/>
            <a:ext cx="3940935" cy="1585091"/>
          </a:xfrm>
        </p:spPr>
      </p:pic>
      <p:sp>
        <p:nvSpPr>
          <p:cNvPr id="3" name="TextBox 2"/>
          <p:cNvSpPr txBox="1"/>
          <p:nvPr/>
        </p:nvSpPr>
        <p:spPr>
          <a:xfrm>
            <a:off x="1390918" y="3013656"/>
            <a:ext cx="566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menimati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orang lain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lisensi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33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Ciptaan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di Indonesia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2421229"/>
            <a:ext cx="9840529" cy="2111264"/>
          </a:xfrm>
        </p:spPr>
      </p:pic>
      <p:sp>
        <p:nvSpPr>
          <p:cNvPr id="5" name="TextBox 4"/>
          <p:cNvSpPr txBox="1"/>
          <p:nvPr/>
        </p:nvSpPr>
        <p:spPr>
          <a:xfrm>
            <a:off x="1295402" y="4893972"/>
            <a:ext cx="960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Undang</a:t>
            </a:r>
            <a:r>
              <a:rPr lang="en-US" sz="3600" dirty="0"/>
              <a:t> </a:t>
            </a:r>
            <a:r>
              <a:rPr lang="en-US" sz="3600" dirty="0" smtClean="0"/>
              <a:t>– </a:t>
            </a:r>
            <a:r>
              <a:rPr lang="en-US" sz="3600" dirty="0" err="1" smtClean="0"/>
              <a:t>undang</a:t>
            </a:r>
            <a:r>
              <a:rPr lang="en-US" sz="3600" dirty="0" smtClean="0"/>
              <a:t> no. 7 </a:t>
            </a:r>
            <a:r>
              <a:rPr lang="en-US" sz="3600" dirty="0" err="1" smtClean="0"/>
              <a:t>tahun</a:t>
            </a:r>
            <a:r>
              <a:rPr lang="en-US" sz="3600" dirty="0" smtClean="0"/>
              <a:t> 1987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04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90" y="2601532"/>
            <a:ext cx="4307869" cy="1970468"/>
          </a:xfrm>
        </p:spPr>
      </p:pic>
      <p:sp>
        <p:nvSpPr>
          <p:cNvPr id="5" name="TextBox 4"/>
          <p:cNvSpPr txBox="1"/>
          <p:nvPr/>
        </p:nvSpPr>
        <p:spPr>
          <a:xfrm>
            <a:off x="1519707" y="2756079"/>
            <a:ext cx="515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 </a:t>
            </a:r>
            <a:r>
              <a:rPr lang="en-US" dirty="0" err="1" smtClean="0"/>
              <a:t>auteurswest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berlakunya</a:t>
            </a:r>
            <a:r>
              <a:rPr lang="en-US" dirty="0" smtClean="0"/>
              <a:t> UUHC 1982 </a:t>
            </a:r>
          </a:p>
        </p:txBody>
      </p:sp>
    </p:spTree>
    <p:extLst>
      <p:ext uri="{BB962C8B-B14F-4D97-AF65-F5344CB8AC3E}">
        <p14:creationId xmlns:p14="http://schemas.microsoft.com/office/powerpoint/2010/main" val="2163554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23" y="2511379"/>
            <a:ext cx="3657604" cy="2369714"/>
          </a:xfrm>
        </p:spPr>
      </p:pic>
      <p:sp>
        <p:nvSpPr>
          <p:cNvPr id="3" name="TextBox 2"/>
          <p:cNvSpPr txBox="1"/>
          <p:nvPr/>
        </p:nvSpPr>
        <p:spPr>
          <a:xfrm>
            <a:off x="1493949" y="2743200"/>
            <a:ext cx="6014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 </a:t>
            </a:r>
            <a:r>
              <a:rPr lang="en-US" dirty="0" err="1" smtClean="0"/>
              <a:t>lebih</a:t>
            </a:r>
            <a:r>
              <a:rPr lang="en-US" dirty="0" smtClean="0"/>
              <a:t> di </a:t>
            </a:r>
            <a:r>
              <a:rPr lang="en-US" dirty="0" err="1" smtClean="0"/>
              <a:t>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/>
              <a:t> </a:t>
            </a:r>
            <a:r>
              <a:rPr lang="en-US" dirty="0" smtClean="0"/>
              <a:t>14 </a:t>
            </a:r>
            <a:r>
              <a:rPr lang="en-US" dirty="0" err="1" smtClean="0"/>
              <a:t>tahun</a:t>
            </a:r>
            <a:r>
              <a:rPr lang="en-US" dirty="0" smtClean="0"/>
              <a:t> 1986</a:t>
            </a:r>
          </a:p>
          <a:p>
            <a:endParaRPr lang="en-US" dirty="0"/>
          </a:p>
          <a:p>
            <a:r>
              <a:rPr lang="en-US" dirty="0" smtClean="0"/>
              <a:t>PENGERTIAN HAK CIPTA</a:t>
            </a:r>
          </a:p>
          <a:p>
            <a:r>
              <a:rPr lang="en-US" dirty="0" err="1" smtClean="0"/>
              <a:t>Hak</a:t>
            </a:r>
            <a:r>
              <a:rPr lang="en-US" dirty="0" smtClean="0"/>
              <a:t> Cipta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 err="1" smtClean="0"/>
              <a:t>nonstruktual</a:t>
            </a:r>
            <a:r>
              <a:rPr lang="en-US" dirty="0" smtClean="0"/>
              <a:t> yang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penyuluhan</a:t>
            </a:r>
            <a:r>
              <a:rPr lang="en-US" dirty="0" smtClean="0"/>
              <a:t>,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pembinaan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57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Serah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Cipta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58" y="2588654"/>
            <a:ext cx="3607661" cy="2099256"/>
          </a:xfrm>
        </p:spPr>
      </p:pic>
      <p:sp>
        <p:nvSpPr>
          <p:cNvPr id="3" name="TextBox 2"/>
          <p:cNvSpPr txBox="1"/>
          <p:nvPr/>
        </p:nvSpPr>
        <p:spPr>
          <a:xfrm>
            <a:off x="1295403" y="2794715"/>
            <a:ext cx="6301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menyerahkan</a:t>
            </a:r>
            <a:r>
              <a:rPr lang="en-US" dirty="0" smtClean="0"/>
              <a:t> </a:t>
            </a:r>
            <a:r>
              <a:rPr lang="en-US" dirty="0" err="1" smtClean="0"/>
              <a:t>salinan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 </a:t>
            </a:r>
            <a:r>
              <a:rPr lang="en-US" dirty="0" err="1" smtClean="0"/>
              <a:t>sejak</a:t>
            </a:r>
            <a:r>
              <a:rPr lang="en-US" dirty="0" smtClean="0"/>
              <a:t> lama </a:t>
            </a:r>
            <a:r>
              <a:rPr lang="en-US" dirty="0" err="1" smtClean="0"/>
              <a:t>yaitu</a:t>
            </a:r>
            <a:r>
              <a:rPr lang="en-US" dirty="0" smtClean="0"/>
              <a:t> 1709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act of </a:t>
            </a:r>
            <a:r>
              <a:rPr lang="en-US" dirty="0" err="1" smtClean="0"/>
              <a:t>anne</a:t>
            </a:r>
            <a:r>
              <a:rPr lang="en-US" dirty="0" smtClean="0"/>
              <a:t> 1709. di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menentuan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serah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di </a:t>
            </a:r>
            <a:r>
              <a:rPr lang="en-US" dirty="0" err="1" smtClean="0"/>
              <a:t>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undang</a:t>
            </a:r>
            <a:r>
              <a:rPr lang="en-US" dirty="0" smtClean="0"/>
              <a:t> </a:t>
            </a:r>
            <a:r>
              <a:rPr lang="en-US" dirty="0" err="1" smtClean="0"/>
              <a:t>undang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3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 </a:t>
            </a:r>
            <a:r>
              <a:rPr lang="en-US" dirty="0" err="1" smtClean="0"/>
              <a:t>serahkan</a:t>
            </a:r>
            <a:r>
              <a:rPr lang="en-US" dirty="0" smtClean="0"/>
              <a:t> di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kongres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Sanksi</a:t>
            </a:r>
            <a:r>
              <a:rPr lang="en-US" dirty="0" smtClean="0"/>
              <a:t> yang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denda</a:t>
            </a:r>
            <a:r>
              <a:rPr lang="en-US" dirty="0" smtClean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status </a:t>
            </a:r>
            <a:r>
              <a:rPr lang="en-US" dirty="0" err="1" smtClean="0"/>
              <a:t>hak</a:t>
            </a:r>
            <a:r>
              <a:rPr lang="en-US" dirty="0" smtClean="0"/>
              <a:t> Cipta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28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di </a:t>
            </a:r>
            <a:r>
              <a:rPr lang="en-US" dirty="0" err="1" smtClean="0"/>
              <a:t>miliki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pencipta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ide, </a:t>
            </a:r>
            <a:r>
              <a:rPr lang="en-US" dirty="0" err="1" smtClean="0"/>
              <a:t>gagasan</a:t>
            </a:r>
            <a:r>
              <a:rPr lang="en-US" dirty="0" smtClean="0"/>
              <a:t>,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menunggal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dilindungi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UU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7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 </a:t>
            </a:r>
            <a:r>
              <a:rPr lang="en-US" dirty="0" err="1" smtClean="0"/>
              <a:t>dan</a:t>
            </a:r>
            <a:r>
              <a:rPr lang="en-US" dirty="0" smtClean="0"/>
              <a:t> moral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lain?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Cipta?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penyalagunaan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2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d-ID" dirty="0" smtClean="0"/>
              <a:t>Teddy M Darajat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21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SEJARAH HAK CIPTA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2624" y="2493071"/>
            <a:ext cx="3803623" cy="1375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2" y="2811717"/>
            <a:ext cx="607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</a:t>
            </a:r>
            <a:r>
              <a:rPr lang="en-US" dirty="0" err="1" smtClean="0"/>
              <a:t>pertengahan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ditemukannya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0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504" y="738612"/>
            <a:ext cx="10515600" cy="1566706"/>
          </a:xfrm>
        </p:spPr>
        <p:txBody>
          <a:bodyPr>
            <a:normAutofit/>
          </a:bodyPr>
          <a:lstStyle/>
          <a:p>
            <a:endParaRPr lang="en-US" sz="5800" dirty="0">
              <a:latin typeface="Ciao" panose="000004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2554079"/>
            <a:ext cx="1854558" cy="173907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721" y="2545897"/>
            <a:ext cx="1813079" cy="1747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092" y="2545897"/>
            <a:ext cx="5823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Locke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1690 </a:t>
            </a:r>
            <a:r>
              <a:rPr lang="en-US" dirty="0" err="1" smtClean="0"/>
              <a:t>mengutarakan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bukunya</a:t>
            </a:r>
            <a:r>
              <a:rPr lang="en-US" dirty="0" smtClean="0"/>
              <a:t> “TWO TREATISES OF GOVERNMENT”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pengarang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(</a:t>
            </a:r>
            <a:r>
              <a:rPr lang="en-US" i="1" dirty="0" smtClean="0"/>
              <a:t>Natural Rights</a:t>
            </a:r>
            <a:r>
              <a:rPr lang="en-US" dirty="0" smtClean="0"/>
              <a:t>)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ciptanya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800" dirty="0" err="1" smtClean="0">
                <a:latin typeface="Ciao" panose="00000400000000000000" pitchFamily="2" charset="0"/>
              </a:rPr>
              <a:t>Ciriciri</a:t>
            </a:r>
            <a:r>
              <a:rPr lang="en-US" sz="5800" dirty="0" smtClean="0">
                <a:latin typeface="Ciao" panose="00000400000000000000" pitchFamily="2" charset="0"/>
              </a:rPr>
              <a:t> </a:t>
            </a:r>
            <a:r>
              <a:rPr lang="en-US" sz="5800" dirty="0" err="1" smtClean="0">
                <a:latin typeface="Ciao" panose="00000400000000000000" pitchFamily="2" charset="0"/>
              </a:rPr>
              <a:t>Hak</a:t>
            </a:r>
            <a:r>
              <a:rPr lang="en-US" sz="5800" dirty="0" smtClean="0">
                <a:latin typeface="Ciao" panose="00000400000000000000" pitchFamily="2" charset="0"/>
              </a:rPr>
              <a:t> </a:t>
            </a:r>
            <a:r>
              <a:rPr lang="en-US" sz="5800" dirty="0" err="1" smtClean="0">
                <a:latin typeface="Ciao" panose="00000400000000000000" pitchFamily="2" charset="0"/>
              </a:rPr>
              <a:t>kebendaan</a:t>
            </a:r>
            <a:endParaRPr lang="en-US" sz="5800" dirty="0">
              <a:latin typeface="Ciao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mutlak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kebendaan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arena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lebih</a:t>
            </a:r>
            <a:r>
              <a:rPr lang="en-US" dirty="0" smtClean="0"/>
              <a:t> di </a:t>
            </a:r>
            <a:r>
              <a:rPr lang="en-US" dirty="0" err="1" smtClean="0"/>
              <a:t>utamakan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gugat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26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800" dirty="0" err="1" smtClean="0">
                <a:latin typeface="Ciao" panose="00000400000000000000" pitchFamily="2" charset="0"/>
              </a:rPr>
              <a:t>Hak</a:t>
            </a:r>
            <a:r>
              <a:rPr lang="en-US" sz="5800" dirty="0" smtClean="0">
                <a:latin typeface="Ciao" panose="00000400000000000000" pitchFamily="2" charset="0"/>
              </a:rPr>
              <a:t> </a:t>
            </a:r>
            <a:r>
              <a:rPr lang="en-US" sz="5800" dirty="0" err="1" smtClean="0">
                <a:latin typeface="Ciao" panose="00000400000000000000" pitchFamily="2" charset="0"/>
              </a:rPr>
              <a:t>atas</a:t>
            </a:r>
            <a:r>
              <a:rPr lang="en-US" sz="5800" dirty="0" smtClean="0">
                <a:latin typeface="Ciao" panose="00000400000000000000" pitchFamily="2" charset="0"/>
              </a:rPr>
              <a:t> </a:t>
            </a:r>
            <a:r>
              <a:rPr lang="en-US" sz="5800" dirty="0" err="1" smtClean="0">
                <a:latin typeface="Ciao" panose="00000400000000000000" pitchFamily="2" charset="0"/>
              </a:rPr>
              <a:t>kebendaan</a:t>
            </a:r>
            <a:r>
              <a:rPr lang="en-US" sz="5800" dirty="0" smtClean="0">
                <a:latin typeface="Ciao" panose="00000400000000000000" pitchFamily="2" charset="0"/>
              </a:rPr>
              <a:t> </a:t>
            </a:r>
            <a:r>
              <a:rPr lang="en-US" sz="5800" dirty="0" err="1" smtClean="0">
                <a:latin typeface="Ciao" panose="00000400000000000000" pitchFamily="2" charset="0"/>
              </a:rPr>
              <a:t>bergerak</a:t>
            </a:r>
            <a:r>
              <a:rPr lang="en-US" sz="5800" dirty="0" smtClean="0">
                <a:latin typeface="Ciao" panose="00000400000000000000" pitchFamily="2" charset="0"/>
              </a:rPr>
              <a:t> </a:t>
            </a:r>
            <a:r>
              <a:rPr lang="en-US" sz="5800" dirty="0" err="1" smtClean="0">
                <a:latin typeface="Ciao" panose="00000400000000000000" pitchFamily="2" charset="0"/>
              </a:rPr>
              <a:t>dan</a:t>
            </a:r>
            <a:r>
              <a:rPr lang="en-US" sz="5800" dirty="0" smtClean="0">
                <a:latin typeface="Ciao" panose="00000400000000000000" pitchFamily="2" charset="0"/>
              </a:rPr>
              <a:t> </a:t>
            </a:r>
            <a:r>
              <a:rPr lang="en-US" sz="5800" dirty="0" err="1" smtClean="0">
                <a:latin typeface="Ciao" panose="00000400000000000000" pitchFamily="2" charset="0"/>
              </a:rPr>
              <a:t>immaterill</a:t>
            </a:r>
            <a:endParaRPr lang="en-US" sz="5800" dirty="0">
              <a:latin typeface="Ciao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kebendaan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kuasai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yang </a:t>
            </a:r>
            <a:r>
              <a:rPr lang="en-US" dirty="0" err="1" smtClean="0"/>
              <a:t>berobjek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berobjek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44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 err="1" smtClean="0">
                <a:latin typeface="Anna" panose="02000400000000000000" pitchFamily="2" charset="0"/>
              </a:rPr>
              <a:t>Sifat</a:t>
            </a:r>
            <a:r>
              <a:rPr lang="en-US" sz="5800" dirty="0" smtClean="0">
                <a:latin typeface="Anna" panose="02000400000000000000" pitchFamily="2" charset="0"/>
              </a:rPr>
              <a:t> </a:t>
            </a:r>
            <a:r>
              <a:rPr lang="en-US" sz="5800" dirty="0" err="1" smtClean="0">
                <a:latin typeface="Anna" panose="02000400000000000000" pitchFamily="2" charset="0"/>
              </a:rPr>
              <a:t>Hak</a:t>
            </a:r>
            <a:r>
              <a:rPr lang="en-US" sz="5800" dirty="0" smtClean="0">
                <a:latin typeface="Anna" panose="02000400000000000000" pitchFamily="2" charset="0"/>
              </a:rPr>
              <a:t> Cipta</a:t>
            </a:r>
            <a:endParaRPr lang="en-US" sz="5800" dirty="0">
              <a:latin typeface="Anna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5" y="2556932"/>
            <a:ext cx="3090931" cy="203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1" y="2756078"/>
            <a:ext cx="6367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	1. </a:t>
            </a:r>
            <a:r>
              <a:rPr lang="en-US" dirty="0" err="1" smtClean="0"/>
              <a:t>Hak</a:t>
            </a:r>
            <a:r>
              <a:rPr lang="en-US" dirty="0" smtClean="0"/>
              <a:t> Cipta</a:t>
            </a:r>
          </a:p>
          <a:p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hak</a:t>
            </a:r>
            <a:r>
              <a:rPr lang="en-US" dirty="0" smtClean="0"/>
              <a:t> moral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63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 smtClean="0">
                <a:latin typeface="Anna" panose="02000400000000000000" pitchFamily="2" charset="0"/>
              </a:rPr>
              <a:t>Isi </a:t>
            </a:r>
            <a:r>
              <a:rPr lang="en-US" sz="5800" dirty="0" err="1" smtClean="0">
                <a:latin typeface="Anna" panose="02000400000000000000" pitchFamily="2" charset="0"/>
              </a:rPr>
              <a:t>Hak</a:t>
            </a:r>
            <a:r>
              <a:rPr lang="en-US" sz="5800" dirty="0" smtClean="0">
                <a:latin typeface="Anna" panose="02000400000000000000" pitchFamily="2" charset="0"/>
              </a:rPr>
              <a:t> Cipta</a:t>
            </a:r>
            <a:endParaRPr lang="en-US" sz="5800" dirty="0">
              <a:latin typeface="Anna" panose="02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17" y="2562894"/>
            <a:ext cx="2569467" cy="2086379"/>
          </a:xfrm>
        </p:spPr>
      </p:pic>
      <p:sp>
        <p:nvSpPr>
          <p:cNvPr id="3" name="TextBox 2"/>
          <p:cNvSpPr txBox="1"/>
          <p:nvPr/>
        </p:nvSpPr>
        <p:spPr>
          <a:xfrm>
            <a:off x="1295402" y="2987899"/>
            <a:ext cx="7166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</a:t>
            </a:r>
          </a:p>
          <a:p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hak</a:t>
            </a:r>
            <a:r>
              <a:rPr lang="en-US" dirty="0" smtClean="0"/>
              <a:t> moral</a:t>
            </a:r>
          </a:p>
          <a:p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 err="1" smtClean="0">
                <a:latin typeface="Anna" panose="02000400000000000000" pitchFamily="2" charset="0"/>
              </a:rPr>
              <a:t>Subjek</a:t>
            </a:r>
            <a:r>
              <a:rPr lang="en-US" sz="5800" dirty="0" smtClean="0">
                <a:latin typeface="Anna" panose="02000400000000000000" pitchFamily="2" charset="0"/>
              </a:rPr>
              <a:t> </a:t>
            </a:r>
            <a:r>
              <a:rPr lang="en-US" sz="5800" dirty="0" err="1" smtClean="0">
                <a:latin typeface="Anna" panose="02000400000000000000" pitchFamily="2" charset="0"/>
              </a:rPr>
              <a:t>Hak</a:t>
            </a:r>
            <a:r>
              <a:rPr lang="en-US" sz="5800" dirty="0" smtClean="0">
                <a:latin typeface="Anna" panose="02000400000000000000" pitchFamily="2" charset="0"/>
              </a:rPr>
              <a:t> Cipta</a:t>
            </a:r>
            <a:endParaRPr lang="en-US" sz="5800" dirty="0">
              <a:latin typeface="Anna" panose="02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92" y="2498502"/>
            <a:ext cx="4263686" cy="1738647"/>
          </a:xfrm>
        </p:spPr>
      </p:pic>
      <p:sp>
        <p:nvSpPr>
          <p:cNvPr id="5" name="TextBox 4"/>
          <p:cNvSpPr txBox="1"/>
          <p:nvPr/>
        </p:nvSpPr>
        <p:spPr>
          <a:xfrm>
            <a:off x="1506828" y="2949262"/>
            <a:ext cx="5280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Cipta di </a:t>
            </a:r>
            <a:r>
              <a:rPr lang="en-US" dirty="0" err="1" smtClean="0"/>
              <a:t>antaranya</a:t>
            </a:r>
            <a:r>
              <a:rPr lang="en-US" dirty="0" smtClean="0"/>
              <a:t> :</a:t>
            </a:r>
          </a:p>
          <a:p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dua</a:t>
            </a:r>
            <a:r>
              <a:rPr lang="en-US" dirty="0" smtClean="0"/>
              <a:t> orang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3.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instasi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4.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1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611</TotalTime>
  <Words>389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Anna</vt:lpstr>
      <vt:lpstr>Arial</vt:lpstr>
      <vt:lpstr>Ciao</vt:lpstr>
      <vt:lpstr>Garamond</vt:lpstr>
      <vt:lpstr>Verdana</vt:lpstr>
      <vt:lpstr>Organic</vt:lpstr>
      <vt:lpstr>PowerPoint Presentation</vt:lpstr>
      <vt:lpstr>PowerPoint Presentation</vt:lpstr>
      <vt:lpstr>SEJARAH HAK CIPTA</vt:lpstr>
      <vt:lpstr>PowerPoint Presentation</vt:lpstr>
      <vt:lpstr>Ciriciri Hak kebendaan</vt:lpstr>
      <vt:lpstr>Hak atas kebendaan bergerak dan immaterill</vt:lpstr>
      <vt:lpstr>Sifat Hak Cipta</vt:lpstr>
      <vt:lpstr>Isi Hak Cipta</vt:lpstr>
      <vt:lpstr>Subjek Hak Cipta</vt:lpstr>
      <vt:lpstr>Objek Hak Cipta</vt:lpstr>
      <vt:lpstr>Pendaftaran Hak cipta</vt:lpstr>
      <vt:lpstr>Perlisensian Hak Cipta</vt:lpstr>
      <vt:lpstr>Perlindungan Hukum Terhadap Ciptaan Asing di Indonesia</vt:lpstr>
      <vt:lpstr>Pelanggaran Hak Cipta</vt:lpstr>
      <vt:lpstr>Dewan Hak Cipta</vt:lpstr>
      <vt:lpstr>Kewajiban Serah Simpan Karya Cipta</vt:lpstr>
      <vt:lpstr>KESIMPULAN</vt:lpstr>
      <vt:lpstr>PERTANYAAN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Perlingdungan Hak Cipta</dc:title>
  <dc:creator>Febby Claudine</dc:creator>
  <cp:lastModifiedBy>User</cp:lastModifiedBy>
  <cp:revision>37</cp:revision>
  <dcterms:created xsi:type="dcterms:W3CDTF">2019-02-12T09:32:45Z</dcterms:created>
  <dcterms:modified xsi:type="dcterms:W3CDTF">2019-08-28T10:51:43Z</dcterms:modified>
</cp:coreProperties>
</file>