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57" r:id="rId4"/>
    <p:sldId id="262" r:id="rId5"/>
    <p:sldId id="261" r:id="rId6"/>
    <p:sldId id="263" r:id="rId7"/>
    <p:sldId id="284" r:id="rId8"/>
    <p:sldId id="281" r:id="rId9"/>
    <p:sldId id="265" r:id="rId10"/>
    <p:sldId id="266" r:id="rId11"/>
    <p:sldId id="271" r:id="rId12"/>
    <p:sldId id="294" r:id="rId13"/>
    <p:sldId id="273" r:id="rId14"/>
    <p:sldId id="293" r:id="rId15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678" y="60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al.web.id/pengertian-hak-atas-kekayaan-intelektual-haki" TargetMode="External"/><Relationship Id="rId2" Type="http://schemas.openxmlformats.org/officeDocument/2006/relationships/hyperlink" Target="http://sumberdaya.ristekdikti.go.id/wp-content/uploads/2016/11/Makalah-HKI-dadan.pdf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kata.co.id/Pengertian/HAKI/1480" TargetMode="External"/><Relationship Id="rId4" Type="http://schemas.openxmlformats.org/officeDocument/2006/relationships/hyperlink" Target="https://www.hki.co.id/hki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57883" y="3940718"/>
            <a:ext cx="16457772" cy="1440161"/>
          </a:xfrm>
        </p:spPr>
        <p:txBody>
          <a:bodyPr>
            <a:noAutofit/>
          </a:bodyPr>
          <a:lstStyle/>
          <a:p>
            <a:r>
              <a:rPr lang="en-ID" altLang="ja-JP" sz="10000" b="1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HAKI</a:t>
            </a:r>
            <a:endParaRPr kumimoji="1" lang="ja-JP" altLang="en-US" sz="10000" b="1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970757" y="5359747"/>
            <a:ext cx="16344898" cy="2952105"/>
          </a:xfrm>
        </p:spPr>
        <p:txBody>
          <a:bodyPr/>
          <a:lstStyle/>
          <a:p>
            <a:r>
              <a:rPr lang="id-ID" altLang="ja-JP" dirty="0" smtClean="0"/>
              <a:t>Teddy M Darajat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ID" altLang="ja-JP" dirty="0"/>
              <a:t>KELOMPOK 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1">
        <p:fade/>
      </p:transition>
    </mc:Choice>
    <mc:Fallback xmlns="">
      <p:transition spd="med" advTm="4601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ISTILAH HAKI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Perubahan</a:t>
            </a:r>
            <a:r>
              <a:rPr lang="en-US" altLang="ja-JP" dirty="0"/>
              <a:t> </a:t>
            </a:r>
            <a:r>
              <a:rPr lang="en-US" altLang="ja-JP" dirty="0" err="1"/>
              <a:t>istilah</a:t>
            </a:r>
            <a:r>
              <a:rPr lang="en-US" altLang="ja-JP" dirty="0"/>
              <a:t> HAKI </a:t>
            </a:r>
            <a:r>
              <a:rPr lang="en-US" altLang="ja-JP" dirty="0" err="1"/>
              <a:t>menjadi</a:t>
            </a:r>
            <a:r>
              <a:rPr lang="en-US" altLang="ja-JP" dirty="0"/>
              <a:t> HKI, </a:t>
            </a:r>
            <a:r>
              <a:rPr lang="en-US" altLang="ja-JP" dirty="0" err="1"/>
              <a:t>lalu</a:t>
            </a:r>
            <a:r>
              <a:rPr lang="en-US" altLang="ja-JP" dirty="0"/>
              <a:t> </a:t>
            </a:r>
            <a:r>
              <a:rPr lang="en-US" altLang="ja-JP" dirty="0" err="1"/>
              <a:t>menjadi</a:t>
            </a:r>
            <a:r>
              <a:rPr lang="en-US" altLang="ja-JP" dirty="0"/>
              <a:t> KI</a:t>
            </a:r>
            <a:endParaRPr lang="ja-JP" altLang="en-US" dirty="0"/>
          </a:p>
        </p:txBody>
      </p:sp>
      <p:sp>
        <p:nvSpPr>
          <p:cNvPr id="17" name="テキスト プレースホルダー 6">
            <a:extLst>
              <a:ext uri="{FF2B5EF4-FFF2-40B4-BE49-F238E27FC236}">
                <a16:creationId xmlns:a16="http://schemas.microsoft.com/office/drawing/2014/main" xmlns="" id="{1E4A6D3E-719F-4E4F-868D-F1DED8A367CD}"/>
              </a:ext>
            </a:extLst>
          </p:cNvPr>
          <p:cNvSpPr txBox="1">
            <a:spLocks/>
          </p:cNvSpPr>
          <p:nvPr/>
        </p:nvSpPr>
        <p:spPr>
          <a:xfrm>
            <a:off x="5686821" y="1769213"/>
            <a:ext cx="12599591" cy="8517787"/>
          </a:xfrm>
          <a:prstGeom prst="rect">
            <a:avLst/>
          </a:prstGeom>
          <a:noFill/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Dapat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disimpulkan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bahwa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telah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terjadi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perubahan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istilah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tadinya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Perpres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24/2010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adalah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HKI, </a:t>
            </a:r>
            <a:r>
              <a:rPr lang="en-ID" sz="3600" b="1" dirty="0" err="1">
                <a:solidFill>
                  <a:srgbClr val="FFFF00">
                    <a:alpha val="90000"/>
                  </a:srgbClr>
                </a:solidFill>
              </a:rPr>
              <a:t>diubah</a:t>
            </a:r>
            <a:r>
              <a:rPr lang="en-ID" sz="3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b="1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3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b="1" dirty="0" err="1">
                <a:solidFill>
                  <a:srgbClr val="FFFF00">
                    <a:alpha val="90000"/>
                  </a:srgbClr>
                </a:solidFill>
              </a:rPr>
              <a:t>Perpres</a:t>
            </a:r>
            <a:r>
              <a:rPr lang="en-ID" sz="3600" b="1" dirty="0">
                <a:solidFill>
                  <a:srgbClr val="FFFF00">
                    <a:alpha val="90000"/>
                  </a:srgbClr>
                </a:solidFill>
              </a:rPr>
              <a:t> 44/2015 </a:t>
            </a:r>
            <a:r>
              <a:rPr lang="en-ID" sz="3600" b="1" dirty="0" err="1">
                <a:solidFill>
                  <a:srgbClr val="FFFF00">
                    <a:alpha val="90000"/>
                  </a:srgbClr>
                </a:solidFill>
              </a:rPr>
              <a:t>menjadi</a:t>
            </a:r>
            <a:r>
              <a:rPr lang="en-ID" sz="3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b="1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3600" b="1" dirty="0">
                <a:solidFill>
                  <a:srgbClr val="FFFF00">
                    <a:alpha val="90000"/>
                  </a:srgbClr>
                </a:solidFill>
              </a:rPr>
              <a:t> KI.</a:t>
            </a:r>
            <a:endParaRPr lang="en-ID" sz="3600" dirty="0">
              <a:solidFill>
                <a:srgbClr val="FFFF00">
                  <a:alpha val="90000"/>
                </a:srgbClr>
              </a:solidFill>
            </a:endParaRPr>
          </a:p>
          <a:p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 </a:t>
            </a:r>
          </a:p>
          <a:p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Menurut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Sekretaris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Dirjen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KI Kementerian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dan HAM, </a:t>
            </a:r>
            <a:r>
              <a:rPr lang="en-ID" sz="3600" b="1" dirty="0" err="1">
                <a:solidFill>
                  <a:srgbClr val="FFFF00">
                    <a:alpha val="90000"/>
                  </a:srgbClr>
                </a:solidFill>
              </a:rPr>
              <a:t>Razilu</a:t>
            </a:r>
            <a:r>
              <a:rPr lang="en-ID" sz="3600" b="1" dirty="0">
                <a:solidFill>
                  <a:srgbClr val="FFFF00">
                    <a:alpha val="90000"/>
                  </a:srgbClr>
                </a:solidFill>
              </a:rPr>
              <a:t>,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alasan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berubahnya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nomenklatur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tersebut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lantaran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mengikuti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institusi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menangani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bidang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di negara-negara lain.</a:t>
            </a:r>
          </a:p>
          <a:p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 </a:t>
            </a:r>
          </a:p>
          <a:p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KI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mempunyai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tugas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menyelenggarakan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perumusan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pelaksanaan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kebijakan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di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bidang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3600" b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3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b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sesuai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ketentuan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peraturan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600" dirty="0" err="1">
                <a:solidFill>
                  <a:srgbClr val="FFFF00">
                    <a:alpha val="90000"/>
                  </a:srgbClr>
                </a:solidFill>
              </a:rPr>
              <a:t>perundang-undangan</a:t>
            </a:r>
            <a:r>
              <a:rPr lang="en-ID" sz="3600" dirty="0">
                <a:solidFill>
                  <a:srgbClr val="FFFF00">
                    <a:alpha val="90000"/>
                  </a:srgb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3D7F44-9A52-4BA4-B28F-2C54E244A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2" y="2941961"/>
            <a:ext cx="5408488" cy="37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3000"/>
      </p:ext>
    </p:extLst>
  </p:cSld>
  <p:clrMapOvr>
    <a:masterClrMapping/>
  </p:clrMapOvr>
  <p:transition spd="slow" advTm="4029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A71A2-F3CD-4D2F-AEEB-E4F28163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PERTANYAAN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AB6B1D5-685B-4282-B46E-2BE6228EDD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975148"/>
            <a:ext cx="16633848" cy="41764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Apa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Bahasa lain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untuk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menyebut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HaKI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Apa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saja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termasuk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ke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Siapa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mengatur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4400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4400" dirty="0">
                <a:solidFill>
                  <a:srgbClr val="FFFF00">
                    <a:alpha val="90000"/>
                  </a:srgbClr>
                </a:solidFill>
              </a:rPr>
              <a:t> di Indonesia?</a:t>
            </a:r>
          </a:p>
        </p:txBody>
      </p:sp>
    </p:spTree>
    <p:extLst>
      <p:ext uri="{BB962C8B-B14F-4D97-AF65-F5344CB8AC3E}">
        <p14:creationId xmlns:p14="http://schemas.microsoft.com/office/powerpoint/2010/main" val="26072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DAFTAR PUSTAKA</a:t>
            </a:r>
            <a:endParaRPr kumimoji="1" lang="ja-JP" alt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69A78DAD-A21E-4991-A904-F150331820DE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3493" y="2569796"/>
            <a:ext cx="1825942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http://sumberdaya.ristekdikti.go.id/wp-content/uploads/2016/11/Makalah-HKI-dadan.pdf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https://www.kanal.web.id/pengertian-hak-atas-kekayaan-intelektual-haki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https://www.hki.co.id/hki.html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https://www.kata.co.id/Pengertian/HAKI/1480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u="sng" dirty="0">
                <a:solidFill>
                  <a:srgbClr val="FFFF00"/>
                </a:solidFill>
                <a:latin typeface="Arial" panose="020B0604020202020204" pitchFamily="34" charset="0"/>
              </a:rPr>
              <a:t>https://www.hukumonline.com/klinik/detail/cl3290/dasar-hukum-perubahan-istilah-haki-menjadi-hki,-kemudian-ki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 advTm="5054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 advTm="4136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PENGERTIAN HAKI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214214" y="1903140"/>
            <a:ext cx="10441160" cy="61206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Pada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intinya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Pengertian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(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HaKI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) 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atau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(HKI) dan </a:t>
            </a:r>
            <a:r>
              <a:rPr lang="en-US" i="1" dirty="0">
                <a:solidFill>
                  <a:srgbClr val="FFFF00">
                    <a:alpha val="90000"/>
                  </a:srgbClr>
                </a:solidFill>
              </a:rPr>
              <a:t>Intellectual Property Rights (IPR)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adalah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untuk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menikmati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secara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ekonomis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hasil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dari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suatu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kreativitas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. (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Kanal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Pengetahuan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Oktober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2018)</a:t>
            </a:r>
          </a:p>
          <a:p>
            <a:endParaRPr lang="en-US" dirty="0">
              <a:solidFill>
                <a:srgbClr val="FFFF00">
                  <a:alpha val="90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atau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disingkat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“HKI”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adalah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timbul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hasil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olah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pikir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otak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manusia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menghasilkan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suatu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produk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atau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proses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berguna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untuk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manusia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.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Secara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umum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dapat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dikatakan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bahwa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obyek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diatur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HKI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adalah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karya-karya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timbul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atau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lahir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karena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kemampuan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manusia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. (Ir.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Dadan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Samsudin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, 2016)</a:t>
            </a:r>
          </a:p>
          <a:p>
            <a:endParaRPr lang="en-US" dirty="0">
              <a:solidFill>
                <a:srgbClr val="FFFF00">
                  <a:alpha val="90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Adalah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istilah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dipergunakan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untuk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merujuk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kepada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seperangkat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eksklusif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masing-masing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diberikan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kepada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seseorang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telah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menghasilkan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karya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dari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olah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pikirnya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,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memiliki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wujud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sifat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atau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memenuhi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kriteria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tertentu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berdasarkan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peraturan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perundang-undangan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US" dirty="0" err="1">
                <a:solidFill>
                  <a:srgbClr val="FFFF00">
                    <a:alpha val="90000"/>
                  </a:srgbClr>
                </a:solidFill>
              </a:rPr>
              <a:t>berlaku</a:t>
            </a:r>
            <a:r>
              <a:rPr lang="en-US" dirty="0">
                <a:solidFill>
                  <a:srgbClr val="FFFF00">
                    <a:alpha val="90000"/>
                  </a:srgbClr>
                </a:solidFill>
              </a:rPr>
              <a:t>. (HKI.co.id)</a:t>
            </a:r>
          </a:p>
          <a:p>
            <a:endParaRPr kumimoji="1" lang="ja-JP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637A90-88AE-4004-8C5D-FE71BAD8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95" y="3055268"/>
            <a:ext cx="7129328" cy="47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9689"/>
      </p:ext>
    </p:extLst>
  </p:cSld>
  <p:clrMapOvr>
    <a:masterClrMapping/>
  </p:clrMapOvr>
  <p:transition spd="slow" advTm="3652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JENIS-JENIS HAKI</a:t>
            </a:r>
            <a:endParaRPr lang="ja-JP" alt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B3EAD0A5-A997-4C6D-A864-74F5E93DFD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687116"/>
            <a:ext cx="12743606" cy="8496944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Cipta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: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Menurut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UU No. 19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Tahun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2002,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cipta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adalah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eksklusif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bagi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pencipta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untuk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mempublikasikan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dan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memperbanyak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hasil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ciptaannya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sesuai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dengan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peraturan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perundang-undangan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yang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berlaku</a:t>
            </a:r>
            <a:endParaRPr lang="en-US" sz="2800" dirty="0">
              <a:solidFill>
                <a:srgbClr val="FFFF00">
                  <a:alpha val="80000"/>
                </a:srgbClr>
              </a:solidFill>
            </a:endParaRPr>
          </a:p>
          <a:p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Kekayaan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Industri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dibagi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menjadi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beberapa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jenis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yaitu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Paten: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paten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merupakan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khusus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yang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diberikan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oleh negara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kepada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pencipta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atas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hasil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penemuannya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di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bidang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teknologi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selama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periode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waktu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tertentu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di mana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ia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bisa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melaksanakan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sendiri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penemuannya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atau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memberikannya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kepada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orang lain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untuk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dilaksanakan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Merek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(Trademark):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Merek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merupakan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tanda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yang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berbentuk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gambar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huruf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susunan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warna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atau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kombinasi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dari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beberapa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unsur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yang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berfungsi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sebagai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pembeda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Rancangan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(Industrial Design):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Rancangan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ini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merupakan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kreasi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tentang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bentuk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garis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warna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atau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gabungan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ketiganya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yang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memiliki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nilai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estetika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serta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dapat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digunakan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untuk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menghasilkan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suatu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produk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/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kerajinan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tangan</a:t>
            </a:r>
            <a:endParaRPr lang="en-US" sz="2800" dirty="0">
              <a:solidFill>
                <a:srgbClr val="FFFF00">
                  <a:alpha val="80000"/>
                </a:srgb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Indikasi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Geografi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(Geographical Indication):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Indikasi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geografi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merupakan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tanda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yang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menunjukkan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asal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muasal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suatu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barang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Hak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Desain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Tata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Letak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Sirkuit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Terpadu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: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Rancangan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tata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letak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suatu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produk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yang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berbentuk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jadi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atau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setengah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jadi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, yang di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dalamnya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terdapat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sejumlah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elemen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yang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terpadu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dan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berkaitan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satu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FFF00">
                    <a:alpha val="80000"/>
                  </a:srgbClr>
                </a:solidFill>
              </a:rPr>
              <a:t>sama</a:t>
            </a:r>
            <a:r>
              <a:rPr lang="en-US" sz="2800" dirty="0">
                <a:solidFill>
                  <a:srgbClr val="FFFF00">
                    <a:alpha val="80000"/>
                  </a:srgbClr>
                </a:solidFill>
              </a:rPr>
              <a:t> lain.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ID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1BFEDCD-1419-47B4-B759-CE34A7412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582" y="3703340"/>
            <a:ext cx="5336901" cy="41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9841"/>
      </p:ext>
    </p:extLst>
  </p:cSld>
  <p:clrMapOvr>
    <a:masterClrMapping/>
  </p:clrMapOvr>
  <p:transition spd="slow" advTm="2801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ISTILAH HAKI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>
            <a:noAutofit/>
          </a:bodyPr>
          <a:lstStyle/>
          <a:p>
            <a:r>
              <a:rPr lang="en-US" altLang="ja-JP" sz="2800" dirty="0" err="1"/>
              <a:t>Perubahan</a:t>
            </a:r>
            <a:r>
              <a:rPr lang="en-US" altLang="ja-JP" sz="2800" dirty="0"/>
              <a:t> </a:t>
            </a:r>
            <a:r>
              <a:rPr lang="en-US" altLang="ja-JP" sz="2800" dirty="0" err="1"/>
              <a:t>istilah</a:t>
            </a:r>
            <a:r>
              <a:rPr lang="en-US" altLang="ja-JP" sz="2800" dirty="0"/>
              <a:t> HAKI </a:t>
            </a:r>
            <a:r>
              <a:rPr lang="en-US" altLang="ja-JP" sz="2800" dirty="0" err="1"/>
              <a:t>menjadi</a:t>
            </a:r>
            <a:r>
              <a:rPr lang="en-US" altLang="ja-JP" sz="2800" dirty="0"/>
              <a:t> HKI, </a:t>
            </a:r>
            <a:r>
              <a:rPr lang="en-US" altLang="ja-JP" sz="2800" dirty="0" err="1"/>
              <a:t>lalu</a:t>
            </a:r>
            <a:r>
              <a:rPr lang="en-US" altLang="ja-JP" sz="2800" dirty="0"/>
              <a:t> </a:t>
            </a:r>
            <a:r>
              <a:rPr lang="en-US" altLang="ja-JP" sz="2800" dirty="0" err="1"/>
              <a:t>menjadi</a:t>
            </a:r>
            <a:r>
              <a:rPr lang="en-US" altLang="ja-JP" sz="2800" dirty="0"/>
              <a:t> KI</a:t>
            </a:r>
            <a:endParaRPr kumimoji="1" lang="ja-JP" altLang="en-US" sz="28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7198990" y="1975148"/>
            <a:ext cx="9181020" cy="76328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Penggunaan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istilah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(HAKI)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sekarang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telah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berubah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menjadi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HKI (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).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Merujuk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pada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artikel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Perkembangan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Sistem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Perlindungan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di Indonesia yang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dimuat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i="1" dirty="0">
                <a:solidFill>
                  <a:srgbClr val="FFFF00">
                    <a:alpha val="90000"/>
                  </a:srgbClr>
                </a:solidFill>
              </a:rPr>
              <a:t>Media HKI: </a:t>
            </a:r>
            <a:r>
              <a:rPr lang="en-ID" i="1" dirty="0" err="1">
                <a:solidFill>
                  <a:srgbClr val="FFFF00">
                    <a:alpha val="90000"/>
                  </a:srgbClr>
                </a:solidFill>
              </a:rPr>
              <a:t>Buletin</a:t>
            </a:r>
            <a:r>
              <a:rPr lang="en-ID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i="1" dirty="0" err="1">
                <a:solidFill>
                  <a:srgbClr val="FFFF00">
                    <a:alpha val="90000"/>
                  </a:srgbClr>
                </a:solidFill>
              </a:rPr>
              <a:t>Informasi</a:t>
            </a:r>
            <a:r>
              <a:rPr lang="en-ID" i="1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i="1" dirty="0" err="1">
                <a:solidFill>
                  <a:srgbClr val="FFFF00">
                    <a:alpha val="90000"/>
                  </a:srgbClr>
                </a:solidFill>
              </a:rPr>
              <a:t>Keragaman</a:t>
            </a:r>
            <a:r>
              <a:rPr lang="en-ID" i="1" dirty="0">
                <a:solidFill>
                  <a:srgbClr val="FFFF00">
                    <a:alpha val="90000"/>
                  </a:srgbClr>
                </a:solidFill>
              </a:rPr>
              <a:t> HKI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 yang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diterbitkan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oleh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Direktorat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Jenderal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(“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HKI”), Vol. V/No.3/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Juni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2008 (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hal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. 11).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dirty="0">
              <a:solidFill>
                <a:srgbClr val="FFFF00">
                  <a:alpha val="90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dikeluarkannya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Surat Keputusan Menteri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PerUndang-Undangan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RI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M.03.PR.07.10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Tahun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2000 dan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Persetujuan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Menteri Negara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Pendayagunaan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Aparatur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Negara,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surat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24/M/PAN/1/2000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istilah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” (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tanpa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”)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dapat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disingkat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“HKI”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atau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akronim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HaKI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”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telah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resmi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dipakai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.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Jadi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bukan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lagi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(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dirty="0">
                <a:solidFill>
                  <a:srgbClr val="FFFF00">
                    <a:alpha val="90000"/>
                  </a:srgbClr>
                </a:solidFill>
              </a:rPr>
              <a:t>”).</a:t>
            </a:r>
          </a:p>
          <a:p>
            <a:r>
              <a:rPr lang="en-ID" dirty="0"/>
              <a:t> </a:t>
            </a:r>
          </a:p>
          <a:p>
            <a:endParaRPr kumimoji="1" lang="ja-JP" alt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3AC85502-60FC-4BC2-9B6B-303961FDEE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0" y="2394504"/>
            <a:ext cx="6911975" cy="6913563"/>
          </a:xfrm>
        </p:spPr>
      </p:pic>
    </p:spTree>
    <p:extLst>
      <p:ext uri="{BB962C8B-B14F-4D97-AF65-F5344CB8AC3E}">
        <p14:creationId xmlns:p14="http://schemas.microsoft.com/office/powerpoint/2010/main" val="2163423890"/>
      </p:ext>
    </p:extLst>
  </p:cSld>
  <p:clrMapOvr>
    <a:masterClrMapping/>
  </p:clrMapOvr>
  <p:transition spd="slow" advTm="3771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ISTILAH HAKI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ja-JP" sz="2800" dirty="0" err="1"/>
              <a:t>Perubahan</a:t>
            </a:r>
            <a:r>
              <a:rPr lang="en-US" altLang="ja-JP" sz="2800" dirty="0"/>
              <a:t> </a:t>
            </a:r>
            <a:r>
              <a:rPr lang="en-US" altLang="ja-JP" sz="2800" dirty="0" err="1"/>
              <a:t>istilah</a:t>
            </a:r>
            <a:r>
              <a:rPr lang="en-US" altLang="ja-JP" sz="2800" dirty="0"/>
              <a:t> HAKI </a:t>
            </a:r>
            <a:r>
              <a:rPr lang="en-US" altLang="ja-JP" sz="2800" dirty="0" err="1"/>
              <a:t>menjadi</a:t>
            </a:r>
            <a:r>
              <a:rPr lang="en-US" altLang="ja-JP" sz="2800" dirty="0"/>
              <a:t> HKI, </a:t>
            </a:r>
            <a:r>
              <a:rPr lang="en-US" altLang="ja-JP" sz="2800" dirty="0" err="1"/>
              <a:t>lalu</a:t>
            </a:r>
            <a:r>
              <a:rPr lang="en-US" altLang="ja-JP" sz="2800" dirty="0"/>
              <a:t> </a:t>
            </a:r>
            <a:r>
              <a:rPr lang="en-US" altLang="ja-JP" sz="2800" dirty="0" err="1"/>
              <a:t>menjadi</a:t>
            </a:r>
            <a:r>
              <a:rPr lang="en-US" altLang="ja-JP" sz="2800" dirty="0"/>
              <a:t> KI</a:t>
            </a:r>
            <a:endParaRPr lang="ja-JP" altLang="en-US" sz="28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4"/>
          </p:nvPr>
        </p:nvSpPr>
        <p:spPr>
          <a:xfrm>
            <a:off x="7811058" y="2047156"/>
            <a:ext cx="7620001" cy="784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Namun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terdapat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perubahan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lagi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jika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melihat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ke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Bab II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judul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Organisasi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Bagian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Kesatu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judul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Sub Bab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Susunan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Organisasi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pada 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Pasal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4 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Peraturan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Presiden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44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Tahun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2015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tentang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Kementerian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Asasi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Manusia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disebutkan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bahwa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Kementerian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Asasi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Manusia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salah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satunya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terdiri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Direktorat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Jenderal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(“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KI”)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.</a:t>
            </a:r>
          </a:p>
          <a:p>
            <a:r>
              <a:rPr lang="en-ID" sz="2800" dirty="0">
                <a:solidFill>
                  <a:srgbClr val="FFFF00">
                    <a:alpha val="90000"/>
                  </a:srgbClr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Dapat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disimpulkan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bahwa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telah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terjadi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perubahan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istilah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tadinya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Peraturan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Presiden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24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Tahun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2010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tentang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Kedudukan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Tugas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, dan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Fungsi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Kementerian Negara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serta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Susunan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Organisasi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Tugas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, dan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Fungsi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Eselon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I Kementerian Negara (“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Perpres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24/2010”)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adalah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HKI, 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diubah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Perpres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44/2015 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menjadi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2600" b="1" dirty="0">
                <a:solidFill>
                  <a:srgbClr val="FFFF00">
                    <a:alpha val="90000"/>
                  </a:srgbClr>
                </a:solidFill>
              </a:rPr>
              <a:t> KI.</a:t>
            </a:r>
            <a:endParaRPr lang="en-ID" sz="2600" dirty="0">
              <a:solidFill>
                <a:srgbClr val="FFFF00">
                  <a:alpha val="90000"/>
                </a:srgbClr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ACBFF43-2529-4BA0-BA8B-882AA83B0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276"/>
            <a:ext cx="7620000" cy="42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417"/>
      </p:ext>
    </p:extLst>
  </p:cSld>
  <p:clrMapOvr>
    <a:masterClrMapping/>
  </p:clrMapOvr>
  <p:transition spd="slow" advTm="4391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ISTILAH HAKI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ja-JP" sz="2800" dirty="0" err="1"/>
              <a:t>Perubahan</a:t>
            </a:r>
            <a:r>
              <a:rPr lang="en-US" altLang="ja-JP" sz="2800" dirty="0"/>
              <a:t> </a:t>
            </a:r>
            <a:r>
              <a:rPr lang="en-US" altLang="ja-JP" sz="2800" dirty="0" err="1"/>
              <a:t>istilah</a:t>
            </a:r>
            <a:r>
              <a:rPr lang="en-US" altLang="ja-JP" sz="2800" dirty="0"/>
              <a:t> HAKI </a:t>
            </a:r>
            <a:r>
              <a:rPr lang="en-US" altLang="ja-JP" sz="2800" dirty="0" err="1"/>
              <a:t>menjadi</a:t>
            </a:r>
            <a:r>
              <a:rPr lang="en-US" altLang="ja-JP" sz="2800" dirty="0"/>
              <a:t> HKI, </a:t>
            </a:r>
            <a:r>
              <a:rPr lang="en-US" altLang="ja-JP" sz="2800" dirty="0" err="1"/>
              <a:t>lalu</a:t>
            </a:r>
            <a:r>
              <a:rPr lang="en-US" altLang="ja-JP" sz="2800" dirty="0"/>
              <a:t> </a:t>
            </a:r>
            <a:r>
              <a:rPr lang="en-US" altLang="ja-JP" sz="2800" dirty="0" err="1"/>
              <a:t>menjadi</a:t>
            </a:r>
            <a:r>
              <a:rPr lang="en-US" altLang="ja-JP" sz="2800" dirty="0"/>
              <a:t> KI</a:t>
            </a:r>
            <a:endParaRPr lang="ja-JP" altLang="en-US" sz="28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7775054" y="2111053"/>
            <a:ext cx="10297144" cy="81759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600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US" altLang="ja-JP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altLang="ja-JP" sz="2600" dirty="0" err="1">
                <a:solidFill>
                  <a:srgbClr val="FFFF00">
                    <a:alpha val="90000"/>
                  </a:srgbClr>
                </a:solidFill>
              </a:rPr>
              <a:t>artikel</a:t>
            </a:r>
            <a:r>
              <a:rPr lang="en-US" altLang="ja-JP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altLang="ja-JP" sz="2600" dirty="0" err="1">
                <a:solidFill>
                  <a:srgbClr val="FFFF00">
                    <a:alpha val="90000"/>
                  </a:srgbClr>
                </a:solidFill>
              </a:rPr>
              <a:t>Perkembangan</a:t>
            </a:r>
            <a:r>
              <a:rPr lang="en-US" altLang="ja-JP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altLang="ja-JP" sz="2600" dirty="0" err="1">
                <a:solidFill>
                  <a:srgbClr val="FFFF00">
                    <a:alpha val="90000"/>
                  </a:srgbClr>
                </a:solidFill>
              </a:rPr>
              <a:t>Sistem</a:t>
            </a:r>
            <a:r>
              <a:rPr lang="en-US" altLang="ja-JP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altLang="ja-JP" sz="2600" dirty="0" err="1">
                <a:solidFill>
                  <a:srgbClr val="FFFF00">
                    <a:alpha val="90000"/>
                  </a:srgbClr>
                </a:solidFill>
              </a:rPr>
              <a:t>Perlindungan</a:t>
            </a:r>
            <a:r>
              <a:rPr lang="en-US" altLang="ja-JP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altLang="ja-JP" sz="2600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US" altLang="ja-JP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altLang="ja-JP" sz="2600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US" altLang="ja-JP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US" altLang="ja-JP" sz="2600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US" altLang="ja-JP" sz="2600" dirty="0">
                <a:solidFill>
                  <a:srgbClr val="FFFF00">
                    <a:alpha val="90000"/>
                  </a:srgbClr>
                </a:solidFill>
              </a:rPr>
              <a:t> di Indonesia,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ditulis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antara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 lain </a:t>
            </a:r>
            <a:r>
              <a:rPr lang="en-ID" sz="2600" dirty="0" err="1">
                <a:solidFill>
                  <a:srgbClr val="FFFF00">
                    <a:alpha val="90000"/>
                  </a:srgbClr>
                </a:solidFill>
              </a:rPr>
              <a:t>bahwa</a:t>
            </a:r>
            <a:r>
              <a:rPr lang="en-ID" sz="2600" dirty="0">
                <a:solidFill>
                  <a:srgbClr val="FFFF00">
                    <a:alpha val="90000"/>
                  </a:srgbClr>
                </a:solidFill>
              </a:rPr>
              <a:t>: </a:t>
            </a:r>
          </a:p>
          <a:p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“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Dilihat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dari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perkembangan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(HKI) di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tanah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air,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sistem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(IPR)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pertama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kali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diterjemahkan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menjadi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milik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”,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kemudian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menjadi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milik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”.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Istilah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umum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lazim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dipakai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sekarang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adalah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disingkat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HKI. Hal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ini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sejalan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dikeluarkannya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Surat Keputusan Menteri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PerUndang-Undangan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RI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M.03.PR.07.10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Tahun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2000 dan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Persetujuan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Menteri Negara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Pendayagunaan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Aparatur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Negara,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surat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24/M/PAN/1/2000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istilah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” (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tanpa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”)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dapat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disingkat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“HKI”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atau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akronim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”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telah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resmi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dipakai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.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Jadi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bukan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lagi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(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”). Surat Keputusan Menteri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PerUndang-Undangan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tersebut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didasari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pula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Keputusan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Presiden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Republik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Indonesia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144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Tahun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1998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tanggal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15 September 1998,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tentang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perubahan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nama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Direktorat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Jenderal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Cipta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, Paten dan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Merek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berubah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menjadi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Direktorat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Jenderal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(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HAKI)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kemudian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i="1" dirty="0" err="1">
                <a:solidFill>
                  <a:srgbClr val="FFFF00">
                    <a:alpha val="90000"/>
                  </a:srgbClr>
                </a:solidFill>
              </a:rPr>
              <a:t>berdasar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2600" b="1" i="1" dirty="0">
                <a:solidFill>
                  <a:srgbClr val="FFFF00">
                    <a:alpha val="90000"/>
                  </a:srgbClr>
                </a:solidFill>
              </a:rPr>
              <a:t>Keputusan </a:t>
            </a:r>
            <a:r>
              <a:rPr lang="en-ID" sz="2600" b="1" i="1" dirty="0" err="1">
                <a:solidFill>
                  <a:srgbClr val="FFFF00">
                    <a:alpha val="90000"/>
                  </a:srgbClr>
                </a:solidFill>
              </a:rPr>
              <a:t>Presiden</a:t>
            </a:r>
            <a:r>
              <a:rPr lang="en-ID" sz="2600" b="1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i="1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sz="2600" b="1" i="1" dirty="0">
                <a:solidFill>
                  <a:srgbClr val="FFFF00">
                    <a:alpha val="90000"/>
                  </a:srgbClr>
                </a:solidFill>
              </a:rPr>
              <a:t> 177 </a:t>
            </a:r>
            <a:r>
              <a:rPr lang="en-ID" sz="2600" b="1" i="1" dirty="0" err="1">
                <a:solidFill>
                  <a:srgbClr val="FFFF00">
                    <a:alpha val="90000"/>
                  </a:srgbClr>
                </a:solidFill>
              </a:rPr>
              <a:t>Tahun</a:t>
            </a:r>
            <a:r>
              <a:rPr lang="en-ID" sz="2600" b="1" i="1" dirty="0">
                <a:solidFill>
                  <a:srgbClr val="FFFF00">
                    <a:alpha val="90000"/>
                  </a:srgbClr>
                </a:solidFill>
              </a:rPr>
              <a:t> 2000 </a:t>
            </a:r>
            <a:r>
              <a:rPr lang="en-ID" sz="2600" b="1" i="1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2600" b="1" i="1" dirty="0">
                <a:solidFill>
                  <a:srgbClr val="FFFF00">
                    <a:alpha val="90000"/>
                  </a:srgbClr>
                </a:solidFill>
              </a:rPr>
              <a:t> HAKI </a:t>
            </a:r>
            <a:r>
              <a:rPr lang="en-ID" sz="2600" b="1" i="1" dirty="0" err="1">
                <a:solidFill>
                  <a:srgbClr val="FFFF00">
                    <a:alpha val="90000"/>
                  </a:srgbClr>
                </a:solidFill>
              </a:rPr>
              <a:t>berubah</a:t>
            </a:r>
            <a:r>
              <a:rPr lang="en-ID" sz="2600" b="1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i="1" dirty="0" err="1">
                <a:solidFill>
                  <a:srgbClr val="FFFF00">
                    <a:alpha val="90000"/>
                  </a:srgbClr>
                </a:solidFill>
              </a:rPr>
              <a:t>menjadi</a:t>
            </a:r>
            <a:r>
              <a:rPr lang="en-ID" sz="2600" b="1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2600" b="1" i="1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2600" b="1" i="1" dirty="0">
                <a:solidFill>
                  <a:srgbClr val="FFFF00">
                    <a:alpha val="90000"/>
                  </a:srgbClr>
                </a:solidFill>
              </a:rPr>
              <a:t> HKI</a:t>
            </a:r>
            <a:r>
              <a:rPr lang="en-ID" sz="2600" i="1" dirty="0">
                <a:solidFill>
                  <a:srgbClr val="FFFF00">
                    <a:alpha val="90000"/>
                  </a:srgbClr>
                </a:solidFill>
              </a:rPr>
              <a:t>.”</a:t>
            </a:r>
            <a:endParaRPr lang="en-US" altLang="ja-JP" sz="2600" dirty="0">
              <a:solidFill>
                <a:srgbClr val="FFFF00">
                  <a:alpha val="90000"/>
                </a:srgb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92069CC-DDB6-4183-8BE7-38B46411E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228"/>
            <a:ext cx="7620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48843"/>
      </p:ext>
    </p:extLst>
  </p:cSld>
  <p:clrMapOvr>
    <a:masterClrMapping/>
  </p:clrMapOvr>
  <p:transition spd="slow" advTm="11337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ISTILAH HAKI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Perubahan</a:t>
            </a:r>
            <a:r>
              <a:rPr lang="en-US" altLang="ja-JP" dirty="0"/>
              <a:t> </a:t>
            </a:r>
            <a:r>
              <a:rPr lang="en-US" altLang="ja-JP" dirty="0" err="1"/>
              <a:t>istilah</a:t>
            </a:r>
            <a:r>
              <a:rPr lang="en-US" altLang="ja-JP" dirty="0"/>
              <a:t> HAKI </a:t>
            </a:r>
            <a:r>
              <a:rPr lang="en-US" altLang="ja-JP" dirty="0" err="1"/>
              <a:t>menjadi</a:t>
            </a:r>
            <a:r>
              <a:rPr lang="en-US" altLang="ja-JP" dirty="0"/>
              <a:t> HKI, </a:t>
            </a:r>
            <a:r>
              <a:rPr lang="en-US" altLang="ja-JP" dirty="0" err="1"/>
              <a:t>lalu</a:t>
            </a:r>
            <a:r>
              <a:rPr lang="en-US" altLang="ja-JP" dirty="0"/>
              <a:t> </a:t>
            </a:r>
            <a:r>
              <a:rPr lang="en-US" altLang="ja-JP" dirty="0" err="1"/>
              <a:t>menjadi</a:t>
            </a:r>
            <a:r>
              <a:rPr lang="en-US" altLang="ja-JP" dirty="0"/>
              <a:t> KI</a:t>
            </a:r>
            <a:endParaRPr lang="ja-JP" alt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69FB1EE-AA5D-41C6-8373-1BE941398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6" y="1968500"/>
            <a:ext cx="4648200" cy="6350000"/>
          </a:xfrm>
          <a:prstGeom prst="rect">
            <a:avLst/>
          </a:prstGeom>
        </p:spPr>
      </p:pic>
      <p:sp>
        <p:nvSpPr>
          <p:cNvPr id="36" name="テキスト プレースホルダー 6">
            <a:extLst>
              <a:ext uri="{FF2B5EF4-FFF2-40B4-BE49-F238E27FC236}">
                <a16:creationId xmlns:a16="http://schemas.microsoft.com/office/drawing/2014/main" xmlns="" id="{C150CC02-CC9E-40C8-B38D-130301ACA990}"/>
              </a:ext>
            </a:extLst>
          </p:cNvPr>
          <p:cNvSpPr txBox="1">
            <a:spLocks/>
          </p:cNvSpPr>
          <p:nvPr/>
        </p:nvSpPr>
        <p:spPr>
          <a:xfrm>
            <a:off x="5974854" y="1891779"/>
            <a:ext cx="10297144" cy="8175947"/>
          </a:xfrm>
          <a:prstGeom prst="rect">
            <a:avLst/>
          </a:prstGeom>
          <a:noFill/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000" dirty="0" err="1">
                <a:solidFill>
                  <a:srgbClr val="FFFF00"/>
                </a:solidFill>
              </a:rPr>
              <a:t>Jadi</a:t>
            </a:r>
            <a:r>
              <a:rPr lang="en-ID" sz="3000" dirty="0">
                <a:solidFill>
                  <a:srgbClr val="FFFF00"/>
                </a:solidFill>
              </a:rPr>
              <a:t> kami </a:t>
            </a:r>
            <a:r>
              <a:rPr lang="en-ID" sz="3000" dirty="0" err="1">
                <a:solidFill>
                  <a:srgbClr val="FFFF00"/>
                </a:solidFill>
              </a:rPr>
              <a:t>luruskan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bahwa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istilah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Hak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Atas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Kekayaan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Intelektual</a:t>
            </a:r>
            <a:r>
              <a:rPr lang="en-ID" sz="3000" dirty="0">
                <a:solidFill>
                  <a:srgbClr val="FFFF00"/>
                </a:solidFill>
              </a:rPr>
              <a:t> (HAKI) yang </a:t>
            </a:r>
            <a:r>
              <a:rPr lang="en-ID" sz="3000" dirty="0" err="1">
                <a:solidFill>
                  <a:srgbClr val="FFFF00"/>
                </a:solidFill>
              </a:rPr>
              <a:t>berubah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menjadi</a:t>
            </a:r>
            <a:r>
              <a:rPr lang="en-ID" sz="3000" dirty="0">
                <a:solidFill>
                  <a:srgbClr val="FFFF00"/>
                </a:solidFill>
              </a:rPr>
              <a:t> HKI (</a:t>
            </a:r>
            <a:r>
              <a:rPr lang="en-ID" sz="3000" dirty="0" err="1">
                <a:solidFill>
                  <a:srgbClr val="FFFF00"/>
                </a:solidFill>
              </a:rPr>
              <a:t>Hak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Kekayaan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Intelektual</a:t>
            </a:r>
            <a:r>
              <a:rPr lang="en-ID" sz="3000" dirty="0">
                <a:solidFill>
                  <a:srgbClr val="FFFF00"/>
                </a:solidFill>
              </a:rPr>
              <a:t>) </a:t>
            </a:r>
            <a:r>
              <a:rPr lang="en-ID" sz="3000" dirty="0" err="1">
                <a:solidFill>
                  <a:srgbClr val="FFFF00"/>
                </a:solidFill>
              </a:rPr>
              <a:t>itu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bukan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berdasarkan</a:t>
            </a:r>
            <a:r>
              <a:rPr lang="en-ID" sz="3000" dirty="0">
                <a:solidFill>
                  <a:srgbClr val="FFFF00"/>
                </a:solidFill>
              </a:rPr>
              <a:t> Keputusan Menteri </a:t>
            </a:r>
            <a:r>
              <a:rPr lang="en-ID" sz="3000" dirty="0" err="1">
                <a:solidFill>
                  <a:srgbClr val="FFFF00"/>
                </a:solidFill>
              </a:rPr>
              <a:t>Kehakiman</a:t>
            </a:r>
            <a:r>
              <a:rPr lang="en-ID" sz="3000" dirty="0">
                <a:solidFill>
                  <a:srgbClr val="FFFF00"/>
                </a:solidFill>
              </a:rPr>
              <a:t>, </a:t>
            </a:r>
            <a:r>
              <a:rPr lang="en-ID" sz="3000" dirty="0" err="1">
                <a:solidFill>
                  <a:srgbClr val="FFFF00"/>
                </a:solidFill>
              </a:rPr>
              <a:t>melainkan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berdasarkan</a:t>
            </a:r>
            <a:r>
              <a:rPr lang="en-ID" sz="3000" dirty="0">
                <a:solidFill>
                  <a:srgbClr val="FFFF00"/>
                </a:solidFill>
              </a:rPr>
              <a:t> </a:t>
            </a:r>
            <a:r>
              <a:rPr lang="en-ID" sz="3000" b="1" dirty="0" err="1">
                <a:solidFill>
                  <a:srgbClr val="FFFF00"/>
                </a:solidFill>
              </a:rPr>
              <a:t>Pasal</a:t>
            </a:r>
            <a:r>
              <a:rPr lang="en-ID" sz="3000" b="1" dirty="0">
                <a:solidFill>
                  <a:srgbClr val="FFFF00"/>
                </a:solidFill>
              </a:rPr>
              <a:t> 8 </a:t>
            </a:r>
            <a:r>
              <a:rPr lang="en-ID" sz="3000" b="1" dirty="0" err="1">
                <a:solidFill>
                  <a:srgbClr val="FFFF00"/>
                </a:solidFill>
              </a:rPr>
              <a:t>huruf</a:t>
            </a:r>
            <a:r>
              <a:rPr lang="en-ID" sz="3000" b="1" dirty="0">
                <a:solidFill>
                  <a:srgbClr val="FFFF00"/>
                </a:solidFill>
              </a:rPr>
              <a:t> g</a:t>
            </a:r>
            <a:r>
              <a:rPr lang="en-ID" sz="3000" dirty="0">
                <a:solidFill>
                  <a:srgbClr val="FFFF00"/>
                </a:solidFill>
              </a:rPr>
              <a:t> </a:t>
            </a:r>
            <a:r>
              <a:rPr lang="en-ID" sz="3000" b="1" dirty="0">
                <a:solidFill>
                  <a:srgbClr val="FFFF00"/>
                </a:solidFill>
              </a:rPr>
              <a:t>Keputusan </a:t>
            </a:r>
            <a:r>
              <a:rPr lang="en-ID" sz="3000" b="1" dirty="0" err="1">
                <a:solidFill>
                  <a:srgbClr val="FFFF00"/>
                </a:solidFill>
              </a:rPr>
              <a:t>Presiden</a:t>
            </a:r>
            <a:r>
              <a:rPr lang="en-ID" sz="3000" b="1" dirty="0">
                <a:solidFill>
                  <a:srgbClr val="FFFF00"/>
                </a:solidFill>
              </a:rPr>
              <a:t> </a:t>
            </a:r>
            <a:r>
              <a:rPr lang="en-ID" sz="3000" b="1" dirty="0" err="1">
                <a:solidFill>
                  <a:srgbClr val="FFFF00"/>
                </a:solidFill>
              </a:rPr>
              <a:t>Nomor</a:t>
            </a:r>
            <a:r>
              <a:rPr lang="en-ID" sz="3000" b="1" dirty="0">
                <a:solidFill>
                  <a:srgbClr val="FFFF00"/>
                </a:solidFill>
              </a:rPr>
              <a:t> 177 </a:t>
            </a:r>
            <a:r>
              <a:rPr lang="en-ID" sz="3000" b="1" dirty="0" err="1">
                <a:solidFill>
                  <a:srgbClr val="FFFF00"/>
                </a:solidFill>
              </a:rPr>
              <a:t>Tahun</a:t>
            </a:r>
            <a:r>
              <a:rPr lang="en-ID" sz="3000" b="1" dirty="0">
                <a:solidFill>
                  <a:srgbClr val="FFFF00"/>
                </a:solidFill>
              </a:rPr>
              <a:t> 2000 </a:t>
            </a:r>
            <a:r>
              <a:rPr lang="en-ID" sz="3000" b="1" dirty="0" err="1">
                <a:solidFill>
                  <a:srgbClr val="FFFF00"/>
                </a:solidFill>
              </a:rPr>
              <a:t>tentang</a:t>
            </a:r>
            <a:r>
              <a:rPr lang="en-ID" sz="3000" b="1" dirty="0">
                <a:solidFill>
                  <a:srgbClr val="FFFF00"/>
                </a:solidFill>
              </a:rPr>
              <a:t> </a:t>
            </a:r>
            <a:r>
              <a:rPr lang="en-ID" sz="3000" b="1" dirty="0" err="1">
                <a:solidFill>
                  <a:srgbClr val="FFFF00"/>
                </a:solidFill>
              </a:rPr>
              <a:t>Susunan</a:t>
            </a:r>
            <a:r>
              <a:rPr lang="en-ID" sz="3000" b="1" dirty="0">
                <a:solidFill>
                  <a:srgbClr val="FFFF00"/>
                </a:solidFill>
              </a:rPr>
              <a:t> </a:t>
            </a:r>
            <a:r>
              <a:rPr lang="en-ID" sz="3000" b="1" dirty="0" err="1">
                <a:solidFill>
                  <a:srgbClr val="FFFF00"/>
                </a:solidFill>
              </a:rPr>
              <a:t>Organisasi</a:t>
            </a:r>
            <a:r>
              <a:rPr lang="en-ID" sz="3000" b="1" dirty="0">
                <a:solidFill>
                  <a:srgbClr val="FFFF00"/>
                </a:solidFill>
              </a:rPr>
              <a:t> dan </a:t>
            </a:r>
            <a:r>
              <a:rPr lang="en-ID" sz="3000" b="1" dirty="0" err="1">
                <a:solidFill>
                  <a:srgbClr val="FFFF00"/>
                </a:solidFill>
              </a:rPr>
              <a:t>Tugas</a:t>
            </a:r>
            <a:r>
              <a:rPr lang="en-ID" sz="3000" b="1" dirty="0">
                <a:solidFill>
                  <a:srgbClr val="FFFF00"/>
                </a:solidFill>
              </a:rPr>
              <a:t> </a:t>
            </a:r>
            <a:r>
              <a:rPr lang="en-ID" sz="3000" b="1" dirty="0" err="1">
                <a:solidFill>
                  <a:srgbClr val="FFFF00"/>
                </a:solidFill>
              </a:rPr>
              <a:t>Departemen</a:t>
            </a:r>
            <a:r>
              <a:rPr lang="en-ID" sz="3000" dirty="0">
                <a:solidFill>
                  <a:srgbClr val="FFFF00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0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000" dirty="0">
                <a:solidFill>
                  <a:srgbClr val="FFFF00"/>
                </a:solidFill>
              </a:rPr>
              <a:t>Masih </a:t>
            </a:r>
            <a:r>
              <a:rPr lang="en-ID" sz="3000" dirty="0" err="1">
                <a:solidFill>
                  <a:srgbClr val="FFFF00"/>
                </a:solidFill>
              </a:rPr>
              <a:t>bersumber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dari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artikel</a:t>
            </a:r>
            <a:r>
              <a:rPr lang="en-ID" sz="3000" dirty="0">
                <a:solidFill>
                  <a:srgbClr val="FFFF00"/>
                </a:solidFill>
              </a:rPr>
              <a:t> yang </a:t>
            </a:r>
            <a:r>
              <a:rPr lang="en-ID" sz="3000" dirty="0" err="1">
                <a:solidFill>
                  <a:srgbClr val="FFFF00"/>
                </a:solidFill>
              </a:rPr>
              <a:t>sama</a:t>
            </a:r>
            <a:r>
              <a:rPr lang="en-ID" sz="3000" dirty="0">
                <a:solidFill>
                  <a:srgbClr val="FFFF00"/>
                </a:solidFill>
              </a:rPr>
              <a:t>, </a:t>
            </a:r>
            <a:r>
              <a:rPr lang="en-ID" sz="3000" dirty="0" err="1">
                <a:solidFill>
                  <a:srgbClr val="FFFF00"/>
                </a:solidFill>
              </a:rPr>
              <a:t>lebih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jauh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dijelaskan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bahwa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alasan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diadakannya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perubahan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istilah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HaKI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menjadi</a:t>
            </a:r>
            <a:r>
              <a:rPr lang="en-ID" sz="3000" dirty="0">
                <a:solidFill>
                  <a:srgbClr val="FFFF00"/>
                </a:solidFill>
              </a:rPr>
              <a:t> HKI </a:t>
            </a:r>
            <a:r>
              <a:rPr lang="en-ID" sz="3000" dirty="0" err="1">
                <a:solidFill>
                  <a:srgbClr val="FFFF00"/>
                </a:solidFill>
              </a:rPr>
              <a:t>antara</a:t>
            </a:r>
            <a:r>
              <a:rPr lang="en-ID" sz="3000" dirty="0">
                <a:solidFill>
                  <a:srgbClr val="FFFF00"/>
                </a:solidFill>
              </a:rPr>
              <a:t> lain </a:t>
            </a:r>
            <a:r>
              <a:rPr lang="en-ID" sz="3000" dirty="0" err="1">
                <a:solidFill>
                  <a:srgbClr val="FFFF00"/>
                </a:solidFill>
              </a:rPr>
              <a:t>adalah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untuk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lebih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menyesuaikan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dengan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kaidah</a:t>
            </a:r>
            <a:r>
              <a:rPr lang="en-ID" sz="3000" dirty="0">
                <a:solidFill>
                  <a:srgbClr val="FFFF00"/>
                </a:solidFill>
              </a:rPr>
              <a:t> Bahasa Indonesia yang </a:t>
            </a:r>
            <a:r>
              <a:rPr lang="en-ID" sz="3000" dirty="0" err="1">
                <a:solidFill>
                  <a:srgbClr val="FFFF00"/>
                </a:solidFill>
              </a:rPr>
              <a:t>tidak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menuliskan</a:t>
            </a:r>
            <a:r>
              <a:rPr lang="en-ID" sz="3000" dirty="0">
                <a:solidFill>
                  <a:srgbClr val="FFFF00"/>
                </a:solidFill>
              </a:rPr>
              <a:t> kata </a:t>
            </a:r>
            <a:r>
              <a:rPr lang="en-ID" sz="3000" dirty="0" err="1">
                <a:solidFill>
                  <a:srgbClr val="FFFF00"/>
                </a:solidFill>
              </a:rPr>
              <a:t>depan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semacam</a:t>
            </a:r>
            <a:r>
              <a:rPr lang="en-ID" sz="3000" dirty="0">
                <a:solidFill>
                  <a:srgbClr val="FFFF00"/>
                </a:solidFill>
              </a:rPr>
              <a:t> “</a:t>
            </a:r>
            <a:r>
              <a:rPr lang="en-ID" sz="3000" dirty="0" err="1">
                <a:solidFill>
                  <a:srgbClr val="FFFF00"/>
                </a:solidFill>
              </a:rPr>
              <a:t>atas</a:t>
            </a:r>
            <a:r>
              <a:rPr lang="en-ID" sz="3000" dirty="0">
                <a:solidFill>
                  <a:srgbClr val="FFFF00"/>
                </a:solidFill>
              </a:rPr>
              <a:t>” </a:t>
            </a:r>
            <a:r>
              <a:rPr lang="en-ID" sz="3000" dirty="0" err="1">
                <a:solidFill>
                  <a:srgbClr val="FFFF00"/>
                </a:solidFill>
              </a:rPr>
              <a:t>atau</a:t>
            </a:r>
            <a:r>
              <a:rPr lang="en-ID" sz="3000" dirty="0">
                <a:solidFill>
                  <a:srgbClr val="FFFF00"/>
                </a:solidFill>
              </a:rPr>
              <a:t> “</a:t>
            </a:r>
            <a:r>
              <a:rPr lang="en-ID" sz="3000" dirty="0" err="1">
                <a:solidFill>
                  <a:srgbClr val="FFFF00"/>
                </a:solidFill>
              </a:rPr>
              <a:t>dari</a:t>
            </a:r>
            <a:r>
              <a:rPr lang="en-ID" sz="3000" dirty="0">
                <a:solidFill>
                  <a:srgbClr val="FFFF00"/>
                </a:solidFill>
              </a:rPr>
              <a:t>”, </a:t>
            </a:r>
            <a:r>
              <a:rPr lang="en-ID" sz="3000" dirty="0" err="1">
                <a:solidFill>
                  <a:srgbClr val="FFFF00"/>
                </a:solidFill>
              </a:rPr>
              <a:t>terutama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untuk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istilah</a:t>
            </a:r>
            <a:r>
              <a:rPr lang="en-ID" sz="3000" dirty="0">
                <a:solidFill>
                  <a:srgbClr val="FFFF00"/>
                </a:solidFill>
              </a:rPr>
              <a:t>. </a:t>
            </a:r>
            <a:r>
              <a:rPr lang="en-ID" sz="3000" dirty="0" err="1">
                <a:solidFill>
                  <a:srgbClr val="FFFF00"/>
                </a:solidFill>
              </a:rPr>
              <a:t>Artikel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tersebut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memberi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contoh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yaitu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untuk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istilah</a:t>
            </a:r>
            <a:r>
              <a:rPr lang="en-ID" sz="3000" dirty="0">
                <a:solidFill>
                  <a:srgbClr val="FFFF00"/>
                </a:solidFill>
              </a:rPr>
              <a:t> “</a:t>
            </a:r>
            <a:r>
              <a:rPr lang="en-ID" sz="3000" dirty="0" err="1">
                <a:solidFill>
                  <a:srgbClr val="FFFF00"/>
                </a:solidFill>
              </a:rPr>
              <a:t>Polisi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Perairan</a:t>
            </a:r>
            <a:r>
              <a:rPr lang="en-ID" sz="3000" dirty="0">
                <a:solidFill>
                  <a:srgbClr val="FFFF00"/>
                </a:solidFill>
              </a:rPr>
              <a:t>”, </a:t>
            </a:r>
            <a:r>
              <a:rPr lang="en-ID" sz="3000" dirty="0" err="1">
                <a:solidFill>
                  <a:srgbClr val="FFFF00"/>
                </a:solidFill>
              </a:rPr>
              <a:t>kita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tidak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perlu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menulisnya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dengan</a:t>
            </a:r>
            <a:r>
              <a:rPr lang="en-ID" sz="3000" dirty="0">
                <a:solidFill>
                  <a:srgbClr val="FFFF00"/>
                </a:solidFill>
              </a:rPr>
              <a:t> “</a:t>
            </a:r>
            <a:r>
              <a:rPr lang="en-ID" sz="3000" dirty="0" err="1">
                <a:solidFill>
                  <a:srgbClr val="FFFF00"/>
                </a:solidFill>
              </a:rPr>
              <a:t>Polisi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untuk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Perairan</a:t>
            </a:r>
            <a:r>
              <a:rPr lang="en-ID" sz="3000" dirty="0">
                <a:solidFill>
                  <a:srgbClr val="FFFF00"/>
                </a:solidFill>
              </a:rPr>
              <a:t>”, </a:t>
            </a:r>
            <a:r>
              <a:rPr lang="en-ID" sz="3000" dirty="0" err="1">
                <a:solidFill>
                  <a:srgbClr val="FFFF00"/>
                </a:solidFill>
              </a:rPr>
              <a:t>atau</a:t>
            </a:r>
            <a:r>
              <a:rPr lang="en-ID" sz="3000" dirty="0">
                <a:solidFill>
                  <a:srgbClr val="FFFF00"/>
                </a:solidFill>
              </a:rPr>
              <a:t> “</a:t>
            </a:r>
            <a:r>
              <a:rPr lang="en-ID" sz="3000" dirty="0" err="1">
                <a:solidFill>
                  <a:srgbClr val="FFFF00"/>
                </a:solidFill>
              </a:rPr>
              <a:t>Polisi</a:t>
            </a:r>
            <a:r>
              <a:rPr lang="en-ID" sz="3000" dirty="0">
                <a:solidFill>
                  <a:srgbClr val="FFFF00"/>
                </a:solidFill>
              </a:rPr>
              <a:t> Wanita” </a:t>
            </a:r>
            <a:r>
              <a:rPr lang="en-ID" sz="3000" dirty="0" err="1">
                <a:solidFill>
                  <a:srgbClr val="FFFF00"/>
                </a:solidFill>
              </a:rPr>
              <a:t>tidak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perlu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disebut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dengan</a:t>
            </a:r>
            <a:r>
              <a:rPr lang="en-ID" sz="3000" dirty="0">
                <a:solidFill>
                  <a:srgbClr val="FFFF00"/>
                </a:solidFill>
              </a:rPr>
              <a:t> “</a:t>
            </a:r>
            <a:r>
              <a:rPr lang="en-ID" sz="3000" dirty="0" err="1">
                <a:solidFill>
                  <a:srgbClr val="FFFF00"/>
                </a:solidFill>
              </a:rPr>
              <a:t>Polisi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untuk</a:t>
            </a:r>
            <a:r>
              <a:rPr lang="en-ID" sz="3000" dirty="0">
                <a:solidFill>
                  <a:srgbClr val="FFFF00"/>
                </a:solidFill>
              </a:rPr>
              <a:t>/</a:t>
            </a:r>
            <a:r>
              <a:rPr lang="en-ID" sz="3000" dirty="0" err="1">
                <a:solidFill>
                  <a:srgbClr val="FFFF00"/>
                </a:solidFill>
              </a:rPr>
              <a:t>dari</a:t>
            </a:r>
            <a:r>
              <a:rPr lang="en-ID" sz="3000" dirty="0">
                <a:solidFill>
                  <a:srgbClr val="FFFF00"/>
                </a:solidFill>
              </a:rPr>
              <a:t> </a:t>
            </a:r>
            <a:r>
              <a:rPr lang="en-ID" sz="3000" dirty="0" err="1">
                <a:solidFill>
                  <a:srgbClr val="FFFF00"/>
                </a:solidFill>
              </a:rPr>
              <a:t>Kaum</a:t>
            </a:r>
            <a:r>
              <a:rPr lang="en-ID" sz="3000" dirty="0">
                <a:solidFill>
                  <a:srgbClr val="FFFF00"/>
                </a:solidFill>
              </a:rPr>
              <a:t> Wanita”.</a:t>
            </a:r>
            <a:endParaRPr lang="en-US" altLang="ja-JP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4720"/>
      </p:ext>
    </p:extLst>
  </p:cSld>
  <p:clrMapOvr>
    <a:masterClrMapping/>
  </p:clrMapOvr>
  <p:transition spd="slow" advTm="4989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ISTILAH HAKI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Perubahan</a:t>
            </a:r>
            <a:r>
              <a:rPr lang="en-US" altLang="ja-JP" dirty="0"/>
              <a:t> </a:t>
            </a:r>
            <a:r>
              <a:rPr lang="en-US" altLang="ja-JP" dirty="0" err="1"/>
              <a:t>istilah</a:t>
            </a:r>
            <a:r>
              <a:rPr lang="en-US" altLang="ja-JP" dirty="0"/>
              <a:t> HAKI </a:t>
            </a:r>
            <a:r>
              <a:rPr lang="en-US" altLang="ja-JP" dirty="0" err="1"/>
              <a:t>menjadi</a:t>
            </a:r>
            <a:r>
              <a:rPr lang="en-US" altLang="ja-JP" dirty="0"/>
              <a:t> HKI, </a:t>
            </a:r>
            <a:r>
              <a:rPr lang="en-US" altLang="ja-JP" dirty="0" err="1"/>
              <a:t>lalu</a:t>
            </a:r>
            <a:r>
              <a:rPr lang="en-US" altLang="ja-JP" dirty="0"/>
              <a:t> </a:t>
            </a:r>
            <a:r>
              <a:rPr lang="en-US" altLang="ja-JP" dirty="0" err="1"/>
              <a:t>menjadi</a:t>
            </a:r>
            <a:r>
              <a:rPr lang="en-US" altLang="ja-JP" dirty="0"/>
              <a:t> KI</a:t>
            </a:r>
            <a:endParaRPr lang="ja-JP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BD42AC2-13B1-4AE7-BD01-C5CB5632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347"/>
            <a:ext cx="7451587" cy="4790306"/>
          </a:xfrm>
          <a:prstGeom prst="rect">
            <a:avLst/>
          </a:prstGeom>
        </p:spPr>
      </p:pic>
      <p:sp>
        <p:nvSpPr>
          <p:cNvPr id="16" name="テキスト プレースホルダー 6">
            <a:extLst>
              <a:ext uri="{FF2B5EF4-FFF2-40B4-BE49-F238E27FC236}">
                <a16:creationId xmlns:a16="http://schemas.microsoft.com/office/drawing/2014/main" xmlns="" id="{2BAE2981-A74C-424F-8EC4-976C4F8FEEAB}"/>
              </a:ext>
            </a:extLst>
          </p:cNvPr>
          <p:cNvSpPr txBox="1">
            <a:spLocks/>
          </p:cNvSpPr>
          <p:nvPr/>
        </p:nvSpPr>
        <p:spPr>
          <a:xfrm>
            <a:off x="7737809" y="1758901"/>
            <a:ext cx="10297144" cy="8175947"/>
          </a:xfrm>
          <a:prstGeom prst="rect">
            <a:avLst/>
          </a:prstGeom>
          <a:noFill/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Selengkapnya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artikel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tersebut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ditulis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bahwa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:</a:t>
            </a:r>
          </a:p>
          <a:p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 </a:t>
            </a:r>
          </a:p>
          <a:p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“Kita juga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tidak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mengatakan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“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Presiden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dari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Republik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Indonesia”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sebagai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padanan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.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Penggunaan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istilah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meniadakan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kata “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Atas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”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ini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juga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sudah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dikonsultasikan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Pusat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Pembinaan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Bahasa Indonesia dan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pakar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bahasa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Prof.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Dr.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Anton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Moeliono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ucapan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terima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kasih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.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Periksa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Ahmad Zen Umar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Purba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Penegakan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di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Bidang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HKI,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makalah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disampaikan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pada WIPO-National Roving Seminars on Enforcement of Intellectual Property Rights,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diselenggarakan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kerja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sama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antara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WIPO dan DJHKI,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Departemen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Kehakiman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dan HAM RI di Jakarta, 19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Oktober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2000, hal.1.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Periksa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pula Ahmad Zen Umar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Purba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Pokok-Pokok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Kebijakan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Pembangunan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Sistem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HKI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Nasional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Jurnal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Bisnis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, Volume 13 April 2001, </a:t>
            </a:r>
            <a:r>
              <a:rPr lang="en-ID" sz="3200" i="1" dirty="0" err="1">
                <a:solidFill>
                  <a:srgbClr val="FFFF00">
                    <a:alpha val="90000"/>
                  </a:srgbClr>
                </a:solidFill>
              </a:rPr>
              <a:t>hal</a:t>
            </a:r>
            <a:r>
              <a:rPr lang="en-ID" sz="3200" i="1" dirty="0">
                <a:solidFill>
                  <a:srgbClr val="FFFF00">
                    <a:alpha val="90000"/>
                  </a:srgbClr>
                </a:solidFill>
              </a:rPr>
              <a:t> 8..”</a:t>
            </a:r>
            <a:endParaRPr lang="en-ID" sz="3200" dirty="0">
              <a:solidFill>
                <a:srgbClr val="FFFF00">
                  <a:alpha val="90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08565"/>
      </p:ext>
    </p:extLst>
  </p:cSld>
  <p:clrMapOvr>
    <a:masterClrMapping/>
  </p:clrMapOvr>
  <p:transition spd="slow" advTm="5475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ISTILAH HAKI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Perubahan</a:t>
            </a:r>
            <a:r>
              <a:rPr lang="en-US" altLang="ja-JP" dirty="0"/>
              <a:t> </a:t>
            </a:r>
            <a:r>
              <a:rPr lang="en-US" altLang="ja-JP" dirty="0" err="1"/>
              <a:t>istilah</a:t>
            </a:r>
            <a:r>
              <a:rPr lang="en-US" altLang="ja-JP" dirty="0"/>
              <a:t> HAKI </a:t>
            </a:r>
            <a:r>
              <a:rPr lang="en-US" altLang="ja-JP" dirty="0" err="1"/>
              <a:t>menjadi</a:t>
            </a:r>
            <a:r>
              <a:rPr lang="en-US" altLang="ja-JP" dirty="0"/>
              <a:t> HKI, </a:t>
            </a:r>
            <a:r>
              <a:rPr lang="en-US" altLang="ja-JP" dirty="0" err="1"/>
              <a:t>lalu</a:t>
            </a:r>
            <a:r>
              <a:rPr lang="en-US" altLang="ja-JP" dirty="0"/>
              <a:t> </a:t>
            </a:r>
            <a:r>
              <a:rPr lang="en-US" altLang="ja-JP" dirty="0" err="1"/>
              <a:t>menjadi</a:t>
            </a:r>
            <a:r>
              <a:rPr lang="en-US" altLang="ja-JP" dirty="0"/>
              <a:t> KI</a:t>
            </a:r>
            <a:endParaRPr lang="ja-JP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019FCB-BA49-4F4A-9428-B8850E66C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0"/>
            <a:ext cx="5229225" cy="4686300"/>
          </a:xfrm>
          <a:prstGeom prst="rect">
            <a:avLst/>
          </a:prstGeom>
        </p:spPr>
      </p:pic>
      <p:sp>
        <p:nvSpPr>
          <p:cNvPr id="15" name="テキスト プレースホルダー 6">
            <a:extLst>
              <a:ext uri="{FF2B5EF4-FFF2-40B4-BE49-F238E27FC236}">
                <a16:creationId xmlns:a16="http://schemas.microsoft.com/office/drawing/2014/main" xmlns="" id="{470CA9F8-FCC3-4238-BC86-3EE6AFE3DB61}"/>
              </a:ext>
            </a:extLst>
          </p:cNvPr>
          <p:cNvSpPr txBox="1">
            <a:spLocks/>
          </p:cNvSpPr>
          <p:nvPr/>
        </p:nvSpPr>
        <p:spPr>
          <a:xfrm>
            <a:off x="5686821" y="1769213"/>
            <a:ext cx="12599591" cy="8517787"/>
          </a:xfrm>
          <a:prstGeom prst="rect">
            <a:avLst/>
          </a:prstGeom>
          <a:noFill/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(HKI)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Menjadi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Kekayaan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Intelektual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(KI)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3200" dirty="0">
              <a:solidFill>
                <a:srgbClr val="FFFF00">
                  <a:alpha val="90000"/>
                </a:srgbClr>
              </a:solidFill>
            </a:endParaRPr>
          </a:p>
          <a:p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Sebagaimana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yang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sebelumnya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diatur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Pasal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145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huruf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f 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Peraturan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Presiden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24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Tahun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2010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tentang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Kedudukan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Tugas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, dan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Fungsi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Kementerian Negara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serta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Susunan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Organisasi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Tugas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, dan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Fungsi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Eselon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I Kementerian Negara(“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Perpres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24/2010”) 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disebutkan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mengenai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susunan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organisasi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eselon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I Kementerian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Asasi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Manusia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yang salah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satunya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adalah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Ditjen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HKI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.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Namun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dalam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perkembangannya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,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Perpres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24/2010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tersebut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telah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dicabut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keberlakuannya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dirty="0" err="1">
                <a:solidFill>
                  <a:srgbClr val="FFFF00">
                    <a:alpha val="90000"/>
                  </a:srgbClr>
                </a:solidFill>
              </a:rPr>
              <a:t>dengan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 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Peraturan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Presiden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Nomor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44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Tahun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2015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tentang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Kementerian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Hukum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dan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Hak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Asasi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Manusia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 (“</a:t>
            </a:r>
            <a:r>
              <a:rPr lang="en-ID" sz="3200" b="1" dirty="0" err="1">
                <a:solidFill>
                  <a:srgbClr val="FFFF00">
                    <a:alpha val="90000"/>
                  </a:srgbClr>
                </a:solidFill>
              </a:rPr>
              <a:t>Perpres</a:t>
            </a:r>
            <a:r>
              <a:rPr lang="en-ID" sz="3200" b="1" dirty="0">
                <a:solidFill>
                  <a:srgbClr val="FFFF00">
                    <a:alpha val="90000"/>
                  </a:srgbClr>
                </a:solidFill>
              </a:rPr>
              <a:t> 44/2015”)</a:t>
            </a:r>
            <a:r>
              <a:rPr lang="en-ID" sz="3200" dirty="0">
                <a:solidFill>
                  <a:srgbClr val="FFFF00">
                    <a:alpha val="90000"/>
                  </a:srgbClr>
                </a:solidFill>
              </a:rPr>
              <a:t>.</a:t>
            </a:r>
          </a:p>
          <a:p>
            <a:endParaRPr lang="en-US" altLang="ja-JP" sz="3200" dirty="0">
              <a:solidFill>
                <a:srgbClr val="FFFF00"/>
              </a:solidFill>
            </a:endParaRPr>
          </a:p>
          <a:p>
            <a:r>
              <a:rPr lang="en-ID" sz="3200" dirty="0" err="1">
                <a:solidFill>
                  <a:srgbClr val="FFFF00"/>
                </a:solidFill>
              </a:rPr>
              <a:t>Jika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melihat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ke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dalam</a:t>
            </a:r>
            <a:r>
              <a:rPr lang="en-ID" sz="3200" dirty="0">
                <a:solidFill>
                  <a:srgbClr val="FFFF00"/>
                </a:solidFill>
              </a:rPr>
              <a:t> Bab II </a:t>
            </a:r>
            <a:r>
              <a:rPr lang="en-ID" sz="3200" dirty="0" err="1">
                <a:solidFill>
                  <a:srgbClr val="FFFF00"/>
                </a:solidFill>
              </a:rPr>
              <a:t>dengan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judul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Organisasi</a:t>
            </a:r>
            <a:r>
              <a:rPr lang="en-ID" sz="3200" dirty="0">
                <a:solidFill>
                  <a:srgbClr val="FFFF00"/>
                </a:solidFill>
              </a:rPr>
              <a:t>, </a:t>
            </a:r>
            <a:r>
              <a:rPr lang="en-ID" sz="3200" dirty="0" err="1">
                <a:solidFill>
                  <a:srgbClr val="FFFF00"/>
                </a:solidFill>
              </a:rPr>
              <a:t>Bagian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Kesatu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dengan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judul</a:t>
            </a:r>
            <a:r>
              <a:rPr lang="en-ID" sz="3200" dirty="0">
                <a:solidFill>
                  <a:srgbClr val="FFFF00"/>
                </a:solidFill>
              </a:rPr>
              <a:t> Sub Bab </a:t>
            </a:r>
            <a:r>
              <a:rPr lang="en-ID" sz="3200" dirty="0" err="1">
                <a:solidFill>
                  <a:srgbClr val="FFFF00"/>
                </a:solidFill>
              </a:rPr>
              <a:t>Susunan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Organisasi</a:t>
            </a:r>
            <a:r>
              <a:rPr lang="en-ID" sz="3200" dirty="0">
                <a:solidFill>
                  <a:srgbClr val="FFFF00"/>
                </a:solidFill>
              </a:rPr>
              <a:t> pada </a:t>
            </a:r>
            <a:r>
              <a:rPr lang="en-ID" sz="3200" b="1" dirty="0" err="1">
                <a:solidFill>
                  <a:srgbClr val="FFFF00"/>
                </a:solidFill>
              </a:rPr>
              <a:t>Pasal</a:t>
            </a:r>
            <a:r>
              <a:rPr lang="en-ID" sz="3200" b="1" dirty="0">
                <a:solidFill>
                  <a:srgbClr val="FFFF00"/>
                </a:solidFill>
              </a:rPr>
              <a:t> 4 </a:t>
            </a:r>
            <a:r>
              <a:rPr lang="en-ID" sz="3200" b="1" dirty="0" err="1">
                <a:solidFill>
                  <a:srgbClr val="FFFF00"/>
                </a:solidFill>
              </a:rPr>
              <a:t>huruf</a:t>
            </a:r>
            <a:r>
              <a:rPr lang="en-ID" sz="3200" b="1" dirty="0">
                <a:solidFill>
                  <a:srgbClr val="FFFF00"/>
                </a:solidFill>
              </a:rPr>
              <a:t> f </a:t>
            </a:r>
            <a:r>
              <a:rPr lang="en-ID" sz="3200" b="1" dirty="0" err="1">
                <a:solidFill>
                  <a:srgbClr val="FFFF00"/>
                </a:solidFill>
              </a:rPr>
              <a:t>Perpres</a:t>
            </a:r>
            <a:r>
              <a:rPr lang="en-ID" sz="3200" b="1" dirty="0">
                <a:solidFill>
                  <a:srgbClr val="FFFF00"/>
                </a:solidFill>
              </a:rPr>
              <a:t> 44/2015</a:t>
            </a:r>
            <a:r>
              <a:rPr lang="en-ID" sz="3200" dirty="0">
                <a:solidFill>
                  <a:srgbClr val="FFFF00"/>
                </a:solidFill>
              </a:rPr>
              <a:t>, </a:t>
            </a:r>
            <a:r>
              <a:rPr lang="en-ID" sz="3200" dirty="0" err="1">
                <a:solidFill>
                  <a:srgbClr val="FFFF00"/>
                </a:solidFill>
              </a:rPr>
              <a:t>disebutkan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bahwa</a:t>
            </a:r>
            <a:r>
              <a:rPr lang="en-ID" sz="3200" dirty="0">
                <a:solidFill>
                  <a:srgbClr val="FFFF00"/>
                </a:solidFill>
              </a:rPr>
              <a:t> Kementerian </a:t>
            </a:r>
            <a:r>
              <a:rPr lang="en-ID" sz="3200" dirty="0" err="1">
                <a:solidFill>
                  <a:srgbClr val="FFFF00"/>
                </a:solidFill>
              </a:rPr>
              <a:t>Hukum</a:t>
            </a:r>
            <a:r>
              <a:rPr lang="en-ID" sz="3200" dirty="0">
                <a:solidFill>
                  <a:srgbClr val="FFFF00"/>
                </a:solidFill>
              </a:rPr>
              <a:t> dan </a:t>
            </a:r>
            <a:r>
              <a:rPr lang="en-ID" sz="3200" dirty="0" err="1">
                <a:solidFill>
                  <a:srgbClr val="FFFF00"/>
                </a:solidFill>
              </a:rPr>
              <a:t>Hak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Asasi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Manusia</a:t>
            </a:r>
            <a:r>
              <a:rPr lang="en-ID" sz="3200" dirty="0">
                <a:solidFill>
                  <a:srgbClr val="FFFF00"/>
                </a:solidFill>
              </a:rPr>
              <a:t> salah </a:t>
            </a:r>
            <a:r>
              <a:rPr lang="en-ID" sz="3200" dirty="0" err="1">
                <a:solidFill>
                  <a:srgbClr val="FFFF00"/>
                </a:solidFill>
              </a:rPr>
              <a:t>satunya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terdiri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atas</a:t>
            </a:r>
            <a:r>
              <a:rPr lang="en-ID" sz="3200" dirty="0">
                <a:solidFill>
                  <a:srgbClr val="FFFF00"/>
                </a:solidFill>
              </a:rPr>
              <a:t> </a:t>
            </a:r>
            <a:r>
              <a:rPr lang="en-ID" sz="3200" b="1" dirty="0" err="1">
                <a:solidFill>
                  <a:srgbClr val="FFFF00"/>
                </a:solidFill>
              </a:rPr>
              <a:t>Direktorat</a:t>
            </a:r>
            <a:r>
              <a:rPr lang="en-ID" sz="3200" b="1" dirty="0">
                <a:solidFill>
                  <a:srgbClr val="FFFF00"/>
                </a:solidFill>
              </a:rPr>
              <a:t> </a:t>
            </a:r>
            <a:r>
              <a:rPr lang="en-ID" sz="3200" b="1" dirty="0" err="1">
                <a:solidFill>
                  <a:srgbClr val="FFFF00"/>
                </a:solidFill>
              </a:rPr>
              <a:t>Jenderal</a:t>
            </a:r>
            <a:r>
              <a:rPr lang="en-ID" sz="3200" b="1" dirty="0">
                <a:solidFill>
                  <a:srgbClr val="FFFF00"/>
                </a:solidFill>
              </a:rPr>
              <a:t> </a:t>
            </a:r>
            <a:r>
              <a:rPr lang="en-ID" sz="3200" b="1" dirty="0" err="1">
                <a:solidFill>
                  <a:srgbClr val="FFFF00"/>
                </a:solidFill>
              </a:rPr>
              <a:t>Kekayaan</a:t>
            </a:r>
            <a:r>
              <a:rPr lang="en-ID" sz="3200" b="1" dirty="0">
                <a:solidFill>
                  <a:srgbClr val="FFFF00"/>
                </a:solidFill>
              </a:rPr>
              <a:t> </a:t>
            </a:r>
            <a:r>
              <a:rPr lang="en-ID" sz="3200" b="1" dirty="0" err="1">
                <a:solidFill>
                  <a:srgbClr val="FFFF00"/>
                </a:solidFill>
              </a:rPr>
              <a:t>Intelektual</a:t>
            </a:r>
            <a:r>
              <a:rPr lang="en-ID" sz="3200" b="1" dirty="0">
                <a:solidFill>
                  <a:srgbClr val="FFFF00"/>
                </a:solidFill>
              </a:rPr>
              <a:t> (“</a:t>
            </a:r>
            <a:r>
              <a:rPr lang="en-ID" sz="3200" b="1" dirty="0" err="1">
                <a:solidFill>
                  <a:srgbClr val="FFFF00"/>
                </a:solidFill>
              </a:rPr>
              <a:t>Ditjen</a:t>
            </a:r>
            <a:r>
              <a:rPr lang="en-ID" sz="3200" b="1" dirty="0">
                <a:solidFill>
                  <a:srgbClr val="FFFF00"/>
                </a:solidFill>
              </a:rPr>
              <a:t> KI”)</a:t>
            </a:r>
            <a:r>
              <a:rPr lang="en-ID" sz="3200" dirty="0">
                <a:solidFill>
                  <a:srgbClr val="FFFF00"/>
                </a:solidFill>
              </a:rPr>
              <a:t>.</a:t>
            </a:r>
            <a:endParaRPr lang="en-US" altLang="ja-JP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53372"/>
      </p:ext>
    </p:extLst>
  </p:cSld>
  <p:clrMapOvr>
    <a:masterClrMapping/>
  </p:clrMapOvr>
  <p:transition spd="slow" advTm="5069">
    <p:push dir="u"/>
  </p:transition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FD7FA6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CE579B"/>
      </a:hlink>
      <a:folHlink>
        <a:srgbClr val="AA3176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FD7FA6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CE579B"/>
      </a:hlink>
      <a:folHlink>
        <a:srgbClr val="AA3176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620</Words>
  <Application>Microsoft Office PowerPoint</Application>
  <PresentationFormat>Custom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Crimson Text</vt:lpstr>
      <vt:lpstr>Spica Neue</vt:lpstr>
      <vt:lpstr>Title</vt:lpstr>
      <vt:lpstr>Contents</vt:lpstr>
      <vt:lpstr>HAKI</vt:lpstr>
      <vt:lpstr>PENGERTIAN HAKI</vt:lpstr>
      <vt:lpstr>JENIS-JENIS HAKI</vt:lpstr>
      <vt:lpstr>ISTILAH HAKI</vt:lpstr>
      <vt:lpstr>ISTILAH HAKI</vt:lpstr>
      <vt:lpstr>ISTILAH HAKI</vt:lpstr>
      <vt:lpstr>ISTILAH HAKI</vt:lpstr>
      <vt:lpstr>ISTILAH HAKI</vt:lpstr>
      <vt:lpstr>ISTILAH HAKI</vt:lpstr>
      <vt:lpstr>ISTILAH HAKI</vt:lpstr>
      <vt:lpstr>PERTANYAAN</vt:lpstr>
      <vt:lpstr>DAFTAR PUSTAKA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User</cp:lastModifiedBy>
  <cp:revision>86</cp:revision>
  <dcterms:created xsi:type="dcterms:W3CDTF">2015-02-26T15:14:38Z</dcterms:created>
  <dcterms:modified xsi:type="dcterms:W3CDTF">2019-08-28T10:56:03Z</dcterms:modified>
</cp:coreProperties>
</file>